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Merriweather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A4A3A4"/>
          </p15:clr>
        </p15:guide>
        <p15:guide id="2" pos="5759">
          <p15:clr>
            <a:srgbClr val="A4A3A4"/>
          </p15:clr>
        </p15:guide>
      </p15:sldGuideLst>
    </p:ext>
    <p:ext uri="GoogleSlidesCustomDataVersion2">
      <go:slidesCustomData xmlns:go="http://customooxmlschemas.google.com/" r:id="rId25" roundtripDataSignature="AMtx7mhC4UwadnWr8xQNFlH9m9rcdQh4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 pos="57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erriweatherSans-bold.fntdata"/><Relationship Id="rId21" Type="http://schemas.openxmlformats.org/officeDocument/2006/relationships/font" Target="fonts/MerriweatherSans-regular.fntdata"/><Relationship Id="rId24" Type="http://schemas.openxmlformats.org/officeDocument/2006/relationships/font" Target="fonts/MerriweatherSans-boldItalic.fntdata"/><Relationship Id="rId23" Type="http://schemas.openxmlformats.org/officeDocument/2006/relationships/font" Target="fonts/Merriweather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 today I am going to demo the research project I did for this course. I am specifically interested in the Retrieval augmented generation, or RAG to enhance the modern large language models nowadays. There is particular reason of doing so, first large language models </a:t>
            </a:r>
            <a:r>
              <a:rPr lang="en-US"/>
              <a:t>relies</a:t>
            </a:r>
            <a:r>
              <a:rPr lang="en-US"/>
              <a:t> mainly on the internal knowledge that built in the model’s parameters. This requires large </a:t>
            </a:r>
            <a:r>
              <a:rPr lang="en-US"/>
              <a:t>amount</a:t>
            </a:r>
            <a:r>
              <a:rPr lang="en-US"/>
              <a:t> of time and resources to perform pre-training and fine-tuning the models to build knowledge. It has several limitations when using LLMs as well, one is the context window size, for example GPT 3.5 or GPT 4 has 8,192 tokens context window size. There is newer release models such as Google Gimini 1.5 supports up to 1M context window size but that’s a different research direction of making LLMs more powerful. Another limitation is the </a:t>
            </a:r>
            <a:r>
              <a:rPr lang="en-US"/>
              <a:t>knowledge coverage and adaptivity, for example, ChatGPT could answer the general questions pretty well, but with domain-specific knowledge, it may not have that coverages, another example is the LLMs knowledge cutoff date, that means LLMs will not answer the questions correctly happened yesterday because it hasn’t been trained by those data. All those limitations can be improved by using the retrieved external knowledge enhancement generation framework.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particular project, I built a knowledge enhanced RAG system by using the external knowledge dataset, retrieves the answers from that dataset and feed to the varies LLMs to generate answers on the Open domain question answers benchmarks to evaluate the effectiveness of RAG.</a:t>
            </a:r>
            <a:endParaRPr/>
          </a:p>
        </p:txBody>
      </p:sp>
      <p:sp>
        <p:nvSpPr>
          <p:cNvPr id="39" name="Google Shape;3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project </a:t>
            </a:r>
            <a:r>
              <a:rPr lang="en-US"/>
              <a:t>overview:</a:t>
            </a:r>
            <a:endParaRPr/>
          </a:p>
          <a:p>
            <a:pPr indent="0" lvl="0" marL="0" rtl="0" algn="l">
              <a:spcBef>
                <a:spcPts val="0"/>
              </a:spcBef>
              <a:spcAft>
                <a:spcPts val="0"/>
              </a:spcAft>
              <a:buNone/>
            </a:pPr>
            <a:r>
              <a:rPr lang="en-US"/>
              <a:t>First I built a retrieval augmented generations systems (LlamaIndex APIs, Pinecore vector database): To build the knowledge source, I created embeddings of the open-domain question answering knowledge dataset called PAQ, this is a research project that someone retrieves the question answer pairs from wikipedia's pages. And it serves as the knowledge source of the RAG framework here.</a:t>
            </a:r>
            <a:endParaRPr/>
          </a:p>
          <a:p>
            <a:pPr indent="0" lvl="0" marL="0" rtl="0" algn="l">
              <a:spcBef>
                <a:spcPts val="0"/>
              </a:spcBef>
              <a:spcAft>
                <a:spcPts val="0"/>
              </a:spcAft>
              <a:buNone/>
            </a:pPr>
            <a:r>
              <a:rPr lang="en-US"/>
              <a:t>Second: I chose varies large language models and answer the open domain questions based on the nq_open validation dataset, this is another dataset hosted in HuggingFace with the same format of open domain questions.</a:t>
            </a:r>
            <a:endParaRPr/>
          </a:p>
          <a:p>
            <a:pPr indent="0" lvl="0" marL="0" rtl="0" algn="l">
              <a:spcBef>
                <a:spcPts val="0"/>
              </a:spcBef>
              <a:spcAft>
                <a:spcPts val="0"/>
              </a:spcAft>
              <a:buNone/>
            </a:pPr>
            <a:r>
              <a:rPr lang="en-US"/>
              <a:t>Last: I compare the performance of different models with and without the RAG enhancement.</a:t>
            </a:r>
            <a:endParaRPr/>
          </a:p>
        </p:txBody>
      </p:sp>
      <p:sp>
        <p:nvSpPr>
          <p:cNvPr id="45" name="Google Shape;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dataset, as just mentioned. PAQ comes from a research paper that retrieved 65m probably-asked questions from Wikipedia. Because of the size of the dataset, I chose to use a </a:t>
            </a:r>
            <a:r>
              <a:rPr lang="en-US"/>
              <a:t>lighter</a:t>
            </a:r>
            <a:r>
              <a:rPr lang="en-US"/>
              <a:t> version called PAQ-L1, it has a little over 14 million question answer paris, 4 times </a:t>
            </a:r>
            <a:r>
              <a:rPr lang="en-US"/>
              <a:t>fewer than the full version of PQA. But it still covers around 90% of the questions in the full 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evaluation, I used nq_open validation dataset which has 3,610 question answer pairs with the same format. The dataset can be found in huggingface by this link. And for the performance metrics, I used Exact Match (EM scores) as well F1 score and Rouge scores to report the effectiveness of the approach.</a:t>
            </a:r>
            <a:endParaRPr/>
          </a:p>
        </p:txBody>
      </p:sp>
      <p:sp>
        <p:nvSpPr>
          <p:cNvPr id="51" name="Google Shape;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the LLMs:</a:t>
            </a:r>
            <a:endParaRPr/>
          </a:p>
          <a:p>
            <a:pPr indent="0" lvl="0" marL="0" rtl="0" algn="l">
              <a:spcBef>
                <a:spcPts val="0"/>
              </a:spcBef>
              <a:spcAft>
                <a:spcPts val="0"/>
              </a:spcAft>
              <a:buNone/>
            </a:pPr>
            <a:r>
              <a:rPr lang="en-US"/>
              <a:t>I chose 4 pairs of LLMs, each has the original version and the verison enhanced by the RAG framework.</a:t>
            </a:r>
            <a:endParaRPr/>
          </a:p>
          <a:p>
            <a:pPr indent="0" lvl="0" marL="0" rtl="0" algn="l">
              <a:spcBef>
                <a:spcPts val="0"/>
              </a:spcBef>
              <a:spcAft>
                <a:spcPts val="0"/>
              </a:spcAft>
              <a:buNone/>
            </a:pPr>
            <a:r>
              <a:rPr lang="en-US"/>
              <a:t>The baseline model is called Flan-T5-base, it’s a variation of T5-base, with the same model size: 220M parameters. The differences is it was fine tuned by 1000 more tasks and can understand user’s instructions. It serves perfect as the baseline model’s with RAG enhancement.</a:t>
            </a:r>
            <a:endParaRPr/>
          </a:p>
          <a:p>
            <a:pPr indent="0" lvl="0" marL="0" rtl="0" algn="l">
              <a:spcBef>
                <a:spcPts val="0"/>
              </a:spcBef>
              <a:spcAft>
                <a:spcPts val="0"/>
              </a:spcAft>
              <a:buNone/>
            </a:pPr>
            <a:r>
              <a:rPr lang="en-US"/>
              <a:t>The second model is Flan-T5-large, slightly better than Flan-T5-base with a larger size, which has 770M </a:t>
            </a:r>
            <a:r>
              <a:rPr lang="en-US"/>
              <a:t>parameters.</a:t>
            </a:r>
            <a:endParaRPr/>
          </a:p>
          <a:p>
            <a:pPr indent="0" lvl="0" marL="0" rtl="0" algn="l">
              <a:spcBef>
                <a:spcPts val="0"/>
              </a:spcBef>
              <a:spcAft>
                <a:spcPts val="0"/>
              </a:spcAft>
              <a:buNone/>
            </a:pPr>
            <a:r>
              <a:rPr lang="en-US"/>
              <a:t>The third model is LLama 2 13B chat, a variant of Meta’s Llama 2 model, it is open sourced, a lot of researchers use it. I just realized Meta releases LLama 3 today, but I can’t use it, and it’s just too late, but will be interesting to test its performance in the future.</a:t>
            </a:r>
            <a:endParaRPr/>
          </a:p>
          <a:p>
            <a:pPr indent="0" lvl="0" marL="0" rtl="0" algn="l">
              <a:spcBef>
                <a:spcPts val="0"/>
              </a:spcBef>
              <a:spcAft>
                <a:spcPts val="0"/>
              </a:spcAft>
              <a:buNone/>
            </a:pPr>
            <a:r>
              <a:rPr lang="en-US"/>
              <a:t>The last model is GPT-3.5-Turbo, also known as ChatGPT, knowledge cut-off time for this particular model is Sep 2021.</a:t>
            </a:r>
            <a:endParaRPr/>
          </a:p>
        </p:txBody>
      </p:sp>
      <p:sp>
        <p:nvSpPr>
          <p:cNvPr id="57" name="Google Shape;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picture of the RAG framework. As you can see here, in the normal approach, user directly asks the LLMs and LLMs may not generate a satisfactory answer. With RAG, user’s question will first by embedded into a query vector, and it </a:t>
            </a:r>
            <a:r>
              <a:rPr lang="en-US"/>
              <a:t>searches</a:t>
            </a:r>
            <a:r>
              <a:rPr lang="en-US"/>
              <a:t> the documents, in my case, the PAQ question answers pairs, </a:t>
            </a:r>
            <a:r>
              <a:rPr lang="en-US"/>
              <a:t>which</a:t>
            </a:r>
            <a:r>
              <a:rPr lang="en-US"/>
              <a:t> are already been embedded into the vector database. It’s like a search engine if you imagine. Then the top most relevant information will be feed together with the original question into the LLMs. For example: with the prompt: Please answer the above questions based on the following information: [information 1], [information 2] and [information 3]</a:t>
            </a:r>
            <a:endParaRPr/>
          </a:p>
        </p:txBody>
      </p:sp>
      <p:sp>
        <p:nvSpPr>
          <p:cNvPr id="63" name="Google Shape;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7"/>
          <p:cNvSpPr txBox="1"/>
          <p:nvPr>
            <p:ph type="ctrTitle"/>
          </p:nvPr>
        </p:nvSpPr>
        <p:spPr>
          <a:xfrm>
            <a:off x="685800" y="824333"/>
            <a:ext cx="6813884" cy="16394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28220"/>
              </a:buClr>
              <a:buSzPts val="5000"/>
              <a:buFont typeface="Georgia"/>
              <a:buNone/>
              <a:defRPr sz="5000">
                <a:solidFill>
                  <a:srgbClr val="C2822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685800" y="2575258"/>
            <a:ext cx="6400800" cy="111359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2D637F"/>
              </a:buClr>
              <a:buSzPts val="2200"/>
              <a:buNone/>
              <a:defRPr>
                <a:solidFill>
                  <a:srgbClr val="2D637F"/>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18"/>
          <p:cNvSpPr txBox="1"/>
          <p:nvPr>
            <p:ph type="title"/>
          </p:nvPr>
        </p:nvSpPr>
        <p:spPr>
          <a:xfrm>
            <a:off x="457200" y="1250032"/>
            <a:ext cx="7766050" cy="11503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8220"/>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body"/>
          </p:nvPr>
        </p:nvSpPr>
        <p:spPr>
          <a:xfrm>
            <a:off x="482600" y="2518947"/>
            <a:ext cx="7740650" cy="206466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2D637F"/>
              </a:buClr>
              <a:buSzPts val="1800"/>
              <a:buChar char="•"/>
              <a:defRPr/>
            </a:lvl1pPr>
            <a:lvl2pPr indent="-342900" lvl="1" marL="914400" algn="l">
              <a:spcBef>
                <a:spcPts val="360"/>
              </a:spcBef>
              <a:spcAft>
                <a:spcPts val="0"/>
              </a:spcAft>
              <a:buClr>
                <a:srgbClr val="2D637F"/>
              </a:buClr>
              <a:buSzPts val="1800"/>
              <a:buChar char="–"/>
              <a:defRPr/>
            </a:lvl2pPr>
            <a:lvl3pPr indent="-342900" lvl="2" marL="1371600" algn="l">
              <a:spcBef>
                <a:spcPts val="360"/>
              </a:spcBef>
              <a:spcAft>
                <a:spcPts val="0"/>
              </a:spcAft>
              <a:buClr>
                <a:srgbClr val="2D637F"/>
              </a:buClr>
              <a:buSzPts val="1800"/>
              <a:buChar char="•"/>
              <a:defRPr/>
            </a:lvl3pPr>
            <a:lvl4pPr indent="-342900" lvl="3" marL="1828800" algn="l">
              <a:spcBef>
                <a:spcPts val="360"/>
              </a:spcBef>
              <a:spcAft>
                <a:spcPts val="0"/>
              </a:spcAft>
              <a:buClr>
                <a:srgbClr val="2D637F"/>
              </a:buClr>
              <a:buSzPts val="1800"/>
              <a:buChar char="–"/>
              <a:defRPr/>
            </a:lvl4pPr>
            <a:lvl5pPr indent="-342900" lvl="4" marL="2286000" algn="l">
              <a:spcBef>
                <a:spcPts val="360"/>
              </a:spcBef>
              <a:spcAft>
                <a:spcPts val="0"/>
              </a:spcAft>
              <a:buClr>
                <a:srgbClr val="2D63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2" name="Shape 22"/>
        <p:cNvGrpSpPr/>
        <p:nvPr/>
      </p:nvGrpSpPr>
      <p:grpSpPr>
        <a:xfrm>
          <a:off x="0" y="0"/>
          <a:ext cx="0" cy="0"/>
          <a:chOff x="0" y="0"/>
          <a:chExt cx="0" cy="0"/>
        </a:xfrm>
      </p:grpSpPr>
      <p:sp>
        <p:nvSpPr>
          <p:cNvPr id="23" name="Google Shape;23;p19"/>
          <p:cNvSpPr txBox="1"/>
          <p:nvPr>
            <p:ph type="title"/>
          </p:nvPr>
        </p:nvSpPr>
        <p:spPr>
          <a:xfrm>
            <a:off x="568325" y="2017295"/>
            <a:ext cx="7772400" cy="199657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28220"/>
              </a:buClr>
              <a:buSzPts val="4200"/>
              <a:buFont typeface="Georgia"/>
              <a:buNone/>
              <a:defRPr b="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body"/>
          </p:nvPr>
        </p:nvSpPr>
        <p:spPr>
          <a:xfrm>
            <a:off x="568325" y="1019341"/>
            <a:ext cx="7772400" cy="895685"/>
          </a:xfrm>
          <a:prstGeom prst="rect">
            <a:avLst/>
          </a:prstGeom>
          <a:noFill/>
          <a:ln>
            <a:noFill/>
          </a:ln>
        </p:spPr>
        <p:txBody>
          <a:bodyPr anchorCtr="0" anchor="b" bIns="45700" lIns="91425" spcFirstLastPara="1" rIns="91425" wrap="square" tIns="45700">
            <a:normAutofit/>
          </a:bodyPr>
          <a:lstStyle>
            <a:lvl1pPr indent="-228600" lvl="0" marL="457200" algn="l">
              <a:spcBef>
                <a:spcPts val="440"/>
              </a:spcBef>
              <a:spcAft>
                <a:spcPts val="0"/>
              </a:spcAft>
              <a:buClr>
                <a:srgbClr val="2D637F"/>
              </a:buClr>
              <a:buSzPts val="2200"/>
              <a:buNone/>
              <a:defRPr sz="2200">
                <a:solidFill>
                  <a:srgbClr val="2D637F"/>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0"/>
          <p:cNvSpPr txBox="1"/>
          <p:nvPr>
            <p:ph type="title"/>
          </p:nvPr>
        </p:nvSpPr>
        <p:spPr>
          <a:xfrm>
            <a:off x="457200" y="972051"/>
            <a:ext cx="7464425"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28220"/>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457200" y="2097755"/>
            <a:ext cx="3717925" cy="2823496"/>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Clr>
                <a:srgbClr val="2D637F"/>
              </a:buClr>
              <a:buSzPts val="2200"/>
              <a:buChar char="•"/>
              <a:defRPr sz="2200"/>
            </a:lvl1pPr>
            <a:lvl2pPr indent="-355600" lvl="1" marL="914400" algn="l">
              <a:spcBef>
                <a:spcPts val="400"/>
              </a:spcBef>
              <a:spcAft>
                <a:spcPts val="0"/>
              </a:spcAft>
              <a:buClr>
                <a:srgbClr val="2D637F"/>
              </a:buClr>
              <a:buSzPts val="2000"/>
              <a:buChar char="–"/>
              <a:defRPr sz="2000"/>
            </a:lvl2pPr>
            <a:lvl3pPr indent="-342900" lvl="2" marL="1371600" algn="l">
              <a:spcBef>
                <a:spcPts val="360"/>
              </a:spcBef>
              <a:spcAft>
                <a:spcPts val="0"/>
              </a:spcAft>
              <a:buClr>
                <a:srgbClr val="2D637F"/>
              </a:buClr>
              <a:buSzPts val="1800"/>
              <a:buChar char="•"/>
              <a:defRPr sz="1800"/>
            </a:lvl3pPr>
            <a:lvl4pPr indent="-330200" lvl="3" marL="1828800" algn="l">
              <a:spcBef>
                <a:spcPts val="320"/>
              </a:spcBef>
              <a:spcAft>
                <a:spcPts val="0"/>
              </a:spcAft>
              <a:buClr>
                <a:srgbClr val="2D637F"/>
              </a:buClr>
              <a:buSzPts val="1600"/>
              <a:buChar char="–"/>
              <a:defRPr sz="1600"/>
            </a:lvl4pPr>
            <a:lvl5pPr indent="-317500" lvl="4" marL="2286000" algn="l">
              <a:spcBef>
                <a:spcPts val="280"/>
              </a:spcBef>
              <a:spcAft>
                <a:spcPts val="0"/>
              </a:spcAft>
              <a:buClr>
                <a:srgbClr val="2D637F"/>
              </a:buClr>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20"/>
          <p:cNvSpPr txBox="1"/>
          <p:nvPr>
            <p:ph idx="2" type="body"/>
          </p:nvPr>
        </p:nvSpPr>
        <p:spPr>
          <a:xfrm>
            <a:off x="4175125" y="2097754"/>
            <a:ext cx="3746500" cy="2823497"/>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Clr>
                <a:srgbClr val="2D637F"/>
              </a:buClr>
              <a:buSzPts val="2200"/>
              <a:buChar char="•"/>
              <a:defRPr sz="2200">
                <a:solidFill>
                  <a:srgbClr val="2D637F"/>
                </a:solidFill>
              </a:defRPr>
            </a:lvl1pPr>
            <a:lvl2pPr indent="-355600" lvl="1" marL="914400" algn="l">
              <a:spcBef>
                <a:spcPts val="400"/>
              </a:spcBef>
              <a:spcAft>
                <a:spcPts val="0"/>
              </a:spcAft>
              <a:buClr>
                <a:srgbClr val="2D637F"/>
              </a:buClr>
              <a:buSzPts val="2000"/>
              <a:buChar char="–"/>
              <a:defRPr sz="2000">
                <a:solidFill>
                  <a:srgbClr val="2D637F"/>
                </a:solidFill>
              </a:defRPr>
            </a:lvl2pPr>
            <a:lvl3pPr indent="-342900" lvl="2" marL="1371600" algn="l">
              <a:spcBef>
                <a:spcPts val="360"/>
              </a:spcBef>
              <a:spcAft>
                <a:spcPts val="0"/>
              </a:spcAft>
              <a:buClr>
                <a:srgbClr val="2D637F"/>
              </a:buClr>
              <a:buSzPts val="1800"/>
              <a:buChar char="•"/>
              <a:defRPr sz="1800">
                <a:solidFill>
                  <a:srgbClr val="2D637F"/>
                </a:solidFill>
              </a:defRPr>
            </a:lvl3pPr>
            <a:lvl4pPr indent="-330200" lvl="3" marL="1828800" algn="l">
              <a:spcBef>
                <a:spcPts val="320"/>
              </a:spcBef>
              <a:spcAft>
                <a:spcPts val="0"/>
              </a:spcAft>
              <a:buClr>
                <a:srgbClr val="2D637F"/>
              </a:buClr>
              <a:buSzPts val="1600"/>
              <a:buChar char="–"/>
              <a:defRPr sz="1600">
                <a:solidFill>
                  <a:srgbClr val="2D637F"/>
                </a:solidFill>
              </a:defRPr>
            </a:lvl4pPr>
            <a:lvl5pPr indent="-317500" lvl="4" marL="2286000" algn="l">
              <a:spcBef>
                <a:spcPts val="280"/>
              </a:spcBef>
              <a:spcAft>
                <a:spcPts val="0"/>
              </a:spcAft>
              <a:buClr>
                <a:srgbClr val="2D637F"/>
              </a:buClr>
              <a:buSzPts val="1400"/>
              <a:buChar char="»"/>
              <a:defRPr sz="1400">
                <a:solidFill>
                  <a:srgbClr val="2D637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21"/>
          <p:cNvSpPr txBox="1"/>
          <p:nvPr>
            <p:ph type="title"/>
          </p:nvPr>
        </p:nvSpPr>
        <p:spPr>
          <a:xfrm>
            <a:off x="381000" y="3729789"/>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C28220"/>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p:nvPr>
            <p:ph idx="2" type="pic"/>
          </p:nvPr>
        </p:nvSpPr>
        <p:spPr>
          <a:xfrm>
            <a:off x="381000" y="358775"/>
            <a:ext cx="5486400" cy="3371014"/>
          </a:xfrm>
          <a:prstGeom prst="rect">
            <a:avLst/>
          </a:prstGeom>
          <a:noFill/>
          <a:ln>
            <a:noFill/>
          </a:ln>
        </p:spPr>
      </p:sp>
      <p:sp>
        <p:nvSpPr>
          <p:cNvPr id="32" name="Google Shape;32;p21"/>
          <p:cNvSpPr txBox="1"/>
          <p:nvPr>
            <p:ph idx="1" type="body"/>
          </p:nvPr>
        </p:nvSpPr>
        <p:spPr>
          <a:xfrm>
            <a:off x="381000" y="4296527"/>
            <a:ext cx="5486400" cy="47729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2D637F"/>
              </a:buClr>
              <a:buSzPts val="1400"/>
              <a:buNone/>
              <a:defRPr sz="1400"/>
            </a:lvl1pPr>
            <a:lvl2pPr indent="-228600" lvl="1" marL="914400" algn="l">
              <a:spcBef>
                <a:spcPts val="240"/>
              </a:spcBef>
              <a:spcAft>
                <a:spcPts val="0"/>
              </a:spcAft>
              <a:buClr>
                <a:srgbClr val="2D637F"/>
              </a:buClr>
              <a:buSzPts val="1200"/>
              <a:buNone/>
              <a:defRPr sz="1200"/>
            </a:lvl2pPr>
            <a:lvl3pPr indent="-228600" lvl="2" marL="1371600" algn="l">
              <a:spcBef>
                <a:spcPts val="200"/>
              </a:spcBef>
              <a:spcAft>
                <a:spcPts val="0"/>
              </a:spcAft>
              <a:buClr>
                <a:srgbClr val="2D637F"/>
              </a:buClr>
              <a:buSzPts val="1000"/>
              <a:buNone/>
              <a:defRPr sz="1000"/>
            </a:lvl3pPr>
            <a:lvl4pPr indent="-228600" lvl="3" marL="1828800" algn="l">
              <a:spcBef>
                <a:spcPts val="180"/>
              </a:spcBef>
              <a:spcAft>
                <a:spcPts val="0"/>
              </a:spcAft>
              <a:buClr>
                <a:srgbClr val="2D637F"/>
              </a:buClr>
              <a:buSzPts val="900"/>
              <a:buNone/>
              <a:defRPr sz="900"/>
            </a:lvl4pPr>
            <a:lvl5pPr indent="-228600" lvl="4" marL="2286000" algn="l">
              <a:spcBef>
                <a:spcPts val="180"/>
              </a:spcBef>
              <a:spcAft>
                <a:spcPts val="0"/>
              </a:spcAft>
              <a:buClr>
                <a:srgbClr val="2D637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3" name="Shape 33"/>
        <p:cNvGrpSpPr/>
        <p:nvPr/>
      </p:nvGrpSpPr>
      <p:grpSpPr>
        <a:xfrm>
          <a:off x="0" y="0"/>
          <a:ext cx="0" cy="0"/>
          <a:chOff x="0" y="0"/>
          <a:chExt cx="0" cy="0"/>
        </a:xfrm>
      </p:grpSpPr>
      <p:sp>
        <p:nvSpPr>
          <p:cNvPr id="34" name="Google Shape;34;p22"/>
          <p:cNvSpPr txBox="1"/>
          <p:nvPr>
            <p:ph type="title"/>
          </p:nvPr>
        </p:nvSpPr>
        <p:spPr>
          <a:xfrm>
            <a:off x="457200" y="1041995"/>
            <a:ext cx="3008313" cy="404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C28220"/>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3575050" y="1041995"/>
            <a:ext cx="4537075" cy="3657005"/>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rgbClr val="2D637F"/>
              </a:buClr>
              <a:buSzPts val="2000"/>
              <a:buChar char="•"/>
              <a:defRPr sz="2000"/>
            </a:lvl1pPr>
            <a:lvl2pPr indent="-342900" lvl="1" marL="914400" algn="l">
              <a:spcBef>
                <a:spcPts val="360"/>
              </a:spcBef>
              <a:spcAft>
                <a:spcPts val="0"/>
              </a:spcAft>
              <a:buClr>
                <a:srgbClr val="2D637F"/>
              </a:buClr>
              <a:buSzPts val="1800"/>
              <a:buChar char="–"/>
              <a:defRPr sz="1800"/>
            </a:lvl2pPr>
            <a:lvl3pPr indent="-342900" lvl="2" marL="1371600" algn="l">
              <a:spcBef>
                <a:spcPts val="360"/>
              </a:spcBef>
              <a:spcAft>
                <a:spcPts val="0"/>
              </a:spcAft>
              <a:buClr>
                <a:srgbClr val="2D637F"/>
              </a:buClr>
              <a:buSzPts val="1800"/>
              <a:buChar char="•"/>
              <a:defRPr sz="1800"/>
            </a:lvl3pPr>
            <a:lvl4pPr indent="-330200" lvl="3" marL="1828800" algn="l">
              <a:spcBef>
                <a:spcPts val="320"/>
              </a:spcBef>
              <a:spcAft>
                <a:spcPts val="0"/>
              </a:spcAft>
              <a:buClr>
                <a:srgbClr val="2D637F"/>
              </a:buClr>
              <a:buSzPts val="1600"/>
              <a:buChar char="–"/>
              <a:defRPr sz="1600"/>
            </a:lvl4pPr>
            <a:lvl5pPr indent="-317500" lvl="4" marL="2286000" algn="l">
              <a:spcBef>
                <a:spcPts val="280"/>
              </a:spcBef>
              <a:spcAft>
                <a:spcPts val="0"/>
              </a:spcAft>
              <a:buClr>
                <a:srgbClr val="2D637F"/>
              </a:buClr>
              <a:buSzPts val="1400"/>
              <a:buChar char="»"/>
              <a:defRPr sz="14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6" name="Google Shape;36;p22"/>
          <p:cNvSpPr txBox="1"/>
          <p:nvPr>
            <p:ph idx="2" type="body"/>
          </p:nvPr>
        </p:nvSpPr>
        <p:spPr>
          <a:xfrm>
            <a:off x="457200" y="1531651"/>
            <a:ext cx="3008313" cy="316734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2D637F"/>
              </a:buClr>
              <a:buSzPts val="1400"/>
              <a:buNone/>
              <a:defRPr sz="1400"/>
            </a:lvl1pPr>
            <a:lvl2pPr indent="-228600" lvl="1" marL="914400" algn="l">
              <a:spcBef>
                <a:spcPts val="240"/>
              </a:spcBef>
              <a:spcAft>
                <a:spcPts val="0"/>
              </a:spcAft>
              <a:buClr>
                <a:srgbClr val="2D637F"/>
              </a:buClr>
              <a:buSzPts val="1200"/>
              <a:buNone/>
              <a:defRPr sz="1200"/>
            </a:lvl2pPr>
            <a:lvl3pPr indent="-228600" lvl="2" marL="1371600" algn="l">
              <a:spcBef>
                <a:spcPts val="200"/>
              </a:spcBef>
              <a:spcAft>
                <a:spcPts val="0"/>
              </a:spcAft>
              <a:buClr>
                <a:srgbClr val="2D637F"/>
              </a:buClr>
              <a:buSzPts val="1000"/>
              <a:buNone/>
              <a:defRPr sz="1000"/>
            </a:lvl3pPr>
            <a:lvl4pPr indent="-228600" lvl="3" marL="1828800" algn="l">
              <a:spcBef>
                <a:spcPts val="180"/>
              </a:spcBef>
              <a:spcAft>
                <a:spcPts val="0"/>
              </a:spcAft>
              <a:buClr>
                <a:srgbClr val="2D637F"/>
              </a:buClr>
              <a:buSzPts val="900"/>
              <a:buNone/>
              <a:defRPr sz="900"/>
            </a:lvl4pPr>
            <a:lvl5pPr indent="-228600" lvl="4" marL="2286000" algn="l">
              <a:spcBef>
                <a:spcPts val="180"/>
              </a:spcBef>
              <a:spcAft>
                <a:spcPts val="0"/>
              </a:spcAft>
              <a:buClr>
                <a:srgbClr val="2D637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slideLayout" Target="../slideLayouts/slideLayout1.xml"/><Relationship Id="rId10" Type="http://schemas.openxmlformats.org/officeDocument/2006/relationships/theme" Target="../theme/theme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nvSpPr>
        <p:spPr>
          <a:xfrm>
            <a:off x="267368" y="5307263"/>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6"/>
          <p:cNvSpPr txBox="1"/>
          <p:nvPr>
            <p:ph type="title"/>
          </p:nvPr>
        </p:nvSpPr>
        <p:spPr>
          <a:xfrm>
            <a:off x="457200" y="525956"/>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C28220"/>
              </a:buClr>
              <a:buSzPts val="5000"/>
              <a:buFont typeface="Georgia"/>
              <a:buNone/>
              <a:defRPr b="0" i="0" sz="5000" u="none" cap="none" strike="noStrik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6"/>
          <p:cNvSpPr txBox="1"/>
          <p:nvPr>
            <p:ph idx="1" type="body"/>
          </p:nvPr>
        </p:nvSpPr>
        <p:spPr>
          <a:xfrm>
            <a:off x="457200" y="1808079"/>
            <a:ext cx="8229600" cy="2526418"/>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rgbClr val="2D637F"/>
              </a:buClr>
              <a:buSzPts val="2200"/>
              <a:buFont typeface="Arial"/>
              <a:buChar char="•"/>
              <a:defRPr b="0" i="0" sz="2200" u="none" cap="none" strike="noStrike">
                <a:solidFill>
                  <a:srgbClr val="2D637F"/>
                </a:solidFill>
                <a:latin typeface="Merriweather Sans"/>
                <a:ea typeface="Merriweather Sans"/>
                <a:cs typeface="Merriweather Sans"/>
                <a:sym typeface="Merriweather Sans"/>
              </a:defRPr>
            </a:lvl1pPr>
            <a:lvl2pPr indent="-355600" lvl="1" marL="914400" marR="0" rtl="0" algn="l">
              <a:spcBef>
                <a:spcPts val="400"/>
              </a:spcBef>
              <a:spcAft>
                <a:spcPts val="0"/>
              </a:spcAft>
              <a:buClr>
                <a:srgbClr val="2D637F"/>
              </a:buClr>
              <a:buSzPts val="2000"/>
              <a:buFont typeface="Arial"/>
              <a:buChar char="–"/>
              <a:defRPr b="0" i="0" sz="2000" u="none" cap="none" strike="noStrike">
                <a:solidFill>
                  <a:srgbClr val="2D637F"/>
                </a:solidFill>
                <a:latin typeface="Merriweather Sans"/>
                <a:ea typeface="Merriweather Sans"/>
                <a:cs typeface="Merriweather Sans"/>
                <a:sym typeface="Merriweather Sans"/>
              </a:defRPr>
            </a:lvl2pPr>
            <a:lvl3pPr indent="-342900" lvl="2" marL="1371600" marR="0" rtl="0" algn="l">
              <a:spcBef>
                <a:spcPts val="360"/>
              </a:spcBef>
              <a:spcAft>
                <a:spcPts val="0"/>
              </a:spcAft>
              <a:buClr>
                <a:srgbClr val="2D637F"/>
              </a:buClr>
              <a:buSzPts val="1800"/>
              <a:buFont typeface="Arial"/>
              <a:buChar char="•"/>
              <a:defRPr b="0" i="0" sz="1800" u="none" cap="none" strike="noStrike">
                <a:solidFill>
                  <a:srgbClr val="2D637F"/>
                </a:solidFill>
                <a:latin typeface="Merriweather Sans"/>
                <a:ea typeface="Merriweather Sans"/>
                <a:cs typeface="Merriweather Sans"/>
                <a:sym typeface="Merriweather Sans"/>
              </a:defRPr>
            </a:lvl3pPr>
            <a:lvl4pPr indent="-330200" lvl="3" marL="1828800" marR="0" rtl="0" algn="l">
              <a:spcBef>
                <a:spcPts val="320"/>
              </a:spcBef>
              <a:spcAft>
                <a:spcPts val="0"/>
              </a:spcAft>
              <a:buClr>
                <a:srgbClr val="2D637F"/>
              </a:buClr>
              <a:buSzPts val="1600"/>
              <a:buFont typeface="Arial"/>
              <a:buChar char="–"/>
              <a:defRPr b="0" i="0" sz="160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sz="1400" u="none" cap="none" strike="noStrike">
                <a:solidFill>
                  <a:srgbClr val="2D637F"/>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3" name="Google Shape;13;p16"/>
          <p:cNvPicPr preferRelativeResize="0"/>
          <p:nvPr/>
        </p:nvPicPr>
        <p:blipFill rotWithShape="1">
          <a:blip r:embed="rId1">
            <a:alphaModFix/>
          </a:blip>
          <a:srcRect b="0" l="0" r="0" t="0"/>
          <a:stretch/>
        </p:blipFill>
        <p:spPr>
          <a:xfrm>
            <a:off x="6274508" y="0"/>
            <a:ext cx="2869492" cy="2379579"/>
          </a:xfrm>
          <a:prstGeom prst="rect">
            <a:avLst/>
          </a:prstGeom>
          <a:noFill/>
          <a:ln>
            <a:noFill/>
          </a:ln>
        </p:spPr>
      </p:pic>
      <p:pic>
        <p:nvPicPr>
          <p:cNvPr id="14" name="Google Shape;14;p16"/>
          <p:cNvPicPr preferRelativeResize="0"/>
          <p:nvPr/>
        </p:nvPicPr>
        <p:blipFill rotWithShape="1">
          <a:blip r:embed="rId2">
            <a:alphaModFix/>
          </a:blip>
          <a:srcRect b="0" l="0" r="0" t="0"/>
          <a:stretch/>
        </p:blipFill>
        <p:spPr>
          <a:xfrm>
            <a:off x="0" y="5598553"/>
            <a:ext cx="9170736" cy="1330073"/>
          </a:xfrm>
          <a:prstGeom prst="rect">
            <a:avLst/>
          </a:prstGeom>
          <a:noFill/>
          <a:ln>
            <a:noFill/>
          </a:ln>
        </p:spPr>
      </p:pic>
      <p:pic>
        <p:nvPicPr>
          <p:cNvPr id="15" name="Google Shape;15;p16"/>
          <p:cNvPicPr preferRelativeResize="0"/>
          <p:nvPr/>
        </p:nvPicPr>
        <p:blipFill rotWithShape="1">
          <a:blip r:embed="rId3">
            <a:alphaModFix/>
          </a:blip>
          <a:srcRect b="0" l="0" r="0" t="0"/>
          <a:stretch/>
        </p:blipFill>
        <p:spPr>
          <a:xfrm>
            <a:off x="369048" y="6019295"/>
            <a:ext cx="1745673"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chenzhuo1005/datasci-w266-nlp-project" TargetMode="External"/><Relationship Id="rId4" Type="http://schemas.openxmlformats.org/officeDocument/2006/relationships/hyperlink" Target="https://github.com/chenzhuo1005/datasci-w266-nlp-project/blob/main/paper/datasci_266_project_zhuoche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huggingface.co/datasets/nq_open/viewer/nq_open/valid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685799" y="819319"/>
            <a:ext cx="7197571" cy="14481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C28220"/>
              </a:buClr>
              <a:buSzPts val="3600"/>
              <a:buFont typeface="Georgia"/>
              <a:buNone/>
            </a:pPr>
            <a:r>
              <a:rPr lang="en-US" sz="3600">
                <a:solidFill>
                  <a:srgbClr val="C28220"/>
                </a:solidFill>
              </a:rPr>
              <a:t>RAG for Enhancing ODQA Systems with External Knowledge</a:t>
            </a:r>
            <a:endParaRPr/>
          </a:p>
        </p:txBody>
      </p:sp>
      <p:sp>
        <p:nvSpPr>
          <p:cNvPr id="42" name="Google Shape;42;p1"/>
          <p:cNvSpPr txBox="1"/>
          <p:nvPr>
            <p:ph idx="1" type="subTitle"/>
          </p:nvPr>
        </p:nvSpPr>
        <p:spPr>
          <a:xfrm>
            <a:off x="685800" y="2262431"/>
            <a:ext cx="6400800" cy="11135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D637F"/>
              </a:buClr>
              <a:buSzPts val="2200"/>
              <a:buNone/>
            </a:pPr>
            <a:r>
              <a:rPr lang="en-US"/>
              <a:t>Zhuo Chen</a:t>
            </a:r>
            <a:endParaRPr/>
          </a:p>
          <a:p>
            <a:pPr indent="0" lvl="0" marL="0" rtl="0" algn="l">
              <a:spcBef>
                <a:spcPts val="440"/>
              </a:spcBef>
              <a:spcAft>
                <a:spcPts val="0"/>
              </a:spcAft>
              <a:buClr>
                <a:srgbClr val="2D637F"/>
              </a:buClr>
              <a:buSzPts val="2200"/>
              <a:buNone/>
            </a:pPr>
            <a:r>
              <a:rPr lang="en-US"/>
              <a:t>zhuochen@berkeley.edu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0"/>
          <p:cNvPicPr preferRelativeResize="0"/>
          <p:nvPr/>
        </p:nvPicPr>
        <p:blipFill rotWithShape="1">
          <a:blip r:embed="rId3">
            <a:alphaModFix/>
          </a:blip>
          <a:srcRect b="0" l="0" r="0" t="0"/>
          <a:stretch/>
        </p:blipFill>
        <p:spPr>
          <a:xfrm>
            <a:off x="461327" y="843378"/>
            <a:ext cx="8221345" cy="46649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1"/>
          <p:cNvPicPr preferRelativeResize="0"/>
          <p:nvPr/>
        </p:nvPicPr>
        <p:blipFill rotWithShape="1">
          <a:blip r:embed="rId3">
            <a:alphaModFix/>
          </a:blip>
          <a:srcRect b="0" l="0" r="0" t="0"/>
          <a:stretch/>
        </p:blipFill>
        <p:spPr>
          <a:xfrm>
            <a:off x="594804" y="817600"/>
            <a:ext cx="8123068" cy="29071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Results and Conclusion</a:t>
            </a:r>
            <a:endParaRPr/>
          </a:p>
        </p:txBody>
      </p:sp>
      <p:pic>
        <p:nvPicPr>
          <p:cNvPr id="106" name="Google Shape;106;p12"/>
          <p:cNvPicPr preferRelativeResize="0"/>
          <p:nvPr>
            <p:ph idx="1" type="body"/>
          </p:nvPr>
        </p:nvPicPr>
        <p:blipFill rotWithShape="1">
          <a:blip r:embed="rId3">
            <a:alphaModFix/>
          </a:blip>
          <a:srcRect b="0" l="0" r="0" t="0"/>
          <a:stretch/>
        </p:blipFill>
        <p:spPr>
          <a:xfrm>
            <a:off x="329434" y="1406086"/>
            <a:ext cx="8199135" cy="4280190"/>
          </a:xfrm>
          <a:prstGeom prst="rect">
            <a:avLst/>
          </a:prstGeom>
          <a:noFill/>
          <a:ln>
            <a:noFill/>
          </a:ln>
        </p:spPr>
      </p:pic>
      <p:pic>
        <p:nvPicPr>
          <p:cNvPr id="107" name="Google Shape;107;p12"/>
          <p:cNvPicPr preferRelativeResize="0"/>
          <p:nvPr/>
        </p:nvPicPr>
        <p:blipFill rotWithShape="1">
          <a:blip r:embed="rId4">
            <a:alphaModFix/>
          </a:blip>
          <a:srcRect b="0" l="0" r="0" t="0"/>
          <a:stretch/>
        </p:blipFill>
        <p:spPr>
          <a:xfrm>
            <a:off x="329434" y="1736683"/>
            <a:ext cx="8241521" cy="3972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Limitations</a:t>
            </a:r>
            <a:endParaRPr/>
          </a:p>
        </p:txBody>
      </p:sp>
      <p:sp>
        <p:nvSpPr>
          <p:cNvPr id="113" name="Google Shape;113;p13"/>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Limited computation resource: </a:t>
            </a:r>
            <a:endParaRPr/>
          </a:p>
          <a:p>
            <a:pPr indent="-285750" lvl="1" marL="742950" rtl="0" algn="l">
              <a:spcBef>
                <a:spcPts val="440"/>
              </a:spcBef>
              <a:spcAft>
                <a:spcPts val="0"/>
              </a:spcAft>
              <a:buClr>
                <a:srgbClr val="2D637F"/>
              </a:buClr>
              <a:buSzPts val="2200"/>
              <a:buChar char="–"/>
            </a:pPr>
            <a:r>
              <a:rPr lang="en-US" sz="2200"/>
              <a:t>Google Colab Pro – T4 GPU is being used. </a:t>
            </a:r>
            <a:endParaRPr/>
          </a:p>
          <a:p>
            <a:pPr indent="-285750" lvl="1" marL="742950" rtl="0" algn="l">
              <a:spcBef>
                <a:spcPts val="440"/>
              </a:spcBef>
              <a:spcAft>
                <a:spcPts val="0"/>
              </a:spcAft>
              <a:buClr>
                <a:srgbClr val="2D637F"/>
              </a:buClr>
              <a:buSzPts val="2200"/>
              <a:buChar char="–"/>
            </a:pPr>
            <a:r>
              <a:rPr lang="en-US" sz="2200"/>
              <a:t>Limit to use light version of embedding model</a:t>
            </a:r>
            <a:endParaRPr/>
          </a:p>
          <a:p>
            <a:pPr indent="-285750" lvl="1" marL="742950" rtl="0" algn="l">
              <a:spcBef>
                <a:spcPts val="440"/>
              </a:spcBef>
              <a:spcAft>
                <a:spcPts val="0"/>
              </a:spcAft>
              <a:buClr>
                <a:srgbClr val="2D637F"/>
              </a:buClr>
              <a:buSzPts val="2200"/>
              <a:buChar char="–"/>
            </a:pPr>
            <a:r>
              <a:rPr lang="en-US" sz="2200"/>
              <a:t>A100 or T100 will provide more memory and computing speed</a:t>
            </a:r>
            <a:endParaRPr/>
          </a:p>
          <a:p>
            <a:pPr indent="-342900" lvl="0" marL="342900" rtl="0" algn="l">
              <a:spcBef>
                <a:spcPts val="480"/>
              </a:spcBef>
              <a:spcAft>
                <a:spcPts val="0"/>
              </a:spcAft>
              <a:buClr>
                <a:srgbClr val="2D637F"/>
              </a:buClr>
              <a:buSzPts val="2400"/>
              <a:buChar char="•"/>
            </a:pPr>
            <a:r>
              <a:rPr lang="en-US" sz="2400"/>
              <a:t>Quality of knowledge source:</a:t>
            </a:r>
            <a:endParaRPr/>
          </a:p>
          <a:p>
            <a:pPr indent="-285750" lvl="1" marL="742950" rtl="0" algn="l">
              <a:spcBef>
                <a:spcPts val="440"/>
              </a:spcBef>
              <a:spcAft>
                <a:spcPts val="0"/>
              </a:spcAft>
              <a:buClr>
                <a:srgbClr val="2D637F"/>
              </a:buClr>
              <a:buSzPts val="2200"/>
              <a:buChar char="–"/>
            </a:pPr>
            <a:r>
              <a:rPr lang="en-US" sz="2200"/>
              <a:t>Might not cover all questions in nq_open</a:t>
            </a:r>
            <a:endParaRPr sz="2200"/>
          </a:p>
          <a:p>
            <a:pPr indent="-285750" lvl="1" marL="742950" rtl="0" algn="l">
              <a:spcBef>
                <a:spcPts val="440"/>
              </a:spcBef>
              <a:spcAft>
                <a:spcPts val="0"/>
              </a:spcAft>
              <a:buClr>
                <a:srgbClr val="2D637F"/>
              </a:buClr>
              <a:buSzPts val="2200"/>
              <a:buChar char="–"/>
            </a:pPr>
            <a:r>
              <a:rPr lang="en-US" sz="2200"/>
              <a:t>Knowledge cutoff time</a:t>
            </a:r>
            <a:endParaRPr/>
          </a:p>
          <a:p>
            <a:pPr indent="-285750" lvl="1" marL="742950" rtl="0" algn="l">
              <a:spcBef>
                <a:spcPts val="440"/>
              </a:spcBef>
              <a:spcAft>
                <a:spcPts val="0"/>
              </a:spcAft>
              <a:buClr>
                <a:srgbClr val="2D637F"/>
              </a:buClr>
              <a:buSzPts val="2200"/>
              <a:buChar char="–"/>
            </a:pPr>
            <a:r>
              <a:rPr lang="en-US" sz="2200"/>
              <a:t>A better knowledge source + better embedding model will help the RAG quality</a:t>
            </a:r>
            <a:endParaRPr/>
          </a:p>
          <a:p>
            <a:pPr indent="-203200" lvl="0" marL="342900" rtl="0" algn="l">
              <a:spcBef>
                <a:spcPts val="440"/>
              </a:spcBef>
              <a:spcAft>
                <a:spcPts val="0"/>
              </a:spcAft>
              <a:buClr>
                <a:srgbClr val="2D637F"/>
              </a:buClr>
              <a:buSzPts val="220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Future works</a:t>
            </a:r>
            <a:endParaRPr/>
          </a:p>
        </p:txBody>
      </p:sp>
      <p:sp>
        <p:nvSpPr>
          <p:cNvPr id="119" name="Google Shape;119;p14"/>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Exploring advanced embedding models</a:t>
            </a:r>
            <a:endParaRPr/>
          </a:p>
          <a:p>
            <a:pPr indent="-285750" lvl="1" marL="742950" rtl="0" algn="l">
              <a:spcBef>
                <a:spcPts val="400"/>
              </a:spcBef>
              <a:spcAft>
                <a:spcPts val="0"/>
              </a:spcAft>
              <a:buClr>
                <a:srgbClr val="2D637F"/>
              </a:buClr>
              <a:buSzPts val="2000"/>
              <a:buChar char="–"/>
            </a:pPr>
            <a:r>
              <a:rPr lang="en-US"/>
              <a:t>sentence-transformer</a:t>
            </a:r>
            <a:endParaRPr/>
          </a:p>
          <a:p>
            <a:pPr indent="-285750" lvl="1" marL="742950" rtl="0" algn="l">
              <a:spcBef>
                <a:spcPts val="400"/>
              </a:spcBef>
              <a:spcAft>
                <a:spcPts val="0"/>
              </a:spcAft>
              <a:buClr>
                <a:srgbClr val="2D637F"/>
              </a:buClr>
              <a:buSzPts val="2000"/>
              <a:buChar char="–"/>
            </a:pPr>
            <a:r>
              <a:rPr lang="en-US"/>
              <a:t>openai/text-embedding-3-small (1536 embedding size)</a:t>
            </a:r>
            <a:endParaRPr/>
          </a:p>
          <a:p>
            <a:pPr indent="-342900" lvl="0" marL="342900" rtl="0" algn="l">
              <a:spcBef>
                <a:spcPts val="440"/>
              </a:spcBef>
              <a:spcAft>
                <a:spcPts val="0"/>
              </a:spcAft>
              <a:buClr>
                <a:srgbClr val="2D637F"/>
              </a:buClr>
              <a:buSzPts val="2200"/>
              <a:buChar char="•"/>
            </a:pPr>
            <a:r>
              <a:rPr lang="en-US" sz="2200"/>
              <a:t>Diversifying data sources</a:t>
            </a:r>
            <a:endParaRPr/>
          </a:p>
          <a:p>
            <a:pPr indent="-285750" lvl="1" marL="742950" rtl="0" algn="l">
              <a:spcBef>
                <a:spcPts val="400"/>
              </a:spcBef>
              <a:spcAft>
                <a:spcPts val="0"/>
              </a:spcAft>
              <a:buClr>
                <a:srgbClr val="2D637F"/>
              </a:buClr>
              <a:buSzPts val="2000"/>
              <a:buChar char="–"/>
            </a:pPr>
            <a:r>
              <a:rPr lang="en-US"/>
              <a:t>NaturalQuestions (NQ), TriviaQA (TQA), WebQuestions (WQ)</a:t>
            </a:r>
            <a:endParaRPr/>
          </a:p>
          <a:p>
            <a:pPr indent="-342900" lvl="0" marL="342900" rtl="0" algn="l">
              <a:spcBef>
                <a:spcPts val="440"/>
              </a:spcBef>
              <a:spcAft>
                <a:spcPts val="0"/>
              </a:spcAft>
              <a:buClr>
                <a:srgbClr val="2D637F"/>
              </a:buClr>
              <a:buSzPts val="2200"/>
              <a:buChar char="•"/>
            </a:pPr>
            <a:r>
              <a:rPr lang="en-US"/>
              <a:t>Optimizing data precision</a:t>
            </a:r>
            <a:endParaRPr/>
          </a:p>
          <a:p>
            <a:pPr indent="-285750" lvl="1" marL="742950" rtl="0" algn="l">
              <a:spcBef>
                <a:spcPts val="400"/>
              </a:spcBef>
              <a:spcAft>
                <a:spcPts val="0"/>
              </a:spcAft>
              <a:buClr>
                <a:srgbClr val="2D637F"/>
              </a:buClr>
              <a:buSzPts val="2000"/>
              <a:buChar char="–"/>
            </a:pPr>
            <a:r>
              <a:rPr lang="en-US"/>
              <a:t>Reduce embedding from 32-bit integer to 8-bit</a:t>
            </a:r>
            <a:endParaRPr/>
          </a:p>
          <a:p>
            <a:pPr indent="-285750" lvl="1" marL="742950" rtl="0" algn="l">
              <a:spcBef>
                <a:spcPts val="400"/>
              </a:spcBef>
              <a:spcAft>
                <a:spcPts val="0"/>
              </a:spcAft>
              <a:buClr>
                <a:srgbClr val="2D637F"/>
              </a:buClr>
              <a:buSzPts val="2000"/>
              <a:buChar char="–"/>
            </a:pPr>
            <a:r>
              <a:rPr lang="en-US"/>
              <a:t>Will reduce 75% GPU memory and embedding computing time, as well 4 times less database size</a:t>
            </a:r>
            <a:endParaRPr/>
          </a:p>
          <a:p>
            <a:pPr indent="-342900" lvl="0" marL="342900" rtl="0" algn="l">
              <a:spcBef>
                <a:spcPts val="440"/>
              </a:spcBef>
              <a:spcAft>
                <a:spcPts val="0"/>
              </a:spcAft>
              <a:buClr>
                <a:srgbClr val="2D637F"/>
              </a:buClr>
              <a:buSzPts val="2200"/>
              <a:buChar char="•"/>
            </a:pPr>
            <a:r>
              <a:rPr lang="en-US"/>
              <a:t>Rethinking Retrieval Mechanisms</a:t>
            </a:r>
            <a:endParaRPr/>
          </a:p>
          <a:p>
            <a:pPr indent="-285750" lvl="1" marL="742950" rtl="0" algn="l">
              <a:spcBef>
                <a:spcPts val="400"/>
              </a:spcBef>
              <a:spcAft>
                <a:spcPts val="0"/>
              </a:spcAft>
              <a:buClr>
                <a:srgbClr val="2D637F"/>
              </a:buClr>
              <a:buSzPts val="2000"/>
              <a:buChar char="–"/>
            </a:pPr>
            <a:r>
              <a:rPr lang="en-US"/>
              <a:t>Introduce sequence-to sequence search or attention mechanisms</a:t>
            </a:r>
            <a:endParaRPr/>
          </a:p>
          <a:p>
            <a:pPr indent="-203200" lvl="0" marL="342900" rtl="0" algn="l">
              <a:spcBef>
                <a:spcPts val="440"/>
              </a:spcBef>
              <a:spcAft>
                <a:spcPts val="0"/>
              </a:spcAft>
              <a:buClr>
                <a:srgbClr val="2D637F"/>
              </a:buClr>
              <a:buSzPts val="2200"/>
              <a:buNone/>
            </a:pPr>
            <a:r>
              <a:t/>
            </a:r>
            <a:endParaRPr sz="2200"/>
          </a:p>
          <a:p>
            <a:pPr indent="-203200" lvl="0" marL="342900" rtl="0" algn="l">
              <a:spcBef>
                <a:spcPts val="440"/>
              </a:spcBef>
              <a:spcAft>
                <a:spcPts val="0"/>
              </a:spcAft>
              <a:buClr>
                <a:srgbClr val="2D637F"/>
              </a:buClr>
              <a:buSzPts val="2200"/>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457200" y="860280"/>
            <a:ext cx="6570143"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4200"/>
              <a:buFont typeface="Georgia"/>
              <a:buNone/>
            </a:pPr>
            <a:r>
              <a:rPr lang="en-US" sz="4200"/>
              <a:t>Thank you!</a:t>
            </a:r>
            <a:endParaRPr/>
          </a:p>
        </p:txBody>
      </p:sp>
      <p:sp>
        <p:nvSpPr>
          <p:cNvPr id="125" name="Google Shape;125;p15"/>
          <p:cNvSpPr txBox="1"/>
          <p:nvPr>
            <p:ph idx="1" type="body"/>
          </p:nvPr>
        </p:nvSpPr>
        <p:spPr>
          <a:xfrm>
            <a:off x="482600" y="2518947"/>
            <a:ext cx="8022208" cy="20646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200"/>
              <a:buChar char="•"/>
            </a:pPr>
            <a:r>
              <a:rPr lang="en-US"/>
              <a:t>Github repo: </a:t>
            </a:r>
            <a:r>
              <a:rPr lang="en-US" u="sng">
                <a:solidFill>
                  <a:schemeClr val="hlink"/>
                </a:solidFill>
                <a:hlinkClick r:id="rId3"/>
              </a:rPr>
              <a:t>https://github.com/chenzhuo1005/datasci-w266-nlp-project</a:t>
            </a:r>
            <a:endParaRPr/>
          </a:p>
          <a:p>
            <a:pPr indent="-342900" lvl="0" marL="342900" rtl="0" algn="l">
              <a:spcBef>
                <a:spcPts val="440"/>
              </a:spcBef>
              <a:spcAft>
                <a:spcPts val="0"/>
              </a:spcAft>
              <a:buClr>
                <a:srgbClr val="2D637F"/>
              </a:buClr>
              <a:buSzPts val="2200"/>
              <a:buChar char="•"/>
            </a:pPr>
            <a:r>
              <a:rPr lang="en-US"/>
              <a:t>Paper: </a:t>
            </a:r>
            <a:r>
              <a:rPr lang="en-US" u="sng">
                <a:solidFill>
                  <a:schemeClr val="hlink"/>
                </a:solidFill>
                <a:hlinkClick r:id="rId4"/>
              </a:rPr>
              <a:t>https://github.com/chenzhuo1005/datasci-w266-nlp-project/blob/main/paper/datasci_266_project_zhuochen.pdf</a:t>
            </a:r>
            <a:endParaRPr/>
          </a:p>
          <a:p>
            <a:pPr indent="-203200" lvl="0" marL="342900" rtl="0" algn="l">
              <a:spcBef>
                <a:spcPts val="440"/>
              </a:spcBef>
              <a:spcAft>
                <a:spcPts val="0"/>
              </a:spcAft>
              <a:buClr>
                <a:srgbClr val="2D637F"/>
              </a:buClr>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Project Overview</a:t>
            </a:r>
            <a:endParaRPr/>
          </a:p>
        </p:txBody>
      </p:sp>
      <p:sp>
        <p:nvSpPr>
          <p:cNvPr id="48" name="Google Shape;48;p2"/>
          <p:cNvSpPr txBox="1"/>
          <p:nvPr>
            <p:ph idx="1" type="body"/>
          </p:nvPr>
        </p:nvSpPr>
        <p:spPr>
          <a:xfrm>
            <a:off x="457200" y="1286938"/>
            <a:ext cx="8446168" cy="2983221"/>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rgbClr val="2D637F"/>
              </a:buClr>
              <a:buSzPts val="2400"/>
              <a:buChar char="•"/>
            </a:pPr>
            <a:r>
              <a:rPr lang="en-US" sz="2400"/>
              <a:t>Build a retrieval-augmented generation (RAG) systems (LlamaIndex APIs, Pinecone vector database)</a:t>
            </a:r>
            <a:endParaRPr/>
          </a:p>
          <a:p>
            <a:pPr indent="-342900" lvl="0" marL="342900" rtl="0" algn="l">
              <a:spcBef>
                <a:spcPts val="480"/>
              </a:spcBef>
              <a:spcAft>
                <a:spcPts val="0"/>
              </a:spcAft>
              <a:buClr>
                <a:srgbClr val="2D637F"/>
              </a:buClr>
              <a:buSzPts val="2400"/>
              <a:buChar char="•"/>
            </a:pPr>
            <a:r>
              <a:rPr lang="en-US" sz="2400"/>
              <a:t>Build a knowledge source: Create embeddings of open-domain question answering (ODQA)  knowledge (PAQ dataset)</a:t>
            </a:r>
            <a:endParaRPr/>
          </a:p>
          <a:p>
            <a:pPr indent="-342900" lvl="0" marL="342900" rtl="0" algn="l">
              <a:spcBef>
                <a:spcPts val="480"/>
              </a:spcBef>
              <a:spcAft>
                <a:spcPts val="0"/>
              </a:spcAft>
              <a:buClr>
                <a:srgbClr val="2D637F"/>
              </a:buClr>
              <a:buSzPts val="2400"/>
              <a:buChar char="•"/>
            </a:pPr>
            <a:r>
              <a:rPr lang="en-US" sz="2400"/>
              <a:t>Answer questions with retrieved knowledge in nq_open validation set</a:t>
            </a:r>
            <a:endParaRPr/>
          </a:p>
          <a:p>
            <a:pPr indent="-342900" lvl="0" marL="342900" rtl="0" algn="l">
              <a:spcBef>
                <a:spcPts val="480"/>
              </a:spcBef>
              <a:spcAft>
                <a:spcPts val="0"/>
              </a:spcAft>
              <a:buClr>
                <a:srgbClr val="2D637F"/>
              </a:buClr>
              <a:buSzPts val="2400"/>
              <a:buChar char="•"/>
            </a:pPr>
            <a:r>
              <a:rPr lang="en-US" sz="2400"/>
              <a:t>Try multiple LLMs with and without RAG and compare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Dataset</a:t>
            </a:r>
            <a:endParaRPr/>
          </a:p>
        </p:txBody>
      </p:sp>
      <p:sp>
        <p:nvSpPr>
          <p:cNvPr id="54" name="Google Shape;54;p3"/>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Knowledge source:</a:t>
            </a:r>
            <a:endParaRPr/>
          </a:p>
          <a:p>
            <a:pPr indent="-285750" lvl="1" marL="742950" rtl="0" algn="l">
              <a:spcBef>
                <a:spcPts val="440"/>
              </a:spcBef>
              <a:spcAft>
                <a:spcPts val="0"/>
              </a:spcAft>
              <a:buClr>
                <a:srgbClr val="2D637F"/>
              </a:buClr>
              <a:buSzPts val="2200"/>
              <a:buChar char="–"/>
            </a:pPr>
            <a:r>
              <a:rPr lang="en-US" sz="2200"/>
              <a:t>PAQ: 65 Million Probably-Asked Questions and What You Can Do With Them</a:t>
            </a:r>
            <a:endParaRPr/>
          </a:p>
          <a:p>
            <a:pPr indent="-285750" lvl="1" marL="742950" rtl="0" algn="l">
              <a:spcBef>
                <a:spcPts val="440"/>
              </a:spcBef>
              <a:spcAft>
                <a:spcPts val="0"/>
              </a:spcAft>
              <a:buClr>
                <a:srgbClr val="2D637F"/>
              </a:buClr>
              <a:buSzPts val="2200"/>
              <a:buChar char="–"/>
            </a:pPr>
            <a:r>
              <a:rPr lang="en-US" sz="2200"/>
              <a:t>Use PAQ-L1 version with 14.1M question-answer pairs</a:t>
            </a:r>
            <a:endParaRPr/>
          </a:p>
          <a:p>
            <a:pPr indent="-342900" lvl="0" marL="342900" rtl="0" algn="l">
              <a:spcBef>
                <a:spcPts val="480"/>
              </a:spcBef>
              <a:spcAft>
                <a:spcPts val="0"/>
              </a:spcAft>
              <a:buClr>
                <a:srgbClr val="2D637F"/>
              </a:buClr>
              <a:buSzPts val="2400"/>
              <a:buChar char="•"/>
            </a:pPr>
            <a:r>
              <a:rPr lang="en-US" sz="2400"/>
              <a:t>Evaluation:</a:t>
            </a:r>
            <a:endParaRPr/>
          </a:p>
          <a:p>
            <a:pPr indent="-285750" lvl="1" marL="742950" rtl="0" algn="l">
              <a:spcBef>
                <a:spcPts val="440"/>
              </a:spcBef>
              <a:spcAft>
                <a:spcPts val="0"/>
              </a:spcAft>
              <a:buClr>
                <a:srgbClr val="2D637F"/>
              </a:buClr>
              <a:buSzPts val="2200"/>
              <a:buChar char="–"/>
            </a:pPr>
            <a:r>
              <a:rPr lang="en-US" sz="2200"/>
              <a:t>nq_open validation dataset with 3,610 question answer pairs</a:t>
            </a:r>
            <a:endParaRPr/>
          </a:p>
          <a:p>
            <a:pPr indent="-285750" lvl="1" marL="742950" rtl="0" algn="l">
              <a:spcBef>
                <a:spcPts val="440"/>
              </a:spcBef>
              <a:spcAft>
                <a:spcPts val="0"/>
              </a:spcAft>
              <a:buClr>
                <a:srgbClr val="2D637F"/>
              </a:buClr>
              <a:buSzPts val="2200"/>
              <a:buChar char="–"/>
            </a:pPr>
            <a:r>
              <a:rPr lang="en-US" sz="2200" u="sng">
                <a:solidFill>
                  <a:schemeClr val="hlink"/>
                </a:solidFill>
                <a:hlinkClick r:id="rId3"/>
              </a:rPr>
              <a:t>https://huggingface.co/datasets/nq_open/viewer/nq_open/validation</a:t>
            </a:r>
            <a:endParaRPr sz="2200"/>
          </a:p>
          <a:p>
            <a:pPr indent="-285750" lvl="1" marL="742950" rtl="0" algn="l">
              <a:spcBef>
                <a:spcPts val="440"/>
              </a:spcBef>
              <a:spcAft>
                <a:spcPts val="0"/>
              </a:spcAft>
              <a:buClr>
                <a:srgbClr val="2D637F"/>
              </a:buClr>
              <a:buSzPts val="2200"/>
              <a:buChar char="–"/>
            </a:pPr>
            <a:r>
              <a:rPr lang="en-US" sz="2200"/>
              <a:t>Performance metrics: Exact Match (EM), F1 score and Rouge scores</a:t>
            </a:r>
            <a:endParaRPr/>
          </a:p>
          <a:p>
            <a:pPr indent="-146050" lvl="1" marL="742950" rtl="0" algn="l">
              <a:spcBef>
                <a:spcPts val="440"/>
              </a:spcBef>
              <a:spcAft>
                <a:spcPts val="0"/>
              </a:spcAft>
              <a:buClr>
                <a:srgbClr val="2D637F"/>
              </a:buClr>
              <a:buSzPts val="22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LLMs</a:t>
            </a:r>
            <a:endParaRPr/>
          </a:p>
        </p:txBody>
      </p:sp>
      <p:sp>
        <p:nvSpPr>
          <p:cNvPr id="60" name="Google Shape;60;p4"/>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Flan-T5-base: 220M parameter – fine tuned version from T5-base (baseline)</a:t>
            </a:r>
            <a:endParaRPr/>
          </a:p>
          <a:p>
            <a:pPr indent="-342900" lvl="0" marL="342900" rtl="0" algn="l">
              <a:spcBef>
                <a:spcPts val="480"/>
              </a:spcBef>
              <a:spcAft>
                <a:spcPts val="0"/>
              </a:spcAft>
              <a:buClr>
                <a:srgbClr val="2D637F"/>
              </a:buClr>
              <a:buSzPts val="2400"/>
              <a:buChar char="•"/>
            </a:pPr>
            <a:r>
              <a:rPr lang="en-US" sz="2400"/>
              <a:t>Flan-T5-large: 770M parameter – slightly better than baseline model</a:t>
            </a:r>
            <a:endParaRPr/>
          </a:p>
          <a:p>
            <a:pPr indent="-342900" lvl="0" marL="342900" rtl="0" algn="l">
              <a:spcBef>
                <a:spcPts val="480"/>
              </a:spcBef>
              <a:spcAft>
                <a:spcPts val="0"/>
              </a:spcAft>
              <a:buClr>
                <a:srgbClr val="2D637F"/>
              </a:buClr>
              <a:buSzPts val="2400"/>
              <a:buChar char="•"/>
            </a:pPr>
            <a:r>
              <a:rPr lang="en-US" sz="2400"/>
              <a:t>Llama-2-13B-chat: 13B parameter Llama 2 model, with dialog capability</a:t>
            </a:r>
            <a:endParaRPr/>
          </a:p>
          <a:p>
            <a:pPr indent="-342900" lvl="0" marL="342900" rtl="0" algn="l">
              <a:spcBef>
                <a:spcPts val="480"/>
              </a:spcBef>
              <a:spcAft>
                <a:spcPts val="0"/>
              </a:spcAft>
              <a:buClr>
                <a:srgbClr val="2D637F"/>
              </a:buClr>
              <a:buSzPts val="2400"/>
              <a:buChar char="•"/>
            </a:pPr>
            <a:r>
              <a:rPr lang="en-US" sz="2400"/>
              <a:t>GPT-3.5-Turbo: OpenAI’s ChatGPT, knowledge cut-off time, Sep, 2021</a:t>
            </a:r>
            <a:endParaRPr sz="2200"/>
          </a:p>
          <a:p>
            <a:pPr indent="-146050" lvl="1" marL="742950" rtl="0" algn="l">
              <a:spcBef>
                <a:spcPts val="440"/>
              </a:spcBef>
              <a:spcAft>
                <a:spcPts val="0"/>
              </a:spcAft>
              <a:buClr>
                <a:srgbClr val="2D637F"/>
              </a:buClr>
              <a:buSzPts val="22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RAG procedure</a:t>
            </a:r>
            <a:endParaRPr/>
          </a:p>
        </p:txBody>
      </p:sp>
      <p:pic>
        <p:nvPicPr>
          <p:cNvPr descr="图示&#10;&#10;描述已自动生成" id="66" name="Google Shape;66;p5"/>
          <p:cNvPicPr preferRelativeResize="0"/>
          <p:nvPr>
            <p:ph idx="1" type="body"/>
          </p:nvPr>
        </p:nvPicPr>
        <p:blipFill rotWithShape="1">
          <a:blip r:embed="rId3">
            <a:alphaModFix/>
          </a:blip>
          <a:srcRect b="0" l="0" r="0" t="0"/>
          <a:stretch/>
        </p:blipFill>
        <p:spPr>
          <a:xfrm>
            <a:off x="499441" y="1326187"/>
            <a:ext cx="8145117" cy="4810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Module 1: Knowledge building</a:t>
            </a:r>
            <a:endParaRPr/>
          </a:p>
        </p:txBody>
      </p:sp>
      <p:sp>
        <p:nvSpPr>
          <p:cNvPr id="72" name="Google Shape;72;p6"/>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Process 14.1M question-answer pairs from PAQ (knowledge source)</a:t>
            </a:r>
            <a:endParaRPr/>
          </a:p>
          <a:p>
            <a:pPr indent="-342900" lvl="0" marL="342900" rtl="0" algn="l">
              <a:spcBef>
                <a:spcPts val="480"/>
              </a:spcBef>
              <a:spcAft>
                <a:spcPts val="0"/>
              </a:spcAft>
              <a:buClr>
                <a:srgbClr val="2D637F"/>
              </a:buClr>
              <a:buSzPts val="2400"/>
              <a:buChar char="•"/>
            </a:pPr>
            <a:r>
              <a:rPr lang="en-US" sz="2400"/>
              <a:t>Use embedding model: BAAI/bge-small-en (embedding size = 384) to embed QA pairs</a:t>
            </a:r>
            <a:endParaRPr/>
          </a:p>
          <a:p>
            <a:pPr indent="-342900" lvl="0" marL="342900" rtl="0" algn="l">
              <a:spcBef>
                <a:spcPts val="480"/>
              </a:spcBef>
              <a:spcAft>
                <a:spcPts val="0"/>
              </a:spcAft>
              <a:buClr>
                <a:srgbClr val="2D637F"/>
              </a:buClr>
              <a:buSzPts val="2400"/>
              <a:buChar char="•"/>
            </a:pPr>
            <a:r>
              <a:rPr lang="en-US" sz="2400"/>
              <a:t>Store embedded QA pairs into Pinecore (a vector database vendor, known for vector storage and fast search)</a:t>
            </a:r>
            <a:endParaRPr/>
          </a:p>
          <a:p>
            <a:pPr indent="-342900" lvl="0" marL="342900" rtl="0" algn="l">
              <a:spcBef>
                <a:spcPts val="480"/>
              </a:spcBef>
              <a:spcAft>
                <a:spcPts val="0"/>
              </a:spcAft>
              <a:buClr>
                <a:srgbClr val="2D637F"/>
              </a:buClr>
              <a:buSzPts val="2400"/>
              <a:buChar char="•"/>
            </a:pPr>
            <a:r>
              <a:rPr lang="en-US" sz="2400"/>
              <a:t>Perform similarity search on existing knowledge for new questions.</a:t>
            </a:r>
            <a:endParaRPr/>
          </a:p>
          <a:p>
            <a:pPr indent="-190500" lvl="0" marL="342900" rtl="0" algn="l">
              <a:spcBef>
                <a:spcPts val="480"/>
              </a:spcBef>
              <a:spcAft>
                <a:spcPts val="0"/>
              </a:spcAft>
              <a:buClr>
                <a:srgbClr val="2D637F"/>
              </a:buClr>
              <a:buSzPts val="2400"/>
              <a:buNone/>
            </a:pPr>
            <a:r>
              <a:t/>
            </a:r>
            <a:endParaRPr sz="2400"/>
          </a:p>
          <a:p>
            <a:pPr indent="-203200" lvl="0" marL="342900" rtl="0" algn="l">
              <a:spcBef>
                <a:spcPts val="440"/>
              </a:spcBef>
              <a:spcAft>
                <a:spcPts val="0"/>
              </a:spcAft>
              <a:buClr>
                <a:srgbClr val="2D637F"/>
              </a:buClr>
              <a:buSzPts val="2200"/>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28220"/>
              </a:buClr>
              <a:buSzPct val="100000"/>
              <a:buFont typeface="Georgia"/>
              <a:buNone/>
            </a:pPr>
            <a:r>
              <a:rPr lang="en-US" sz="3600"/>
              <a:t>Module 1: Knowledge building (example)</a:t>
            </a:r>
            <a:endParaRPr/>
          </a:p>
        </p:txBody>
      </p:sp>
      <p:sp>
        <p:nvSpPr>
          <p:cNvPr id="78" name="Google Shape;78;p7"/>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2D637F"/>
              </a:buClr>
              <a:buSzPts val="2400"/>
              <a:buNone/>
            </a:pPr>
            <a:r>
              <a:t/>
            </a:r>
            <a:endParaRPr sz="2400"/>
          </a:p>
          <a:p>
            <a:pPr indent="-203200" lvl="0" marL="342900" rtl="0" algn="l">
              <a:spcBef>
                <a:spcPts val="440"/>
              </a:spcBef>
              <a:spcAft>
                <a:spcPts val="0"/>
              </a:spcAft>
              <a:buClr>
                <a:srgbClr val="2D637F"/>
              </a:buClr>
              <a:buSzPts val="2200"/>
              <a:buNone/>
            </a:pPr>
            <a:r>
              <a:t/>
            </a:r>
            <a:endParaRPr sz="2200"/>
          </a:p>
        </p:txBody>
      </p:sp>
      <p:pic>
        <p:nvPicPr>
          <p:cNvPr id="79" name="Google Shape;79;p7"/>
          <p:cNvPicPr preferRelativeResize="0"/>
          <p:nvPr/>
        </p:nvPicPr>
        <p:blipFill rotWithShape="1">
          <a:blip r:embed="rId3">
            <a:alphaModFix/>
          </a:blip>
          <a:srcRect b="0" l="0" r="0" t="0"/>
          <a:stretch/>
        </p:blipFill>
        <p:spPr>
          <a:xfrm>
            <a:off x="240632" y="1096070"/>
            <a:ext cx="8446168" cy="4661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8"/>
          <p:cNvSpPr txBox="1"/>
          <p:nvPr>
            <p:ph type="title"/>
          </p:nvPr>
        </p:nvSpPr>
        <p:spPr>
          <a:xfrm>
            <a:off x="457200" y="255733"/>
            <a:ext cx="7766050" cy="11503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28220"/>
              </a:buClr>
              <a:buSzPts val="3600"/>
              <a:buFont typeface="Georgia"/>
              <a:buNone/>
            </a:pPr>
            <a:r>
              <a:rPr lang="en-US" sz="3600"/>
              <a:t>Module 2: Evaluation multiple LLMs</a:t>
            </a:r>
            <a:endParaRPr/>
          </a:p>
        </p:txBody>
      </p:sp>
      <p:sp>
        <p:nvSpPr>
          <p:cNvPr id="85" name="Google Shape;85;p8"/>
          <p:cNvSpPr txBox="1"/>
          <p:nvPr>
            <p:ph idx="1" type="body"/>
          </p:nvPr>
        </p:nvSpPr>
        <p:spPr>
          <a:xfrm>
            <a:off x="457200" y="1286938"/>
            <a:ext cx="8446168" cy="42793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D637F"/>
              </a:buClr>
              <a:buSzPts val="2400"/>
              <a:buChar char="•"/>
            </a:pPr>
            <a:r>
              <a:rPr lang="en-US" sz="2400"/>
              <a:t>Evaluate original version of LLMs, to answer questions, without help of RAG</a:t>
            </a:r>
            <a:endParaRPr/>
          </a:p>
          <a:p>
            <a:pPr indent="-342900" lvl="0" marL="342900" rtl="0" algn="l">
              <a:spcBef>
                <a:spcPts val="480"/>
              </a:spcBef>
              <a:spcAft>
                <a:spcPts val="0"/>
              </a:spcAft>
              <a:buClr>
                <a:srgbClr val="2D637F"/>
              </a:buClr>
              <a:buSzPts val="2400"/>
              <a:buChar char="•"/>
            </a:pPr>
            <a:r>
              <a:rPr lang="en-US" sz="2400"/>
              <a:t>Evaluate LLMs+RAG enhancement</a:t>
            </a:r>
            <a:endParaRPr/>
          </a:p>
          <a:p>
            <a:pPr indent="-342900" lvl="0" marL="342900" rtl="0" algn="l">
              <a:spcBef>
                <a:spcPts val="480"/>
              </a:spcBef>
              <a:spcAft>
                <a:spcPts val="0"/>
              </a:spcAft>
              <a:buClr>
                <a:srgbClr val="2D637F"/>
              </a:buClr>
              <a:buSzPts val="2400"/>
              <a:buChar char="•"/>
            </a:pPr>
            <a:r>
              <a:rPr lang="en-US" sz="2400"/>
              <a:t>Create performance metrics</a:t>
            </a:r>
            <a:endParaRPr/>
          </a:p>
          <a:p>
            <a:pPr indent="-190500" lvl="0" marL="342900" rtl="0" algn="l">
              <a:spcBef>
                <a:spcPts val="480"/>
              </a:spcBef>
              <a:spcAft>
                <a:spcPts val="0"/>
              </a:spcAft>
              <a:buClr>
                <a:srgbClr val="2D637F"/>
              </a:buClr>
              <a:buSzPts val="2400"/>
              <a:buNone/>
            </a:pPr>
            <a:r>
              <a:t/>
            </a:r>
            <a:endParaRPr sz="2400"/>
          </a:p>
          <a:p>
            <a:pPr indent="-203200" lvl="0" marL="342900" rtl="0" algn="l">
              <a:spcBef>
                <a:spcPts val="440"/>
              </a:spcBef>
              <a:spcAft>
                <a:spcPts val="0"/>
              </a:spcAft>
              <a:buClr>
                <a:srgbClr val="2D637F"/>
              </a:buClr>
              <a:buSzPts val="2200"/>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9"/>
          <p:cNvPicPr preferRelativeResize="0"/>
          <p:nvPr>
            <p:ph idx="1" type="body"/>
          </p:nvPr>
        </p:nvPicPr>
        <p:blipFill rotWithShape="1">
          <a:blip r:embed="rId3">
            <a:alphaModFix/>
          </a:blip>
          <a:srcRect b="0" l="0" r="0" t="0"/>
          <a:stretch/>
        </p:blipFill>
        <p:spPr>
          <a:xfrm>
            <a:off x="590324" y="486376"/>
            <a:ext cx="7963351" cy="52042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2013-01-15T19:08:57Z</dcterms:created>
  <dc:creator>Laurie Frasier</dc:creator>
</cp:coreProperties>
</file>