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94660"/>
  </p:normalViewPr>
  <p:slideViewPr>
    <p:cSldViewPr>
      <p:cViewPr varScale="1">
        <p:scale>
          <a:sx n="91" d="100"/>
          <a:sy n="91" d="100"/>
        </p:scale>
        <p:origin x="-2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97ED8-7890-4D1D-8449-CEAA90431818}" type="datetimeFigureOut">
              <a:rPr lang="en-US" smtClean="0"/>
              <a:pPr/>
              <a:t>1/5/2013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A0855-5C37-4555-AE25-441975F02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A0855-5C37-4555-AE25-441975F025C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A0855-5C37-4555-AE25-441975F025C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A0855-5C37-4555-AE25-441975F025C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A0855-5C37-4555-AE25-441975F025CE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A0855-5C37-4555-AE25-441975F025C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A0855-5C37-4555-AE25-441975F025C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A0855-5C37-4555-AE25-441975F025CE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A0855-5C37-4555-AE25-441975F025CE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A0855-5C37-4555-AE25-441975F025CE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A0855-5C37-4555-AE25-441975F025C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A0855-5C37-4555-AE25-441975F025CE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A0855-5C37-4555-AE25-441975F025C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A0855-5C37-4555-AE25-441975F025CE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A0855-5C37-4555-AE25-441975F025C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A0855-5C37-4555-AE25-441975F025C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A0855-5C37-4555-AE25-441975F025C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A0855-5C37-4555-AE25-441975F025C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A0855-5C37-4555-AE25-441975F025C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A0855-5C37-4555-AE25-441975F025C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A0855-5C37-4555-AE25-441975F025C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Systems</a:t>
            </a:r>
            <a:br>
              <a:rPr lang="en-US" dirty="0" smtClean="0"/>
            </a:br>
            <a:r>
              <a:rPr lang="en-US" dirty="0" smtClean="0"/>
              <a:t>A programmer’s Perspective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Ken Chen 2013/01/03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计算机系统漫游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400" dirty="0" smtClean="0"/>
              <a:t>操作系统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防止硬件被失控的应用程序滥用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向应用程序提供简单一致的机制来控制复杂而又大相径庭的硬件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/>
              <a:t>下图：文件是对</a:t>
            </a:r>
            <a:r>
              <a:rPr lang="en-US" altLang="zh-CN" sz="2000" dirty="0" smtClean="0"/>
              <a:t>I/O</a:t>
            </a:r>
            <a:r>
              <a:rPr lang="zh-CN" altLang="en-US" sz="2000" dirty="0" smtClean="0"/>
              <a:t>设备的抽象表示，虚拟存储器是对主存和磁盘</a:t>
            </a:r>
            <a:r>
              <a:rPr lang="en-US" altLang="zh-CN" sz="2000" dirty="0" smtClean="0"/>
              <a:t>I/O</a:t>
            </a:r>
            <a:r>
              <a:rPr lang="zh-CN" altLang="en-US" sz="2000" dirty="0" smtClean="0"/>
              <a:t>设备的抽象表示，进程则是对</a:t>
            </a:r>
            <a:r>
              <a:rPr lang="en-US" altLang="zh-CN" sz="2000" dirty="0" smtClean="0"/>
              <a:t>CPU, </a:t>
            </a:r>
            <a:r>
              <a:rPr lang="zh-CN" altLang="en-US" sz="2000" dirty="0" smtClean="0"/>
              <a:t>主存和</a:t>
            </a:r>
            <a:r>
              <a:rPr lang="en-US" altLang="zh-CN" sz="2000" dirty="0" smtClean="0"/>
              <a:t>I/O</a:t>
            </a:r>
            <a:r>
              <a:rPr lang="zh-CN" altLang="en-US" sz="2000" dirty="0" smtClean="0"/>
              <a:t>设备的抽象表示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438400"/>
            <a:ext cx="452437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4572000"/>
            <a:ext cx="39528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计算机系统漫游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400" dirty="0" smtClean="0"/>
              <a:t>进程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通过上下文切换使多个进程并发地在单个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上交错执行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操作系统保持跟踪进程运行所需的所有状态信息称为上下文，包括寄存器当前值，主存的内容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400" dirty="0" smtClean="0"/>
              <a:t>上下文切换举例</a:t>
            </a:r>
            <a:r>
              <a:rPr lang="en-US" altLang="zh-CN" sz="2400" dirty="0" smtClean="0"/>
              <a:t>(hello)</a:t>
            </a:r>
          </a:p>
          <a:p>
            <a:pPr lvl="1"/>
            <a:r>
              <a:rPr lang="en-US" altLang="zh-CN" sz="2000" dirty="0" smtClean="0"/>
              <a:t>Shell</a:t>
            </a:r>
            <a:r>
              <a:rPr lang="zh-CN" altLang="en-US" sz="2000" dirty="0" smtClean="0"/>
              <a:t>程序等待命令行输入，当输入完毕回车时，</a:t>
            </a:r>
            <a:r>
              <a:rPr lang="en-US" altLang="zh-CN" sz="2000" dirty="0" smtClean="0"/>
              <a:t>Shell</a:t>
            </a:r>
            <a:r>
              <a:rPr lang="zh-CN" altLang="en-US" sz="2000" dirty="0" smtClean="0"/>
              <a:t>进行系统调用来执行请求，系统调用将控制器转移给</a:t>
            </a:r>
            <a:r>
              <a:rPr lang="en-US" altLang="zh-CN" sz="2000" dirty="0" smtClean="0"/>
              <a:t>OS</a:t>
            </a:r>
            <a:r>
              <a:rPr lang="zh-CN" altLang="en-US" sz="2000" dirty="0" smtClean="0"/>
              <a:t>。</a:t>
            </a:r>
            <a:r>
              <a:rPr lang="en-US" altLang="zh-CN" sz="2000" dirty="0" smtClean="0"/>
              <a:t>OS</a:t>
            </a:r>
            <a:r>
              <a:rPr lang="zh-CN" altLang="en-US" sz="2000" dirty="0" smtClean="0"/>
              <a:t>保存</a:t>
            </a:r>
            <a:r>
              <a:rPr lang="en-US" altLang="zh-CN" sz="2000" dirty="0" smtClean="0"/>
              <a:t>Shell</a:t>
            </a:r>
            <a:r>
              <a:rPr lang="zh-CN" altLang="en-US" sz="2000" dirty="0" smtClean="0"/>
              <a:t>程序的上下文，创建</a:t>
            </a:r>
            <a:r>
              <a:rPr lang="en-US" altLang="zh-CN" sz="2000" dirty="0" smtClean="0"/>
              <a:t>hello</a:t>
            </a:r>
            <a:r>
              <a:rPr lang="zh-CN" altLang="en-US" sz="2000" dirty="0" smtClean="0"/>
              <a:t>进程及其上下文，然后将控制权转给</a:t>
            </a:r>
            <a:r>
              <a:rPr lang="en-US" altLang="zh-CN" sz="2000" dirty="0" smtClean="0"/>
              <a:t>hello</a:t>
            </a:r>
            <a:r>
              <a:rPr lang="zh-CN" altLang="en-US" sz="2000" dirty="0" smtClean="0"/>
              <a:t>进程。</a:t>
            </a:r>
            <a:r>
              <a:rPr lang="en-US" altLang="zh-CN" sz="2000" dirty="0" smtClean="0"/>
              <a:t>Hello</a:t>
            </a:r>
            <a:r>
              <a:rPr lang="zh-CN" altLang="en-US" sz="2000" dirty="0" smtClean="0"/>
              <a:t>终止后，</a:t>
            </a:r>
            <a:r>
              <a:rPr lang="en-US" altLang="zh-CN" sz="2000" dirty="0" smtClean="0"/>
              <a:t>OS</a:t>
            </a:r>
            <a:r>
              <a:rPr lang="zh-CN" altLang="en-US" sz="2000" dirty="0" smtClean="0"/>
              <a:t>恢复</a:t>
            </a:r>
            <a:r>
              <a:rPr lang="en-US" altLang="zh-CN" sz="2000" dirty="0" smtClean="0"/>
              <a:t>Shell</a:t>
            </a:r>
            <a:r>
              <a:rPr lang="zh-CN" altLang="en-US" sz="2000" dirty="0" smtClean="0"/>
              <a:t>进程的上下文，并将控制权传回给它。</a:t>
            </a:r>
            <a:r>
              <a:rPr lang="en-US" altLang="zh-CN" sz="2000" dirty="0" smtClean="0"/>
              <a:t>Shell</a:t>
            </a:r>
            <a:r>
              <a:rPr lang="zh-CN" altLang="en-US" sz="2000" dirty="0" smtClean="0"/>
              <a:t>进程继续等待下一个输入</a:t>
            </a:r>
            <a:endParaRPr lang="en-US" altLang="zh-CN" sz="20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4800600"/>
            <a:ext cx="52292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计算机系统漫游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400" dirty="0" smtClean="0"/>
              <a:t>虚拟存储器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虚拟存储器的运行需要硬件和操作系统软件之间精密复杂的交互，包括对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生成的每个地址的硬件翻译。</a:t>
            </a:r>
            <a:r>
              <a:rPr lang="zh-CN" altLang="en-US" sz="2000" dirty="0" smtClean="0">
                <a:solidFill>
                  <a:srgbClr val="FF0000"/>
                </a:solidFill>
              </a:rPr>
              <a:t>其基本的思想是把一个进程虚拟存储器的内容存储在磁盘上，然后用主存作为磁盘的高速缓存</a:t>
            </a:r>
            <a:endParaRPr lang="en-US" altLang="zh-CN" sz="2000" dirty="0" smtClean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657475"/>
            <a:ext cx="549592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计算机系统漫游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400" dirty="0" smtClean="0"/>
              <a:t>Concurrency/Parallelism</a:t>
            </a:r>
          </a:p>
          <a:p>
            <a:pPr lvl="1"/>
            <a:r>
              <a:rPr lang="en-US" altLang="zh-CN" sz="2000" dirty="0" err="1" smtClean="0"/>
              <a:t>Hyperthreading</a:t>
            </a:r>
            <a:r>
              <a:rPr lang="en-US" altLang="zh-CN" sz="2000" dirty="0" smtClean="0"/>
              <a:t> (Simultaneous Multi-threading)</a:t>
            </a:r>
            <a:r>
              <a:rPr lang="zh-CN" altLang="en-US" sz="2000" dirty="0" smtClean="0"/>
              <a:t>，是允许一个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执行多个控制流的技术。它涉及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某些硬件有多个备份，比如程序计数器和寄存器；而其它硬件部分只有一份，比如浮点算术运算单元。常规的处理器需要大约</a:t>
            </a:r>
            <a:r>
              <a:rPr lang="en-US" altLang="zh-CN" sz="2000" dirty="0" smtClean="0"/>
              <a:t>20 000</a:t>
            </a:r>
            <a:r>
              <a:rPr lang="zh-CN" altLang="en-US" sz="2000" dirty="0" smtClean="0"/>
              <a:t>个时钟周期做不同的线程间切换，而超线程的处理器可以在单个周期的基础上决定要执行哪一个线程。下图是</a:t>
            </a:r>
            <a:r>
              <a:rPr lang="en-US" altLang="zh-CN" sz="2000" dirty="0" smtClean="0"/>
              <a:t>Intel Core i7</a:t>
            </a:r>
            <a:r>
              <a:rPr lang="zh-CN" altLang="en-US" sz="2000" dirty="0" smtClean="0"/>
              <a:t>系统结构</a:t>
            </a:r>
            <a:endParaRPr lang="en-US" altLang="zh-CN" sz="2000" dirty="0" smtClean="0">
              <a:solidFill>
                <a:srgbClr val="FF00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452589"/>
            <a:ext cx="3781425" cy="3405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信息的表示和处理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400" dirty="0" smtClean="0"/>
              <a:t>Words(</a:t>
            </a:r>
            <a:r>
              <a:rPr lang="zh-CN" altLang="en-US" sz="2400" dirty="0" smtClean="0"/>
              <a:t>字</a:t>
            </a:r>
            <a:r>
              <a:rPr lang="en-US" altLang="zh-CN" sz="2400" dirty="0" smtClean="0"/>
              <a:t>)</a:t>
            </a:r>
          </a:p>
          <a:p>
            <a:pPr lvl="1"/>
            <a:r>
              <a:rPr lang="zh-CN" altLang="en-US" sz="2000" dirty="0" smtClean="0"/>
              <a:t>每台计算机有一个字长</a:t>
            </a:r>
            <a:r>
              <a:rPr lang="en-US" altLang="zh-CN" sz="2000" dirty="0" smtClean="0"/>
              <a:t>(word size)</a:t>
            </a:r>
            <a:r>
              <a:rPr lang="zh-CN" altLang="en-US" sz="2000" dirty="0" smtClean="0"/>
              <a:t>，指明整数和指针数据的标称大小</a:t>
            </a:r>
            <a:r>
              <a:rPr lang="en-US" altLang="zh-CN" sz="2000" dirty="0" smtClean="0"/>
              <a:t>(nominal size)</a:t>
            </a:r>
            <a:r>
              <a:rPr lang="zh-CN" altLang="en-US" sz="2000" dirty="0" smtClean="0"/>
              <a:t>，这个系统参数也决定了虚拟地址空间的最大大小</a:t>
            </a:r>
            <a:endParaRPr lang="en-US" altLang="zh-CN" sz="20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400" dirty="0" smtClean="0"/>
              <a:t>字节顺序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little </a:t>
            </a:r>
            <a:r>
              <a:rPr lang="en-US" altLang="zh-CN" sz="2000" dirty="0" err="1" smtClean="0"/>
              <a:t>endian</a:t>
            </a:r>
            <a:r>
              <a:rPr lang="zh-CN" altLang="en-US" sz="2000" dirty="0" smtClean="0"/>
              <a:t>：低地址存储低有效字节，</a:t>
            </a:r>
            <a:r>
              <a:rPr lang="en-US" altLang="zh-CN" sz="2000" dirty="0" smtClean="0"/>
              <a:t>Intel</a:t>
            </a:r>
          </a:p>
          <a:p>
            <a:pPr lvl="1"/>
            <a:r>
              <a:rPr lang="en-US" altLang="zh-CN" sz="2000" dirty="0" smtClean="0"/>
              <a:t>big </a:t>
            </a:r>
            <a:r>
              <a:rPr lang="en-US" altLang="zh-CN" sz="2000" dirty="0" err="1" smtClean="0"/>
              <a:t>endian</a:t>
            </a:r>
            <a:r>
              <a:rPr lang="zh-CN" altLang="en-US" sz="2000" dirty="0" smtClean="0"/>
              <a:t>：低地址储存高有效字节，</a:t>
            </a:r>
            <a:r>
              <a:rPr lang="en-US" altLang="zh-CN" sz="2000" dirty="0" smtClean="0"/>
              <a:t>IBM,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Sun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/>
              <a:t>网络传输</a:t>
            </a:r>
            <a:r>
              <a:rPr lang="en-US" altLang="zh-CN" sz="2000" dirty="0" smtClean="0"/>
              <a:t>, C</a:t>
            </a:r>
            <a:r>
              <a:rPr lang="zh-CN" altLang="en-US" sz="2000" dirty="0" smtClean="0"/>
              <a:t>语言强制类型转换等需要注意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 smtClean="0"/>
              <a:t>0x01234567</a:t>
            </a:r>
            <a:r>
              <a:rPr lang="zh-CN" altLang="en-US" sz="2000" dirty="0" smtClean="0"/>
              <a:t>最高有效字节为</a:t>
            </a:r>
            <a:r>
              <a:rPr lang="en-US" altLang="zh-CN" sz="2000" dirty="0" smtClean="0"/>
              <a:t>0x01</a:t>
            </a:r>
            <a:r>
              <a:rPr lang="zh-CN" altLang="en-US" sz="2000" dirty="0" smtClean="0"/>
              <a:t>，最低有效字节为</a:t>
            </a:r>
            <a:r>
              <a:rPr lang="en-US" altLang="zh-CN" sz="2000" dirty="0" smtClean="0"/>
              <a:t>0x67</a:t>
            </a:r>
            <a:endParaRPr lang="en-US" altLang="zh-CN" sz="2000" dirty="0" smtClean="0">
              <a:solidFill>
                <a:srgbClr val="FF000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4419600"/>
            <a:ext cx="500062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信息的表示和处理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400" dirty="0" smtClean="0"/>
              <a:t>有符号编码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C</a:t>
            </a:r>
            <a:r>
              <a:rPr lang="zh-CN" altLang="en-US" sz="2000" dirty="0" smtClean="0"/>
              <a:t>语言标准并没有要求用补码形式来表示有符号整数，但是几乎所有的机器都是这么做的。在编写代码的时候，为了得到最大的可移植性，不要假设用补码来表示有符号数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C99</a:t>
            </a:r>
            <a:r>
              <a:rPr lang="zh-CN" altLang="en-US" sz="2000" dirty="0" smtClean="0"/>
              <a:t>定义了</a:t>
            </a:r>
            <a:r>
              <a:rPr lang="en-US" altLang="zh-CN" sz="2000" dirty="0" err="1" smtClean="0"/>
              <a:t>int</a:t>
            </a:r>
            <a:r>
              <a:rPr lang="en-US" altLang="zh-CN" sz="2000" i="1" dirty="0" err="1" smtClean="0"/>
              <a:t>N</a:t>
            </a:r>
            <a:r>
              <a:rPr lang="en-US" altLang="zh-CN" sz="2000" dirty="0" err="1" smtClean="0"/>
              <a:t>_t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uint</a:t>
            </a:r>
            <a:r>
              <a:rPr lang="en-US" altLang="zh-CN" sz="2000" i="1" dirty="0" err="1" smtClean="0"/>
              <a:t>N</a:t>
            </a:r>
            <a:r>
              <a:rPr lang="en-US" altLang="zh-CN" sz="2000" dirty="0" err="1" smtClean="0"/>
              <a:t>_t</a:t>
            </a:r>
            <a:r>
              <a:rPr lang="zh-CN" altLang="en-US" sz="2000" dirty="0" smtClean="0"/>
              <a:t>来表示特定位的整数</a:t>
            </a:r>
            <a:endParaRPr lang="en-US" altLang="zh-CN" sz="20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400" dirty="0" smtClean="0"/>
              <a:t>C</a:t>
            </a:r>
            <a:r>
              <a:rPr lang="zh-CN" altLang="en-US" sz="2400" dirty="0" smtClean="0"/>
              <a:t>语言中的有符号和无符号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默认情况下的整数都是有符号的：</a:t>
            </a:r>
            <a:r>
              <a:rPr lang="en-US" altLang="zh-CN" sz="2000" dirty="0" smtClean="0"/>
              <a:t>12345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0x1A2B</a:t>
            </a:r>
            <a:r>
              <a:rPr lang="zh-CN" altLang="en-US" sz="2000" dirty="0" smtClean="0"/>
              <a:t>；要创建无符号整数，必须加</a:t>
            </a:r>
            <a:r>
              <a:rPr lang="en-US" altLang="zh-CN" sz="2000" dirty="0" smtClean="0"/>
              <a:t>U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u</a:t>
            </a:r>
            <a:r>
              <a:rPr lang="zh-CN" altLang="en-US" sz="2000" dirty="0" smtClean="0"/>
              <a:t>作为后缀：</a:t>
            </a:r>
            <a:r>
              <a:rPr lang="en-US" altLang="zh-CN" sz="2000" dirty="0" smtClean="0"/>
              <a:t>12345U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0x1A2Bu</a:t>
            </a:r>
          </a:p>
          <a:p>
            <a:pPr lvl="1"/>
            <a:r>
              <a:rPr lang="zh-CN" altLang="en-US" sz="2000" dirty="0" smtClean="0"/>
              <a:t>数值运算时的</a:t>
            </a:r>
            <a:r>
              <a:rPr lang="en-US" altLang="zh-CN" sz="2000" dirty="0" smtClean="0"/>
              <a:t>Promotion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4476750"/>
            <a:ext cx="48672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信息的表示和处理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400" dirty="0" smtClean="0"/>
              <a:t>扩展数字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无符号数转换成一个更大的数据类型是采用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扩展，即简单地在表示的开头添加</a:t>
            </a:r>
            <a:r>
              <a:rPr lang="en-US" altLang="zh-CN" sz="2000" dirty="0" smtClean="0"/>
              <a:t>0</a:t>
            </a:r>
          </a:p>
          <a:p>
            <a:pPr lvl="1"/>
            <a:r>
              <a:rPr lang="zh-CN" altLang="en-US" sz="2000" dirty="0" smtClean="0"/>
              <a:t>有符号数转换成一个更大的数据类型是采用符号扩展，即当数值为正时，添加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，为负时，添加</a:t>
            </a:r>
            <a:r>
              <a:rPr lang="en-US" altLang="zh-CN" sz="2000" dirty="0" smtClean="0"/>
              <a:t>1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400" dirty="0" smtClean="0"/>
              <a:t>使用有符号和无符号数值的建议</a:t>
            </a:r>
            <a:endParaRPr lang="en-US" altLang="zh-CN" sz="2400" dirty="0" smtClean="0"/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绝对不要使用无符号数</a:t>
            </a:r>
            <a:r>
              <a:rPr lang="zh-CN" altLang="en-US" sz="2000" dirty="0" smtClean="0"/>
              <a:t>，除非能获得好处或必须：当我们想把字仅仅看成是位的集合，并且没有任何数字意义时；实现模运算和多精度运算的数学包时等等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实际上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和很多其它语言不支持无符号整数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信息的表示和处理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400" dirty="0" smtClean="0"/>
              <a:t>乘以常数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乘法一般来需要耗费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个或更多的时钟周期，移位和加减法等只需要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个时钟周期，所以编译器可能采用左移位和加法结合的方式来优化程序</a:t>
            </a:r>
            <a:endParaRPr lang="en-US" altLang="zh-CN" sz="20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400" dirty="0" smtClean="0"/>
              <a:t>除以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的幂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除法一般来需要耗费</a:t>
            </a:r>
            <a:r>
              <a:rPr lang="en-US" altLang="zh-CN" sz="2000" dirty="0" smtClean="0"/>
              <a:t>30</a:t>
            </a:r>
            <a:r>
              <a:rPr lang="zh-CN" altLang="en-US" sz="2000" dirty="0" smtClean="0"/>
              <a:t>个或更多的时钟周期，采用右移位的方法可以优化程序。无符号和补码数分别采用逻辑移位和算术移位来达到目的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算术右移位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nn-NO" sz="2000" dirty="0" smtClean="0"/>
              <a:t> (x&lt;0 ? x+(1&lt;&lt;k)-1 : x) &gt;&gt; k</a:t>
            </a:r>
            <a:br>
              <a:rPr lang="nn-NO" sz="2000" dirty="0" smtClean="0"/>
            </a:br>
            <a:endParaRPr lang="en-US" altLang="zh-CN" sz="2000" dirty="0" smtClean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4724400"/>
            <a:ext cx="684847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信息的表示和处理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400" dirty="0" smtClean="0"/>
              <a:t>IEEE</a:t>
            </a:r>
            <a:r>
              <a:rPr lang="zh-CN" altLang="en-US" sz="2400" dirty="0" smtClean="0"/>
              <a:t>浮点数表示</a:t>
            </a:r>
            <a:r>
              <a:rPr lang="en-US" altLang="zh-CN" sz="2400" dirty="0" smtClean="0"/>
              <a:t> (</a:t>
            </a:r>
            <a:r>
              <a:rPr lang="en-US" sz="2000" dirty="0" smtClean="0"/>
              <a:t>V = (−1)</a:t>
            </a:r>
            <a:r>
              <a:rPr lang="en-US" sz="2000" baseline="30000" dirty="0" smtClean="0"/>
              <a:t>s</a:t>
            </a:r>
            <a:r>
              <a:rPr lang="en-US" sz="2000" dirty="0" smtClean="0"/>
              <a:t> × M × 2</a:t>
            </a:r>
            <a:r>
              <a:rPr lang="en-US" sz="2000" baseline="30000" dirty="0" smtClean="0"/>
              <a:t>E</a:t>
            </a:r>
            <a:r>
              <a:rPr lang="en-US" sz="2000" dirty="0" smtClean="0"/>
              <a:t>)</a:t>
            </a:r>
            <a:endParaRPr lang="nn-NO" sz="2000" dirty="0" smtClean="0"/>
          </a:p>
          <a:p>
            <a:pPr lvl="1"/>
            <a:r>
              <a:rPr lang="zh-CN" altLang="en-US" sz="2000" dirty="0" smtClean="0"/>
              <a:t>符号</a:t>
            </a:r>
            <a:r>
              <a:rPr lang="en-US" altLang="zh-CN" sz="2000" dirty="0" smtClean="0"/>
              <a:t>(sign)  s</a:t>
            </a:r>
            <a:r>
              <a:rPr lang="zh-CN" altLang="en-US" sz="2000" dirty="0" smtClean="0"/>
              <a:t>决定这个数是负数</a:t>
            </a:r>
            <a:r>
              <a:rPr lang="en-US" altLang="zh-CN" sz="2000" dirty="0" smtClean="0"/>
              <a:t>(s=1)</a:t>
            </a:r>
            <a:r>
              <a:rPr lang="zh-CN" altLang="en-US" sz="2000" dirty="0" smtClean="0"/>
              <a:t>还是整数</a:t>
            </a:r>
            <a:r>
              <a:rPr lang="en-US" altLang="zh-CN" sz="2000" dirty="0" smtClean="0"/>
              <a:t>(s=0)</a:t>
            </a:r>
            <a:r>
              <a:rPr lang="zh-CN" altLang="en-US" sz="2000" dirty="0" smtClean="0"/>
              <a:t>，而对于数值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的符号位解释作为特殊情况处理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尾数 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significand</a:t>
            </a:r>
            <a:r>
              <a:rPr lang="en-US" altLang="zh-CN" sz="2000" dirty="0" smtClean="0"/>
              <a:t>)  M</a:t>
            </a:r>
            <a:r>
              <a:rPr lang="zh-CN" altLang="en-US" sz="2000" dirty="0" smtClean="0"/>
              <a:t>是一个二进制小数，它的范围为</a:t>
            </a:r>
            <a:r>
              <a:rPr lang="en-US" altLang="zh-CN" sz="2000" dirty="0" smtClean="0"/>
              <a:t>1~</a:t>
            </a:r>
            <a:r>
              <a:rPr lang="en-US" sz="2000" dirty="0" smtClean="0"/>
              <a:t>2 </a:t>
            </a:r>
            <a:r>
              <a:rPr lang="en-US" altLang="zh-CN" sz="2000" dirty="0" smtClean="0"/>
              <a:t>- </a:t>
            </a:r>
            <a:r>
              <a:rPr lang="en-US" sz="2400" dirty="0" smtClean="0"/>
              <a:t>ᵋ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0~1 - </a:t>
            </a:r>
            <a:r>
              <a:rPr lang="en-US" sz="2000" dirty="0" smtClean="0"/>
              <a:t>ᵋ</a:t>
            </a:r>
          </a:p>
          <a:p>
            <a:pPr lvl="1"/>
            <a:r>
              <a:rPr lang="zh-CN" altLang="en-US" sz="2000" dirty="0" smtClean="0"/>
              <a:t>阶码 </a:t>
            </a:r>
            <a:r>
              <a:rPr lang="en-US" altLang="zh-CN" sz="2000" dirty="0" smtClean="0"/>
              <a:t>(exponent)  E</a:t>
            </a:r>
            <a:r>
              <a:rPr lang="zh-CN" altLang="en-US" sz="2000" dirty="0" smtClean="0"/>
              <a:t>的作用是对浮点数加权，这个权重是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E</a:t>
            </a:r>
            <a:r>
              <a:rPr lang="zh-CN" altLang="en-US" sz="2000" dirty="0" smtClean="0"/>
              <a:t>次幂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/>
              <a:t>将浮点数划分为三个字段，分别对这些值进行编码</a:t>
            </a:r>
            <a:endParaRPr lang="en-US" altLang="zh-CN" sz="2000" dirty="0" smtClean="0"/>
          </a:p>
          <a:p>
            <a:pPr marL="914400" lvl="1" indent="-457200">
              <a:buFont typeface="+mj-lt"/>
              <a:buAutoNum type="arabicParenR"/>
            </a:pPr>
            <a:r>
              <a:rPr lang="zh-CN" altLang="en-US" sz="2000" dirty="0" smtClean="0"/>
              <a:t>一个单独的符号位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直接编码符号</a:t>
            </a:r>
            <a:r>
              <a:rPr lang="en-US" altLang="zh-CN" sz="2000" dirty="0" smtClean="0"/>
              <a:t>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zh-CN" sz="2000" dirty="0" smtClean="0"/>
              <a:t>k</a:t>
            </a:r>
            <a:r>
              <a:rPr lang="zh-CN" altLang="en-US" sz="2000" dirty="0" smtClean="0"/>
              <a:t>位的阶码字段</a:t>
            </a:r>
            <a:r>
              <a:rPr lang="en-US" altLang="zh-CN" sz="2000" dirty="0" smtClean="0"/>
              <a:t>exp=</a:t>
            </a:r>
            <a:r>
              <a:rPr lang="en-US" sz="2000" i="1" dirty="0" smtClean="0"/>
              <a:t>e</a:t>
            </a:r>
            <a:r>
              <a:rPr lang="en-US" sz="2000" i="1" baseline="-25000" dirty="0" smtClean="0"/>
              <a:t>k−1 </a:t>
            </a:r>
            <a:r>
              <a:rPr lang="en-US" sz="2000" i="1" dirty="0" smtClean="0"/>
              <a:t>… e</a:t>
            </a:r>
            <a:r>
              <a:rPr lang="en-US" sz="2000" i="1" baseline="-25000" dirty="0" smtClean="0"/>
              <a:t>1</a:t>
            </a:r>
            <a:r>
              <a:rPr lang="en-US" sz="2000" i="1" dirty="0" smtClean="0"/>
              <a:t>e</a:t>
            </a:r>
            <a:r>
              <a:rPr lang="en-US" sz="2000" i="1" baseline="-25000" dirty="0" smtClean="0"/>
              <a:t>0</a:t>
            </a:r>
            <a:r>
              <a:rPr lang="zh-CN" altLang="en-US" sz="2000" dirty="0" smtClean="0"/>
              <a:t>编码阶码</a:t>
            </a:r>
            <a:r>
              <a:rPr lang="en-US" altLang="zh-CN" sz="2000" dirty="0" smtClean="0"/>
              <a:t>E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zh-CN" sz="2000" dirty="0" smtClean="0"/>
              <a:t>n</a:t>
            </a:r>
            <a:r>
              <a:rPr lang="zh-CN" altLang="en-US" sz="2000" dirty="0" smtClean="0"/>
              <a:t>位小数字段</a:t>
            </a:r>
            <a:r>
              <a:rPr lang="en-US" sz="2000" dirty="0" err="1" smtClean="0"/>
              <a:t>frac</a:t>
            </a:r>
            <a:r>
              <a:rPr lang="en-US" sz="2000" dirty="0" smtClean="0"/>
              <a:t>= </a:t>
            </a:r>
            <a:r>
              <a:rPr lang="en-US" sz="2000" i="1" dirty="0" smtClean="0"/>
              <a:t>f</a:t>
            </a:r>
            <a:r>
              <a:rPr lang="en-US" sz="2000" i="1" baseline="-25000" dirty="0" smtClean="0"/>
              <a:t>n−1 </a:t>
            </a:r>
            <a:r>
              <a:rPr lang="en-US" sz="2000" i="1" dirty="0" smtClean="0"/>
              <a:t>… f</a:t>
            </a:r>
            <a:r>
              <a:rPr lang="en-US" sz="2000" i="1" baseline="-25000" dirty="0" smtClean="0"/>
              <a:t>1</a:t>
            </a:r>
            <a:r>
              <a:rPr lang="en-US" sz="2000" i="1" dirty="0" smtClean="0"/>
              <a:t>f</a:t>
            </a:r>
            <a:r>
              <a:rPr lang="en-US" sz="2000" i="1" baseline="-25000" dirty="0" smtClean="0"/>
              <a:t>0</a:t>
            </a:r>
            <a:r>
              <a:rPr lang="zh-CN" altLang="en-US" sz="2000" dirty="0" smtClean="0"/>
              <a:t>编码尾数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，编码出来的数值也依赖于阶码字段的值是否等于</a:t>
            </a:r>
            <a:r>
              <a:rPr lang="en-US" altLang="zh-CN" sz="2000" dirty="0" smtClean="0"/>
              <a:t>0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4786462"/>
            <a:ext cx="5067300" cy="20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机器的程序级表示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400" dirty="0" smtClean="0"/>
              <a:t>机</a:t>
            </a:r>
            <a:r>
              <a:rPr lang="zh-CN" altLang="en-US" sz="2400" dirty="0" smtClean="0"/>
              <a:t>器代码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对于机器级</a:t>
            </a:r>
            <a:r>
              <a:rPr lang="zh-CN" altLang="en-US" sz="2000" dirty="0" smtClean="0"/>
              <a:t>编程来说，两种抽象尤为重要：</a:t>
            </a:r>
            <a:endParaRPr lang="en-US" altLang="zh-CN" sz="2000" dirty="0" smtClean="0"/>
          </a:p>
          <a:p>
            <a:pPr marL="1257300" lvl="2" indent="-342900">
              <a:buFont typeface="+mj-lt"/>
              <a:buAutoNum type="arabicParenR"/>
            </a:pPr>
            <a:r>
              <a:rPr lang="zh-CN" altLang="en-US" sz="1800" dirty="0" smtClean="0"/>
              <a:t>机器级程序格式和行为，定义为指令集体系结构</a:t>
            </a:r>
            <a:r>
              <a:rPr lang="en-US" altLang="zh-CN" sz="1800" dirty="0" smtClean="0"/>
              <a:t>(ISA)</a:t>
            </a:r>
            <a:r>
              <a:rPr lang="zh-CN" altLang="en-US" sz="1800" dirty="0" smtClean="0"/>
              <a:t>，定义了处理器状态、指令的格式，以及每条指令对状态的影响</a:t>
            </a:r>
            <a:endParaRPr lang="en-US" altLang="zh-CN" sz="1800" dirty="0" smtClean="0"/>
          </a:p>
          <a:p>
            <a:pPr marL="1257300" lvl="2" indent="-342900">
              <a:buFont typeface="+mj-lt"/>
              <a:buAutoNum type="arabicParenR"/>
            </a:pPr>
            <a:r>
              <a:rPr lang="zh-CN" altLang="en-US" sz="1800" dirty="0" smtClean="0"/>
              <a:t>机器</a:t>
            </a:r>
            <a:r>
              <a:rPr lang="zh-CN" altLang="en-US" sz="1800" dirty="0" smtClean="0"/>
              <a:t>级程序使用的存储地址是虚拟地址，提供的存储模型看上去是一个非常大的字节数组。存储系统实际上是将多个硬件存储器和操作系统软件组合起来的</a:t>
            </a:r>
            <a:endParaRPr lang="nn-NO" altLang="en-US" sz="1800" dirty="0" smtClean="0"/>
          </a:p>
          <a:p>
            <a:pPr lvl="1"/>
            <a:r>
              <a:rPr lang="zh-CN" altLang="en-US" sz="2000" dirty="0" smtClean="0"/>
              <a:t>汇</a:t>
            </a:r>
            <a:r>
              <a:rPr lang="zh-CN" altLang="en-US" sz="2000" dirty="0" smtClean="0"/>
              <a:t>编代码不区分有符号和无符号整数，不区分各种类型的指针，不区分整数和指针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程</a:t>
            </a:r>
            <a:r>
              <a:rPr lang="zh-CN" altLang="en-US" sz="2000" dirty="0" smtClean="0"/>
              <a:t>序存储器</a:t>
            </a:r>
            <a:r>
              <a:rPr lang="en-US" altLang="zh-CN" sz="2000" dirty="0" smtClean="0"/>
              <a:t>(program memory)</a:t>
            </a:r>
            <a:r>
              <a:rPr lang="zh-CN" altLang="en-US" sz="2000" dirty="0" smtClean="0"/>
              <a:t>包括：程序的可执行机器代码，操作系统需要的一些信息，用来管理过程调用和返回的运行时栈，以及用户分配的存储块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malloc</a:t>
            </a:r>
            <a:r>
              <a:rPr lang="en-US" altLang="zh-CN" sz="2000" dirty="0" smtClean="0"/>
              <a:t>)</a:t>
            </a:r>
          </a:p>
          <a:p>
            <a:pPr lvl="1"/>
            <a:r>
              <a:rPr lang="zh-CN" altLang="en-US" sz="2000" dirty="0" smtClean="0"/>
              <a:t>操</a:t>
            </a:r>
            <a:r>
              <a:rPr lang="zh-CN" altLang="en-US" sz="2000" dirty="0" smtClean="0"/>
              <a:t>作系统负责管理虚拟内存地址空间，将虚拟地址翻译成实际处理器存储器</a:t>
            </a:r>
            <a:r>
              <a:rPr lang="en-US" altLang="zh-CN" sz="2000" dirty="0" smtClean="0"/>
              <a:t>(processor memory)</a:t>
            </a:r>
            <a:r>
              <a:rPr lang="zh-CN" altLang="en-US" sz="2000" dirty="0" smtClean="0"/>
              <a:t>中的物理地址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gcc</a:t>
            </a:r>
            <a:r>
              <a:rPr lang="en-US" altLang="zh-CN" sz="2000" dirty="0" smtClean="0"/>
              <a:t> -O2</a:t>
            </a:r>
            <a:r>
              <a:rPr lang="zh-CN" altLang="en-US" sz="2000" dirty="0" smtClean="0"/>
              <a:t>优化是实际中比较好的选择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Agenda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计算机系统漫游</a:t>
            </a:r>
            <a:endParaRPr lang="en-US" dirty="0" smtClean="0"/>
          </a:p>
          <a:p>
            <a:r>
              <a:rPr lang="zh-CN" altLang="en-US" dirty="0" smtClean="0"/>
              <a:t>信息的表示和处理</a:t>
            </a:r>
            <a:endParaRPr lang="en-US" dirty="0" smtClean="0"/>
          </a:p>
          <a:p>
            <a:r>
              <a:rPr lang="zh-CN" altLang="en-US" dirty="0" smtClean="0"/>
              <a:t>程序的机器级表示</a:t>
            </a:r>
            <a:endParaRPr lang="en-US" dirty="0" smtClean="0"/>
          </a:p>
          <a:p>
            <a:r>
              <a:rPr lang="zh-CN" altLang="en-US" dirty="0" smtClean="0"/>
              <a:t>处理器体系结构</a:t>
            </a:r>
            <a:endParaRPr lang="en-US" dirty="0" smtClean="0"/>
          </a:p>
          <a:p>
            <a:r>
              <a:rPr lang="zh-CN" altLang="en-US" dirty="0" smtClean="0"/>
              <a:t>优化程序性能</a:t>
            </a:r>
            <a:endParaRPr lang="en-US" dirty="0" smtClean="0"/>
          </a:p>
          <a:p>
            <a:r>
              <a:rPr lang="zh-CN" altLang="en-US" dirty="0" smtClean="0"/>
              <a:t>存储器层次结构</a:t>
            </a:r>
            <a:endParaRPr lang="en-US" dirty="0" smtClean="0"/>
          </a:p>
          <a:p>
            <a:r>
              <a:rPr lang="zh-CN" altLang="en-US" dirty="0" smtClean="0"/>
              <a:t>链接</a:t>
            </a:r>
            <a:endParaRPr lang="en-US" dirty="0" smtClean="0"/>
          </a:p>
          <a:p>
            <a:r>
              <a:rPr lang="zh-CN" altLang="en-US" dirty="0" smtClean="0"/>
              <a:t>一场空指流</a:t>
            </a:r>
            <a:endParaRPr lang="en-US" dirty="0" smtClean="0"/>
          </a:p>
          <a:p>
            <a:r>
              <a:rPr lang="zh-CN" altLang="en-US" dirty="0" smtClean="0"/>
              <a:t>虚拟存储器</a:t>
            </a:r>
            <a:endParaRPr lang="en-US" dirty="0" smtClean="0"/>
          </a:p>
          <a:p>
            <a:r>
              <a:rPr lang="zh-CN" altLang="en-US" dirty="0" smtClean="0"/>
              <a:t>系统级</a:t>
            </a:r>
            <a:r>
              <a:rPr lang="en-US" altLang="zh-CN" dirty="0" smtClean="0"/>
              <a:t>I/O</a:t>
            </a:r>
          </a:p>
          <a:p>
            <a:r>
              <a:rPr lang="zh-CN" altLang="en-US" dirty="0" smtClean="0"/>
              <a:t>网络编程</a:t>
            </a:r>
            <a:endParaRPr lang="en-US" altLang="zh-CN" dirty="0" smtClean="0"/>
          </a:p>
          <a:p>
            <a:r>
              <a:rPr lang="zh-CN" altLang="en-US" dirty="0" smtClean="0"/>
              <a:t>并发编程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机器的程序级表示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400" dirty="0" smtClean="0"/>
              <a:t>机</a:t>
            </a:r>
            <a:r>
              <a:rPr lang="zh-CN" altLang="en-US" sz="2400" dirty="0" smtClean="0"/>
              <a:t>器代码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对于机器级</a:t>
            </a:r>
            <a:r>
              <a:rPr lang="zh-CN" altLang="en-US" sz="2000" dirty="0" smtClean="0"/>
              <a:t>编程来说，两种抽象尤为重要：</a:t>
            </a:r>
            <a:endParaRPr lang="en-US" altLang="zh-CN" sz="2000" dirty="0" smtClean="0"/>
          </a:p>
          <a:p>
            <a:pPr marL="1257300" lvl="2" indent="-342900">
              <a:buFont typeface="+mj-lt"/>
              <a:buAutoNum type="arabicParenR"/>
            </a:pPr>
            <a:r>
              <a:rPr lang="zh-CN" altLang="en-US" sz="1800" dirty="0" smtClean="0"/>
              <a:t>机器级程序格式和行为，定义为指令集体系结构</a:t>
            </a:r>
            <a:r>
              <a:rPr lang="en-US" altLang="zh-CN" sz="1800" dirty="0" smtClean="0"/>
              <a:t>(ISA)</a:t>
            </a:r>
            <a:r>
              <a:rPr lang="zh-CN" altLang="en-US" sz="1800" dirty="0" smtClean="0"/>
              <a:t>，定义了处理器状态、指令的格式，以及每条指令对状态的影响</a:t>
            </a:r>
            <a:endParaRPr lang="en-US" altLang="zh-CN" sz="1800" dirty="0" smtClean="0"/>
          </a:p>
          <a:p>
            <a:pPr marL="1257300" lvl="2" indent="-342900">
              <a:buFont typeface="+mj-lt"/>
              <a:buAutoNum type="arabicParenR"/>
            </a:pPr>
            <a:r>
              <a:rPr lang="zh-CN" altLang="en-US" sz="1800" dirty="0" smtClean="0"/>
              <a:t>机器</a:t>
            </a:r>
            <a:r>
              <a:rPr lang="zh-CN" altLang="en-US" sz="1800" dirty="0" smtClean="0"/>
              <a:t>级程序使用的存储地址是虚拟地址，提供的存储模型看上去是一个非常大的字节数组。存储系统实际上是将多个硬件存储器和操作系统软件组合起来的</a:t>
            </a:r>
            <a:endParaRPr lang="nn-NO" altLang="en-US" sz="1800" dirty="0" smtClean="0"/>
          </a:p>
          <a:p>
            <a:pPr lvl="1"/>
            <a:r>
              <a:rPr lang="zh-CN" altLang="en-US" sz="2000" dirty="0" smtClean="0"/>
              <a:t>汇</a:t>
            </a:r>
            <a:r>
              <a:rPr lang="zh-CN" altLang="en-US" sz="2000" dirty="0" smtClean="0"/>
              <a:t>编代码不区分有符号和无符号整数，不区分各种类型的指针，不区分整数和指针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程</a:t>
            </a:r>
            <a:r>
              <a:rPr lang="zh-CN" altLang="en-US" sz="2000" dirty="0" smtClean="0"/>
              <a:t>序存储器</a:t>
            </a:r>
            <a:r>
              <a:rPr lang="en-US" altLang="zh-CN" sz="2000" dirty="0" smtClean="0"/>
              <a:t>(program memory)</a:t>
            </a:r>
            <a:r>
              <a:rPr lang="zh-CN" altLang="en-US" sz="2000" dirty="0" smtClean="0"/>
              <a:t>包括：程序的可执行机器代码，操作系统需要的一些信息，用来管理过程调用和返回的运行时栈，以及用户分配的存储块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malloc</a:t>
            </a:r>
            <a:r>
              <a:rPr lang="en-US" altLang="zh-CN" sz="2000" dirty="0" smtClean="0"/>
              <a:t>)</a:t>
            </a:r>
          </a:p>
          <a:p>
            <a:pPr lvl="1"/>
            <a:r>
              <a:rPr lang="zh-CN" altLang="en-US" sz="2000" dirty="0" smtClean="0"/>
              <a:t>操</a:t>
            </a:r>
            <a:r>
              <a:rPr lang="zh-CN" altLang="en-US" sz="2000" dirty="0" smtClean="0"/>
              <a:t>作系统负责管理虚拟内存地址空间，将虚拟地址翻译成实际处理器存储器</a:t>
            </a:r>
            <a:r>
              <a:rPr lang="en-US" altLang="zh-CN" sz="2000" dirty="0" smtClean="0"/>
              <a:t>(processor memory)</a:t>
            </a:r>
            <a:r>
              <a:rPr lang="zh-CN" altLang="en-US" sz="2000" dirty="0" smtClean="0"/>
              <a:t>中的物理地址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gcc</a:t>
            </a:r>
            <a:r>
              <a:rPr lang="en-US" altLang="zh-CN" sz="2000" dirty="0" smtClean="0"/>
              <a:t> -O2</a:t>
            </a:r>
            <a:r>
              <a:rPr lang="zh-CN" altLang="en-US" sz="2000" dirty="0" smtClean="0"/>
              <a:t>优化是实际中比较好的选择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机器的程序级表示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400" dirty="0" smtClean="0"/>
              <a:t>机</a:t>
            </a:r>
            <a:r>
              <a:rPr lang="zh-CN" altLang="en-US" sz="2400" dirty="0" smtClean="0"/>
              <a:t>器代码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对于机器级</a:t>
            </a:r>
            <a:r>
              <a:rPr lang="zh-CN" altLang="en-US" sz="2000" dirty="0" smtClean="0"/>
              <a:t>编程来说，两种抽象尤为重要：</a:t>
            </a:r>
            <a:endParaRPr lang="en-US" altLang="zh-CN" sz="2000" dirty="0" smtClean="0"/>
          </a:p>
          <a:p>
            <a:pPr marL="1257300" lvl="2" indent="-342900">
              <a:buFont typeface="+mj-lt"/>
              <a:buAutoNum type="arabicParenR"/>
            </a:pPr>
            <a:r>
              <a:rPr lang="zh-CN" altLang="en-US" sz="1800" dirty="0" smtClean="0"/>
              <a:t>机器级程序格式和行为，定义为指令集体系结构</a:t>
            </a:r>
            <a:r>
              <a:rPr lang="en-US" altLang="zh-CN" sz="1800" dirty="0" smtClean="0"/>
              <a:t>(ISA)</a:t>
            </a:r>
            <a:r>
              <a:rPr lang="zh-CN" altLang="en-US" sz="1800" dirty="0" smtClean="0"/>
              <a:t>，定义了处理器状态、指令的格式，以及每条指令对状态的影响</a:t>
            </a:r>
            <a:endParaRPr lang="en-US" altLang="zh-CN" sz="1800" dirty="0" smtClean="0"/>
          </a:p>
          <a:p>
            <a:pPr marL="1257300" lvl="2" indent="-342900">
              <a:buFont typeface="+mj-lt"/>
              <a:buAutoNum type="arabicParenR"/>
            </a:pPr>
            <a:r>
              <a:rPr lang="zh-CN" altLang="en-US" sz="1800" dirty="0" smtClean="0"/>
              <a:t>机器</a:t>
            </a:r>
            <a:r>
              <a:rPr lang="zh-CN" altLang="en-US" sz="1800" dirty="0" smtClean="0"/>
              <a:t>级程序使用的存储地址是虚拟地址，提供的存储模型看上去是一个非常大的字节数组。存储系统实际上是将多个硬件存储器和操作系统软件组合起来的</a:t>
            </a:r>
            <a:endParaRPr lang="nn-NO" altLang="en-US" sz="1800" dirty="0" smtClean="0"/>
          </a:p>
          <a:p>
            <a:pPr lvl="1"/>
            <a:r>
              <a:rPr lang="zh-CN" altLang="en-US" sz="2000" dirty="0" smtClean="0"/>
              <a:t>汇</a:t>
            </a:r>
            <a:r>
              <a:rPr lang="zh-CN" altLang="en-US" sz="2000" dirty="0" smtClean="0"/>
              <a:t>编代码不区分有符号和无符号整数，不区分各种类型的指针，不区分整数和指针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程</a:t>
            </a:r>
            <a:r>
              <a:rPr lang="zh-CN" altLang="en-US" sz="2000" dirty="0" smtClean="0"/>
              <a:t>序存储器</a:t>
            </a:r>
            <a:r>
              <a:rPr lang="en-US" altLang="zh-CN" sz="2000" dirty="0" smtClean="0"/>
              <a:t>(program memory)</a:t>
            </a:r>
            <a:r>
              <a:rPr lang="zh-CN" altLang="en-US" sz="2000" dirty="0" smtClean="0"/>
              <a:t>包括：程序的可执行机器代码，操作系统需要的一些信息，用来管理过程调用和返回的运行时栈，以及用户分配的存储块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malloc</a:t>
            </a:r>
            <a:r>
              <a:rPr lang="en-US" altLang="zh-CN" sz="2000" dirty="0" smtClean="0"/>
              <a:t>)</a:t>
            </a:r>
          </a:p>
          <a:p>
            <a:pPr lvl="1"/>
            <a:r>
              <a:rPr lang="zh-CN" altLang="en-US" sz="2000" dirty="0" smtClean="0"/>
              <a:t>操</a:t>
            </a:r>
            <a:r>
              <a:rPr lang="zh-CN" altLang="en-US" sz="2000" dirty="0" smtClean="0"/>
              <a:t>作系统负责管理虚拟内存地址空间，将虚拟地址翻译成实际处理器存储器</a:t>
            </a:r>
            <a:r>
              <a:rPr lang="en-US" altLang="zh-CN" sz="2000" dirty="0" smtClean="0"/>
              <a:t>(processor memory)</a:t>
            </a:r>
            <a:r>
              <a:rPr lang="zh-CN" altLang="en-US" sz="2000" dirty="0" smtClean="0"/>
              <a:t>中的物理地址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gcc</a:t>
            </a:r>
            <a:r>
              <a:rPr lang="en-US" altLang="zh-CN" sz="2000" dirty="0" smtClean="0"/>
              <a:t> -O2</a:t>
            </a:r>
            <a:r>
              <a:rPr lang="zh-CN" altLang="en-US" sz="2000" dirty="0" smtClean="0"/>
              <a:t>优化是实际中比较好的选择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机器的程序级表示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400" dirty="0" smtClean="0"/>
              <a:t>机</a:t>
            </a:r>
            <a:r>
              <a:rPr lang="zh-CN" altLang="en-US" sz="2400" dirty="0" smtClean="0"/>
              <a:t>器代码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对于机器级</a:t>
            </a:r>
            <a:r>
              <a:rPr lang="zh-CN" altLang="en-US" sz="2000" dirty="0" smtClean="0"/>
              <a:t>编程来说，两种抽象尤为重要：</a:t>
            </a:r>
            <a:endParaRPr lang="en-US" altLang="zh-CN" sz="2000" dirty="0" smtClean="0"/>
          </a:p>
          <a:p>
            <a:pPr marL="1257300" lvl="2" indent="-342900">
              <a:buFont typeface="+mj-lt"/>
              <a:buAutoNum type="arabicParenR"/>
            </a:pPr>
            <a:r>
              <a:rPr lang="zh-CN" altLang="en-US" sz="1800" dirty="0" smtClean="0"/>
              <a:t>机器级程序格式和行为，定义为指令集体系结构</a:t>
            </a:r>
            <a:r>
              <a:rPr lang="en-US" altLang="zh-CN" sz="1800" dirty="0" smtClean="0"/>
              <a:t>(ISA)</a:t>
            </a:r>
            <a:r>
              <a:rPr lang="zh-CN" altLang="en-US" sz="1800" dirty="0" smtClean="0"/>
              <a:t>，定义了处理器状态、指令的格式，以及每条指令对状态的影响</a:t>
            </a:r>
            <a:endParaRPr lang="en-US" altLang="zh-CN" sz="1800" dirty="0" smtClean="0"/>
          </a:p>
          <a:p>
            <a:pPr marL="1257300" lvl="2" indent="-342900">
              <a:buFont typeface="+mj-lt"/>
              <a:buAutoNum type="arabicParenR"/>
            </a:pPr>
            <a:r>
              <a:rPr lang="zh-CN" altLang="en-US" sz="1800" dirty="0" smtClean="0"/>
              <a:t>机器</a:t>
            </a:r>
            <a:r>
              <a:rPr lang="zh-CN" altLang="en-US" sz="1800" dirty="0" smtClean="0"/>
              <a:t>级程序使用的存储地址是虚拟地址，提供的存储模型看上去是一个非常大的字节数组。存储系统实际上是将多个硬件存储器和操作系统软件组合起来的</a:t>
            </a:r>
            <a:endParaRPr lang="nn-NO" altLang="en-US" sz="1800" dirty="0" smtClean="0"/>
          </a:p>
          <a:p>
            <a:pPr lvl="1"/>
            <a:r>
              <a:rPr lang="zh-CN" altLang="en-US" sz="2000" dirty="0" smtClean="0"/>
              <a:t>汇</a:t>
            </a:r>
            <a:r>
              <a:rPr lang="zh-CN" altLang="en-US" sz="2000" dirty="0" smtClean="0"/>
              <a:t>编代码不区分有符号和无符号整数，不区分各种类型的指针，不区分整数和指针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程</a:t>
            </a:r>
            <a:r>
              <a:rPr lang="zh-CN" altLang="en-US" sz="2000" dirty="0" smtClean="0"/>
              <a:t>序存储器</a:t>
            </a:r>
            <a:r>
              <a:rPr lang="en-US" altLang="zh-CN" sz="2000" dirty="0" smtClean="0"/>
              <a:t>(program memory)</a:t>
            </a:r>
            <a:r>
              <a:rPr lang="zh-CN" altLang="en-US" sz="2000" dirty="0" smtClean="0"/>
              <a:t>包括：程序的可执行机器代码，操作系统需要的一些信息，用来管理过程调用和返回的运行时栈，以及用户分配的存储块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malloc</a:t>
            </a:r>
            <a:r>
              <a:rPr lang="en-US" altLang="zh-CN" sz="2000" dirty="0" smtClean="0"/>
              <a:t>)</a:t>
            </a:r>
          </a:p>
          <a:p>
            <a:pPr lvl="1"/>
            <a:r>
              <a:rPr lang="zh-CN" altLang="en-US" sz="2000" dirty="0" smtClean="0"/>
              <a:t>操</a:t>
            </a:r>
            <a:r>
              <a:rPr lang="zh-CN" altLang="en-US" sz="2000" dirty="0" smtClean="0"/>
              <a:t>作系统负责管理虚拟内存地址空间，将虚拟地址翻译成实际处理器存储器</a:t>
            </a:r>
            <a:r>
              <a:rPr lang="en-US" altLang="zh-CN" sz="2000" dirty="0" smtClean="0"/>
              <a:t>(processor memory)</a:t>
            </a:r>
            <a:r>
              <a:rPr lang="zh-CN" altLang="en-US" sz="2000" dirty="0" smtClean="0"/>
              <a:t>中的物理地址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gcc</a:t>
            </a:r>
            <a:r>
              <a:rPr lang="en-US" altLang="zh-CN" sz="2000" dirty="0" smtClean="0"/>
              <a:t> -O2</a:t>
            </a:r>
            <a:r>
              <a:rPr lang="zh-CN" altLang="en-US" sz="2000" dirty="0" smtClean="0"/>
              <a:t>优化是实际中比较好的选择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机器的程序级表示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400" dirty="0" smtClean="0"/>
              <a:t>机</a:t>
            </a:r>
            <a:r>
              <a:rPr lang="zh-CN" altLang="en-US" sz="2400" dirty="0" smtClean="0"/>
              <a:t>器代码示例</a:t>
            </a:r>
            <a:endParaRPr lang="en-US" altLang="zh-CN" sz="2400" dirty="0" smtClean="0"/>
          </a:p>
          <a:p>
            <a:pPr lvl="1"/>
            <a:r>
              <a:rPr lang="en-US" altLang="zh-CN" sz="2000" dirty="0" err="1" smtClean="0"/>
              <a:t>gcc</a:t>
            </a:r>
            <a:r>
              <a:rPr lang="en-US" altLang="zh-CN" sz="2000" dirty="0" smtClean="0"/>
              <a:t> -O1 </a:t>
            </a:r>
            <a:r>
              <a:rPr lang="en-US" altLang="zh-CN" sz="2000" dirty="0" smtClean="0"/>
              <a:t>-</a:t>
            </a:r>
            <a:r>
              <a:rPr lang="en-US" altLang="zh-CN" sz="2000" dirty="0" smtClean="0"/>
              <a:t>S </a:t>
            </a:r>
            <a:r>
              <a:rPr lang="en-US" altLang="zh-CN" sz="2000" dirty="0" err="1" smtClean="0"/>
              <a:t>code.c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accum</a:t>
            </a:r>
            <a:r>
              <a:rPr lang="zh-CN" altLang="en-US" sz="2000" dirty="0" smtClean="0"/>
              <a:t>变量的地址还没有分配</a:t>
            </a:r>
            <a:endParaRPr lang="en-US" altLang="zh-CN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590800"/>
            <a:ext cx="23526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2590800"/>
            <a:ext cx="224790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机器的程序级表示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400" dirty="0" smtClean="0"/>
              <a:t>机</a:t>
            </a:r>
            <a:r>
              <a:rPr lang="zh-CN" altLang="en-US" sz="2400" dirty="0" smtClean="0"/>
              <a:t>器代码示例</a:t>
            </a:r>
            <a:endParaRPr lang="en-US" altLang="zh-CN" sz="2400" dirty="0" smtClean="0"/>
          </a:p>
          <a:p>
            <a:pPr lvl="1"/>
            <a:r>
              <a:rPr lang="en-US" altLang="zh-CN" sz="2000" dirty="0" err="1" smtClean="0"/>
              <a:t>gcc</a:t>
            </a:r>
            <a:r>
              <a:rPr lang="en-US" altLang="zh-CN" sz="2000" dirty="0" smtClean="0"/>
              <a:t> -O1 </a:t>
            </a:r>
            <a:r>
              <a:rPr lang="en-US" altLang="zh-CN" sz="2000" dirty="0" smtClean="0"/>
              <a:t>-</a:t>
            </a:r>
            <a:r>
              <a:rPr lang="en-US" altLang="zh-CN" sz="2000" dirty="0" smtClean="0"/>
              <a:t>c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code.c</a:t>
            </a:r>
            <a:r>
              <a:rPr lang="en-US" altLang="zh-CN" sz="2000" dirty="0" smtClean="0"/>
              <a:t>  # </a:t>
            </a:r>
            <a:r>
              <a:rPr lang="zh-CN" altLang="en-US" sz="2000" dirty="0" smtClean="0"/>
              <a:t>生成</a:t>
            </a:r>
            <a:r>
              <a:rPr lang="en-US" altLang="zh-CN" sz="2000" dirty="0" err="1" smtClean="0"/>
              <a:t>code.o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accum</a:t>
            </a:r>
            <a:r>
              <a:rPr lang="zh-CN" altLang="en-US" sz="2000" dirty="0" smtClean="0"/>
              <a:t>变量的地址还没有分配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0)</a:t>
            </a:r>
          </a:p>
          <a:p>
            <a:pPr lvl="1"/>
            <a:r>
              <a:rPr lang="en-US" altLang="zh-CN" sz="2000" dirty="0" err="1" smtClean="0"/>
              <a:t>g</a:t>
            </a:r>
            <a:r>
              <a:rPr lang="en-US" altLang="zh-CN" sz="2000" dirty="0" err="1" smtClean="0"/>
              <a:t>db</a:t>
            </a:r>
            <a:r>
              <a:rPr lang="en-US" altLang="zh-CN" sz="2000" dirty="0" smtClean="0"/>
              <a:t> x/17xb sum   # disassemble </a:t>
            </a:r>
            <a:r>
              <a:rPr lang="en-US" altLang="zh-CN" sz="2000" dirty="0" err="1" smtClean="0"/>
              <a:t>code</a:t>
            </a:r>
            <a:r>
              <a:rPr lang="en-US" altLang="zh-CN" sz="2000" dirty="0" err="1" smtClean="0"/>
              <a:t>.o</a:t>
            </a:r>
            <a:r>
              <a:rPr lang="en-US" altLang="zh-CN" sz="2000" dirty="0" smtClean="0"/>
              <a:t>, examine(x) 17 hex bytes(</a:t>
            </a:r>
            <a:r>
              <a:rPr lang="en-US" altLang="zh-CN" sz="2000" dirty="0" err="1" smtClean="0"/>
              <a:t>xb</a:t>
            </a:r>
            <a:r>
              <a:rPr lang="en-US" altLang="zh-CN" sz="2000" dirty="0" smtClean="0"/>
              <a:t>)</a:t>
            </a:r>
          </a:p>
          <a:p>
            <a:pPr lvl="1"/>
            <a:r>
              <a:rPr lang="en-US" altLang="zh-CN" sz="2000" dirty="0" err="1" smtClean="0"/>
              <a:t>o</a:t>
            </a:r>
            <a:r>
              <a:rPr lang="en-US" altLang="zh-CN" sz="2000" dirty="0" err="1" smtClean="0"/>
              <a:t>bjdump</a:t>
            </a:r>
            <a:r>
              <a:rPr lang="en-US" altLang="zh-CN" sz="2000" dirty="0" smtClean="0"/>
              <a:t> -d </a:t>
            </a:r>
            <a:r>
              <a:rPr lang="en-US" altLang="zh-CN" sz="2000" dirty="0" err="1" smtClean="0"/>
              <a:t>code.o</a:t>
            </a:r>
            <a:r>
              <a:rPr lang="en-US" altLang="zh-CN" sz="2000" dirty="0" smtClean="0"/>
              <a:t>  </a:t>
            </a:r>
            <a:r>
              <a:rPr lang="en-US" altLang="zh-CN" sz="2000" dirty="0" smtClean="0"/>
              <a:t># disassemble </a:t>
            </a:r>
            <a:r>
              <a:rPr lang="en-US" altLang="zh-CN" sz="2000" dirty="0" err="1" smtClean="0"/>
              <a:t>code.o</a:t>
            </a:r>
            <a:endParaRPr lang="en-US" altLang="zh-CN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352800"/>
            <a:ext cx="52387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机器的程序级表示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400" dirty="0" smtClean="0"/>
              <a:t>机</a:t>
            </a:r>
            <a:r>
              <a:rPr lang="zh-CN" altLang="en-US" sz="2400" dirty="0" smtClean="0"/>
              <a:t>器代码和反汇编表示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IA32</a:t>
            </a:r>
            <a:r>
              <a:rPr lang="zh-CN" altLang="en-US" sz="2000" dirty="0" smtClean="0"/>
              <a:t>指令长度从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15</a:t>
            </a:r>
            <a:r>
              <a:rPr lang="zh-CN" altLang="en-US" sz="2000" dirty="0" smtClean="0"/>
              <a:t>个字节不等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设</a:t>
            </a:r>
            <a:r>
              <a:rPr lang="zh-CN" altLang="en-US" sz="2000" dirty="0" smtClean="0"/>
              <a:t>计指令格式的方式是，从某个位置开始，可以唯一地解码成机器指令。例如，只有指令</a:t>
            </a:r>
            <a:r>
              <a:rPr lang="en-US" altLang="zh-CN" sz="2000" dirty="0" err="1" smtClean="0"/>
              <a:t>pushl</a:t>
            </a:r>
            <a:r>
              <a:rPr lang="en-US" altLang="zh-CN" sz="2000" dirty="0" smtClean="0"/>
              <a:t> %ebp</a:t>
            </a:r>
            <a:r>
              <a:rPr lang="zh-CN" altLang="en-US" sz="2000" dirty="0" smtClean="0"/>
              <a:t>是以字节值</a:t>
            </a:r>
            <a:r>
              <a:rPr lang="en-US" altLang="zh-CN" sz="2000" dirty="0" smtClean="0"/>
              <a:t>55</a:t>
            </a:r>
            <a:r>
              <a:rPr lang="zh-CN" altLang="en-US" sz="2000" dirty="0" smtClean="0"/>
              <a:t>开头的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反汇</a:t>
            </a:r>
            <a:r>
              <a:rPr lang="zh-CN" altLang="en-US" sz="2000" dirty="0" smtClean="0"/>
              <a:t>编只是基于机器代码文件中的字节序列来确定会变代码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反汇</a:t>
            </a:r>
            <a:r>
              <a:rPr lang="zh-CN" altLang="en-US" sz="2000" dirty="0" smtClean="0"/>
              <a:t>编是以的指令命名规则与</a:t>
            </a:r>
            <a:r>
              <a:rPr lang="en-US" altLang="zh-CN" sz="2000" dirty="0" smtClean="0"/>
              <a:t>GCC</a:t>
            </a:r>
            <a:r>
              <a:rPr lang="zh-CN" altLang="en-US" sz="2000" dirty="0" smtClean="0"/>
              <a:t>生成的汇编代码有些细微的差别。在上面的示例中，它省略了指令结尾的</a:t>
            </a:r>
            <a:r>
              <a:rPr lang="en-US" altLang="zh-CN" sz="2000" dirty="0" smtClean="0"/>
              <a:t>’l’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400" dirty="0" smtClean="0"/>
              <a:t>链接可执行程序</a:t>
            </a:r>
            <a:endParaRPr lang="en-US" altLang="zh-CN" sz="2400" dirty="0" smtClean="0"/>
          </a:p>
          <a:p>
            <a:pPr lvl="1"/>
            <a:r>
              <a:rPr lang="pt-BR" sz="2000" i="1" dirty="0" smtClean="0"/>
              <a:t>gcc -O1 -o prog </a:t>
            </a:r>
            <a:r>
              <a:rPr lang="pt-BR" sz="2000" i="1" dirty="0" smtClean="0"/>
              <a:t>code.o main.c</a:t>
            </a:r>
          </a:p>
          <a:p>
            <a:pPr lvl="1"/>
            <a:r>
              <a:rPr lang="en-US" sz="2000" i="1" dirty="0" err="1" smtClean="0"/>
              <a:t>objdump</a:t>
            </a:r>
            <a:r>
              <a:rPr lang="en-US" sz="2000" i="1" dirty="0" smtClean="0"/>
              <a:t> -d </a:t>
            </a:r>
            <a:r>
              <a:rPr lang="en-US" sz="2000" i="1" dirty="0" err="1" smtClean="0"/>
              <a:t>prog</a:t>
            </a:r>
            <a:endParaRPr lang="en-US" altLang="zh-CN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029200"/>
            <a:ext cx="24193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4572000"/>
            <a:ext cx="581977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机器的程序级表示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400" dirty="0" smtClean="0"/>
              <a:t>机</a:t>
            </a:r>
            <a:r>
              <a:rPr lang="zh-CN" altLang="en-US" sz="2400" dirty="0" smtClean="0"/>
              <a:t>器代码和反汇编</a:t>
            </a:r>
            <a:endParaRPr lang="en-US" altLang="zh-CN" sz="2400" dirty="0" smtClean="0"/>
          </a:p>
          <a:p>
            <a:pPr lvl="1"/>
            <a:r>
              <a:rPr lang="en-US" altLang="zh-CN" sz="2000" dirty="0" err="1" smtClean="0"/>
              <a:t>g</a:t>
            </a:r>
            <a:r>
              <a:rPr lang="en-US" altLang="zh-CN" sz="2000" dirty="0" err="1" smtClean="0"/>
              <a:t>cc</a:t>
            </a:r>
            <a:r>
              <a:rPr lang="en-US" altLang="zh-CN" sz="2000" dirty="0" smtClean="0"/>
              <a:t> -O1 </a:t>
            </a:r>
            <a:r>
              <a:rPr lang="en-US" altLang="zh-CN" sz="2000" dirty="0" smtClean="0"/>
              <a:t>-</a:t>
            </a:r>
            <a:r>
              <a:rPr lang="en-US" altLang="zh-CN" sz="2000" dirty="0" smtClean="0"/>
              <a:t>S </a:t>
            </a:r>
            <a:r>
              <a:rPr lang="en-US" altLang="zh-CN" sz="2000" dirty="0" err="1" smtClean="0"/>
              <a:t>simple.c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点开头的行是指导汇编器和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2000" dirty="0" smtClean="0"/>
              <a:t>链接器的命令</a:t>
            </a:r>
            <a:endParaRPr lang="en-US" altLang="zh-CN" sz="20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295400"/>
            <a:ext cx="27527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3124200"/>
            <a:ext cx="4800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6"/>
          <p:cNvGrpSpPr/>
          <p:nvPr/>
        </p:nvGrpSpPr>
        <p:grpSpPr>
          <a:xfrm>
            <a:off x="0" y="2816423"/>
            <a:ext cx="3886200" cy="4041577"/>
            <a:chOff x="2057400" y="2438400"/>
            <a:chExt cx="3886200" cy="4041577"/>
          </a:xfrm>
        </p:grpSpPr>
        <p:sp>
          <p:nvSpPr>
            <p:cNvPr id="8" name="Rectangle 7"/>
            <p:cNvSpPr/>
            <p:nvPr/>
          </p:nvSpPr>
          <p:spPr>
            <a:xfrm>
              <a:off x="4495800" y="3581400"/>
              <a:ext cx="1447800" cy="3048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8200" y="3581400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int * xp</a:t>
              </a:r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95800" y="3276600"/>
              <a:ext cx="1447800" cy="3048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8200" y="3276600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int  y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95800" y="2819400"/>
              <a:ext cx="1447800" cy="457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48200" y="28956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95800" y="3886200"/>
              <a:ext cx="1447800" cy="3048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95800" y="388620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return address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57400" y="4191000"/>
              <a:ext cx="1676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Frame </a:t>
              </a:r>
              <a:r>
                <a:rPr lang="en-US" sz="1400" dirty="0" smtClean="0"/>
                <a:t>pointer </a:t>
              </a:r>
              <a:r>
                <a:rPr lang="en-US" sz="1400" b="1" dirty="0" smtClean="0"/>
                <a:t>%ebp</a:t>
              </a:r>
              <a:endParaRPr lang="en-US" sz="1400" b="1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95800" y="4191000"/>
              <a:ext cx="1447800" cy="3048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95800" y="419100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</a:t>
              </a:r>
              <a:r>
                <a:rPr lang="en-US" sz="1400" dirty="0" smtClean="0"/>
                <a:t>aved %ebp</a:t>
              </a:r>
              <a:endParaRPr lang="en-US" sz="1400" dirty="0"/>
            </a:p>
          </p:txBody>
        </p:sp>
        <p:cxnSp>
          <p:nvCxnSpPr>
            <p:cNvPr id="19" name="Straight Arrow Connector 18"/>
            <p:cNvCxnSpPr>
              <a:stCxn id="16" idx="3"/>
              <a:endCxn id="18" idx="1"/>
            </p:cNvCxnSpPr>
            <p:nvPr/>
          </p:nvCxnSpPr>
          <p:spPr>
            <a:xfrm>
              <a:off x="3733800" y="4344889"/>
              <a:ext cx="76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962400" y="4572000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-4</a:t>
              </a:r>
              <a:endParaRPr lang="en-US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62400" y="3886200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+4</a:t>
              </a:r>
              <a:endParaRPr 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62400" y="3581400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+8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86200" y="3276600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+12</a:t>
              </a:r>
              <a:endParaRPr lang="en-US" sz="14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95800" y="4495800"/>
              <a:ext cx="1447800" cy="762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72000" y="4572000"/>
              <a:ext cx="13716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Saved registers and local , temp vars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495800" y="5257800"/>
              <a:ext cx="1447800" cy="762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72000" y="5257800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Argument build area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33600" y="5715000"/>
              <a:ext cx="1600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Stack pointer </a:t>
              </a:r>
              <a:r>
                <a:rPr lang="en-US" sz="1400" b="1" dirty="0" smtClean="0"/>
                <a:t>%esp</a:t>
              </a:r>
              <a:endParaRPr lang="en-US" sz="1400" b="1" dirty="0"/>
            </a:p>
          </p:txBody>
        </p:sp>
        <p:cxnSp>
          <p:nvCxnSpPr>
            <p:cNvPr id="29" name="Straight Arrow Connector 28"/>
            <p:cNvCxnSpPr>
              <a:endCxn id="18" idx="1"/>
            </p:cNvCxnSpPr>
            <p:nvPr/>
          </p:nvCxnSpPr>
          <p:spPr>
            <a:xfrm flipV="1">
              <a:off x="3733800" y="4344889"/>
              <a:ext cx="762000" cy="15225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495800" y="2438400"/>
              <a:ext cx="144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Stack “bottom”</a:t>
              </a:r>
              <a:endParaRPr lang="en-US" sz="14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95800" y="6172200"/>
              <a:ext cx="144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Stack “top”</a:t>
              </a:r>
              <a:endParaRPr lang="en-US" sz="1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机器的程序级表示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400" dirty="0" smtClean="0"/>
              <a:t>AT&amp;T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Intel</a:t>
            </a:r>
            <a:r>
              <a:rPr lang="zh-CN" altLang="en-US" sz="2400" dirty="0" smtClean="0"/>
              <a:t>汇编格式区别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默认情况下</a:t>
            </a:r>
            <a:r>
              <a:rPr lang="en-US" altLang="zh-CN" sz="2000" dirty="0" err="1" smtClean="0"/>
              <a:t>gcc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objdump</a:t>
            </a:r>
            <a:r>
              <a:rPr lang="zh-CN" altLang="en-US" sz="2000" dirty="0" smtClean="0"/>
              <a:t>使用</a:t>
            </a:r>
            <a:r>
              <a:rPr lang="en-US" altLang="zh-CN" sz="2000" dirty="0" smtClean="0"/>
              <a:t>AT&amp;T</a:t>
            </a:r>
            <a:r>
              <a:rPr lang="zh-CN" altLang="en-US" sz="2000" dirty="0" smtClean="0"/>
              <a:t>汇编格式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gcc</a:t>
            </a:r>
            <a:r>
              <a:rPr lang="en-US" altLang="zh-CN" sz="2000" dirty="0" smtClean="0"/>
              <a:t> -O1 -S </a:t>
            </a:r>
            <a:r>
              <a:rPr lang="en-US" altLang="zh-CN" sz="2000" dirty="0" smtClean="0"/>
              <a:t>-</a:t>
            </a:r>
            <a:r>
              <a:rPr lang="en-US" altLang="zh-CN" sz="2000" dirty="0" err="1" smtClean="0"/>
              <a:t>masm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intel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code.c</a:t>
            </a:r>
            <a:r>
              <a:rPr lang="zh-CN" altLang="en-US" sz="2000" dirty="0" smtClean="0"/>
              <a:t>改变默认汇编格式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Intel</a:t>
            </a:r>
            <a:r>
              <a:rPr lang="zh-CN" altLang="en-US" sz="2000" dirty="0" smtClean="0"/>
              <a:t>代码省略了指示大小的后缀。比如</a:t>
            </a:r>
            <a:r>
              <a:rPr lang="en-US" altLang="zh-CN" sz="2000" dirty="0" err="1" smtClean="0"/>
              <a:t>mov</a:t>
            </a:r>
            <a:r>
              <a:rPr lang="zh-CN" altLang="en-US" sz="2000" dirty="0" smtClean="0"/>
              <a:t>，而不是</a:t>
            </a:r>
            <a:r>
              <a:rPr lang="en-US" altLang="zh-CN" sz="2000" dirty="0" err="1" smtClean="0"/>
              <a:t>movl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Intel</a:t>
            </a:r>
            <a:r>
              <a:rPr lang="zh-CN" altLang="en-US" sz="2000" dirty="0" smtClean="0"/>
              <a:t>代码省略了寄存器名字前的</a:t>
            </a:r>
            <a:r>
              <a:rPr lang="en-US" altLang="zh-CN" sz="2000" dirty="0" smtClean="0"/>
              <a:t>’%’</a:t>
            </a:r>
            <a:r>
              <a:rPr lang="zh-CN" altLang="en-US" sz="2000" dirty="0" smtClean="0"/>
              <a:t>号。比如</a:t>
            </a:r>
            <a:r>
              <a:rPr lang="en-US" altLang="zh-CN" sz="2000" dirty="0" smtClean="0"/>
              <a:t>’DWORD PTR [ebp+8]’</a:t>
            </a:r>
            <a:r>
              <a:rPr lang="zh-CN" altLang="en-US" sz="2000" dirty="0" smtClean="0"/>
              <a:t>，而不是</a:t>
            </a:r>
            <a:r>
              <a:rPr lang="en-US" altLang="zh-CN" sz="2000" dirty="0" smtClean="0"/>
              <a:t>’8(%</a:t>
            </a:r>
            <a:r>
              <a:rPr lang="en-US" altLang="zh-CN" sz="2000" dirty="0" smtClean="0"/>
              <a:t>ebp)</a:t>
            </a:r>
            <a:r>
              <a:rPr lang="en-US" altLang="zh-CN" sz="2000" dirty="0" smtClean="0"/>
              <a:t>’</a:t>
            </a:r>
          </a:p>
          <a:p>
            <a:pPr lvl="1"/>
            <a:r>
              <a:rPr lang="zh-CN" altLang="en-US" sz="2000" dirty="0" smtClean="0"/>
              <a:t>在带有多个操作数的指令情况下，列出操作数的顺序相反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Intel</a:t>
            </a:r>
            <a:r>
              <a:rPr lang="zh-CN" altLang="en-US" sz="2000" dirty="0" smtClean="0"/>
              <a:t>用字</a:t>
            </a:r>
            <a:r>
              <a:rPr lang="en-US" altLang="zh-CN" sz="2000" dirty="0" smtClean="0"/>
              <a:t>’word’</a:t>
            </a:r>
            <a:r>
              <a:rPr lang="zh-CN" altLang="en-US" sz="2000" dirty="0" smtClean="0"/>
              <a:t>表示</a:t>
            </a:r>
            <a:r>
              <a:rPr lang="en-US" altLang="zh-CN" sz="2000" dirty="0" smtClean="0"/>
              <a:t>16bit</a:t>
            </a:r>
            <a:r>
              <a:rPr lang="zh-CN" altLang="en-US" sz="2000" dirty="0" smtClean="0"/>
              <a:t>数据</a:t>
            </a:r>
            <a:r>
              <a:rPr lang="zh-CN" altLang="en-US" sz="2000" dirty="0" smtClean="0"/>
              <a:t>，双字</a:t>
            </a:r>
            <a:r>
              <a:rPr lang="en-US" altLang="zh-CN" sz="2000" dirty="0" smtClean="0"/>
              <a:t>’Double words’</a:t>
            </a:r>
            <a:r>
              <a:rPr lang="zh-CN" altLang="en-US" sz="2000" dirty="0" smtClean="0"/>
              <a:t>表示</a:t>
            </a:r>
            <a:r>
              <a:rPr lang="en-US" altLang="zh-CN" sz="2000" dirty="0" smtClean="0"/>
              <a:t>32bit</a:t>
            </a:r>
            <a:r>
              <a:rPr lang="zh-CN" altLang="en-US" sz="2000" dirty="0" smtClean="0"/>
              <a:t>数据，四字</a:t>
            </a:r>
            <a:r>
              <a:rPr lang="en-US" altLang="zh-CN" sz="2000" dirty="0" smtClean="0"/>
              <a:t>’quad words’</a:t>
            </a:r>
            <a:r>
              <a:rPr lang="zh-CN" altLang="en-US" sz="2000" dirty="0" smtClean="0"/>
              <a:t>表示</a:t>
            </a:r>
            <a:r>
              <a:rPr lang="en-US" altLang="zh-CN" sz="2000" dirty="0" smtClean="0"/>
              <a:t>64bit</a:t>
            </a:r>
            <a:r>
              <a:rPr lang="zh-CN" altLang="en-US" sz="2000" dirty="0" smtClean="0"/>
              <a:t>数据</a:t>
            </a:r>
            <a:endParaRPr lang="en-US" altLang="zh-CN" sz="2000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4495800"/>
            <a:ext cx="37147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机器的程序级表示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400" dirty="0" smtClean="0"/>
              <a:t>AT&amp;T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Intel</a:t>
            </a:r>
            <a:r>
              <a:rPr lang="zh-CN" altLang="en-US" sz="2400" dirty="0" smtClean="0"/>
              <a:t>汇编格式区别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默认情况下</a:t>
            </a:r>
            <a:r>
              <a:rPr lang="en-US" altLang="zh-CN" sz="2000" dirty="0" err="1" smtClean="0"/>
              <a:t>gcc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objdump</a:t>
            </a:r>
            <a:r>
              <a:rPr lang="zh-CN" altLang="en-US" sz="2000" dirty="0" smtClean="0"/>
              <a:t>使用</a:t>
            </a:r>
            <a:r>
              <a:rPr lang="en-US" altLang="zh-CN" sz="2000" dirty="0" smtClean="0"/>
              <a:t>AT&amp;T</a:t>
            </a:r>
            <a:r>
              <a:rPr lang="zh-CN" altLang="en-US" sz="2000" dirty="0" smtClean="0"/>
              <a:t>汇编格式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gcc</a:t>
            </a:r>
            <a:r>
              <a:rPr lang="en-US" altLang="zh-CN" sz="2000" dirty="0" smtClean="0"/>
              <a:t> -O1 -S </a:t>
            </a:r>
            <a:r>
              <a:rPr lang="en-US" altLang="zh-CN" sz="2000" dirty="0" smtClean="0"/>
              <a:t>-</a:t>
            </a:r>
            <a:r>
              <a:rPr lang="en-US" altLang="zh-CN" sz="2000" dirty="0" err="1" smtClean="0"/>
              <a:t>masm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intel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code.c</a:t>
            </a:r>
            <a:r>
              <a:rPr lang="zh-CN" altLang="en-US" sz="2000" dirty="0" smtClean="0"/>
              <a:t>改变默认汇编格式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Intel</a:t>
            </a:r>
            <a:r>
              <a:rPr lang="zh-CN" altLang="en-US" sz="2000" dirty="0" smtClean="0"/>
              <a:t>代码省略了指示大小的后缀。比如</a:t>
            </a:r>
            <a:r>
              <a:rPr lang="en-US" altLang="zh-CN" sz="2000" dirty="0" err="1" smtClean="0"/>
              <a:t>mov</a:t>
            </a:r>
            <a:r>
              <a:rPr lang="zh-CN" altLang="en-US" sz="2000" dirty="0" smtClean="0"/>
              <a:t>，而不是</a:t>
            </a:r>
            <a:r>
              <a:rPr lang="en-US" altLang="zh-CN" sz="2000" dirty="0" err="1" smtClean="0"/>
              <a:t>movl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Intel</a:t>
            </a:r>
            <a:r>
              <a:rPr lang="zh-CN" altLang="en-US" sz="2000" dirty="0" smtClean="0"/>
              <a:t>代码省略了寄存器名字前的</a:t>
            </a:r>
            <a:r>
              <a:rPr lang="en-US" altLang="zh-CN" sz="2000" dirty="0" smtClean="0"/>
              <a:t>’%’</a:t>
            </a:r>
            <a:r>
              <a:rPr lang="zh-CN" altLang="en-US" sz="2000" dirty="0" smtClean="0"/>
              <a:t>号。比如</a:t>
            </a:r>
            <a:r>
              <a:rPr lang="en-US" altLang="zh-CN" sz="2000" dirty="0" smtClean="0"/>
              <a:t>’DWORD PTR [ebp+8]’</a:t>
            </a:r>
            <a:r>
              <a:rPr lang="zh-CN" altLang="en-US" sz="2000" dirty="0" smtClean="0"/>
              <a:t>，而不是</a:t>
            </a:r>
            <a:r>
              <a:rPr lang="en-US" altLang="zh-CN" sz="2000" dirty="0" smtClean="0"/>
              <a:t>’8(%</a:t>
            </a:r>
            <a:r>
              <a:rPr lang="en-US" altLang="zh-CN" sz="2000" dirty="0" smtClean="0"/>
              <a:t>ebp)</a:t>
            </a:r>
            <a:r>
              <a:rPr lang="en-US" altLang="zh-CN" sz="2000" dirty="0" smtClean="0"/>
              <a:t>’</a:t>
            </a:r>
          </a:p>
          <a:p>
            <a:pPr lvl="1"/>
            <a:r>
              <a:rPr lang="zh-CN" altLang="en-US" sz="2000" dirty="0" smtClean="0"/>
              <a:t>在带有多个操作数的指令情况下，列出操作数的顺序相反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Intel</a:t>
            </a:r>
            <a:r>
              <a:rPr lang="zh-CN" altLang="en-US" sz="2000" dirty="0" smtClean="0"/>
              <a:t>用字</a:t>
            </a:r>
            <a:r>
              <a:rPr lang="en-US" altLang="zh-CN" sz="2000" dirty="0" smtClean="0"/>
              <a:t>’word’</a:t>
            </a:r>
            <a:r>
              <a:rPr lang="zh-CN" altLang="en-US" sz="2000" dirty="0" smtClean="0"/>
              <a:t>表示</a:t>
            </a:r>
            <a:r>
              <a:rPr lang="en-US" altLang="zh-CN" sz="2000" dirty="0" smtClean="0"/>
              <a:t>16bit</a:t>
            </a:r>
            <a:r>
              <a:rPr lang="zh-CN" altLang="en-US" sz="2000" dirty="0" smtClean="0"/>
              <a:t>数据</a:t>
            </a:r>
            <a:r>
              <a:rPr lang="zh-CN" altLang="en-US" sz="2000" dirty="0" smtClean="0"/>
              <a:t>，双字</a:t>
            </a:r>
            <a:r>
              <a:rPr lang="en-US" altLang="zh-CN" sz="2000" dirty="0" smtClean="0"/>
              <a:t>’Double words’</a:t>
            </a:r>
            <a:r>
              <a:rPr lang="zh-CN" altLang="en-US" sz="2000" dirty="0" smtClean="0"/>
              <a:t>表示</a:t>
            </a:r>
            <a:r>
              <a:rPr lang="en-US" altLang="zh-CN" sz="2000" dirty="0" smtClean="0"/>
              <a:t>32bit</a:t>
            </a:r>
            <a:r>
              <a:rPr lang="zh-CN" altLang="en-US" sz="2000" dirty="0" smtClean="0"/>
              <a:t>数据，四字</a:t>
            </a:r>
            <a:r>
              <a:rPr lang="en-US" altLang="zh-CN" sz="2000" dirty="0" smtClean="0"/>
              <a:t>’quad words’</a:t>
            </a:r>
            <a:r>
              <a:rPr lang="zh-CN" altLang="en-US" sz="2000" dirty="0" smtClean="0"/>
              <a:t>表示</a:t>
            </a:r>
            <a:r>
              <a:rPr lang="en-US" altLang="zh-CN" sz="2000" dirty="0" smtClean="0"/>
              <a:t>64bit</a:t>
            </a:r>
            <a:r>
              <a:rPr lang="zh-CN" altLang="en-US" sz="2000" dirty="0" smtClean="0"/>
              <a:t>数据</a:t>
            </a:r>
            <a:endParaRPr lang="en-US" altLang="zh-CN" sz="2000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4495800"/>
            <a:ext cx="37147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机器的程序级表示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Operand </a:t>
            </a:r>
            <a:r>
              <a:rPr lang="en-US" sz="2400" dirty="0" err="1" smtClean="0"/>
              <a:t>Specifiers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AT&amp;T</a:t>
            </a:r>
            <a:r>
              <a:rPr lang="zh-CN" altLang="en-US" sz="2000" dirty="0" smtClean="0"/>
              <a:t>三种操作数</a:t>
            </a:r>
            <a:r>
              <a:rPr lang="en-US" altLang="zh-CN" sz="2000" dirty="0" smtClean="0"/>
              <a:t>(operand)</a:t>
            </a:r>
            <a:r>
              <a:rPr lang="zh-CN" altLang="en-US" sz="2000" dirty="0" smtClean="0"/>
              <a:t>：立即数</a:t>
            </a:r>
            <a:r>
              <a:rPr lang="en-US" altLang="zh-CN" sz="2000" dirty="0" smtClean="0"/>
              <a:t>(Immediate)</a:t>
            </a:r>
            <a:r>
              <a:rPr lang="zh-CN" altLang="en-US" sz="2000" dirty="0" smtClean="0"/>
              <a:t>，寄存器</a:t>
            </a:r>
            <a:r>
              <a:rPr lang="en-US" altLang="zh-CN" sz="2000" dirty="0" smtClean="0"/>
              <a:t>(Register)</a:t>
            </a:r>
            <a:r>
              <a:rPr lang="zh-CN" altLang="en-US" sz="2000" dirty="0" smtClean="0"/>
              <a:t>和存储器</a:t>
            </a:r>
            <a:r>
              <a:rPr lang="en-US" altLang="zh-CN" sz="2000" dirty="0" smtClean="0"/>
              <a:t>(Memory)</a:t>
            </a:r>
            <a:endParaRPr lang="en-US" altLang="zh-CN" sz="20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362200"/>
            <a:ext cx="638175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计算机系统漫游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编译系统</a:t>
            </a:r>
            <a:endParaRPr lang="en-US" altLang="zh-CN" sz="2400" dirty="0" smtClean="0"/>
          </a:p>
          <a:p>
            <a:pPr lvl="1"/>
            <a:r>
              <a:rPr lang="en-US" altLang="zh-CN" sz="2000" dirty="0" err="1" smtClean="0"/>
              <a:t>gcc</a:t>
            </a:r>
            <a:r>
              <a:rPr lang="en-US" altLang="zh-CN" sz="2000" dirty="0" smtClean="0"/>
              <a:t>  -o hello </a:t>
            </a:r>
            <a:r>
              <a:rPr lang="en-US" altLang="zh-CN" sz="2000" dirty="0" err="1" smtClean="0"/>
              <a:t>hello.c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marL="342900" lvl="1" indent="-342900">
              <a:buNone/>
            </a:pPr>
            <a:endParaRPr lang="en-US" altLang="zh-CN" sz="2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400" dirty="0" smtClean="0"/>
              <a:t>系统硬件组成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总线：一组贯穿整个系统的电子管道，携带信息字节并负责在各个部件之间传递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I/O</a:t>
            </a:r>
            <a:r>
              <a:rPr lang="zh-CN" altLang="en-US" sz="2000" dirty="0" smtClean="0"/>
              <a:t>设备：系统与外部世界的联系通道。每个</a:t>
            </a:r>
            <a:r>
              <a:rPr lang="en-US" altLang="zh-CN" sz="2000" dirty="0" smtClean="0"/>
              <a:t>I/O</a:t>
            </a:r>
            <a:r>
              <a:rPr lang="zh-CN" altLang="en-US" sz="2000" dirty="0" smtClean="0"/>
              <a:t>设备都通过一个控制器或适配器</a:t>
            </a:r>
            <a:r>
              <a:rPr lang="en-US" altLang="zh-CN" sz="2000" dirty="0" smtClean="0"/>
              <a:t>(</a:t>
            </a:r>
            <a:r>
              <a:rPr lang="en-US" sz="2000" i="1" dirty="0" smtClean="0"/>
              <a:t>controller or an adapter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I/O</a:t>
            </a:r>
            <a:r>
              <a:rPr lang="zh-CN" altLang="en-US" sz="2000" dirty="0" smtClean="0"/>
              <a:t>总线相连。控制器和适配器之间的区别在于他们的封装方式。控制器是置于</a:t>
            </a:r>
            <a:r>
              <a:rPr lang="en-US" altLang="zh-CN" sz="2000" dirty="0" smtClean="0"/>
              <a:t>I/O</a:t>
            </a:r>
            <a:r>
              <a:rPr lang="zh-CN" altLang="en-US" sz="2000" dirty="0" smtClean="0"/>
              <a:t>设备本身的或系统的主板上的芯片组，而适配器则是一块插在主板插槽上的卡。它们的功能都是在</a:t>
            </a:r>
            <a:r>
              <a:rPr lang="en-US" altLang="zh-CN" sz="2000" dirty="0" smtClean="0"/>
              <a:t>I/O</a:t>
            </a:r>
            <a:r>
              <a:rPr lang="zh-CN" altLang="en-US" sz="2000" dirty="0" smtClean="0"/>
              <a:t>总线和</a:t>
            </a:r>
            <a:r>
              <a:rPr lang="en-US" altLang="zh-CN" sz="2000" dirty="0" smtClean="0"/>
              <a:t>I/O</a:t>
            </a:r>
            <a:r>
              <a:rPr lang="zh-CN" altLang="en-US" sz="2000" dirty="0" smtClean="0"/>
              <a:t>设备之间传递信息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主存：</a:t>
            </a:r>
            <a:r>
              <a:rPr lang="en-US" altLang="zh-CN" sz="2000" dirty="0" smtClean="0"/>
              <a:t>DRAM</a:t>
            </a:r>
          </a:p>
          <a:p>
            <a:pPr lvl="1"/>
            <a:endParaRPr lang="en-US" altLang="zh-CN" sz="2000" dirty="0" smtClean="0"/>
          </a:p>
          <a:p>
            <a:pPr>
              <a:buNone/>
            </a:pPr>
            <a:endParaRPr lang="en-US" sz="2400" dirty="0" smtClean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05000"/>
            <a:ext cx="75057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机器的程序级表示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Data Movement Instructions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IA32</a:t>
            </a:r>
            <a:r>
              <a:rPr lang="zh-CN" altLang="en-US" sz="2000" dirty="0" smtClean="0"/>
              <a:t>不支持直接</a:t>
            </a:r>
            <a:r>
              <a:rPr lang="en-US" altLang="zh-CN" sz="2000" dirty="0" smtClean="0"/>
              <a:t>Memory-&gt;Memory</a:t>
            </a:r>
            <a:r>
              <a:rPr lang="zh-CN" altLang="en-US" sz="2000" dirty="0" smtClean="0"/>
              <a:t>的数据存储</a:t>
            </a:r>
            <a:endParaRPr lang="en-US" altLang="zh-CN" sz="20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085975"/>
            <a:ext cx="6810375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机器的程序级表示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Data Movement </a:t>
            </a:r>
            <a:r>
              <a:rPr lang="en-US" sz="2400" dirty="0" smtClean="0"/>
              <a:t>Instructions </a:t>
            </a:r>
            <a:r>
              <a:rPr lang="en-US" altLang="zh-CN" sz="2400" dirty="0" smtClean="0"/>
              <a:t>example</a:t>
            </a:r>
          </a:p>
          <a:p>
            <a:pPr lvl="1"/>
            <a:r>
              <a:rPr lang="zh-CN" altLang="en-US" sz="2000" dirty="0" smtClean="0"/>
              <a:t>下面的汇编代码有两点值得注意</a:t>
            </a:r>
            <a:endParaRPr lang="en-US" altLang="zh-CN" sz="2000" dirty="0" smtClean="0"/>
          </a:p>
          <a:p>
            <a:pPr marL="1257300" lvl="2" indent="-342900">
              <a:buFont typeface="+mj-lt"/>
              <a:buAutoNum type="arabicParenR"/>
            </a:pPr>
            <a:r>
              <a:rPr lang="zh-CN" altLang="en-US" sz="1800" dirty="0" smtClean="0"/>
              <a:t>指</a:t>
            </a:r>
            <a:r>
              <a:rPr lang="zh-CN" altLang="en-US" sz="1800" dirty="0" smtClean="0"/>
              <a:t>针的访问用了两条指令完成，第一步取指针指向的地址值存入寄存器</a:t>
            </a:r>
            <a:r>
              <a:rPr lang="en-US" altLang="zh-CN" sz="1800" dirty="0" smtClean="0"/>
              <a:t>%</a:t>
            </a:r>
            <a:r>
              <a:rPr lang="en-US" altLang="zh-CN" sz="1800" dirty="0" err="1" smtClean="0"/>
              <a:t>edx</a:t>
            </a:r>
            <a:r>
              <a:rPr lang="zh-CN" altLang="en-US" sz="1800" dirty="0" smtClean="0"/>
              <a:t>，第二步使用</a:t>
            </a:r>
            <a:r>
              <a:rPr lang="en-US" altLang="zh-CN" sz="1800" dirty="0" smtClean="0"/>
              <a:t>%</a:t>
            </a:r>
            <a:r>
              <a:rPr lang="en-US" altLang="zh-CN" sz="1800" dirty="0" err="1" smtClean="0"/>
              <a:t>edx</a:t>
            </a:r>
            <a:r>
              <a:rPr lang="zh-CN" altLang="en-US" sz="1800" dirty="0" smtClean="0"/>
              <a:t>访问存储器取出地址中存储的值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指针访问</a:t>
            </a:r>
            <a:r>
              <a:rPr lang="en-US" altLang="zh-CN" sz="1800" dirty="0" smtClean="0"/>
              <a:t>performance</a:t>
            </a:r>
            <a:r>
              <a:rPr lang="zh-CN" altLang="en-US" sz="1800" dirty="0" smtClean="0"/>
              <a:t>差</a:t>
            </a:r>
            <a:r>
              <a:rPr lang="en-US" altLang="zh-CN" sz="1800" dirty="0" smtClean="0"/>
              <a:t>)</a:t>
            </a:r>
          </a:p>
          <a:p>
            <a:pPr marL="1257300" lvl="2" indent="-342900">
              <a:buFont typeface="+mj-lt"/>
              <a:buAutoNum type="arabicParenR"/>
            </a:pPr>
            <a:r>
              <a:rPr lang="zh-CN" altLang="en-US" sz="1800" dirty="0" smtClean="0"/>
              <a:t>像</a:t>
            </a:r>
            <a:r>
              <a:rPr lang="en-US" altLang="zh-CN" sz="1800" dirty="0" smtClean="0"/>
              <a:t>x</a:t>
            </a:r>
            <a:r>
              <a:rPr lang="zh-CN" altLang="en-US" sz="1800" dirty="0" smtClean="0"/>
              <a:t>这样的局部变量优化掉了，转而直接存储在寄存器里面</a:t>
            </a:r>
            <a:endParaRPr lang="en-US" altLang="zh-CN" sz="18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352800"/>
            <a:ext cx="77533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机器的程序级表示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Data Movement </a:t>
            </a:r>
            <a:r>
              <a:rPr lang="en-US" sz="2400" dirty="0" smtClean="0"/>
              <a:t>Instructions </a:t>
            </a:r>
            <a:r>
              <a:rPr lang="en-US" altLang="zh-CN" sz="2400" dirty="0" smtClean="0"/>
              <a:t>example</a:t>
            </a:r>
          </a:p>
          <a:p>
            <a:pPr lvl="1"/>
            <a:r>
              <a:rPr lang="zh-CN" altLang="en-US" sz="2000" dirty="0" smtClean="0"/>
              <a:t>完</a:t>
            </a:r>
            <a:r>
              <a:rPr lang="zh-CN" altLang="en-US" sz="2000" dirty="0" smtClean="0"/>
              <a:t>成下面的汇编指令，注意在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语</a:t>
            </a:r>
            <a:r>
              <a:rPr lang="zh-CN" altLang="en-US" sz="2000" dirty="0" smtClean="0"/>
              <a:t>言中，当执行涉及大小变化有涉及符号改变的强制类型转换时，操作应该先改变大小</a:t>
            </a:r>
            <a:endParaRPr lang="en-US" altLang="zh-CN" sz="18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2438400"/>
            <a:ext cx="451485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4572000"/>
            <a:ext cx="466725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机器的程序级表示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400" dirty="0" smtClean="0"/>
              <a:t>算</a:t>
            </a:r>
            <a:r>
              <a:rPr lang="zh-CN" altLang="en-US" sz="2400" dirty="0" smtClean="0"/>
              <a:t>术逻辑运算操作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SAR - </a:t>
            </a:r>
            <a:r>
              <a:rPr lang="zh-CN" altLang="en-US" sz="2000" dirty="0" smtClean="0"/>
              <a:t>符号填充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SHR - 0</a:t>
            </a:r>
            <a:r>
              <a:rPr lang="zh-CN" altLang="en-US" sz="2000" dirty="0" smtClean="0"/>
              <a:t>填充</a:t>
            </a:r>
            <a:endParaRPr lang="en-US" altLang="zh-CN" sz="20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400" dirty="0" smtClean="0"/>
              <a:t>加载有效地址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Load Effective Address</a:t>
            </a:r>
            <a:r>
              <a:rPr lang="zh-CN" altLang="en-US" sz="2000" dirty="0" smtClean="0"/>
              <a:t>指令</a:t>
            </a:r>
            <a:r>
              <a:rPr lang="en-US" altLang="zh-CN" sz="2000" dirty="0" err="1" smtClean="0"/>
              <a:t>leal</a:t>
            </a:r>
            <a:r>
              <a:rPr lang="zh-CN" altLang="en-US" sz="2000" dirty="0" smtClean="0"/>
              <a:t>将变量存储器地址写入到寄存器。目的操作数必须是一个寄存器</a:t>
            </a:r>
            <a:endParaRPr lang="en-US" altLang="zh-CN" sz="18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1219200"/>
            <a:ext cx="44196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机器的程序级表示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400" dirty="0" smtClean="0"/>
              <a:t>特</a:t>
            </a:r>
            <a:r>
              <a:rPr lang="zh-CN" altLang="en-US" sz="2400" dirty="0" smtClean="0"/>
              <a:t>殊的算术操作</a:t>
            </a:r>
            <a:endParaRPr lang="en-US" altLang="zh-CN" sz="2400" dirty="0" smtClean="0"/>
          </a:p>
          <a:p>
            <a:pPr lvl="1"/>
            <a:endParaRPr lang="en-US" altLang="zh-CN" sz="1800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828800"/>
            <a:ext cx="645795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计算机系统漫游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400" dirty="0" smtClean="0"/>
              <a:t>系统硬件组成 </a:t>
            </a:r>
            <a:r>
              <a:rPr lang="en-US" altLang="zh-CN" sz="2400" dirty="0" smtClean="0"/>
              <a:t>(Cont.)</a:t>
            </a:r>
          </a:p>
          <a:p>
            <a:pPr lvl="1"/>
            <a:r>
              <a:rPr lang="zh-CN" altLang="en-US" sz="2000" dirty="0" smtClean="0"/>
              <a:t>处理器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：解释执行存储在主存中指令的引擎。处理器的核心是一个字长的程序计数器</a:t>
            </a:r>
            <a:r>
              <a:rPr lang="en-US" altLang="zh-CN" sz="2000" dirty="0" smtClean="0"/>
              <a:t>(PC)</a:t>
            </a:r>
            <a:r>
              <a:rPr lang="zh-CN" altLang="en-US" sz="2000" dirty="0" smtClean="0"/>
              <a:t>寄存</a:t>
            </a:r>
            <a:r>
              <a:rPr lang="zh-CN" altLang="en-US" sz="2000" dirty="0" smtClean="0"/>
              <a:t>器</a:t>
            </a:r>
            <a:r>
              <a:rPr lang="en-US" altLang="zh-CN" sz="2000" dirty="0" smtClean="0"/>
              <a:t>(%</a:t>
            </a:r>
            <a:r>
              <a:rPr lang="en-US" altLang="zh-CN" sz="2000" dirty="0" err="1" smtClean="0"/>
              <a:t>eip</a:t>
            </a:r>
            <a:r>
              <a:rPr lang="en-US" altLang="zh-CN" sz="2000" dirty="0" smtClean="0"/>
              <a:t> Intel)</a:t>
            </a:r>
            <a:r>
              <a:rPr lang="zh-CN" altLang="en-US" sz="2000" dirty="0" smtClean="0"/>
              <a:t>。</a:t>
            </a:r>
            <a:r>
              <a:rPr lang="zh-CN" altLang="en-US" sz="2000" dirty="0" smtClean="0"/>
              <a:t>在任何时刻，</a:t>
            </a:r>
            <a:r>
              <a:rPr lang="en-US" altLang="zh-CN" sz="2000" dirty="0" smtClean="0"/>
              <a:t>PC</a:t>
            </a:r>
            <a:r>
              <a:rPr lang="zh-CN" altLang="en-US" sz="2000" dirty="0" smtClean="0"/>
              <a:t>都指向主存中的某条机器语言指令</a:t>
            </a:r>
            <a:r>
              <a:rPr lang="en-US" altLang="zh-CN" sz="2000" dirty="0" smtClean="0"/>
              <a:t>(Load, Store, Operate, Jump etc)</a:t>
            </a:r>
          </a:p>
          <a:p>
            <a:pPr lvl="1"/>
            <a:endParaRPr lang="en-US" altLang="zh-CN" sz="2000" dirty="0" smtClean="0"/>
          </a:p>
          <a:p>
            <a:pPr>
              <a:buNone/>
            </a:pPr>
            <a:endParaRPr lang="en-US" sz="2400" dirty="0" smtClean="0"/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667000"/>
            <a:ext cx="543877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计算机系统漫游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400" dirty="0" smtClean="0"/>
              <a:t>运行</a:t>
            </a:r>
            <a:r>
              <a:rPr lang="en-US" altLang="zh-CN" sz="2400" dirty="0" smtClean="0"/>
              <a:t>hello</a:t>
            </a:r>
            <a:r>
              <a:rPr lang="zh-CN" altLang="en-US" sz="2400" dirty="0" smtClean="0"/>
              <a:t>程序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Shell</a:t>
            </a:r>
            <a:r>
              <a:rPr lang="zh-CN" altLang="en-US" sz="2000" dirty="0" smtClean="0"/>
              <a:t>程序读入命令行</a:t>
            </a:r>
            <a:endParaRPr lang="en-US" altLang="zh-CN" sz="2000" dirty="0" smtClean="0"/>
          </a:p>
          <a:p>
            <a:pPr>
              <a:buNone/>
            </a:pPr>
            <a:endParaRPr lang="en-US" sz="2400" dirty="0" smtClean="0"/>
          </a:p>
          <a:p>
            <a:pPr lvl="1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057400"/>
            <a:ext cx="539115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计算机系统漫游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400" dirty="0" smtClean="0"/>
              <a:t>运行</a:t>
            </a:r>
            <a:r>
              <a:rPr lang="en-US" altLang="zh-CN" sz="2400" dirty="0" smtClean="0"/>
              <a:t>hello</a:t>
            </a:r>
            <a:r>
              <a:rPr lang="zh-CN" altLang="en-US" sz="2400" dirty="0" smtClean="0"/>
              <a:t>程序</a:t>
            </a:r>
            <a:r>
              <a:rPr lang="en-US" altLang="zh-CN" sz="2400" dirty="0" smtClean="0"/>
              <a:t>(Cont.)</a:t>
            </a:r>
          </a:p>
          <a:p>
            <a:pPr lvl="1"/>
            <a:r>
              <a:rPr lang="zh-CN" altLang="en-US" sz="2000" dirty="0" smtClean="0"/>
              <a:t>从磁盘加载可执行文件到主存 </a:t>
            </a:r>
            <a:r>
              <a:rPr lang="en-US" altLang="zh-CN" sz="2000" dirty="0" smtClean="0"/>
              <a:t>(DMA)</a:t>
            </a:r>
          </a:p>
          <a:p>
            <a:pPr>
              <a:buNone/>
            </a:pPr>
            <a:endParaRPr lang="en-US" sz="2400" dirty="0" smtClean="0"/>
          </a:p>
          <a:p>
            <a:pPr lvl="1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209800"/>
            <a:ext cx="5743575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计算机系统漫游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400" dirty="0" smtClean="0"/>
              <a:t>运行</a:t>
            </a:r>
            <a:r>
              <a:rPr lang="en-US" altLang="zh-CN" sz="2400" dirty="0" smtClean="0"/>
              <a:t>hello</a:t>
            </a:r>
            <a:r>
              <a:rPr lang="zh-CN" altLang="en-US" sz="2400" dirty="0" smtClean="0"/>
              <a:t>程序</a:t>
            </a:r>
            <a:r>
              <a:rPr lang="en-US" altLang="zh-CN" sz="2400" dirty="0" smtClean="0"/>
              <a:t>(Cont.)</a:t>
            </a:r>
          </a:p>
          <a:p>
            <a:pPr lvl="1"/>
            <a:r>
              <a:rPr lang="zh-CN" altLang="en-US" sz="2000" dirty="0" smtClean="0"/>
              <a:t>将输出字符串从内存写到显示器</a:t>
            </a:r>
            <a:endParaRPr lang="en-US" altLang="zh-CN" sz="2000" dirty="0" smtClean="0"/>
          </a:p>
          <a:p>
            <a:pPr>
              <a:buNone/>
            </a:pPr>
            <a:endParaRPr lang="en-US" sz="2400" dirty="0" smtClean="0"/>
          </a:p>
          <a:p>
            <a:pPr lvl="1"/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133600"/>
            <a:ext cx="5581650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计算机系统漫游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400" dirty="0" smtClean="0"/>
              <a:t>高速缓存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位于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上的</a:t>
            </a:r>
            <a:r>
              <a:rPr lang="en-US" altLang="zh-CN" sz="2000" dirty="0" smtClean="0"/>
              <a:t>L1</a:t>
            </a:r>
            <a:r>
              <a:rPr lang="zh-CN" altLang="en-US" sz="2000" dirty="0" smtClean="0"/>
              <a:t>高速缓存访问速度几乎和寄存器一样快。</a:t>
            </a:r>
            <a:r>
              <a:rPr lang="en-US" altLang="zh-CN" sz="2000" dirty="0" smtClean="0"/>
              <a:t>L2</a:t>
            </a:r>
            <a:r>
              <a:rPr lang="zh-CN" altLang="en-US" sz="2000" dirty="0" smtClean="0"/>
              <a:t>高速缓存通过一条特殊的总线连接到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。进程访问</a:t>
            </a:r>
            <a:r>
              <a:rPr lang="en-US" altLang="zh-CN" sz="2000" dirty="0" smtClean="0"/>
              <a:t>L2</a:t>
            </a:r>
            <a:r>
              <a:rPr lang="zh-CN" altLang="en-US" sz="2000" dirty="0" smtClean="0"/>
              <a:t>高速缓存的的时间要比访问</a:t>
            </a:r>
            <a:r>
              <a:rPr lang="en-US" altLang="zh-CN" sz="2000" dirty="0" smtClean="0"/>
              <a:t>L1</a:t>
            </a:r>
            <a:r>
              <a:rPr lang="zh-CN" altLang="en-US" sz="2000" dirty="0" smtClean="0"/>
              <a:t>高速缓存长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倍，但仍然比访问主存快</a:t>
            </a:r>
            <a:r>
              <a:rPr lang="en-US" altLang="zh-CN" sz="2000" dirty="0" smtClean="0"/>
              <a:t>5~10</a:t>
            </a:r>
            <a:r>
              <a:rPr lang="zh-CN" altLang="en-US" sz="2000" dirty="0" smtClean="0"/>
              <a:t>倍。</a:t>
            </a:r>
            <a:r>
              <a:rPr lang="en-US" altLang="zh-CN" sz="2000" dirty="0" smtClean="0"/>
              <a:t>L1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L2</a:t>
            </a:r>
            <a:r>
              <a:rPr lang="zh-CN" altLang="en-US" sz="2000" dirty="0" smtClean="0"/>
              <a:t>高速缓存是使用</a:t>
            </a:r>
            <a:r>
              <a:rPr lang="en-US" altLang="zh-CN" sz="2000" dirty="0" smtClean="0"/>
              <a:t>SRAM</a:t>
            </a:r>
            <a:r>
              <a:rPr lang="zh-CN" altLang="en-US" sz="2000" dirty="0" smtClean="0"/>
              <a:t>硬件实现的</a:t>
            </a:r>
            <a:endParaRPr lang="en-US" altLang="zh-CN" sz="2000" dirty="0" smtClean="0"/>
          </a:p>
          <a:p>
            <a:pPr>
              <a:buNone/>
            </a:pPr>
            <a:endParaRPr lang="en-US" sz="2400" dirty="0" smtClean="0"/>
          </a:p>
          <a:p>
            <a:pPr lvl="1"/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971800"/>
            <a:ext cx="55340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计算机系统漫游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400" dirty="0" smtClean="0"/>
              <a:t>存储层次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L0 </a:t>
            </a:r>
            <a:r>
              <a:rPr lang="zh-CN" altLang="en-US" sz="2000" dirty="0" smtClean="0"/>
              <a:t>寄存器</a:t>
            </a:r>
            <a:endParaRPr lang="en-US" altLang="zh-CN" sz="2000" dirty="0" smtClean="0"/>
          </a:p>
          <a:p>
            <a:pPr>
              <a:buNone/>
            </a:pPr>
            <a:endParaRPr lang="en-US" sz="2400" dirty="0" smtClean="0"/>
          </a:p>
          <a:p>
            <a:pPr lvl="1"/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057400"/>
            <a:ext cx="68580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13300</TotalTime>
  <Words>4230</Words>
  <Application>Microsoft Office PowerPoint</Application>
  <PresentationFormat>On-screen Show (4:3)</PresentationFormat>
  <Paragraphs>243</Paragraphs>
  <Slides>34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Computer Systems A programmer’s Perspective</vt:lpstr>
      <vt:lpstr>Agenda</vt:lpstr>
      <vt:lpstr>计算机系统漫游</vt:lpstr>
      <vt:lpstr>计算机系统漫游</vt:lpstr>
      <vt:lpstr>计算机系统漫游</vt:lpstr>
      <vt:lpstr>计算机系统漫游</vt:lpstr>
      <vt:lpstr>计算机系统漫游</vt:lpstr>
      <vt:lpstr>计算机系统漫游</vt:lpstr>
      <vt:lpstr>计算机系统漫游</vt:lpstr>
      <vt:lpstr>计算机系统漫游</vt:lpstr>
      <vt:lpstr>计算机系统漫游</vt:lpstr>
      <vt:lpstr>计算机系统漫游</vt:lpstr>
      <vt:lpstr>计算机系统漫游</vt:lpstr>
      <vt:lpstr>信息的表示和处理</vt:lpstr>
      <vt:lpstr>信息的表示和处理</vt:lpstr>
      <vt:lpstr>信息的表示和处理</vt:lpstr>
      <vt:lpstr>信息的表示和处理</vt:lpstr>
      <vt:lpstr>信息的表示和处理</vt:lpstr>
      <vt:lpstr>机器的程序级表示</vt:lpstr>
      <vt:lpstr>机器的程序级表示</vt:lpstr>
      <vt:lpstr>机器的程序级表示</vt:lpstr>
      <vt:lpstr>机器的程序级表示</vt:lpstr>
      <vt:lpstr>机器的程序级表示</vt:lpstr>
      <vt:lpstr>机器的程序级表示</vt:lpstr>
      <vt:lpstr>机器的程序级表示</vt:lpstr>
      <vt:lpstr>机器的程序级表示</vt:lpstr>
      <vt:lpstr>机器的程序级表示</vt:lpstr>
      <vt:lpstr>机器的程序级表示</vt:lpstr>
      <vt:lpstr>机器的程序级表示</vt:lpstr>
      <vt:lpstr>机器的程序级表示</vt:lpstr>
      <vt:lpstr>机器的程序级表示</vt:lpstr>
      <vt:lpstr>机器的程序级表示</vt:lpstr>
      <vt:lpstr>机器的程序级表示</vt:lpstr>
      <vt:lpstr>机器的程序级表示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PYTHON</dc:title>
  <dc:creator>Chen, Ken (ISC Shanghai)</dc:creator>
  <cp:lastModifiedBy>EMC</cp:lastModifiedBy>
  <cp:revision>1416</cp:revision>
  <dcterms:created xsi:type="dcterms:W3CDTF">2006-08-16T00:00:00Z</dcterms:created>
  <dcterms:modified xsi:type="dcterms:W3CDTF">2013-01-05T09:40:10Z</dcterms:modified>
</cp:coreProperties>
</file>