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LVM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Chen 2012/12/08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Commands (Cont.)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File directory tree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/dev/&lt;</a:t>
            </a:r>
            <a:r>
              <a:rPr lang="en-US" sz="2000" dirty="0" err="1" smtClean="0"/>
              <a:t>volume_group_name</a:t>
            </a:r>
            <a:r>
              <a:rPr lang="en-US" sz="2000" dirty="0" smtClean="0"/>
              <a:t>&gt;/&lt;</a:t>
            </a:r>
            <a:r>
              <a:rPr lang="en-US" sz="2000" dirty="0" err="1" smtClean="0"/>
              <a:t>logical_volume_name</a:t>
            </a:r>
            <a:r>
              <a:rPr lang="en-US" sz="2000" dirty="0" smtClean="0"/>
              <a:t>&gt;</a:t>
            </a:r>
          </a:p>
          <a:p>
            <a:pPr marL="342900" lvl="3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lvextend</a:t>
            </a:r>
            <a:endParaRPr lang="en-US" sz="2400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Extend LV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i="1" dirty="0" err="1" smtClean="0"/>
              <a:t>lvextend</a:t>
            </a:r>
            <a:r>
              <a:rPr lang="en-US" sz="2000" i="1" dirty="0" smtClean="0"/>
              <a:t> </a:t>
            </a:r>
            <a:r>
              <a:rPr lang="en-US" sz="2000" i="1" dirty="0" smtClean="0"/>
              <a:t>-L120G /</a:t>
            </a:r>
            <a:r>
              <a:rPr lang="en-US" sz="2000" i="1" dirty="0" smtClean="0"/>
              <a:t>dev/</a:t>
            </a:r>
            <a:r>
              <a:rPr lang="en-US" sz="2000" i="1" dirty="0" err="1" smtClean="0"/>
              <a:t>myvg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homevol</a:t>
            </a:r>
            <a:r>
              <a:rPr lang="en-US" sz="2000" i="1" dirty="0" smtClean="0"/>
              <a:t>  </a:t>
            </a:r>
            <a:r>
              <a:rPr lang="en-US" sz="2000" i="1" dirty="0" smtClean="0"/>
              <a:t># extend to 120G</a:t>
            </a:r>
            <a:br>
              <a:rPr lang="en-US" sz="2000" i="1" dirty="0" smtClean="0"/>
            </a:br>
            <a:r>
              <a:rPr lang="en-US" sz="2000" i="1" dirty="0" err="1" smtClean="0"/>
              <a:t>lvextend</a:t>
            </a:r>
            <a:r>
              <a:rPr lang="en-US" sz="2000" i="1" dirty="0" smtClean="0"/>
              <a:t> </a:t>
            </a:r>
            <a:r>
              <a:rPr lang="en-US" sz="2000" i="1" dirty="0" smtClean="0"/>
              <a:t>-L+10G /</a:t>
            </a:r>
            <a:r>
              <a:rPr lang="en-US" sz="2000" i="1" dirty="0" smtClean="0"/>
              <a:t>dev/</a:t>
            </a:r>
            <a:r>
              <a:rPr lang="en-US" sz="2000" i="1" dirty="0" err="1" smtClean="0"/>
              <a:t>myvg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homevol</a:t>
            </a:r>
            <a:r>
              <a:rPr lang="en-US" sz="2000" i="1" dirty="0" smtClean="0"/>
              <a:t>  # extend 10G</a:t>
            </a:r>
          </a:p>
          <a:p>
            <a:pPr marL="342900" lvl="3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ext2online </a:t>
            </a:r>
            <a:r>
              <a:rPr lang="en-US" sz="2400" dirty="0" smtClean="0"/>
              <a:t>(ext2resize </a:t>
            </a:r>
            <a:r>
              <a:rPr lang="en-US" sz="2400" dirty="0" smtClean="0"/>
              <a:t>offline)</a:t>
            </a:r>
            <a:endParaRPr lang="en-US" sz="2400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Extend </a:t>
            </a:r>
            <a:r>
              <a:rPr lang="en-US" sz="2000" dirty="0" smtClean="0"/>
              <a:t>the file </a:t>
            </a:r>
            <a:r>
              <a:rPr lang="en-US" sz="2000" dirty="0" smtClean="0"/>
              <a:t>system to explore the additional LV space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i="1" dirty="0" smtClean="0"/>
              <a:t>ext2online </a:t>
            </a:r>
            <a:r>
              <a:rPr lang="en-US" sz="2000" i="1" dirty="0" smtClean="0"/>
              <a:t>/</a:t>
            </a:r>
            <a:r>
              <a:rPr lang="en-US" sz="2000" i="1" dirty="0" smtClean="0"/>
              <a:t>dev/</a:t>
            </a:r>
            <a:r>
              <a:rPr lang="en-US" sz="2000" i="1" dirty="0" err="1" smtClean="0"/>
              <a:t>myvg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homevol</a:t>
            </a:r>
            <a:r>
              <a:rPr lang="en-US" sz="2000" i="1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#extend </a:t>
            </a:r>
            <a:r>
              <a:rPr lang="en-US" sz="2000" dirty="0" smtClean="0"/>
              <a:t>the ext3 file system to completely fill the LV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Terminology</a:t>
            </a:r>
            <a:endParaRPr lang="en-US" sz="32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754563"/>
          </a:xfrm>
        </p:spPr>
        <p:txBody>
          <a:bodyPr vert="horz">
            <a:normAutofit/>
          </a:bodyPr>
          <a:lstStyle/>
          <a:p>
            <a:r>
              <a:rPr lang="en-US" sz="2400" dirty="0" smtClean="0"/>
              <a:t>Physical Volume (PV)</a:t>
            </a:r>
          </a:p>
          <a:p>
            <a:pPr lvl="1"/>
            <a:r>
              <a:rPr lang="en-US" sz="2000" dirty="0" smtClean="0"/>
              <a:t>A physical disk can be divided into one or more physical volumes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Volume Group (VG)</a:t>
            </a:r>
            <a:endParaRPr lang="en-US" sz="2400" dirty="0" smtClean="0"/>
          </a:p>
          <a:p>
            <a:pPr lvl="1"/>
            <a:r>
              <a:rPr lang="en-US" sz="2000" dirty="0" smtClean="0"/>
              <a:t>An aggregate of PVs (PV can be from multiple physical disks)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Physical Extents (PE)</a:t>
            </a:r>
          </a:p>
          <a:p>
            <a:pPr marL="800100" lvl="3" indent="-342900"/>
            <a:r>
              <a:rPr lang="en-US" dirty="0" smtClean="0"/>
              <a:t>Each PV consists of a number of fixed-size physical extents</a:t>
            </a:r>
          </a:p>
          <a:p>
            <a:pPr marL="342900" lvl="2" indent="-342900"/>
            <a:r>
              <a:rPr lang="en-US" dirty="0" smtClean="0"/>
              <a:t>Logical Extents (LE)</a:t>
            </a:r>
          </a:p>
          <a:p>
            <a:pPr marL="800100" lvl="3" indent="-342900"/>
            <a:r>
              <a:rPr lang="en-US" dirty="0" smtClean="0"/>
              <a:t>Each </a:t>
            </a:r>
            <a:r>
              <a:rPr lang="en-US" dirty="0" smtClean="0"/>
              <a:t>LV consists of a number of fixed-size logical </a:t>
            </a:r>
            <a:r>
              <a:rPr lang="en-US" dirty="0" smtClean="0"/>
              <a:t>extents. The size of LE is always equals the size of PE, the default in LVM2 is 4 MB.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Partition</a:t>
            </a:r>
          </a:p>
          <a:p>
            <a:pPr marL="800100" lvl="3" indent="-342900"/>
            <a:r>
              <a:rPr lang="en-US" dirty="0" smtClean="0"/>
              <a:t>Something like </a:t>
            </a:r>
            <a:r>
              <a:rPr lang="en-US" dirty="0" smtClean="0"/>
              <a:t>physical </a:t>
            </a:r>
            <a:r>
              <a:rPr lang="en-US" dirty="0" smtClean="0"/>
              <a:t>disk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Volume Group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28800"/>
            <a:ext cx="55435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LVM internal organization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 – PE mapping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Mapping logical extents </a:t>
            </a:r>
            <a:r>
              <a:rPr lang="en-US" sz="2400" dirty="0" smtClean="0"/>
              <a:t>to </a:t>
            </a:r>
            <a:r>
              <a:rPr lang="en-US" sz="2400" dirty="0" smtClean="0"/>
              <a:t>physical </a:t>
            </a:r>
            <a:r>
              <a:rPr lang="en-US" sz="2400" dirty="0" smtClean="0"/>
              <a:t>extents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The mapping can be constructed to achieve particular performance, scalability, or availability goals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438400"/>
            <a:ext cx="48482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LV Linear mapping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Linear mapping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Multiple </a:t>
            </a:r>
            <a:r>
              <a:rPr lang="en-US" sz="2000" dirty="0" smtClean="0"/>
              <a:t>PVs </a:t>
            </a:r>
            <a:r>
              <a:rPr lang="en-US" sz="2000" dirty="0" smtClean="0"/>
              <a:t>are connected </a:t>
            </a:r>
            <a:r>
              <a:rPr lang="en-US" sz="2000" dirty="0" smtClean="0"/>
              <a:t>together to create a single large </a:t>
            </a:r>
            <a:r>
              <a:rPr lang="en-US" sz="2000" dirty="0" smtClean="0"/>
              <a:t>logical (For large capacity)</a:t>
            </a: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19400"/>
            <a:ext cx="787351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LV Striped mapping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Striped mapping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Stripes </a:t>
            </a:r>
            <a:r>
              <a:rPr lang="en-US" sz="2000" dirty="0" smtClean="0"/>
              <a:t>(groups of contiguous physical extents) from alternate PVs are mapped to a single LV which allows a single logical volume to nearly achieve the combined performance of two PVs (For </a:t>
            </a:r>
            <a:r>
              <a:rPr lang="en-US" sz="2000" dirty="0" smtClean="0"/>
              <a:t>high-bandwidth)</a:t>
            </a: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76123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Basical</a:t>
            </a:r>
            <a:r>
              <a:rPr lang="en-US" sz="3200" dirty="0" smtClean="0"/>
              <a:t> Commands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p</a:t>
            </a:r>
            <a:r>
              <a:rPr lang="en-US" sz="2400" dirty="0" err="1" smtClean="0"/>
              <a:t>vcreate</a:t>
            </a:r>
            <a:endParaRPr lang="en-US" sz="2400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Convert partitions/whole disk to Physical </a:t>
            </a:r>
            <a:r>
              <a:rPr lang="en-US" sz="2000" dirty="0" smtClean="0"/>
              <a:t>Volumes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Before converting, make sure that the partition has type 0x8E (LVM) by using </a:t>
            </a:r>
            <a:r>
              <a:rPr lang="en-US" sz="2000" dirty="0" err="1" smtClean="0"/>
              <a:t>fdisk</a:t>
            </a:r>
            <a:r>
              <a:rPr lang="en-US" sz="2000" dirty="0" smtClean="0"/>
              <a:t> command 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i="1" dirty="0" smtClean="0"/>
              <a:t>/</a:t>
            </a:r>
            <a:r>
              <a:rPr lang="en-US" sz="2000" i="1" dirty="0" err="1" smtClean="0"/>
              <a:t>usr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sbin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pvcreate</a:t>
            </a:r>
            <a:r>
              <a:rPr lang="en-US" sz="2000" i="1" dirty="0" smtClean="0"/>
              <a:t> </a:t>
            </a:r>
            <a:r>
              <a:rPr lang="en-US" sz="2000" i="1" dirty="0" smtClean="0"/>
              <a:t>/dev/</a:t>
            </a:r>
            <a:r>
              <a:rPr lang="en-US" sz="2000" i="1" dirty="0" err="1" smtClean="0"/>
              <a:t>hda</a:t>
            </a:r>
            <a:endParaRPr lang="en-US" sz="2000" i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v</a:t>
            </a:r>
            <a:r>
              <a:rPr lang="en-US" sz="2400" dirty="0" err="1" smtClean="0"/>
              <a:t>gcreate</a:t>
            </a:r>
            <a:endParaRPr lang="en-US" sz="2400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Aggregates multiple PVs to a Volume Group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Examples (128GB  * 2 with 4MB PEs):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i="1" dirty="0" err="1" smtClean="0"/>
              <a:t>vgcreate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hda</a:t>
            </a:r>
            <a:r>
              <a:rPr lang="en-US" sz="2000" i="1" dirty="0" smtClean="0"/>
              <a:t> /</a:t>
            </a:r>
            <a:r>
              <a:rPr lang="en-US" sz="2000" i="1" dirty="0" smtClean="0"/>
              <a:t>dev/</a:t>
            </a:r>
            <a:r>
              <a:rPr lang="en-US" sz="2000" i="1" dirty="0" err="1" smtClean="0"/>
              <a:t>hdb</a:t>
            </a:r>
            <a:endParaRPr lang="en-US" sz="2000" i="1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vgextend</a:t>
            </a:r>
            <a:endParaRPr lang="en-US" sz="2400" dirty="0" err="1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Add additional PVs to the existing VG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vgextend</a:t>
            </a:r>
            <a:r>
              <a:rPr lang="en-US" sz="2000" dirty="0" smtClean="0"/>
              <a:t> </a:t>
            </a:r>
            <a:r>
              <a:rPr lang="en-US" sz="2000" dirty="0" err="1" smtClean="0"/>
              <a:t>volume_group_one</a:t>
            </a:r>
            <a:r>
              <a:rPr lang="en-US" sz="2000" dirty="0" smtClean="0"/>
              <a:t> /dev/</a:t>
            </a:r>
            <a:r>
              <a:rPr lang="en-US" sz="2000" dirty="0" err="1" smtClean="0"/>
              <a:t>hdc</a:t>
            </a:r>
            <a:r>
              <a:rPr lang="en-US" sz="2000" dirty="0" smtClean="0"/>
              <a:t>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endParaRPr lang="en-US" sz="20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Commands (Cont.)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vgreduce</a:t>
            </a:r>
            <a:endParaRPr lang="en-US" sz="2400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Remove PV from VG. </a:t>
            </a:r>
            <a:r>
              <a:rPr lang="en-US" sz="2000" dirty="0" smtClean="0"/>
              <a:t>Note that any logical volumes using physical extents from PV /dev/</a:t>
            </a:r>
            <a:r>
              <a:rPr lang="en-US" sz="2000" dirty="0" err="1" smtClean="0"/>
              <a:t>hdc</a:t>
            </a:r>
            <a:r>
              <a:rPr lang="en-US" sz="2000" dirty="0" smtClean="0"/>
              <a:t> will be removed </a:t>
            </a:r>
            <a:r>
              <a:rPr lang="en-US" sz="2000" dirty="0" smtClean="0"/>
              <a:t>as well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i="1" dirty="0" err="1" smtClean="0"/>
              <a:t>vgreduce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hdc</a:t>
            </a:r>
            <a:r>
              <a:rPr lang="en-US" sz="2000" i="1" dirty="0" smtClean="0"/>
              <a:t> </a:t>
            </a:r>
            <a:endParaRPr lang="en-US" sz="2000" i="1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lvcreate</a:t>
            </a:r>
            <a:r>
              <a:rPr lang="en-US" sz="2400" dirty="0" smtClean="0"/>
              <a:t> </a:t>
            </a:r>
            <a:r>
              <a:rPr lang="en-US" sz="2400" dirty="0" smtClean="0"/>
              <a:t>(linear mappings by </a:t>
            </a:r>
            <a:r>
              <a:rPr lang="en-US" sz="2400" dirty="0" smtClean="0"/>
              <a:t>default)</a:t>
            </a:r>
            <a:endParaRPr lang="en-US" sz="2400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Create </a:t>
            </a:r>
            <a:r>
              <a:rPr lang="en-US" sz="2000" dirty="0" smtClean="0"/>
              <a:t>logical volume </a:t>
            </a:r>
            <a:r>
              <a:rPr lang="en-US" sz="2000" dirty="0" smtClean="0"/>
              <a:t>by using </a:t>
            </a:r>
            <a:r>
              <a:rPr lang="en-US" sz="2000" dirty="0" smtClean="0"/>
              <a:t>the free physical extents in the VG </a:t>
            </a:r>
            <a:r>
              <a:rPr lang="en-US" sz="2000" dirty="0" smtClean="0"/>
              <a:t>pool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i="1" dirty="0" err="1" smtClean="0"/>
              <a:t>lvcreate</a:t>
            </a:r>
            <a:r>
              <a:rPr lang="en-US" sz="2000" i="1" dirty="0" smtClean="0"/>
              <a:t> </a:t>
            </a:r>
            <a:r>
              <a:rPr lang="en-US" sz="2000" i="1" dirty="0" smtClean="0"/>
              <a:t>-n </a:t>
            </a:r>
            <a:r>
              <a:rPr lang="en-US" sz="2000" i="1" dirty="0" err="1" smtClean="0"/>
              <a:t>logical_volume_one</a:t>
            </a:r>
            <a:r>
              <a:rPr lang="en-US" sz="2000" i="1" dirty="0" smtClean="0"/>
              <a:t> --size 255G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or</a:t>
            </a:r>
            <a:br>
              <a:rPr lang="en-US" sz="2000" dirty="0" smtClean="0"/>
            </a:br>
            <a:r>
              <a:rPr lang="en-US" sz="2000" i="1" dirty="0" err="1" smtClean="0"/>
              <a:t>vgdisplay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grep</a:t>
            </a:r>
            <a:r>
              <a:rPr lang="en-US" sz="2000" i="1" dirty="0" smtClean="0"/>
              <a:t> "Total PE</a:t>
            </a:r>
            <a:r>
              <a:rPr lang="en-US" sz="2000" i="1" dirty="0" smtClean="0"/>
              <a:t>“ </a:t>
            </a:r>
            <a:r>
              <a:rPr lang="en-US" sz="2000" dirty="0" smtClean="0"/>
              <a:t>=&gt;  </a:t>
            </a:r>
            <a:r>
              <a:rPr lang="en-US" sz="2000" dirty="0" smtClean="0"/>
              <a:t> Total PE 65536</a:t>
            </a:r>
            <a:br>
              <a:rPr lang="en-US" sz="2000" dirty="0" smtClean="0"/>
            </a:br>
            <a:r>
              <a:rPr lang="en-US" sz="2000" i="1" dirty="0" err="1" smtClean="0"/>
              <a:t>lvcreate</a:t>
            </a:r>
            <a:r>
              <a:rPr lang="en-US" sz="2000" i="1" dirty="0" smtClean="0"/>
              <a:t> -n </a:t>
            </a:r>
            <a:r>
              <a:rPr lang="en-US" sz="2000" i="1" dirty="0" err="1" smtClean="0"/>
              <a:t>logical_volume_one</a:t>
            </a:r>
            <a:r>
              <a:rPr lang="en-US" sz="2000" i="1" dirty="0" smtClean="0"/>
              <a:t> -l 65536 </a:t>
            </a:r>
            <a:r>
              <a:rPr lang="en-US" sz="2000" i="1" dirty="0" err="1" smtClean="0"/>
              <a:t>volume_group_one</a:t>
            </a:r>
            <a:endParaRPr lang="en-US" sz="2000" i="1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To create a 1500MB linear LV named </a:t>
            </a:r>
            <a:r>
              <a:rPr lang="en-US" sz="2000" dirty="0" err="1" smtClean="0"/>
              <a:t>logical_volume_one</a:t>
            </a:r>
            <a:r>
              <a:rPr lang="en-US" sz="2000" dirty="0" smtClean="0"/>
              <a:t> and its block device special file /dev/</a:t>
            </a:r>
            <a:r>
              <a:rPr lang="en-US" sz="2000" dirty="0" err="1" smtClean="0"/>
              <a:t>volume_group_one</a:t>
            </a:r>
            <a:r>
              <a:rPr lang="en-US" sz="2000" dirty="0" smtClean="0"/>
              <a:t>/</a:t>
            </a:r>
            <a:r>
              <a:rPr lang="en-US" sz="2000" dirty="0" err="1" smtClean="0"/>
              <a:t>logical_volume_one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lvcreate</a:t>
            </a:r>
            <a:r>
              <a:rPr lang="en-US" sz="2000" i="1" dirty="0" smtClean="0"/>
              <a:t> </a:t>
            </a:r>
            <a:r>
              <a:rPr lang="en-US" sz="2000" i="1" dirty="0" smtClean="0"/>
              <a:t>-L1500 -n </a:t>
            </a:r>
            <a:r>
              <a:rPr lang="en-US" sz="2000" i="1" dirty="0" err="1" smtClean="0"/>
              <a:t>logical_volume_one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endParaRPr lang="en-US" sz="20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Commands (Cont.)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l</a:t>
            </a:r>
            <a:r>
              <a:rPr lang="en-US" sz="2400" dirty="0" err="1" smtClean="0"/>
              <a:t>vcreate</a:t>
            </a:r>
            <a:r>
              <a:rPr lang="en-US" sz="2400" dirty="0" smtClean="0"/>
              <a:t> </a:t>
            </a:r>
            <a:r>
              <a:rPr lang="en-US" sz="2400" dirty="0" smtClean="0"/>
              <a:t>(linear mappings by </a:t>
            </a:r>
            <a:r>
              <a:rPr lang="en-US" sz="2400" dirty="0" smtClean="0"/>
              <a:t>default)</a:t>
            </a:r>
            <a:endParaRPr lang="en-US" sz="2400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Create striped </a:t>
            </a:r>
            <a:r>
              <a:rPr lang="en-US" sz="2000" dirty="0" smtClean="0"/>
              <a:t>mapping with two stripes and stripe size of 4 KB</a:t>
            </a:r>
            <a:br>
              <a:rPr lang="en-US" sz="2000" dirty="0" smtClean="0"/>
            </a:br>
            <a:r>
              <a:rPr lang="en-US" sz="2000" i="1" dirty="0" err="1" smtClean="0"/>
              <a:t>lvcreate</a:t>
            </a:r>
            <a:r>
              <a:rPr lang="en-US" sz="2000" i="1" dirty="0" smtClean="0"/>
              <a:t> -i2 -I4 --size 255G -n </a:t>
            </a:r>
            <a:r>
              <a:rPr lang="en-US" sz="2000" i="1" dirty="0" err="1" smtClean="0"/>
              <a:t>logical_volume_one_striped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endParaRPr lang="en-US" sz="2000" i="1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creates a striped LV named </a:t>
            </a:r>
            <a:r>
              <a:rPr lang="en-US" sz="2000" dirty="0" err="1" smtClean="0"/>
              <a:t>logical_volume_one</a:t>
            </a:r>
            <a:r>
              <a:rPr lang="en-US" sz="2000" dirty="0" smtClean="0"/>
              <a:t> that is striped across two PVs (/</a:t>
            </a:r>
            <a:r>
              <a:rPr lang="en-US" sz="2000" dirty="0" smtClean="0"/>
              <a:t>dev/had and </a:t>
            </a:r>
            <a:r>
              <a:rPr lang="en-US" sz="2000" dirty="0" smtClean="0"/>
              <a:t>/dev/</a:t>
            </a:r>
            <a:r>
              <a:rPr lang="en-US" sz="2000" dirty="0" err="1" smtClean="0"/>
              <a:t>hdb</a:t>
            </a:r>
            <a:r>
              <a:rPr lang="en-US" sz="2000" dirty="0" smtClean="0"/>
              <a:t>) with stripe size 4 KB and 128 GB in size</a:t>
            </a:r>
            <a:br>
              <a:rPr lang="en-US" sz="2000" dirty="0" smtClean="0"/>
            </a:br>
            <a:r>
              <a:rPr lang="en-US" sz="2000" i="1" dirty="0" err="1" smtClean="0"/>
              <a:t>lvcreate</a:t>
            </a:r>
            <a:r>
              <a:rPr lang="en-US" sz="2000" i="1" dirty="0" smtClean="0"/>
              <a:t> -i2 -I4 -L128G -n </a:t>
            </a:r>
            <a:r>
              <a:rPr lang="en-US" sz="2000" i="1" dirty="0" err="1" smtClean="0"/>
              <a:t>logical_volume_one_striped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hda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hdb</a:t>
            </a:r>
            <a:r>
              <a:rPr lang="en-US" sz="2000" i="1" dirty="0" smtClean="0"/>
              <a:t> </a:t>
            </a:r>
            <a:endParaRPr lang="en-US" sz="2000" i="1" dirty="0" smtClean="0"/>
          </a:p>
          <a:p>
            <a:pPr marL="342900" lvl="3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lvremove</a:t>
            </a:r>
            <a:r>
              <a:rPr lang="en-US" sz="2400" dirty="0" smtClean="0"/>
              <a:t> 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Remove LV </a:t>
            </a:r>
            <a:r>
              <a:rPr lang="en-US" sz="2000" dirty="0" smtClean="0"/>
              <a:t>from VG</a:t>
            </a:r>
            <a:br>
              <a:rPr lang="en-US" sz="2000" dirty="0" smtClean="0"/>
            </a:br>
            <a:r>
              <a:rPr lang="en-US" sz="2000" i="1" dirty="0" err="1" smtClean="0"/>
              <a:t>umount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logical_volume_one</a:t>
            </a:r>
            <a:r>
              <a:rPr lang="en-US" sz="2000" i="1" dirty="0" smtClean="0"/>
              <a:t> </a:t>
            </a:r>
            <a:br>
              <a:rPr lang="en-US" sz="2000" i="1" dirty="0" smtClean="0"/>
            </a:br>
            <a:r>
              <a:rPr lang="en-US" sz="2000" i="1" dirty="0" err="1" smtClean="0"/>
              <a:t>lvremove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logical_volume_one</a:t>
            </a:r>
            <a:endParaRPr lang="en-US" sz="2000" i="1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i="1" dirty="0" smtClean="0"/>
              <a:t>Note </a:t>
            </a:r>
            <a:endParaRPr lang="en-US" sz="2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292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Linux LVM</vt:lpstr>
      <vt:lpstr>Terminology</vt:lpstr>
      <vt:lpstr>Volume Group</vt:lpstr>
      <vt:lpstr>LE – PE mapping</vt:lpstr>
      <vt:lpstr>LV Linear mapping</vt:lpstr>
      <vt:lpstr>LV Striped mapping</vt:lpstr>
      <vt:lpstr>Basical Commands</vt:lpstr>
      <vt:lpstr>Basic Commands (Cont.)</vt:lpstr>
      <vt:lpstr>Basic Commands (Cont.)</vt:lpstr>
      <vt:lpstr>Basic Commands (Cont.)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LVM</dc:title>
  <dc:creator>Chen, Ken (ISC Shanghai)</dc:creator>
  <cp:lastModifiedBy>EMC</cp:lastModifiedBy>
  <cp:revision>64</cp:revision>
  <dcterms:created xsi:type="dcterms:W3CDTF">2006-08-16T00:00:00Z</dcterms:created>
  <dcterms:modified xsi:type="dcterms:W3CDTF">2012-12-08T12:57:14Z</dcterms:modified>
</cp:coreProperties>
</file>