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6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B61632-F9E9-5F47-9DAD-708FB3936640}" type="datetimeFigureOut">
              <a:rPr lang="en-US" smtClean="0"/>
              <a:t>4/14/14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C7FEEA-62F4-1349-89C5-2D8FCCE8B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06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C7FEEA-62F4-1349-89C5-2D8FCCE8B8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730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C7FEEA-62F4-1349-89C5-2D8FCCE8B8C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3769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C7FEEA-62F4-1349-89C5-2D8FCCE8B8C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3769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C7FEEA-62F4-1349-89C5-2D8FCCE8B8C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3769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C7FEEA-62F4-1349-89C5-2D8FCCE8B8C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3769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C7FEEA-62F4-1349-89C5-2D8FCCE8B8C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3769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C7FEEA-62F4-1349-89C5-2D8FCCE8B8C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376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It's Easier to Ask for Forgiveness than Permission.</a:t>
            </a:r>
          </a:p>
          <a:p>
            <a:r>
              <a:rPr lang="en-US" dirty="0" smtClean="0"/>
              <a:t>“Look Before You Leap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C7FEEA-62F4-1349-89C5-2D8FCCE8B8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376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C7FEEA-62F4-1349-89C5-2D8FCCE8B8C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376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C7FEEA-62F4-1349-89C5-2D8FCCE8B8C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376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C7FEEA-62F4-1349-89C5-2D8FCCE8B8C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376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C7FEEA-62F4-1349-89C5-2D8FCCE8B8C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376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C7FEEA-62F4-1349-89C5-2D8FCCE8B8C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3769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C7FEEA-62F4-1349-89C5-2D8FCCE8B8C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3769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C7FEEA-62F4-1349-89C5-2D8FCCE8B8C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376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485D-2355-814F-85E9-39383A765F2C}" type="datetimeFigureOut">
              <a:rPr lang="en-US" smtClean="0"/>
              <a:t>4/14/14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2F9D-98EA-714A-B37C-86023C894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0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485D-2355-814F-85E9-39383A765F2C}" type="datetimeFigureOut">
              <a:rPr lang="en-US" smtClean="0"/>
              <a:t>4/14/14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2F9D-98EA-714A-B37C-86023C894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92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485D-2355-814F-85E9-39383A765F2C}" type="datetimeFigureOut">
              <a:rPr lang="en-US" smtClean="0"/>
              <a:t>4/14/14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2F9D-98EA-714A-B37C-86023C894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93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485D-2355-814F-85E9-39383A765F2C}" type="datetimeFigureOut">
              <a:rPr lang="en-US" smtClean="0"/>
              <a:t>4/14/14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2F9D-98EA-714A-B37C-86023C894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96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485D-2355-814F-85E9-39383A765F2C}" type="datetimeFigureOut">
              <a:rPr lang="en-US" smtClean="0"/>
              <a:t>4/14/14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2F9D-98EA-714A-B37C-86023C894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700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485D-2355-814F-85E9-39383A765F2C}" type="datetimeFigureOut">
              <a:rPr lang="en-US" smtClean="0"/>
              <a:t>4/14/14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2F9D-98EA-714A-B37C-86023C894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14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485D-2355-814F-85E9-39383A765F2C}" type="datetimeFigureOut">
              <a:rPr lang="en-US" smtClean="0"/>
              <a:t>4/14/14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2F9D-98EA-714A-B37C-86023C894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055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485D-2355-814F-85E9-39383A765F2C}" type="datetimeFigureOut">
              <a:rPr lang="en-US" smtClean="0"/>
              <a:t>4/14/14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2F9D-98EA-714A-B37C-86023C894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684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485D-2355-814F-85E9-39383A765F2C}" type="datetimeFigureOut">
              <a:rPr lang="en-US" smtClean="0"/>
              <a:t>4/14/14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2F9D-98EA-714A-B37C-86023C894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18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485D-2355-814F-85E9-39383A765F2C}" type="datetimeFigureOut">
              <a:rPr lang="en-US" smtClean="0"/>
              <a:t>4/14/14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2F9D-98EA-714A-B37C-86023C894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699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485D-2355-814F-85E9-39383A765F2C}" type="datetimeFigureOut">
              <a:rPr lang="en-US" smtClean="0"/>
              <a:t>4/14/14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2F9D-98EA-714A-B37C-86023C894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284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7485D-2355-814F-85E9-39383A765F2C}" type="datetimeFigureOut">
              <a:rPr lang="en-US" smtClean="0"/>
              <a:t>4/14/14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22F9D-98EA-714A-B37C-86023C894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464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Idiomatic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Ken Chen</a:t>
            </a:r>
          </a:p>
          <a:p>
            <a:r>
              <a:rPr lang="en-US" dirty="0" smtClean="0"/>
              <a:t>2014-04-14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885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Use “in” for substring condition</a:t>
            </a:r>
            <a:endParaRPr lang="en-US" sz="2400" dirty="0" smtClean="0"/>
          </a:p>
          <a:p>
            <a:pPr marL="0" indent="0">
              <a:buNone/>
            </a:pPr>
            <a:endParaRPr lang="en-US" sz="2200" dirty="0" smtClean="0"/>
          </a:p>
          <a:p>
            <a:endParaRPr lang="en-US" sz="2200" dirty="0"/>
          </a:p>
          <a:p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r>
              <a:rPr lang="en-US" sz="2200" dirty="0" smtClean="0"/>
              <a:t>EAFP is preferred to LBYL</a:t>
            </a:r>
            <a:endParaRPr 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942716" y="2134273"/>
            <a:ext cx="31161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May be Bad ?</a:t>
            </a:r>
          </a:p>
          <a:p>
            <a:r>
              <a:rPr lang="en-US" dirty="0" smtClean="0"/>
              <a:t>if </a:t>
            </a:r>
            <a:r>
              <a:rPr lang="en-US" dirty="0" err="1" smtClean="0"/>
              <a:t>request.find</a:t>
            </a:r>
            <a:r>
              <a:rPr lang="en-US" dirty="0" smtClean="0"/>
              <a:t>(“DELETE”) &gt;= 0: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do_delete</a:t>
            </a:r>
            <a:r>
              <a:rPr lang="en-US" dirty="0" smtClean="0"/>
              <a:t>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17336" y="2134273"/>
            <a:ext cx="4726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May be Good ?</a:t>
            </a:r>
            <a:br>
              <a:rPr lang="en-US" dirty="0" smtClean="0">
                <a:solidFill>
                  <a:srgbClr val="008000"/>
                </a:solidFill>
              </a:rPr>
            </a:br>
            <a:r>
              <a:rPr lang="en-US" dirty="0" smtClean="0"/>
              <a:t>if “DELETE” in request: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do_delete</a:t>
            </a:r>
            <a:r>
              <a:rPr lang="en-US" dirty="0" smtClean="0"/>
              <a:t>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123658"/>
            <a:ext cx="583959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Bad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d = {“x”: “5”}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if “x” in d and </a:t>
            </a:r>
            <a:r>
              <a:rPr lang="en-US" dirty="0" err="1" smtClean="0">
                <a:solidFill>
                  <a:srgbClr val="000000"/>
                </a:solidFill>
              </a:rPr>
              <a:t>isinstance</a:t>
            </a:r>
            <a:r>
              <a:rPr lang="en-US" dirty="0" smtClean="0">
                <a:solidFill>
                  <a:srgbClr val="000000"/>
                </a:solidFill>
              </a:rPr>
              <a:t>(d[“x”], </a:t>
            </a:r>
            <a:r>
              <a:rPr lang="en-US" dirty="0" err="1" smtClean="0">
                <a:solidFill>
                  <a:srgbClr val="000000"/>
                </a:solidFill>
              </a:rPr>
              <a:t>str</a:t>
            </a:r>
            <a:r>
              <a:rPr lang="en-US" dirty="0" smtClean="0">
                <a:solidFill>
                  <a:srgbClr val="000000"/>
                </a:solidFill>
              </a:rPr>
              <a:t>) and d[“x”].</a:t>
            </a:r>
            <a:r>
              <a:rPr lang="en-US" dirty="0" err="1" smtClean="0">
                <a:solidFill>
                  <a:srgbClr val="000000"/>
                </a:solidFill>
              </a:rPr>
              <a:t>isdigit</a:t>
            </a:r>
            <a:r>
              <a:rPr lang="en-US" dirty="0" smtClean="0">
                <a:solidFill>
                  <a:srgbClr val="000000"/>
                </a:solidFill>
              </a:rPr>
              <a:t>():</a:t>
            </a:r>
          </a:p>
          <a:p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  value = </a:t>
            </a:r>
            <a:r>
              <a:rPr lang="en-US" dirty="0" err="1" smtClean="0">
                <a:solidFill>
                  <a:srgbClr val="000000"/>
                </a:solidFill>
              </a:rPr>
              <a:t>int</a:t>
            </a:r>
            <a:r>
              <a:rPr lang="en-US" dirty="0" smtClean="0">
                <a:solidFill>
                  <a:srgbClr val="000000"/>
                </a:solidFill>
              </a:rPr>
              <a:t>(d[“x”])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else:</a:t>
            </a:r>
          </a:p>
          <a:p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  value = None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24208" y="4134828"/>
            <a:ext cx="412437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Good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d = {“x”: “5”}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try: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   value = </a:t>
            </a:r>
            <a:r>
              <a:rPr lang="en-US" dirty="0" err="1" smtClean="0">
                <a:solidFill>
                  <a:srgbClr val="000000"/>
                </a:solidFill>
              </a:rPr>
              <a:t>int</a:t>
            </a:r>
            <a:r>
              <a:rPr lang="en-US" dirty="0" smtClean="0">
                <a:solidFill>
                  <a:srgbClr val="000000"/>
                </a:solidFill>
              </a:rPr>
              <a:t>(d[“x”])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except (</a:t>
            </a:r>
            <a:r>
              <a:rPr lang="en-US" dirty="0" err="1" smtClean="0">
                <a:solidFill>
                  <a:srgbClr val="000000"/>
                </a:solidFill>
              </a:rPr>
              <a:t>KeyError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dirty="0" err="1" smtClean="0">
                <a:solidFill>
                  <a:srgbClr val="000000"/>
                </a:solidFill>
              </a:rPr>
              <a:t>TypeError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dirty="0" err="1" smtClean="0">
                <a:solidFill>
                  <a:srgbClr val="000000"/>
                </a:solidFill>
              </a:rPr>
              <a:t>ValueError</a:t>
            </a:r>
            <a:r>
              <a:rPr lang="en-US" dirty="0" smtClean="0">
                <a:solidFill>
                  <a:srgbClr val="000000"/>
                </a:solidFill>
              </a:rPr>
              <a:t>):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    value = None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997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Use “</a:t>
            </a:r>
            <a:r>
              <a:rPr lang="en-US" sz="2200" dirty="0" err="1" smtClean="0"/>
              <a:t>dict</a:t>
            </a:r>
            <a:r>
              <a:rPr lang="en-US" sz="2200" dirty="0" smtClean="0"/>
              <a:t> comprehension” (python2.7)</a:t>
            </a:r>
          </a:p>
          <a:p>
            <a:endParaRPr lang="en-US" sz="2200" dirty="0"/>
          </a:p>
          <a:p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endParaRPr lang="en-US" sz="2200" dirty="0" smtClean="0"/>
          </a:p>
          <a:p>
            <a:r>
              <a:rPr lang="en-US" sz="2200" dirty="0" smtClean="0"/>
              <a:t>Use zip/</a:t>
            </a:r>
            <a:r>
              <a:rPr lang="en-US" sz="2200" dirty="0" err="1" smtClean="0"/>
              <a:t>itertools.izip</a:t>
            </a:r>
            <a:r>
              <a:rPr lang="en-US" sz="2200" dirty="0" smtClean="0"/>
              <a:t> to create </a:t>
            </a:r>
            <a:r>
              <a:rPr lang="en-US" sz="2200" dirty="0" err="1" smtClean="0"/>
              <a:t>dict</a:t>
            </a:r>
            <a:r>
              <a:rPr lang="en-US" sz="2200" dirty="0" smtClean="0"/>
              <a:t> (have </a:t>
            </a:r>
            <a:r>
              <a:rPr lang="en-US" sz="2200" dirty="0" err="1" smtClean="0"/>
              <a:t>perf</a:t>
            </a:r>
            <a:r>
              <a:rPr lang="en-US" sz="2200" dirty="0" smtClean="0"/>
              <a:t> gain)</a:t>
            </a:r>
            <a:endParaRPr 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942716" y="2134273"/>
            <a:ext cx="31161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Bad</a:t>
            </a:r>
          </a:p>
          <a:p>
            <a:r>
              <a:rPr lang="en-US" dirty="0" err="1" smtClean="0"/>
              <a:t>my_dict</a:t>
            </a:r>
            <a:r>
              <a:rPr lang="en-US" dirty="0" smtClean="0"/>
              <a:t> = {}</a:t>
            </a:r>
          </a:p>
          <a:p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in range(4):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my_dict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= </a:t>
            </a:r>
            <a:r>
              <a:rPr lang="en-US" dirty="0" err="1" smtClean="0"/>
              <a:t>chr</a:t>
            </a:r>
            <a:r>
              <a:rPr lang="en-US" dirty="0" smtClean="0"/>
              <a:t>(65 + 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417336" y="2134273"/>
            <a:ext cx="4726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Good</a:t>
            </a:r>
            <a:br>
              <a:rPr lang="en-US" dirty="0" smtClean="0">
                <a:solidFill>
                  <a:srgbClr val="008000"/>
                </a:solidFill>
              </a:rPr>
            </a:br>
            <a:r>
              <a:rPr lang="en-US" dirty="0" err="1" smtClean="0"/>
              <a:t>my_dict</a:t>
            </a:r>
            <a:r>
              <a:rPr lang="en-US" dirty="0" smtClean="0"/>
              <a:t> = {</a:t>
            </a:r>
            <a:r>
              <a:rPr lang="en-US" dirty="0" err="1" smtClean="0"/>
              <a:t>i</a:t>
            </a:r>
            <a:r>
              <a:rPr lang="en-US" dirty="0" smtClean="0"/>
              <a:t>: </a:t>
            </a:r>
            <a:r>
              <a:rPr lang="en-US" dirty="0" err="1" smtClean="0"/>
              <a:t>chr</a:t>
            </a:r>
            <a:r>
              <a:rPr lang="en-US" dirty="0" smtClean="0"/>
              <a:t>(65 + </a:t>
            </a:r>
            <a:r>
              <a:rPr lang="en-US" dirty="0" err="1" smtClean="0"/>
              <a:t>i</a:t>
            </a:r>
            <a:r>
              <a:rPr lang="en-US" dirty="0" smtClean="0"/>
              <a:t>) for </a:t>
            </a:r>
            <a:r>
              <a:rPr lang="en-US" dirty="0" err="1" smtClean="0"/>
              <a:t>i</a:t>
            </a:r>
            <a:r>
              <a:rPr lang="en-US" dirty="0" smtClean="0"/>
              <a:t> in range(4)}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6103" y="4123658"/>
            <a:ext cx="3653017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Bad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keys = [1, 2, 3]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values = [“1”, “2”, “3”]</a:t>
            </a:r>
          </a:p>
          <a:p>
            <a:r>
              <a:rPr lang="en-US" dirty="0" err="1" smtClean="0">
                <a:solidFill>
                  <a:srgbClr val="000000"/>
                </a:solidFill>
              </a:rPr>
              <a:t>my_dict</a:t>
            </a:r>
            <a:r>
              <a:rPr lang="en-US" dirty="0" smtClean="0">
                <a:solidFill>
                  <a:srgbClr val="000000"/>
                </a:solidFill>
              </a:rPr>
              <a:t> = {}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for </a:t>
            </a:r>
            <a:r>
              <a:rPr lang="en-US" dirty="0" err="1" smtClean="0">
                <a:solidFill>
                  <a:srgbClr val="000000"/>
                </a:solidFill>
              </a:rPr>
              <a:t>i</a:t>
            </a:r>
            <a:r>
              <a:rPr lang="en-US" dirty="0" smtClean="0">
                <a:solidFill>
                  <a:srgbClr val="000000"/>
                </a:solidFill>
              </a:rPr>
              <a:t>, key in enumerate(keys):</a:t>
            </a:r>
          </a:p>
          <a:p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  </a:t>
            </a:r>
            <a:r>
              <a:rPr lang="en-US" dirty="0" err="1" smtClean="0">
                <a:solidFill>
                  <a:srgbClr val="000000"/>
                </a:solidFill>
              </a:rPr>
              <a:t>my_dict</a:t>
            </a:r>
            <a:r>
              <a:rPr lang="en-US" dirty="0" smtClean="0">
                <a:solidFill>
                  <a:srgbClr val="000000"/>
                </a:solidFill>
              </a:rPr>
              <a:t>[key] = values[</a:t>
            </a:r>
            <a:r>
              <a:rPr lang="en-US" dirty="0" err="1" smtClean="0">
                <a:solidFill>
                  <a:srgbClr val="000000"/>
                </a:solidFill>
              </a:rPr>
              <a:t>i</a:t>
            </a:r>
            <a:r>
              <a:rPr lang="en-US" dirty="0" smtClean="0">
                <a:solidFill>
                  <a:srgbClr val="000000"/>
                </a:solidFill>
              </a:rPr>
              <a:t>]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14880" y="4134828"/>
            <a:ext cx="412437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Good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keys = [1, 2, 3]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values = [“1”, “2”, “3”]</a:t>
            </a:r>
          </a:p>
          <a:p>
            <a:r>
              <a:rPr lang="en-US" dirty="0" err="1" smtClean="0">
                <a:solidFill>
                  <a:srgbClr val="000000"/>
                </a:solidFill>
              </a:rPr>
              <a:t>my_dict</a:t>
            </a:r>
            <a:r>
              <a:rPr lang="en-US" dirty="0" smtClean="0">
                <a:solidFill>
                  <a:srgbClr val="000000"/>
                </a:solidFill>
              </a:rPr>
              <a:t> = </a:t>
            </a:r>
            <a:r>
              <a:rPr lang="en-US" dirty="0" err="1" smtClean="0">
                <a:solidFill>
                  <a:srgbClr val="000000"/>
                </a:solidFill>
              </a:rPr>
              <a:t>dict</a:t>
            </a:r>
            <a:r>
              <a:rPr lang="en-US" dirty="0" smtClean="0">
                <a:solidFill>
                  <a:srgbClr val="000000"/>
                </a:solidFill>
              </a:rPr>
              <a:t>{zip(keys, </a:t>
            </a:r>
            <a:r>
              <a:rPr lang="en-US" dirty="0" smtClean="0">
                <a:solidFill>
                  <a:srgbClr val="000000"/>
                </a:solidFill>
              </a:rPr>
              <a:t>values)}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or </a:t>
            </a:r>
            <a:r>
              <a:rPr lang="en-US" dirty="0" smtClean="0">
                <a:solidFill>
                  <a:srgbClr val="008000"/>
                </a:solidFill>
              </a:rPr>
              <a:t>(even better)</a:t>
            </a:r>
            <a:endParaRPr lang="en-US" dirty="0" smtClean="0">
              <a:solidFill>
                <a:srgbClr val="008000"/>
              </a:solidFill>
            </a:endParaRPr>
          </a:p>
          <a:p>
            <a:r>
              <a:rPr lang="en-US" dirty="0" err="1" smtClean="0">
                <a:solidFill>
                  <a:srgbClr val="000000"/>
                </a:solidFill>
              </a:rPr>
              <a:t>my_dict</a:t>
            </a:r>
            <a:r>
              <a:rPr lang="en-US" dirty="0" smtClean="0">
                <a:solidFill>
                  <a:srgbClr val="000000"/>
                </a:solidFill>
              </a:rPr>
              <a:t> = </a:t>
            </a:r>
            <a:r>
              <a:rPr lang="en-US" dirty="0" err="1" smtClean="0">
                <a:solidFill>
                  <a:srgbClr val="000000"/>
                </a:solidFill>
              </a:rPr>
              <a:t>dict</a:t>
            </a:r>
            <a:r>
              <a:rPr lang="en-US" dirty="0" smtClean="0">
                <a:solidFill>
                  <a:srgbClr val="000000"/>
                </a:solidFill>
              </a:rPr>
              <a:t>{</a:t>
            </a:r>
            <a:r>
              <a:rPr lang="en-US" dirty="0" err="1" smtClean="0">
                <a:solidFill>
                  <a:srgbClr val="000000"/>
                </a:solidFill>
              </a:rPr>
              <a:t>itertools.izip</a:t>
            </a:r>
            <a:r>
              <a:rPr lang="en-US" dirty="0" smtClean="0">
                <a:solidFill>
                  <a:srgbClr val="000000"/>
                </a:solidFill>
              </a:rPr>
              <a:t>(keys, values)}</a:t>
            </a:r>
          </a:p>
        </p:txBody>
      </p:sp>
    </p:spTree>
    <p:extLst>
      <p:ext uri="{BB962C8B-B14F-4D97-AF65-F5344CB8AC3E}">
        <p14:creationId xmlns:p14="http://schemas.microsoft.com/office/powerpoint/2010/main" val="613084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Test for “</a:t>
            </a:r>
            <a:r>
              <a:rPr lang="en-US" sz="2200" dirty="0" err="1" smtClean="0"/>
              <a:t>truthy</a:t>
            </a:r>
            <a:r>
              <a:rPr lang="en-US" sz="2200" dirty="0" smtClean="0"/>
              <a:t>” and “</a:t>
            </a:r>
            <a:r>
              <a:rPr lang="en-US" sz="2200" dirty="0" err="1" smtClean="0"/>
              <a:t>falsy</a:t>
            </a:r>
            <a:r>
              <a:rPr lang="en-US" sz="2200" dirty="0" smtClean="0"/>
              <a:t>” values</a:t>
            </a:r>
          </a:p>
          <a:p>
            <a:endParaRPr lang="en-US" sz="2200" dirty="0"/>
          </a:p>
          <a:p>
            <a:endParaRPr lang="en-US" sz="2200" dirty="0" smtClean="0"/>
          </a:p>
          <a:p>
            <a:endParaRPr lang="en-US" sz="2200" dirty="0"/>
          </a:p>
          <a:p>
            <a:endParaRPr lang="en-US" sz="2200" dirty="0" smtClean="0"/>
          </a:p>
          <a:p>
            <a:endParaRPr lang="en-US" sz="2200" dirty="0"/>
          </a:p>
          <a:p>
            <a:r>
              <a:rPr lang="en-US" sz="2200" dirty="0" smtClean="0"/>
              <a:t>What is truth in Python ?</a:t>
            </a:r>
            <a:endParaRPr lang="en-US" sz="2200" dirty="0"/>
          </a:p>
          <a:p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sz="2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76103" y="2026822"/>
            <a:ext cx="51063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Bad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name = “</a:t>
            </a:r>
            <a:r>
              <a:rPr lang="en-US" dirty="0" err="1" smtClean="0"/>
              <a:t>Saft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pets = [“dog”, “Cat”]</a:t>
            </a:r>
          </a:p>
          <a:p>
            <a:r>
              <a:rPr lang="en-US" dirty="0" smtClean="0"/>
              <a:t>owners = {“</a:t>
            </a:r>
            <a:r>
              <a:rPr lang="en-US" dirty="0" err="1" smtClean="0"/>
              <a:t>Safte</a:t>
            </a:r>
            <a:r>
              <a:rPr lang="en-US" dirty="0" smtClean="0"/>
              <a:t>”: “Cat”}</a:t>
            </a:r>
          </a:p>
          <a:p>
            <a:r>
              <a:rPr lang="en-US" dirty="0" smtClean="0"/>
              <a:t>if name != “” and </a:t>
            </a:r>
            <a:r>
              <a:rPr lang="en-US" dirty="0" err="1" smtClean="0"/>
              <a:t>len</a:t>
            </a:r>
            <a:r>
              <a:rPr lang="en-US" dirty="0" smtClean="0"/>
              <a:t>(pets) &gt; 0 and owners != {}:</a:t>
            </a:r>
          </a:p>
          <a:p>
            <a:r>
              <a:rPr lang="en-US" dirty="0"/>
              <a:t> </a:t>
            </a:r>
            <a:r>
              <a:rPr lang="en-US" dirty="0" smtClean="0"/>
              <a:t>   print “Have pets”</a:t>
            </a: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438610" y="2134273"/>
            <a:ext cx="311128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Good</a:t>
            </a:r>
            <a:br>
              <a:rPr lang="en-US" dirty="0" smtClean="0">
                <a:solidFill>
                  <a:srgbClr val="008000"/>
                </a:solidFill>
              </a:rPr>
            </a:br>
            <a:r>
              <a:rPr lang="en-US" dirty="0" smtClean="0"/>
              <a:t>name = “</a:t>
            </a:r>
            <a:r>
              <a:rPr lang="en-US" dirty="0" err="1" smtClean="0"/>
              <a:t>Safte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pets = [“dog”, “Cat”]</a:t>
            </a:r>
          </a:p>
          <a:p>
            <a:r>
              <a:rPr lang="en-US" dirty="0" smtClean="0"/>
              <a:t>owners = {“</a:t>
            </a:r>
            <a:r>
              <a:rPr lang="en-US" dirty="0" err="1" smtClean="0"/>
              <a:t>Safte</a:t>
            </a:r>
            <a:r>
              <a:rPr lang="en-US" dirty="0" smtClean="0"/>
              <a:t>”: “Cat”}</a:t>
            </a:r>
          </a:p>
          <a:p>
            <a:r>
              <a:rPr lang="en-US" dirty="0" smtClean="0"/>
              <a:t>if name and pets and owners:</a:t>
            </a:r>
          </a:p>
          <a:p>
            <a:r>
              <a:rPr lang="en-US" dirty="0" smtClean="0"/>
              <a:t>    print “Have pets”</a:t>
            </a: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370112"/>
              </p:ext>
            </p:extLst>
          </p:nvPr>
        </p:nvGraphicFramePr>
        <p:xfrm>
          <a:off x="890340" y="4502019"/>
          <a:ext cx="712273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1365"/>
                <a:gridCol w="356136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Non-empty 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Empty string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r>
                        <a:rPr lang="en-US" baseline="0" dirty="0" smtClean="0"/>
                        <a:t> not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Non-empty container: </a:t>
                      </a:r>
                      <a:r>
                        <a:rPr lang="en-US" dirty="0" err="1" smtClean="0"/>
                        <a:t>len</a:t>
                      </a:r>
                      <a:r>
                        <a:rPr lang="en-US" dirty="0" smtClean="0"/>
                        <a:t>(x)</a:t>
                      </a:r>
                      <a:r>
                        <a:rPr lang="en-US" baseline="0" dirty="0" smtClean="0"/>
                        <a:t> &gt;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Empty container: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len</a:t>
                      </a:r>
                      <a:r>
                        <a:rPr lang="en-US" baseline="0" dirty="0" smtClean="0"/>
                        <a:t>(x) == 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False/None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__nonzero__(2.x)/__</a:t>
                      </a:r>
                      <a:r>
                        <a:rPr lang="en-US" dirty="0" err="1" smtClean="0"/>
                        <a:t>bool</a:t>
                      </a:r>
                      <a:r>
                        <a:rPr lang="en-US" dirty="0" smtClean="0"/>
                        <a:t>__(3.x)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__nonzero__(2.x)/__</a:t>
                      </a:r>
                      <a:r>
                        <a:rPr lang="en-US" dirty="0" err="1" smtClean="0"/>
                        <a:t>bool</a:t>
                      </a:r>
                      <a:r>
                        <a:rPr lang="en-US" dirty="0" smtClean="0"/>
                        <a:t>__(3.x)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7784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“None” comparison</a:t>
            </a:r>
          </a:p>
          <a:p>
            <a:endParaRPr lang="en-US" sz="2200" dirty="0"/>
          </a:p>
          <a:p>
            <a:endParaRPr lang="en-US" sz="2200" dirty="0" smtClean="0"/>
          </a:p>
          <a:p>
            <a:endParaRPr lang="en-US" sz="2200" dirty="0"/>
          </a:p>
          <a:p>
            <a:endParaRPr lang="en-US" sz="2200" dirty="0" smtClean="0"/>
          </a:p>
          <a:p>
            <a:r>
              <a:rPr lang="en-US" sz="2200" dirty="0" err="1" smtClean="0"/>
              <a:t>builtin</a:t>
            </a:r>
            <a:r>
              <a:rPr lang="en-US" sz="2200" dirty="0" smtClean="0"/>
              <a:t> functions VS shortcut (have </a:t>
            </a:r>
            <a:r>
              <a:rPr lang="en-US" sz="2200" dirty="0" err="1" smtClean="0"/>
              <a:t>perf</a:t>
            </a:r>
            <a:r>
              <a:rPr lang="en-US" sz="2200" dirty="0" smtClean="0"/>
              <a:t>  gain)</a:t>
            </a:r>
            <a:endParaRPr lang="en-US" sz="1800" dirty="0"/>
          </a:p>
          <a:p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sz="2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317699" y="4229319"/>
            <a:ext cx="1675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Bad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d = </a:t>
            </a:r>
            <a:r>
              <a:rPr lang="en-US" dirty="0" err="1" smtClean="0">
                <a:solidFill>
                  <a:srgbClr val="000000"/>
                </a:solidFill>
              </a:rPr>
              <a:t>dict</a:t>
            </a:r>
            <a:r>
              <a:rPr lang="en-US" dirty="0" smtClean="0">
                <a:solidFill>
                  <a:srgbClr val="000000"/>
                </a:solidFill>
              </a:rPr>
              <a:t>()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19626" y="2134273"/>
            <a:ext cx="20638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Good</a:t>
            </a:r>
            <a:br>
              <a:rPr lang="en-US" dirty="0" smtClean="0">
                <a:solidFill>
                  <a:srgbClr val="008000"/>
                </a:solidFill>
              </a:rPr>
            </a:br>
            <a:r>
              <a:rPr lang="en-US" dirty="0" smtClean="0"/>
              <a:t>if x is None: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do_something</a:t>
            </a:r>
            <a:r>
              <a:rPr lang="en-US" dirty="0" smtClean="0"/>
              <a:t>()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317699" y="2155678"/>
            <a:ext cx="34566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Bad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if x == None: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do_something</a:t>
            </a:r>
            <a:r>
              <a:rPr lang="en-US" dirty="0" smtClean="0"/>
              <a:t>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99361" y="4229319"/>
            <a:ext cx="1675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Good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d = {}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235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Generally don’t use </a:t>
            </a:r>
            <a:r>
              <a:rPr lang="en-US" sz="2200" dirty="0" err="1" smtClean="0"/>
              <a:t>mutables</a:t>
            </a:r>
            <a:r>
              <a:rPr lang="en-US" sz="2200" dirty="0" smtClean="0"/>
              <a:t> as default</a:t>
            </a:r>
            <a:endParaRPr lang="en-US" sz="2200" dirty="0"/>
          </a:p>
          <a:p>
            <a:endParaRPr lang="en-US" sz="2200" dirty="0" smtClean="0"/>
          </a:p>
          <a:p>
            <a:endParaRPr lang="en-US" sz="2200" dirty="0"/>
          </a:p>
          <a:p>
            <a:endParaRPr lang="en-US" sz="2200" dirty="0" smtClean="0"/>
          </a:p>
          <a:p>
            <a:endParaRPr lang="en-US" sz="2200" dirty="0" smtClean="0"/>
          </a:p>
          <a:p>
            <a:r>
              <a:rPr lang="en-US" sz="2200" dirty="0" smtClean="0"/>
              <a:t>Use </a:t>
            </a:r>
            <a:r>
              <a:rPr lang="en-US" sz="2200" dirty="0" err="1" smtClean="0"/>
              <a:t>iter</a:t>
            </a:r>
            <a:r>
              <a:rPr lang="en-US" sz="2200" dirty="0" smtClean="0"/>
              <a:t>* methods whenever possible</a:t>
            </a:r>
          </a:p>
          <a:p>
            <a:pPr marL="0" indent="0">
              <a:buNone/>
            </a:pPr>
            <a:endParaRPr lang="en-US" sz="2200" dirty="0" smtClean="0"/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sz="2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968902" y="4229319"/>
            <a:ext cx="35304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Bad</a:t>
            </a:r>
          </a:p>
          <a:p>
            <a:r>
              <a:rPr lang="en-US" dirty="0" smtClean="0"/>
              <a:t>mapping = {5: “5, 6: “6”}</a:t>
            </a:r>
          </a:p>
          <a:p>
            <a:r>
              <a:rPr lang="en-US" dirty="0" smtClean="0"/>
              <a:t>for key, </a:t>
            </a:r>
            <a:r>
              <a:rPr lang="en-US" dirty="0" err="1" smtClean="0"/>
              <a:t>val</a:t>
            </a:r>
            <a:r>
              <a:rPr lang="en-US" dirty="0" smtClean="0"/>
              <a:t> in </a:t>
            </a:r>
            <a:r>
              <a:rPr lang="en-US" dirty="0" err="1" smtClean="0"/>
              <a:t>mapping.items</a:t>
            </a:r>
            <a:r>
              <a:rPr lang="en-US" dirty="0" smtClean="0"/>
              <a:t>(): …</a:t>
            </a:r>
          </a:p>
          <a:p>
            <a:r>
              <a:rPr lang="en-US" dirty="0" smtClean="0"/>
              <a:t>for key in </a:t>
            </a:r>
            <a:r>
              <a:rPr lang="en-US" dirty="0" err="1" smtClean="0"/>
              <a:t>mapping.keys</a:t>
            </a:r>
            <a:r>
              <a:rPr lang="en-US" dirty="0" smtClean="0"/>
              <a:t>():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34031" y="2134273"/>
            <a:ext cx="2325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Good</a:t>
            </a:r>
            <a:br>
              <a:rPr lang="en-US" dirty="0" smtClean="0">
                <a:solidFill>
                  <a:srgbClr val="008000"/>
                </a:solidFill>
              </a:rPr>
            </a:br>
            <a:r>
              <a:rPr lang="en-US" dirty="0" err="1" smtClean="0"/>
              <a:t>def</a:t>
            </a:r>
            <a:r>
              <a:rPr lang="en-US" dirty="0" smtClean="0"/>
              <a:t> f(x, items=None):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 smtClean="0"/>
              <a:t>   if items is None:</a:t>
            </a:r>
          </a:p>
          <a:p>
            <a:r>
              <a:rPr lang="en-US" dirty="0" smtClean="0"/>
              <a:t>        items = []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17700" y="2155678"/>
            <a:ext cx="2034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Bad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 smtClean="0"/>
              <a:t>def</a:t>
            </a:r>
            <a:r>
              <a:rPr lang="en-US" dirty="0" smtClean="0"/>
              <a:t> f(x, items=[]):</a:t>
            </a:r>
          </a:p>
          <a:p>
            <a:r>
              <a:rPr lang="en-US" dirty="0"/>
              <a:t> </a:t>
            </a:r>
            <a:r>
              <a:rPr lang="en-US" dirty="0" smtClean="0"/>
              <a:t>   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99360" y="4229319"/>
            <a:ext cx="39065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Good</a:t>
            </a:r>
          </a:p>
          <a:p>
            <a:r>
              <a:rPr lang="en-US" dirty="0" smtClean="0"/>
              <a:t>mapping = {5: “5, 6: “6”}</a:t>
            </a:r>
          </a:p>
          <a:p>
            <a:r>
              <a:rPr lang="en-US" dirty="0" smtClean="0"/>
              <a:t>for key, </a:t>
            </a:r>
            <a:r>
              <a:rPr lang="en-US" dirty="0" err="1" smtClean="0"/>
              <a:t>val</a:t>
            </a:r>
            <a:r>
              <a:rPr lang="en-US" dirty="0" smtClean="0"/>
              <a:t> in </a:t>
            </a:r>
            <a:r>
              <a:rPr lang="en-US" dirty="0" err="1" smtClean="0"/>
              <a:t>mapping.iteritems</a:t>
            </a:r>
            <a:r>
              <a:rPr lang="en-US" dirty="0" smtClean="0"/>
              <a:t>(): …</a:t>
            </a:r>
          </a:p>
          <a:p>
            <a:r>
              <a:rPr lang="en-US" dirty="0" smtClean="0"/>
              <a:t>for key in </a:t>
            </a:r>
            <a:r>
              <a:rPr lang="en-US" dirty="0" err="1" smtClean="0"/>
              <a:t>mapping.iterkeys</a:t>
            </a:r>
            <a:r>
              <a:rPr lang="en-US" dirty="0" smtClean="0"/>
              <a:t>(): …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1015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range if</a:t>
            </a:r>
          </a:p>
          <a:p>
            <a:endParaRPr lang="en-US" sz="2200" dirty="0"/>
          </a:p>
          <a:p>
            <a:endParaRPr lang="en-US" sz="2200" dirty="0" smtClean="0"/>
          </a:p>
          <a:p>
            <a:endParaRPr lang="en-US" sz="2200" dirty="0" smtClean="0"/>
          </a:p>
          <a:p>
            <a:r>
              <a:rPr lang="en-US" sz="2200" dirty="0" smtClean="0"/>
              <a:t>if cascading VS </a:t>
            </a:r>
            <a:r>
              <a:rPr lang="en-US" sz="2200" dirty="0" err="1" smtClean="0"/>
              <a:t>dict</a:t>
            </a:r>
            <a:r>
              <a:rPr lang="en-US" sz="2200" dirty="0" smtClean="0"/>
              <a:t> routine map</a:t>
            </a:r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sz="2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78395" y="3859987"/>
            <a:ext cx="23829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Bad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if x == 1:</a:t>
            </a:r>
          </a:p>
          <a:p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  y = func1(x)</a:t>
            </a:r>
          </a:p>
          <a:p>
            <a:r>
              <a:rPr lang="en-US" dirty="0" err="1" smtClean="0">
                <a:solidFill>
                  <a:srgbClr val="000000"/>
                </a:solidFill>
              </a:rPr>
              <a:t>elif</a:t>
            </a:r>
            <a:r>
              <a:rPr lang="en-US" dirty="0" smtClean="0">
                <a:solidFill>
                  <a:srgbClr val="000000"/>
                </a:solidFill>
              </a:rPr>
              <a:t> x == 2:</a:t>
            </a:r>
          </a:p>
          <a:p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  y = func2(x)</a:t>
            </a:r>
          </a:p>
          <a:p>
            <a:r>
              <a:rPr lang="en-US" dirty="0" err="1" smtClean="0">
                <a:solidFill>
                  <a:srgbClr val="000000"/>
                </a:solidFill>
              </a:rPr>
              <a:t>elif</a:t>
            </a:r>
            <a:r>
              <a:rPr lang="en-US" dirty="0" smtClean="0">
                <a:solidFill>
                  <a:srgbClr val="000000"/>
                </a:solidFill>
              </a:rPr>
              <a:t> x == 3:</a:t>
            </a:r>
          </a:p>
          <a:p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  y = func3(x)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else:</a:t>
            </a:r>
          </a:p>
          <a:p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  y = None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34031" y="2134273"/>
            <a:ext cx="2325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Good</a:t>
            </a:r>
            <a:br>
              <a:rPr lang="en-US" dirty="0" smtClean="0">
                <a:solidFill>
                  <a:srgbClr val="008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if 2 &lt; x &lt; 10: …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17700" y="2155678"/>
            <a:ext cx="2034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Bad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if x&lt; 10 and x &gt; 2: 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34031" y="3857234"/>
            <a:ext cx="39065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Good</a:t>
            </a:r>
          </a:p>
          <a:p>
            <a:r>
              <a:rPr lang="en-US" dirty="0" smtClean="0"/>
              <a:t>mapping = {1: func1, 2: func2, 3: func3}</a:t>
            </a:r>
          </a:p>
          <a:p>
            <a:r>
              <a:rPr lang="en-US" dirty="0" smtClean="0"/>
              <a:t>y = </a:t>
            </a:r>
            <a:r>
              <a:rPr lang="en-US" dirty="0" err="1" smtClean="0"/>
              <a:t>mapping.get</a:t>
            </a:r>
            <a:r>
              <a:rPr lang="en-US" dirty="0" smtClean="0"/>
              <a:t>(x, lambda x: None)(x)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4274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err="1" smtClean="0"/>
              <a:t>string.translate</a:t>
            </a:r>
            <a:r>
              <a:rPr lang="en-US" sz="2200" dirty="0" smtClean="0"/>
              <a:t> VS replace</a:t>
            </a:r>
          </a:p>
          <a:p>
            <a:endParaRPr lang="en-US" sz="2200" dirty="0"/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sz="2200" dirty="0"/>
          </a:p>
          <a:p>
            <a:r>
              <a:rPr lang="en-US" sz="2200" dirty="0" smtClean="0"/>
              <a:t>Sorting the second item of a tuple</a:t>
            </a:r>
          </a:p>
          <a:p>
            <a:endParaRPr lang="en-US" sz="2200" dirty="0" smtClean="0"/>
          </a:p>
          <a:p>
            <a:endParaRPr lang="en-US" sz="2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864154" y="2134273"/>
            <a:ext cx="281504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Bad</a:t>
            </a:r>
          </a:p>
          <a:p>
            <a:r>
              <a:rPr lang="en-US" dirty="0"/>
              <a:t>a = "this isn't a word, right?"</a:t>
            </a:r>
            <a:br>
              <a:rPr lang="en-US" dirty="0"/>
            </a:br>
            <a:r>
              <a:rPr lang="en-US" dirty="0"/>
              <a:t>a = </a:t>
            </a:r>
            <a:r>
              <a:rPr lang="en-US" dirty="0" err="1"/>
              <a:t>a.replace</a:t>
            </a:r>
            <a:r>
              <a:rPr lang="en-US" dirty="0"/>
              <a:t>("'", " ")</a:t>
            </a:r>
            <a:br>
              <a:rPr lang="en-US" dirty="0"/>
            </a:br>
            <a:r>
              <a:rPr lang="en-US" dirty="0"/>
              <a:t>a = </a:t>
            </a:r>
            <a:r>
              <a:rPr lang="en-US" dirty="0" err="1"/>
              <a:t>a.replace</a:t>
            </a:r>
            <a:r>
              <a:rPr lang="en-US" dirty="0"/>
              <a:t>(".", " ")</a:t>
            </a:r>
            <a:br>
              <a:rPr lang="en-US" dirty="0"/>
            </a:br>
            <a:r>
              <a:rPr lang="en-US" dirty="0"/>
              <a:t>a = </a:t>
            </a:r>
            <a:r>
              <a:rPr lang="en-US" dirty="0" err="1"/>
              <a:t>a.replace</a:t>
            </a:r>
            <a:r>
              <a:rPr lang="en-US" dirty="0"/>
              <a:t>("?", " ")</a:t>
            </a:r>
            <a:br>
              <a:rPr lang="en-US" dirty="0"/>
            </a:br>
            <a:r>
              <a:rPr lang="en-US" dirty="0"/>
              <a:t>a = </a:t>
            </a:r>
            <a:r>
              <a:rPr lang="en-US" dirty="0" err="1"/>
              <a:t>a.replace</a:t>
            </a:r>
            <a:r>
              <a:rPr lang="en-US" dirty="0"/>
              <a:t>(",", "")</a:t>
            </a:r>
            <a:r>
              <a:rPr lang="en-US" dirty="0" smtClean="0">
                <a:effectLst/>
              </a:rPr>
              <a:t> 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81575" y="4519781"/>
            <a:ext cx="44624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Good</a:t>
            </a:r>
            <a:br>
              <a:rPr lang="en-US" dirty="0" smtClean="0">
                <a:solidFill>
                  <a:srgbClr val="008000"/>
                </a:solidFill>
              </a:rPr>
            </a:br>
            <a:r>
              <a:rPr lang="en-US" dirty="0"/>
              <a:t>from operator import </a:t>
            </a:r>
            <a:r>
              <a:rPr lang="en-US" dirty="0" err="1"/>
              <a:t>itemgetter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lp</a:t>
            </a:r>
            <a:r>
              <a:rPr lang="en-US" dirty="0"/>
              <a:t> = [(5J, "b"), (2J, "c"), (3+1J, "a"), (1+2J, "a")]</a:t>
            </a:r>
            <a:br>
              <a:rPr lang="en-US" dirty="0"/>
            </a:br>
            <a:r>
              <a:rPr lang="en-US" dirty="0"/>
              <a:t>print sorted(</a:t>
            </a:r>
            <a:r>
              <a:rPr lang="en-US" dirty="0" err="1"/>
              <a:t>lp</a:t>
            </a:r>
            <a:r>
              <a:rPr lang="en-US" dirty="0"/>
              <a:t>, key=</a:t>
            </a:r>
            <a:r>
              <a:rPr lang="en-US" dirty="0" err="1"/>
              <a:t>itemgetter</a:t>
            </a:r>
            <a:r>
              <a:rPr lang="en-US" dirty="0"/>
              <a:t>(1))</a:t>
            </a:r>
            <a:r>
              <a:rPr lang="en-US" dirty="0" smtClean="0">
                <a:effectLst/>
              </a:rPr>
              <a:t> 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2585" y="4519781"/>
            <a:ext cx="42291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May be Bad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/>
              <a:t>lp</a:t>
            </a:r>
            <a:r>
              <a:rPr lang="en-US" dirty="0"/>
              <a:t> = [(5J,"b"),(2J,"c"),(3+1J,"a"),(1+2J,"a")]</a:t>
            </a:r>
            <a:br>
              <a:rPr lang="en-US" dirty="0"/>
            </a:br>
            <a:r>
              <a:rPr lang="en-US" dirty="0"/>
              <a:t>lp2 = [(c, </a:t>
            </a:r>
            <a:r>
              <a:rPr lang="en-US" dirty="0" err="1"/>
              <a:t>i</a:t>
            </a:r>
            <a:r>
              <a:rPr lang="en-US" dirty="0"/>
              <a:t>, n) for </a:t>
            </a:r>
            <a:r>
              <a:rPr lang="en-US" dirty="0" err="1"/>
              <a:t>i</a:t>
            </a:r>
            <a:r>
              <a:rPr lang="en-US" dirty="0"/>
              <a:t>,(n, c) in enumerate(</a:t>
            </a:r>
            <a:r>
              <a:rPr lang="en-US" dirty="0" err="1"/>
              <a:t>lp</a:t>
            </a:r>
            <a:r>
              <a:rPr lang="en-US" dirty="0"/>
              <a:t>)]</a:t>
            </a:r>
            <a:br>
              <a:rPr lang="en-US" dirty="0"/>
            </a:br>
            <a:r>
              <a:rPr lang="en-US" dirty="0"/>
              <a:t>lp2.sort()</a:t>
            </a:r>
            <a:br>
              <a:rPr lang="en-US" dirty="0"/>
            </a:br>
            <a:r>
              <a:rPr lang="en-US" dirty="0"/>
              <a:t>print [(n, c) for (c, </a:t>
            </a:r>
            <a:r>
              <a:rPr lang="en-US" dirty="0" err="1"/>
              <a:t>i</a:t>
            </a:r>
            <a:r>
              <a:rPr lang="en-US" dirty="0"/>
              <a:t>, n) in lp2]</a:t>
            </a:r>
            <a:r>
              <a:rPr lang="en-US" dirty="0" smtClean="0">
                <a:effectLst/>
              </a:rPr>
              <a:t>  </a:t>
            </a: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234032" y="2134273"/>
            <a:ext cx="31767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Good (faster)</a:t>
            </a:r>
          </a:p>
          <a:p>
            <a:r>
              <a:rPr lang="en-US" dirty="0"/>
              <a:t>from string import </a:t>
            </a:r>
            <a:r>
              <a:rPr lang="en-US" dirty="0" err="1"/>
              <a:t>maketrans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tab = </a:t>
            </a:r>
            <a:r>
              <a:rPr lang="en-US" dirty="0" err="1"/>
              <a:t>maketrans</a:t>
            </a:r>
            <a:r>
              <a:rPr lang="en-US" dirty="0"/>
              <a:t>("'.?", "   ")</a:t>
            </a:r>
            <a:br>
              <a:rPr lang="en-US" dirty="0"/>
            </a:br>
            <a:r>
              <a:rPr lang="en-US" dirty="0"/>
              <a:t>a = "this isn't a word, right."</a:t>
            </a:r>
            <a:br>
              <a:rPr lang="en-US" dirty="0"/>
            </a:br>
            <a:r>
              <a:rPr lang="en-US" dirty="0" err="1"/>
              <a:t>afilt</a:t>
            </a:r>
            <a:r>
              <a:rPr lang="en-US" dirty="0"/>
              <a:t> = </a:t>
            </a:r>
            <a:r>
              <a:rPr lang="en-US" dirty="0" err="1"/>
              <a:t>a.translate</a:t>
            </a:r>
            <a:r>
              <a:rPr lang="en-US" dirty="0"/>
              <a:t>(tab, ",")</a:t>
            </a:r>
            <a:r>
              <a:rPr lang="en-US" dirty="0" smtClean="0">
                <a:effectLst/>
              </a:rPr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12663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Regular Expression</a:t>
            </a:r>
          </a:p>
          <a:p>
            <a:endParaRPr lang="en-US" sz="2200" dirty="0" smtClean="0"/>
          </a:p>
          <a:p>
            <a:endParaRPr lang="en-US" sz="22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685586" y="1051005"/>
            <a:ext cx="5458414" cy="5909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Good</a:t>
            </a:r>
            <a:br>
              <a:rPr lang="en-US" dirty="0" smtClean="0">
                <a:solidFill>
                  <a:srgbClr val="008000"/>
                </a:solidFill>
              </a:rPr>
            </a:br>
            <a:r>
              <a:rPr lang="en-US" dirty="0"/>
              <a:t>finder = </a:t>
            </a:r>
            <a:r>
              <a:rPr lang="en-US" dirty="0" err="1"/>
              <a:t>re.compile</a:t>
            </a:r>
            <a:r>
              <a:rPr lang="en-US" dirty="0"/>
              <a:t>(r"""</a:t>
            </a:r>
            <a:br>
              <a:rPr lang="en-US" dirty="0"/>
            </a:br>
            <a:r>
              <a:rPr lang="en-US" dirty="0"/>
              <a:t>    ^ \s*             # start at beginning+ opt spaces</a:t>
            </a:r>
            <a:br>
              <a:rPr lang="en-US" dirty="0"/>
            </a:br>
            <a:r>
              <a:rPr lang="en-US" dirty="0"/>
              <a:t>    ( [\[\]] )        # Group 1: opening bracket</a:t>
            </a:r>
            <a:br>
              <a:rPr lang="en-US" dirty="0"/>
            </a:br>
            <a:r>
              <a:rPr lang="en-US" dirty="0"/>
              <a:t>        \s*           # optional spaces</a:t>
            </a:r>
            <a:br>
              <a:rPr lang="en-US" dirty="0"/>
            </a:br>
            <a:r>
              <a:rPr lang="en-US" dirty="0"/>
              <a:t>        ( [-+]? \d+ ) # Group 2: first number</a:t>
            </a:r>
            <a:br>
              <a:rPr lang="en-US" dirty="0"/>
            </a:br>
            <a:r>
              <a:rPr lang="en-US" dirty="0"/>
              <a:t>        \s* , \s*     # opt spaces+ comma+ opt spaces</a:t>
            </a:r>
            <a:br>
              <a:rPr lang="en-US" dirty="0"/>
            </a:br>
            <a:r>
              <a:rPr lang="en-US" dirty="0"/>
              <a:t>        ( [-+]? \d+ ) # Group 3: second number</a:t>
            </a:r>
            <a:br>
              <a:rPr lang="en-US" dirty="0"/>
            </a:br>
            <a:r>
              <a:rPr lang="en-US" dirty="0"/>
              <a:t>        \s*           # opt spaces</a:t>
            </a:r>
            <a:br>
              <a:rPr lang="en-US" dirty="0"/>
            </a:br>
            <a:r>
              <a:rPr lang="en-US" dirty="0"/>
              <a:t>    ( [\[\]] )        # Group 4: closing bracket</a:t>
            </a:r>
            <a:br>
              <a:rPr lang="en-US" dirty="0"/>
            </a:br>
            <a:r>
              <a:rPr lang="en-US" dirty="0"/>
              <a:t>    \s* $             # opt spaces+ end at the end</a:t>
            </a:r>
            <a:br>
              <a:rPr lang="en-US" dirty="0"/>
            </a:br>
            <a:r>
              <a:rPr lang="en-US" dirty="0"/>
              <a:t>    """, flags=</a:t>
            </a:r>
            <a:r>
              <a:rPr lang="en-US" dirty="0" err="1"/>
              <a:t>re.VERBOSE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# Sometimes it's positive to indent logically those</a:t>
            </a:r>
            <a:br>
              <a:rPr lang="en-US" dirty="0"/>
            </a:br>
            <a:r>
              <a:rPr lang="en-US" dirty="0"/>
              <a:t># lines just like code.</a:t>
            </a:r>
            <a:br>
              <a:rPr lang="en-US" dirty="0"/>
            </a:br>
            <a:r>
              <a:rPr lang="en-US" dirty="0" smtClean="0"/>
              <a:t># </a:t>
            </a:r>
            <a:r>
              <a:rPr lang="en-US" dirty="0"/>
              <a:t>Sometimes it can be positive to compose REs:</a:t>
            </a:r>
            <a:br>
              <a:rPr lang="en-US" dirty="0"/>
            </a:br>
            <a:r>
              <a:rPr lang="en-US" dirty="0"/>
              <a:t>spaces = r"\s*"            # optional spaces</a:t>
            </a:r>
            <a:br>
              <a:rPr lang="en-US" dirty="0"/>
            </a:br>
            <a:r>
              <a:rPr lang="en-US" dirty="0"/>
              <a:t>number = r"( [-+]? \d+ )"  # Group</a:t>
            </a:r>
            <a:br>
              <a:rPr lang="en-US" dirty="0"/>
            </a:br>
            <a:r>
              <a:rPr lang="en-US" dirty="0"/>
              <a:t>bracket = r"( [\[\]] )"    # Group. Closing bracket</a:t>
            </a:r>
            <a:br>
              <a:rPr lang="en-US" dirty="0"/>
            </a:br>
            <a:r>
              <a:rPr lang="en-US" dirty="0"/>
              <a:t>parts = ["^", bracket, number, ",", number, bracket, "$"]</a:t>
            </a:r>
            <a:br>
              <a:rPr lang="en-US" dirty="0"/>
            </a:br>
            <a:r>
              <a:rPr lang="en-US" dirty="0"/>
              <a:t>finder = </a:t>
            </a:r>
            <a:r>
              <a:rPr lang="en-US" dirty="0" err="1"/>
              <a:t>re.compile</a:t>
            </a:r>
            <a:r>
              <a:rPr lang="en-US" dirty="0"/>
              <a:t>(</a:t>
            </a:r>
            <a:r>
              <a:rPr lang="en-US" dirty="0" err="1"/>
              <a:t>spaces.join</a:t>
            </a:r>
            <a:r>
              <a:rPr lang="en-US" dirty="0"/>
              <a:t>(parts), flags=</a:t>
            </a:r>
            <a:r>
              <a:rPr lang="en-US" dirty="0" err="1"/>
              <a:t>re.VERBOSE</a:t>
            </a:r>
            <a:r>
              <a:rPr lang="en-US" dirty="0"/>
              <a:t>) 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3010" y="2254514"/>
            <a:ext cx="3456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May be Bad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finder = </a:t>
            </a:r>
            <a:r>
              <a:rPr lang="en-US" dirty="0" err="1"/>
              <a:t>re.compile</a:t>
            </a:r>
            <a:r>
              <a:rPr lang="en-US" dirty="0"/>
              <a:t>("^\s*([\[\]])\s*([-+]?\d+)</a:t>
            </a:r>
            <a:br>
              <a:rPr lang="en-US" dirty="0"/>
            </a:br>
            <a:r>
              <a:rPr lang="en-US" dirty="0"/>
              <a:t>\s*,\s*([-+]?\d+)\s*([\[\]])\s*$")</a:t>
            </a:r>
            <a:r>
              <a:rPr lang="en-US" dirty="0" smtClean="0">
                <a:effectLst/>
              </a:rPr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4488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Flatten lists</a:t>
            </a:r>
          </a:p>
          <a:p>
            <a:pPr lvl="1"/>
            <a:r>
              <a:rPr lang="en-US" sz="1800" dirty="0" smtClean="0"/>
              <a:t>=&gt; [1, 2, 3, 4, 5, 6]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04570" y="2581865"/>
            <a:ext cx="403943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Good</a:t>
            </a:r>
            <a:br>
              <a:rPr lang="en-US" dirty="0" smtClean="0">
                <a:solidFill>
                  <a:srgbClr val="008000"/>
                </a:solidFill>
              </a:rPr>
            </a:br>
            <a:r>
              <a:rPr lang="en-US" dirty="0"/>
              <a:t>data = [[1, 2, 3], [4], [5, 6]]</a:t>
            </a:r>
            <a:br>
              <a:rPr lang="en-US" dirty="0"/>
            </a:br>
            <a:r>
              <a:rPr lang="en-US" dirty="0"/>
              <a:t>result = []</a:t>
            </a:r>
            <a:br>
              <a:rPr lang="en-US" dirty="0"/>
            </a:br>
            <a:r>
              <a:rPr lang="en-US" dirty="0"/>
              <a:t>for </a:t>
            </a:r>
            <a:r>
              <a:rPr lang="en-US" dirty="0" err="1"/>
              <a:t>sublist</a:t>
            </a:r>
            <a:r>
              <a:rPr lang="en-US" dirty="0"/>
              <a:t> in data: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err="1"/>
              <a:t>result.extend</a:t>
            </a:r>
            <a:r>
              <a:rPr lang="en-US" dirty="0"/>
              <a:t>(</a:t>
            </a:r>
            <a:r>
              <a:rPr lang="en-US" dirty="0" err="1"/>
              <a:t>sublist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# Or even, for max speed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err="1"/>
              <a:t>itertools</a:t>
            </a:r>
            <a:r>
              <a:rPr lang="en-US" dirty="0"/>
              <a:t> import </a:t>
            </a:r>
            <a:r>
              <a:rPr lang="en-US" dirty="0" err="1"/>
              <a:t>imap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data = [[1, 2, 3], [4], [5, 6]]</a:t>
            </a:r>
            <a:br>
              <a:rPr lang="en-US" dirty="0"/>
            </a:br>
            <a:r>
              <a:rPr lang="en-US" dirty="0"/>
              <a:t>result = [None] * sum(</a:t>
            </a:r>
            <a:r>
              <a:rPr lang="en-US" dirty="0" err="1"/>
              <a:t>imap</a:t>
            </a:r>
            <a:r>
              <a:rPr lang="en-US" dirty="0"/>
              <a:t>(</a:t>
            </a:r>
            <a:r>
              <a:rPr lang="en-US" dirty="0" err="1"/>
              <a:t>len</a:t>
            </a:r>
            <a:r>
              <a:rPr lang="en-US" dirty="0"/>
              <a:t>, data))</a:t>
            </a:r>
            <a:br>
              <a:rPr lang="en-US" dirty="0"/>
            </a:br>
            <a:r>
              <a:rPr lang="en-US" dirty="0" err="1"/>
              <a:t>pos</a:t>
            </a:r>
            <a:r>
              <a:rPr lang="en-US" dirty="0"/>
              <a:t> = 0</a:t>
            </a:r>
            <a:br>
              <a:rPr lang="en-US" dirty="0"/>
            </a:br>
            <a:r>
              <a:rPr lang="en-US" dirty="0"/>
              <a:t>for </a:t>
            </a:r>
            <a:r>
              <a:rPr lang="en-US" dirty="0" err="1"/>
              <a:t>sublist</a:t>
            </a:r>
            <a:r>
              <a:rPr lang="en-US" dirty="0"/>
              <a:t> in data: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err="1"/>
              <a:t>lensl</a:t>
            </a:r>
            <a:r>
              <a:rPr lang="en-US" dirty="0"/>
              <a:t> =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sublist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    result[</a:t>
            </a:r>
            <a:r>
              <a:rPr lang="en-US" dirty="0" err="1"/>
              <a:t>pos</a:t>
            </a:r>
            <a:r>
              <a:rPr lang="en-US" dirty="0"/>
              <a:t> : </a:t>
            </a:r>
            <a:r>
              <a:rPr lang="en-US" dirty="0" err="1"/>
              <a:t>pos+lensl</a:t>
            </a:r>
            <a:r>
              <a:rPr lang="en-US" dirty="0"/>
              <a:t>] = </a:t>
            </a:r>
            <a:r>
              <a:rPr lang="en-US" dirty="0" err="1"/>
              <a:t>sublist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err="1"/>
              <a:t>pos</a:t>
            </a:r>
            <a:r>
              <a:rPr lang="en-US" dirty="0"/>
              <a:t> += </a:t>
            </a:r>
            <a:r>
              <a:rPr lang="en-US" dirty="0" err="1"/>
              <a:t>lensl</a:t>
            </a:r>
            <a:r>
              <a:rPr lang="en-US" dirty="0" smtClean="0">
                <a:effectLst/>
              </a:rPr>
              <a:t> 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3010" y="2581865"/>
            <a:ext cx="2487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Bad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/>
              <a:t>ll</a:t>
            </a:r>
            <a:r>
              <a:rPr lang="en-US" dirty="0"/>
              <a:t> = [[1, 2, 3], [4], [5, 6]</a:t>
            </a:r>
            <a:r>
              <a:rPr lang="en-US" dirty="0" smtClean="0"/>
              <a:t>]</a:t>
            </a:r>
          </a:p>
          <a:p>
            <a:r>
              <a:rPr lang="en-US" dirty="0" smtClean="0"/>
              <a:t>print </a:t>
            </a:r>
            <a:r>
              <a:rPr lang="en-US" dirty="0"/>
              <a:t>sum(</a:t>
            </a:r>
            <a:r>
              <a:rPr lang="en-US" dirty="0" err="1"/>
              <a:t>ll</a:t>
            </a:r>
            <a:r>
              <a:rPr lang="en-US" dirty="0"/>
              <a:t>, [])</a:t>
            </a:r>
            <a:r>
              <a:rPr lang="en-US" dirty="0" smtClean="0">
                <a:effectLst/>
              </a:rPr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78448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reverse string/list</a:t>
            </a:r>
            <a:endParaRPr lang="en-US" sz="2200" dirty="0"/>
          </a:p>
          <a:p>
            <a:pPr lvl="1"/>
            <a:r>
              <a:rPr lang="en-US" sz="1800" dirty="0" smtClean="0"/>
              <a:t>Use “reversed” when appropriate (memory friendly)</a:t>
            </a:r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sz="2200" dirty="0"/>
          </a:p>
          <a:p>
            <a:r>
              <a:rPr lang="en-US" sz="2200" dirty="0" err="1" smtClean="0"/>
              <a:t>Inplace</a:t>
            </a:r>
            <a:r>
              <a:rPr lang="en-US" sz="2200" dirty="0" smtClean="0"/>
              <a:t> negate each second element of a list</a:t>
            </a:r>
          </a:p>
          <a:p>
            <a:endParaRPr lang="en-US" sz="22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445898" y="4126960"/>
            <a:ext cx="3724292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Good</a:t>
            </a:r>
            <a:br>
              <a:rPr lang="en-US" dirty="0" smtClean="0">
                <a:solidFill>
                  <a:srgbClr val="008000"/>
                </a:solidFill>
              </a:rPr>
            </a:br>
            <a:r>
              <a:rPr lang="en-US" dirty="0"/>
              <a:t>rom operator import </a:t>
            </a:r>
            <a:r>
              <a:rPr lang="en-US" dirty="0" err="1"/>
              <a:t>neg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alist</a:t>
            </a:r>
            <a:r>
              <a:rPr lang="en-US" dirty="0"/>
              <a:t>[1::2] = map(</a:t>
            </a:r>
            <a:r>
              <a:rPr lang="en-US" dirty="0" err="1"/>
              <a:t>neg</a:t>
            </a:r>
            <a:r>
              <a:rPr lang="en-US" dirty="0"/>
              <a:t>, </a:t>
            </a:r>
            <a:r>
              <a:rPr lang="en-US" dirty="0" err="1"/>
              <a:t>alist</a:t>
            </a:r>
            <a:r>
              <a:rPr lang="en-US" dirty="0"/>
              <a:t>[1::2])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# Or a bit slower but easier to read:</a:t>
            </a:r>
            <a:br>
              <a:rPr lang="en-US" dirty="0"/>
            </a:br>
            <a:r>
              <a:rPr lang="en-US" dirty="0" err="1"/>
              <a:t>alist</a:t>
            </a:r>
            <a:r>
              <a:rPr lang="en-US" dirty="0"/>
              <a:t>[1::2] = [-el for el in </a:t>
            </a:r>
            <a:r>
              <a:rPr lang="en-US" dirty="0" err="1"/>
              <a:t>alist</a:t>
            </a:r>
            <a:r>
              <a:rPr lang="en-US" dirty="0"/>
              <a:t>[1::2]]</a:t>
            </a:r>
            <a:r>
              <a:rPr lang="en-US" dirty="0" smtClean="0">
                <a:effectLst/>
              </a:rPr>
              <a:t> 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7036" y="4142394"/>
            <a:ext cx="30638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May be Bad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for 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, v) in enumerate(</a:t>
            </a:r>
            <a:r>
              <a:rPr lang="en-US" dirty="0" err="1"/>
              <a:t>alist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    # faster than </a:t>
            </a:r>
            <a:r>
              <a:rPr lang="en-US" dirty="0" err="1"/>
              <a:t>i</a:t>
            </a:r>
            <a:r>
              <a:rPr lang="en-US" dirty="0"/>
              <a:t> % 2</a:t>
            </a:r>
            <a:br>
              <a:rPr lang="en-US" dirty="0"/>
            </a:br>
            <a:r>
              <a:rPr lang="en-US" dirty="0"/>
              <a:t>    if </a:t>
            </a:r>
            <a:r>
              <a:rPr lang="en-US" dirty="0" err="1"/>
              <a:t>i</a:t>
            </a:r>
            <a:r>
              <a:rPr lang="en-US" dirty="0"/>
              <a:t> &amp; 1 == 0: </a:t>
            </a:r>
            <a:br>
              <a:rPr lang="en-US" dirty="0"/>
            </a:br>
            <a:r>
              <a:rPr lang="en-US" dirty="0"/>
              <a:t>        </a:t>
            </a:r>
            <a:r>
              <a:rPr lang="en-US" dirty="0" err="1" smtClean="0"/>
              <a:t>alist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= -v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01143" y="2409194"/>
            <a:ext cx="15008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Good</a:t>
            </a:r>
          </a:p>
          <a:p>
            <a:r>
              <a:rPr lang="en-US" dirty="0" err="1" smtClean="0"/>
              <a:t>alist</a:t>
            </a:r>
            <a:r>
              <a:rPr lang="en-US" dirty="0" smtClean="0"/>
              <a:t>[::-1]</a:t>
            </a:r>
          </a:p>
          <a:p>
            <a:r>
              <a:rPr lang="en-US" dirty="0" err="1" smtClean="0"/>
              <a:t>astring</a:t>
            </a:r>
            <a:r>
              <a:rPr lang="en-US" dirty="0" smtClean="0"/>
              <a:t>[::-1]</a:t>
            </a:r>
          </a:p>
        </p:txBody>
      </p:sp>
    </p:spTree>
    <p:extLst>
      <p:ext uri="{BB962C8B-B14F-4D97-AF65-F5344CB8AC3E}">
        <p14:creationId xmlns:p14="http://schemas.microsoft.com/office/powerpoint/2010/main" val="1604057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Formatting</a:t>
            </a:r>
          </a:p>
          <a:p>
            <a:pPr lvl="1"/>
            <a:r>
              <a:rPr lang="en-US" sz="2000" dirty="0" smtClean="0"/>
              <a:t>Don’t use abbreviations unless wildly unreasonable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552372"/>
              </p:ext>
            </p:extLst>
          </p:nvPr>
        </p:nvGraphicFramePr>
        <p:xfrm>
          <a:off x="457200" y="2671183"/>
          <a:ext cx="7922481" cy="2233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0730"/>
                <a:gridCol w="2919795"/>
                <a:gridCol w="2801956"/>
              </a:tblGrid>
              <a:tr h="480564">
                <a:tc>
                  <a:txBody>
                    <a:bodyPr/>
                    <a:lstStyle/>
                    <a:p>
                      <a:r>
                        <a:rPr lang="en-US" dirty="0" smtClean="0"/>
                        <a:t>Identifier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Format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Camel 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StringManipulator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Words joined by under</a:t>
                      </a:r>
                      <a:r>
                        <a:rPr lang="en-US" baseline="0" dirty="0" smtClean="0"/>
                        <a:t>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my_computer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= True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Words joined by underscore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def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is_prime</a:t>
                      </a:r>
                      <a:r>
                        <a:rPr lang="en-US" baseline="0" dirty="0" smtClean="0"/>
                        <a:t>(</a:t>
                      </a:r>
                      <a:r>
                        <a:rPr lang="en-US" baseline="0" dirty="0" err="1" smtClean="0"/>
                        <a:t>num</a:t>
                      </a:r>
                      <a:r>
                        <a:rPr lang="en-US" baseline="0" dirty="0" smtClean="0"/>
                        <a:t>):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“Internal” class members/functions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Prefixed by single underscore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def</a:t>
                      </a:r>
                      <a:r>
                        <a:rPr lang="en-US" dirty="0" smtClean="0"/>
                        <a:t> _</a:t>
                      </a:r>
                      <a:r>
                        <a:rPr lang="en-US" dirty="0" err="1" smtClean="0"/>
                        <a:t>update_db</a:t>
                      </a:r>
                      <a:r>
                        <a:rPr lang="en-US" dirty="0" smtClean="0"/>
                        <a:t>(self):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1004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Prefer </a:t>
            </a:r>
            <a:r>
              <a:rPr lang="en-US" sz="2200" dirty="0" err="1" smtClean="0"/>
              <a:t>isinstance</a:t>
            </a:r>
            <a:r>
              <a:rPr lang="en-US" sz="2200" dirty="0" smtClean="0"/>
              <a:t> to type</a:t>
            </a:r>
          </a:p>
          <a:p>
            <a:pPr lvl="1"/>
            <a:endParaRPr lang="en-US" sz="1800" dirty="0" smtClean="0"/>
          </a:p>
          <a:p>
            <a:endParaRPr lang="en-US" sz="2200" dirty="0" smtClean="0"/>
          </a:p>
          <a:p>
            <a:endParaRPr lang="en-US" sz="2200" dirty="0"/>
          </a:p>
          <a:p>
            <a:endParaRPr lang="en-US" sz="2200" dirty="0" smtClean="0"/>
          </a:p>
          <a:p>
            <a:r>
              <a:rPr lang="en-US" sz="2200" dirty="0" smtClean="0"/>
              <a:t>Specify what kind of exception</a:t>
            </a:r>
          </a:p>
          <a:p>
            <a:endParaRPr lang="en-US" sz="22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386240" y="4142394"/>
            <a:ext cx="37242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Good</a:t>
            </a:r>
            <a:endParaRPr lang="en-US" dirty="0"/>
          </a:p>
          <a:p>
            <a:r>
              <a:rPr lang="en-US" dirty="0"/>
              <a:t>try:</a:t>
            </a:r>
            <a:br>
              <a:rPr lang="en-US" dirty="0"/>
            </a:br>
            <a:r>
              <a:rPr lang="en-US" dirty="0"/>
              <a:t>    fin = file("</a:t>
            </a:r>
            <a:r>
              <a:rPr lang="en-US" dirty="0" err="1"/>
              <a:t>absent_file.txt</a:t>
            </a:r>
            <a:r>
              <a:rPr lang="en-US" dirty="0"/>
              <a:t>")</a:t>
            </a:r>
            <a:br>
              <a:rPr lang="en-US" dirty="0"/>
            </a:br>
            <a:r>
              <a:rPr lang="en-US" dirty="0"/>
              <a:t>except </a:t>
            </a:r>
            <a:r>
              <a:rPr lang="en-US" dirty="0" err="1"/>
              <a:t>IOError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    ...</a:t>
            </a:r>
            <a:r>
              <a:rPr lang="en-US" dirty="0" smtClean="0">
                <a:effectLst/>
              </a:rPr>
              <a:t>  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3839" y="4142394"/>
            <a:ext cx="30638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Bad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try:</a:t>
            </a:r>
            <a:br>
              <a:rPr lang="en-US" dirty="0"/>
            </a:br>
            <a:r>
              <a:rPr lang="en-US" dirty="0"/>
              <a:t>    fin = file("</a:t>
            </a:r>
            <a:r>
              <a:rPr lang="en-US" dirty="0" err="1"/>
              <a:t>absent_file.txt</a:t>
            </a:r>
            <a:r>
              <a:rPr lang="en-US" dirty="0"/>
              <a:t>")</a:t>
            </a:r>
            <a:br>
              <a:rPr lang="en-US" dirty="0"/>
            </a:br>
            <a:r>
              <a:rPr lang="en-US" dirty="0"/>
              <a:t>except:</a:t>
            </a:r>
            <a:br>
              <a:rPr lang="en-US" dirty="0"/>
            </a:br>
            <a:r>
              <a:rPr lang="en-US" dirty="0" smtClean="0"/>
              <a:t> </a:t>
            </a:r>
            <a:r>
              <a:rPr lang="en-US" dirty="0"/>
              <a:t>    ...</a:t>
            </a:r>
            <a:r>
              <a:rPr lang="en-US" dirty="0" smtClean="0">
                <a:effectLst/>
              </a:rPr>
              <a:t> </a:t>
            </a: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947626" y="2094937"/>
            <a:ext cx="2823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Bad</a:t>
            </a:r>
          </a:p>
          <a:p>
            <a:r>
              <a:rPr lang="en-US" dirty="0" smtClean="0"/>
              <a:t>if </a:t>
            </a:r>
            <a:r>
              <a:rPr lang="en-US" dirty="0"/>
              <a:t>type(s) == type(""): ...</a:t>
            </a:r>
            <a:br>
              <a:rPr lang="en-US" dirty="0"/>
            </a:br>
            <a:r>
              <a:rPr lang="en-US" dirty="0"/>
              <a:t>if type(</a:t>
            </a:r>
            <a:r>
              <a:rPr lang="en-US" dirty="0" err="1"/>
              <a:t>seq</a:t>
            </a:r>
            <a:r>
              <a:rPr lang="en-US" dirty="0"/>
              <a:t>) == list or \</a:t>
            </a:r>
            <a:br>
              <a:rPr lang="en-US" dirty="0"/>
            </a:br>
            <a:r>
              <a:rPr lang="en-US" dirty="0"/>
              <a:t>   type(</a:t>
            </a:r>
            <a:r>
              <a:rPr lang="en-US" dirty="0" err="1"/>
              <a:t>seq</a:t>
            </a:r>
            <a:r>
              <a:rPr lang="en-US" dirty="0"/>
              <a:t>) == tuple: ...</a:t>
            </a:r>
            <a:r>
              <a:rPr lang="en-US" dirty="0" smtClean="0">
                <a:effectLst/>
              </a:rPr>
              <a:t> </a:t>
            </a:r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137660" y="2142476"/>
            <a:ext cx="5184735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Good</a:t>
            </a:r>
            <a:endParaRPr lang="en-US" dirty="0">
              <a:solidFill>
                <a:srgbClr val="008000"/>
              </a:solidFill>
            </a:endParaRPr>
          </a:p>
          <a:p>
            <a:r>
              <a:rPr lang="en-US" dirty="0"/>
              <a:t>if </a:t>
            </a:r>
            <a:r>
              <a:rPr lang="en-US" dirty="0" err="1"/>
              <a:t>isinstance</a:t>
            </a:r>
            <a:r>
              <a:rPr lang="en-US" dirty="0"/>
              <a:t>(s, </a:t>
            </a:r>
            <a:r>
              <a:rPr lang="en-US" dirty="0" err="1"/>
              <a:t>basestring</a:t>
            </a:r>
            <a:r>
              <a:rPr lang="en-US" dirty="0"/>
              <a:t>): ...</a:t>
            </a:r>
            <a:br>
              <a:rPr lang="en-US" dirty="0"/>
            </a:br>
            <a:r>
              <a:rPr lang="en-US" dirty="0"/>
              <a:t>if </a:t>
            </a:r>
            <a:r>
              <a:rPr lang="en-US" dirty="0" err="1"/>
              <a:t>isinstance</a:t>
            </a:r>
            <a:r>
              <a:rPr lang="en-US" dirty="0"/>
              <a:t>(</a:t>
            </a:r>
            <a:r>
              <a:rPr lang="en-US" dirty="0" err="1"/>
              <a:t>seq</a:t>
            </a:r>
            <a:r>
              <a:rPr lang="en-US" dirty="0"/>
              <a:t>, (list, tuple)): ...</a:t>
            </a:r>
            <a:br>
              <a:rPr lang="en-US" dirty="0"/>
            </a:br>
            <a:r>
              <a:rPr lang="en-US" dirty="0"/>
              <a:t># Or even:</a:t>
            </a:r>
            <a:br>
              <a:rPr lang="en-US" dirty="0"/>
            </a:br>
            <a:r>
              <a:rPr lang="en-US" dirty="0"/>
              <a:t>if </a:t>
            </a:r>
            <a:r>
              <a:rPr lang="en-US" dirty="0" err="1"/>
              <a:t>hasattr</a:t>
            </a:r>
            <a:r>
              <a:rPr lang="en-US" dirty="0"/>
              <a:t>(</a:t>
            </a:r>
            <a:r>
              <a:rPr lang="en-US" dirty="0" err="1"/>
              <a:t>seq</a:t>
            </a:r>
            <a:r>
              <a:rPr lang="en-US" dirty="0"/>
              <a:t>, "__</a:t>
            </a:r>
            <a:r>
              <a:rPr lang="en-US" dirty="0" err="1"/>
              <a:t>getitem</a:t>
            </a:r>
            <a:r>
              <a:rPr lang="en-US" dirty="0"/>
              <a:t>__"): ...</a:t>
            </a:r>
            <a:br>
              <a:rPr lang="en-US" dirty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444621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Byte Array</a:t>
            </a:r>
            <a:endParaRPr lang="en-US" sz="1800" dirty="0" smtClean="0"/>
          </a:p>
          <a:p>
            <a:endParaRPr lang="en-US" sz="2200" dirty="0" smtClean="0"/>
          </a:p>
          <a:p>
            <a:endParaRPr lang="en-US" sz="2200" dirty="0"/>
          </a:p>
          <a:p>
            <a:endParaRPr lang="en-US" sz="2200" dirty="0" smtClean="0"/>
          </a:p>
          <a:p>
            <a:endParaRPr lang="en-US" sz="2200" dirty="0" smtClean="0"/>
          </a:p>
          <a:p>
            <a:r>
              <a:rPr lang="en-US" sz="2200" dirty="0" smtClean="0"/>
              <a:t>Get first element of a set/</a:t>
            </a:r>
            <a:r>
              <a:rPr lang="en-US" sz="2200" dirty="0" err="1" smtClean="0"/>
              <a:t>dict</a:t>
            </a:r>
            <a:endParaRPr lang="en-US" sz="22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496089" y="4160168"/>
            <a:ext cx="29277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Good</a:t>
            </a:r>
            <a:endParaRPr lang="en-US" dirty="0"/>
          </a:p>
          <a:p>
            <a:r>
              <a:rPr lang="en-US" dirty="0" err="1" smtClean="0"/>
              <a:t>someitems</a:t>
            </a:r>
            <a:r>
              <a:rPr lang="en-US" dirty="0" smtClean="0"/>
              <a:t> </a:t>
            </a:r>
            <a:r>
              <a:rPr lang="en-US" dirty="0"/>
              <a:t>= set([1, 2, 3])</a:t>
            </a:r>
            <a:br>
              <a:rPr lang="en-US" dirty="0"/>
            </a:br>
            <a:r>
              <a:rPr lang="en-US" dirty="0" err="1"/>
              <a:t>somemap</a:t>
            </a:r>
            <a:r>
              <a:rPr lang="en-US" dirty="0"/>
              <a:t> = {1: 2, 3: 4, 5: 6}</a:t>
            </a:r>
            <a:br>
              <a:rPr lang="en-US" dirty="0"/>
            </a:br>
            <a:r>
              <a:rPr lang="en-US" dirty="0"/>
              <a:t>print </a:t>
            </a:r>
            <a:r>
              <a:rPr lang="en-US" dirty="0" err="1"/>
              <a:t>iter</a:t>
            </a:r>
            <a:r>
              <a:rPr lang="en-US" dirty="0"/>
              <a:t>(</a:t>
            </a:r>
            <a:r>
              <a:rPr lang="en-US" dirty="0" err="1"/>
              <a:t>someitems</a:t>
            </a:r>
            <a:r>
              <a:rPr lang="en-US" dirty="0"/>
              <a:t>).next()</a:t>
            </a:r>
            <a:br>
              <a:rPr lang="en-US" dirty="0"/>
            </a:br>
            <a:r>
              <a:rPr lang="en-US" dirty="0"/>
              <a:t>print </a:t>
            </a:r>
            <a:r>
              <a:rPr lang="en-US" dirty="0" err="1"/>
              <a:t>iter</a:t>
            </a:r>
            <a:r>
              <a:rPr lang="en-US" dirty="0"/>
              <a:t>(</a:t>
            </a:r>
            <a:r>
              <a:rPr lang="en-US" dirty="0" err="1"/>
              <a:t>somemap</a:t>
            </a:r>
            <a:r>
              <a:rPr lang="en-US" dirty="0"/>
              <a:t>).next()</a:t>
            </a:r>
            <a:r>
              <a:rPr lang="en-US" dirty="0" smtClean="0">
                <a:effectLst/>
              </a:rPr>
              <a:t> 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3839" y="4142394"/>
            <a:ext cx="30638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Bad</a:t>
            </a:r>
          </a:p>
          <a:p>
            <a:r>
              <a:rPr lang="en-US" dirty="0" err="1"/>
              <a:t>someitems</a:t>
            </a:r>
            <a:r>
              <a:rPr lang="en-US" dirty="0"/>
              <a:t> = set([1, 2, 3])</a:t>
            </a:r>
            <a:br>
              <a:rPr lang="en-US" dirty="0"/>
            </a:br>
            <a:r>
              <a:rPr lang="en-US" dirty="0" err="1"/>
              <a:t>somemap</a:t>
            </a:r>
            <a:r>
              <a:rPr lang="en-US" dirty="0"/>
              <a:t> = {1:2, 3:4, 5:6}</a:t>
            </a:r>
            <a:br>
              <a:rPr lang="en-US" dirty="0"/>
            </a:br>
            <a:r>
              <a:rPr lang="en-US" dirty="0"/>
              <a:t>print list(</a:t>
            </a:r>
            <a:r>
              <a:rPr lang="en-US" dirty="0" err="1"/>
              <a:t>someitems</a:t>
            </a:r>
            <a:r>
              <a:rPr lang="en-US" dirty="0"/>
              <a:t>)[0]</a:t>
            </a:r>
            <a:br>
              <a:rPr lang="en-US" dirty="0"/>
            </a:br>
            <a:r>
              <a:rPr lang="en-US" dirty="0"/>
              <a:t>print list(</a:t>
            </a:r>
            <a:r>
              <a:rPr lang="en-US" dirty="0" err="1"/>
              <a:t>somemap</a:t>
            </a:r>
            <a:r>
              <a:rPr lang="en-US" dirty="0"/>
              <a:t>)[0]</a:t>
            </a:r>
            <a:r>
              <a:rPr lang="en-US" dirty="0" smtClean="0">
                <a:effectLst/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47626" y="2094937"/>
            <a:ext cx="41245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Bad</a:t>
            </a:r>
          </a:p>
          <a:p>
            <a:r>
              <a:rPr lang="en-US" dirty="0"/>
              <a:t>bytes = </a:t>
            </a:r>
            <a:r>
              <a:rPr lang="en-US" dirty="0" err="1"/>
              <a:t>array.array</a:t>
            </a:r>
            <a:r>
              <a:rPr lang="en-US" dirty="0"/>
              <a:t>('B', [0] * </a:t>
            </a:r>
            <a:r>
              <a:rPr lang="en-US" dirty="0" err="1"/>
              <a:t>nbytes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# Or: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err="1"/>
              <a:t>itertools</a:t>
            </a:r>
            <a:r>
              <a:rPr lang="en-US" dirty="0"/>
              <a:t> import repeat</a:t>
            </a:r>
            <a:br>
              <a:rPr lang="en-US" dirty="0"/>
            </a:br>
            <a:r>
              <a:rPr lang="en-US" dirty="0"/>
              <a:t>bytes = </a:t>
            </a:r>
            <a:r>
              <a:rPr lang="en-US" dirty="0" err="1"/>
              <a:t>array.array</a:t>
            </a:r>
            <a:r>
              <a:rPr lang="en-US" dirty="0"/>
              <a:t>('B', repeat(0, </a:t>
            </a:r>
            <a:r>
              <a:rPr lang="en-US" dirty="0" err="1"/>
              <a:t>nbytes</a:t>
            </a:r>
            <a:r>
              <a:rPr lang="en-US" dirty="0"/>
              <a:t>))</a:t>
            </a:r>
            <a:r>
              <a:rPr lang="en-US" dirty="0" smtClean="0">
                <a:effectLst/>
              </a:rPr>
              <a:t> </a:t>
            </a:r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072191" y="2094937"/>
            <a:ext cx="3503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Good</a:t>
            </a:r>
          </a:p>
          <a:p>
            <a:r>
              <a:rPr lang="en-US" dirty="0"/>
              <a:t>bytes = </a:t>
            </a:r>
            <a:r>
              <a:rPr lang="en-US" dirty="0" err="1"/>
              <a:t>array.array</a:t>
            </a:r>
            <a:r>
              <a:rPr lang="en-US" dirty="0"/>
              <a:t>('B', [0]) * </a:t>
            </a:r>
            <a:r>
              <a:rPr lang="en-US" dirty="0" err="1"/>
              <a:t>nbytes</a:t>
            </a:r>
            <a:r>
              <a:rPr lang="en-US" dirty="0" smtClean="0">
                <a:effectLst/>
              </a:rPr>
              <a:t> </a:t>
            </a:r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346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err="1" smtClean="0"/>
              <a:t>dict</a:t>
            </a:r>
            <a:r>
              <a:rPr lang="en-US" sz="2200" dirty="0" smtClean="0"/>
              <a:t> default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49773" y="1417638"/>
            <a:ext cx="3949059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Good</a:t>
            </a:r>
            <a:endParaRPr lang="en-US" dirty="0"/>
          </a:p>
          <a:p>
            <a:r>
              <a:rPr lang="en-US" dirty="0"/>
              <a:t># Short way:</a:t>
            </a:r>
            <a:br>
              <a:rPr lang="en-US" dirty="0"/>
            </a:br>
            <a:r>
              <a:rPr lang="en-US" dirty="0" err="1"/>
              <a:t>freqs</a:t>
            </a:r>
            <a:r>
              <a:rPr lang="en-US" dirty="0"/>
              <a:t> = {}</a:t>
            </a:r>
            <a:br>
              <a:rPr lang="en-US" dirty="0"/>
            </a:br>
            <a:r>
              <a:rPr lang="en-US" dirty="0"/>
              <a:t>for c in "abracadabra":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err="1"/>
              <a:t>freqs</a:t>
            </a:r>
            <a:r>
              <a:rPr lang="en-US" dirty="0"/>
              <a:t>[c] = </a:t>
            </a:r>
            <a:r>
              <a:rPr lang="en-US" dirty="0" err="1"/>
              <a:t>freqs.get</a:t>
            </a:r>
            <a:r>
              <a:rPr lang="en-US" dirty="0"/>
              <a:t>(c, 0) + 1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# Often the fastest way:</a:t>
            </a:r>
            <a:br>
              <a:rPr lang="en-US" dirty="0"/>
            </a:br>
            <a:r>
              <a:rPr lang="en-US" dirty="0" err="1"/>
              <a:t>freqs</a:t>
            </a:r>
            <a:r>
              <a:rPr lang="en-US" dirty="0"/>
              <a:t> = {}</a:t>
            </a:r>
            <a:br>
              <a:rPr lang="en-US" dirty="0"/>
            </a:br>
            <a:r>
              <a:rPr lang="en-US" dirty="0"/>
              <a:t>for c in "abracadabra":</a:t>
            </a:r>
            <a:br>
              <a:rPr lang="en-US" dirty="0"/>
            </a:br>
            <a:r>
              <a:rPr lang="en-US" dirty="0"/>
              <a:t>    if c in </a:t>
            </a:r>
            <a:r>
              <a:rPr lang="en-US" dirty="0" err="1"/>
              <a:t>freqs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        </a:t>
            </a:r>
            <a:r>
              <a:rPr lang="en-US" dirty="0" err="1"/>
              <a:t>freqs</a:t>
            </a:r>
            <a:r>
              <a:rPr lang="en-US" dirty="0"/>
              <a:t>[c] += 1</a:t>
            </a:r>
            <a:br>
              <a:rPr lang="en-US" dirty="0"/>
            </a:br>
            <a:r>
              <a:rPr lang="en-US" dirty="0"/>
              <a:t>    else:</a:t>
            </a:r>
            <a:br>
              <a:rPr lang="en-US" dirty="0"/>
            </a:br>
            <a:r>
              <a:rPr lang="en-US" dirty="0"/>
              <a:t>        </a:t>
            </a:r>
            <a:r>
              <a:rPr lang="en-US" dirty="0" err="1"/>
              <a:t>freqs</a:t>
            </a:r>
            <a:r>
              <a:rPr lang="en-US" dirty="0"/>
              <a:t>[c] = 1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# Or better with Python 2.5+:</a:t>
            </a:r>
            <a:br>
              <a:rPr lang="en-US" dirty="0"/>
            </a:br>
            <a:r>
              <a:rPr lang="en-US" dirty="0"/>
              <a:t>from collections import </a:t>
            </a:r>
            <a:r>
              <a:rPr lang="en-US" dirty="0" err="1"/>
              <a:t>defaultdict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freqs</a:t>
            </a:r>
            <a:r>
              <a:rPr lang="en-US" dirty="0"/>
              <a:t> = </a:t>
            </a:r>
            <a:r>
              <a:rPr lang="en-US" dirty="0" err="1"/>
              <a:t>defaultdict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for c in "abracadabra":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err="1"/>
              <a:t>freqs</a:t>
            </a:r>
            <a:r>
              <a:rPr lang="en-US" dirty="0"/>
              <a:t>[c] += 1</a:t>
            </a:r>
            <a:r>
              <a:rPr lang="en-US" dirty="0" smtClean="0">
                <a:effectLst/>
              </a:rPr>
              <a:t> 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7440" y="2125912"/>
            <a:ext cx="30638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May be Bad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/>
              <a:t>freqs</a:t>
            </a:r>
            <a:r>
              <a:rPr lang="en-US" dirty="0"/>
              <a:t> = {}</a:t>
            </a:r>
            <a:br>
              <a:rPr lang="en-US" dirty="0"/>
            </a:br>
            <a:r>
              <a:rPr lang="en-US" dirty="0"/>
              <a:t>for c in "abracadabra":</a:t>
            </a:r>
            <a:br>
              <a:rPr lang="en-US" dirty="0"/>
            </a:br>
            <a:r>
              <a:rPr lang="en-US" dirty="0"/>
              <a:t>    try:</a:t>
            </a:r>
            <a:br>
              <a:rPr lang="en-US" dirty="0"/>
            </a:br>
            <a:r>
              <a:rPr lang="en-US" dirty="0"/>
              <a:t>        </a:t>
            </a:r>
            <a:r>
              <a:rPr lang="en-US" dirty="0" err="1"/>
              <a:t>freqs</a:t>
            </a:r>
            <a:r>
              <a:rPr lang="en-US" dirty="0"/>
              <a:t>[c] += 1</a:t>
            </a:r>
            <a:br>
              <a:rPr lang="en-US" dirty="0"/>
            </a:br>
            <a:r>
              <a:rPr lang="en-US" dirty="0"/>
              <a:t>    except:</a:t>
            </a:r>
            <a:br>
              <a:rPr lang="en-US" dirty="0"/>
            </a:br>
            <a:r>
              <a:rPr lang="en-US" dirty="0"/>
              <a:t>        </a:t>
            </a:r>
            <a:r>
              <a:rPr lang="en-US" dirty="0" err="1"/>
              <a:t>freqs</a:t>
            </a:r>
            <a:r>
              <a:rPr lang="en-US" dirty="0"/>
              <a:t>[c] = </a:t>
            </a:r>
            <a:r>
              <a:rPr lang="en-US" dirty="0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797060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Long text</a:t>
            </a:r>
          </a:p>
          <a:p>
            <a:pPr lvl="1"/>
            <a:r>
              <a:rPr lang="en-US" sz="1800" dirty="0" smtClean="0"/>
              <a:t>Parentheses allow implicit line continuation</a:t>
            </a:r>
            <a:endParaRPr lang="en-US" sz="1800" dirty="0"/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sz="2200" dirty="0"/>
          </a:p>
          <a:p>
            <a:r>
              <a:rPr lang="en-US" sz="2200" dirty="0" err="1" smtClean="0"/>
              <a:t>dict</a:t>
            </a:r>
            <a:r>
              <a:rPr lang="en-US" sz="2200" dirty="0" smtClean="0"/>
              <a:t> </a:t>
            </a:r>
            <a:r>
              <a:rPr lang="en-US" sz="2200" dirty="0" err="1" smtClean="0"/>
              <a:t>setdefault</a:t>
            </a:r>
            <a:r>
              <a:rPr lang="en-US" sz="2200" dirty="0" smtClean="0"/>
              <a:t> (Note default </a:t>
            </a:r>
            <a:r>
              <a:rPr lang="en-US" sz="2200" dirty="0" err="1" smtClean="0"/>
              <a:t>param</a:t>
            </a:r>
            <a:r>
              <a:rPr lang="en-US" sz="2200" dirty="0" smtClean="0"/>
              <a:t> is always evaluated)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86597" y="4870637"/>
            <a:ext cx="48574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Good (or use </a:t>
            </a:r>
            <a:r>
              <a:rPr lang="en-US" dirty="0" err="1" smtClean="0">
                <a:solidFill>
                  <a:srgbClr val="008000"/>
                </a:solidFill>
              </a:rPr>
              <a:t>defaultdict</a:t>
            </a:r>
            <a:r>
              <a:rPr lang="en-US" dirty="0" smtClean="0">
                <a:solidFill>
                  <a:srgbClr val="008000"/>
                </a:solidFill>
              </a:rPr>
              <a:t>(list)</a:t>
            </a:r>
            <a:endParaRPr lang="en-US" dirty="0"/>
          </a:p>
          <a:p>
            <a:r>
              <a:rPr lang="en-US" dirty="0" smtClean="0"/>
              <a:t>equities = {}</a:t>
            </a:r>
          </a:p>
          <a:p>
            <a:r>
              <a:rPr lang="en-US" dirty="0" smtClean="0"/>
              <a:t>for (portfolio, equity) in data: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equities.setdefault</a:t>
            </a:r>
            <a:r>
              <a:rPr lang="en-US" dirty="0" smtClean="0"/>
              <a:t>(portfolio, []).append(equity)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1" y="4774574"/>
            <a:ext cx="40388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Bad</a:t>
            </a:r>
          </a:p>
          <a:p>
            <a:r>
              <a:rPr lang="en-US" dirty="0"/>
              <a:t>equities = {}</a:t>
            </a:r>
          </a:p>
          <a:p>
            <a:r>
              <a:rPr lang="en-US" dirty="0"/>
              <a:t>for (portfolio, equity) in data:</a:t>
            </a:r>
          </a:p>
          <a:p>
            <a:r>
              <a:rPr lang="en-US" dirty="0"/>
              <a:t>    if portfolio in equities:</a:t>
            </a:r>
          </a:p>
          <a:p>
            <a:r>
              <a:rPr lang="en-US" dirty="0"/>
              <a:t>        equities[portfolio].append(equity)</a:t>
            </a:r>
          </a:p>
          <a:p>
            <a:r>
              <a:rPr lang="hu-HU" dirty="0"/>
              <a:t>    else:</a:t>
            </a:r>
          </a:p>
          <a:p>
            <a:r>
              <a:rPr lang="en-US" dirty="0"/>
              <a:t>        equities[portfolio] = [equity]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47626" y="2461570"/>
            <a:ext cx="35484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Bad</a:t>
            </a:r>
          </a:p>
          <a:p>
            <a:r>
              <a:rPr lang="en-US" dirty="0" smtClean="0"/>
              <a:t>text =“a very very very very ….\</a:t>
            </a:r>
          </a:p>
          <a:p>
            <a:r>
              <a:rPr lang="en-US" dirty="0" smtClean="0"/>
              <a:t>long line”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99522" y="2230738"/>
            <a:ext cx="31896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Good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text = (“a very very very very”</a:t>
            </a:r>
          </a:p>
          <a:p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           “…. long line”)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or 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“””\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a very ….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long line\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“””</a:t>
            </a:r>
          </a:p>
        </p:txBody>
      </p:sp>
    </p:spTree>
    <p:extLst>
      <p:ext uri="{BB962C8B-B14F-4D97-AF65-F5344CB8AC3E}">
        <p14:creationId xmlns:p14="http://schemas.microsoft.com/office/powerpoint/2010/main" val="3873712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Avoid using temporary </a:t>
            </a:r>
            <a:r>
              <a:rPr lang="en-US" sz="2400" dirty="0" err="1" smtClean="0"/>
              <a:t>var</a:t>
            </a:r>
            <a:r>
              <a:rPr lang="en-US" sz="2400" dirty="0"/>
              <a:t> </a:t>
            </a:r>
            <a:r>
              <a:rPr lang="en-US" sz="2400" dirty="0" smtClean="0"/>
              <a:t>to swap data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r>
              <a:rPr lang="en-US" sz="2400" dirty="0" smtClean="0"/>
              <a:t>Use tuples to unpack data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440257" y="2159973"/>
            <a:ext cx="15450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Bad</a:t>
            </a:r>
          </a:p>
          <a:p>
            <a:r>
              <a:rPr lang="en-US" dirty="0"/>
              <a:t>t</a:t>
            </a:r>
            <a:r>
              <a:rPr lang="en-US" dirty="0" smtClean="0"/>
              <a:t>emp = foo</a:t>
            </a:r>
          </a:p>
          <a:p>
            <a:r>
              <a:rPr lang="en-US" dirty="0"/>
              <a:t>f</a:t>
            </a:r>
            <a:r>
              <a:rPr lang="en-US" dirty="0" smtClean="0"/>
              <a:t>oo = bar</a:t>
            </a:r>
          </a:p>
          <a:p>
            <a:r>
              <a:rPr lang="en-US" dirty="0"/>
              <a:t>b</a:t>
            </a:r>
            <a:r>
              <a:rPr lang="en-US" dirty="0" smtClean="0"/>
              <a:t>ar = temp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78085" y="2159973"/>
            <a:ext cx="2597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Good</a:t>
            </a:r>
          </a:p>
          <a:p>
            <a:r>
              <a:rPr lang="en-US" dirty="0" smtClean="0"/>
              <a:t>(foo, bar) = (bar, foo)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0064" y="4093161"/>
            <a:ext cx="41243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Bad</a:t>
            </a:r>
          </a:p>
          <a:p>
            <a:r>
              <a:rPr lang="en-US" dirty="0" err="1" smtClean="0"/>
              <a:t>my_stuffs</a:t>
            </a:r>
            <a:r>
              <a:rPr lang="en-US" dirty="0" smtClean="0"/>
              <a:t> = [“phone”, “pad”, “computer”]</a:t>
            </a:r>
          </a:p>
          <a:p>
            <a:r>
              <a:rPr lang="en-US" dirty="0"/>
              <a:t>p</a:t>
            </a:r>
            <a:r>
              <a:rPr lang="en-US" dirty="0" smtClean="0"/>
              <a:t>hone = </a:t>
            </a:r>
            <a:r>
              <a:rPr lang="en-US" dirty="0" err="1" smtClean="0"/>
              <a:t>my_stuffs</a:t>
            </a:r>
            <a:r>
              <a:rPr lang="en-US" dirty="0" smtClean="0"/>
              <a:t>[0]</a:t>
            </a:r>
          </a:p>
          <a:p>
            <a:r>
              <a:rPr lang="en-US" dirty="0" smtClean="0"/>
              <a:t>pad = </a:t>
            </a:r>
            <a:r>
              <a:rPr lang="en-US" dirty="0" err="1" smtClean="0"/>
              <a:t>my_stuffs</a:t>
            </a:r>
            <a:r>
              <a:rPr lang="en-US" dirty="0" smtClean="0"/>
              <a:t>[1]</a:t>
            </a:r>
          </a:p>
          <a:p>
            <a:r>
              <a:rPr lang="en-US" dirty="0"/>
              <a:t>c</a:t>
            </a:r>
            <a:r>
              <a:rPr lang="en-US" dirty="0" smtClean="0"/>
              <a:t>omputer = </a:t>
            </a:r>
            <a:r>
              <a:rPr lang="en-US" dirty="0" err="1" smtClean="0"/>
              <a:t>my_stuffs</a:t>
            </a:r>
            <a:r>
              <a:rPr lang="en-US" dirty="0" smtClean="0"/>
              <a:t>[2]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67771" y="4109349"/>
            <a:ext cx="4124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Good</a:t>
            </a:r>
          </a:p>
          <a:p>
            <a:r>
              <a:rPr lang="en-US" dirty="0" err="1" smtClean="0"/>
              <a:t>my_stuffs</a:t>
            </a:r>
            <a:r>
              <a:rPr lang="en-US" dirty="0" smtClean="0"/>
              <a:t> = [“phone”, “pad”, “computer”]</a:t>
            </a:r>
          </a:p>
          <a:p>
            <a:r>
              <a:rPr lang="en-US" dirty="0" smtClean="0"/>
              <a:t>(phone, pad, computer) = </a:t>
            </a:r>
            <a:r>
              <a:rPr lang="en-US" dirty="0" err="1" smtClean="0"/>
              <a:t>my_stuffs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0134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Use “”.join to create a string for a list elements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endParaRPr lang="en-US" sz="2400" dirty="0" smtClean="0"/>
          </a:p>
          <a:p>
            <a:r>
              <a:rPr lang="en-US" sz="2200" dirty="0" smtClean="0"/>
              <a:t>Use the “default” parameter of </a:t>
            </a:r>
            <a:r>
              <a:rPr lang="en-US" sz="2200" dirty="0" err="1" smtClean="0"/>
              <a:t>dict.get</a:t>
            </a:r>
            <a:r>
              <a:rPr lang="en-US" sz="2200" dirty="0" smtClean="0"/>
              <a:t>() (</a:t>
            </a:r>
            <a:r>
              <a:rPr lang="en-US" sz="2200" dirty="0" err="1" smtClean="0"/>
              <a:t>collections.defaultdict</a:t>
            </a:r>
            <a:r>
              <a:rPr lang="en-US" sz="2200" dirty="0" smtClean="0"/>
              <a:t>)</a:t>
            </a:r>
            <a:endParaRPr 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196399" y="2159973"/>
            <a:ext cx="44255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Bad</a:t>
            </a:r>
          </a:p>
          <a:p>
            <a:r>
              <a:rPr lang="en-US" dirty="0"/>
              <a:t>a</a:t>
            </a:r>
            <a:r>
              <a:rPr lang="en-US" dirty="0" smtClean="0"/>
              <a:t>ddresses = [“China”, “Shanghai”, “</a:t>
            </a:r>
            <a:r>
              <a:rPr lang="en-US" dirty="0" err="1" smtClean="0"/>
              <a:t>Pudong</a:t>
            </a:r>
            <a:r>
              <a:rPr lang="en-US" dirty="0" smtClean="0"/>
              <a:t>”]</a:t>
            </a:r>
          </a:p>
          <a:p>
            <a:r>
              <a:rPr lang="en-US" dirty="0"/>
              <a:t>a</a:t>
            </a:r>
            <a:r>
              <a:rPr lang="en-US" dirty="0" smtClean="0"/>
              <a:t>ddress = “”</a:t>
            </a:r>
          </a:p>
          <a:p>
            <a:r>
              <a:rPr lang="en-US" dirty="0"/>
              <a:t>f</a:t>
            </a:r>
            <a:r>
              <a:rPr lang="en-US" dirty="0" smtClean="0"/>
              <a:t>or </a:t>
            </a:r>
            <a:r>
              <a:rPr lang="en-US" dirty="0" err="1" smtClean="0"/>
              <a:t>addr</a:t>
            </a:r>
            <a:r>
              <a:rPr lang="en-US" dirty="0" smtClean="0"/>
              <a:t> in addresses:</a:t>
            </a:r>
          </a:p>
          <a:p>
            <a:r>
              <a:rPr lang="en-US" dirty="0"/>
              <a:t> </a:t>
            </a:r>
            <a:r>
              <a:rPr lang="en-US" dirty="0" smtClean="0"/>
              <a:t>   address += </a:t>
            </a:r>
            <a:r>
              <a:rPr lang="en-US" dirty="0" err="1" smtClean="0"/>
              <a:t>addr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767772" y="2185619"/>
            <a:ext cx="43762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Good</a:t>
            </a:r>
          </a:p>
          <a:p>
            <a:r>
              <a:rPr lang="en-US" dirty="0" smtClean="0"/>
              <a:t>addresses = [“China”, “Shanghai”, “</a:t>
            </a:r>
            <a:r>
              <a:rPr lang="en-US" dirty="0" err="1" smtClean="0"/>
              <a:t>Pudong</a:t>
            </a:r>
            <a:r>
              <a:rPr lang="en-US" dirty="0" smtClean="0"/>
              <a:t>”]</a:t>
            </a:r>
          </a:p>
          <a:p>
            <a:r>
              <a:rPr lang="en-US" dirty="0" smtClean="0"/>
              <a:t>address = “”.join(addresses)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70701" y="4571431"/>
            <a:ext cx="3188207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Bad</a:t>
            </a:r>
          </a:p>
          <a:p>
            <a:r>
              <a:rPr lang="en-US" dirty="0" err="1" smtClean="0"/>
              <a:t>log_level</a:t>
            </a:r>
            <a:r>
              <a:rPr lang="en-US" dirty="0" smtClean="0"/>
              <a:t> = None</a:t>
            </a:r>
          </a:p>
          <a:p>
            <a:r>
              <a:rPr lang="en-US" dirty="0" smtClean="0"/>
              <a:t>If “severity” in </a:t>
            </a:r>
            <a:r>
              <a:rPr lang="en-US" dirty="0" err="1" smtClean="0"/>
              <a:t>config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log_level</a:t>
            </a:r>
            <a:r>
              <a:rPr lang="en-US" dirty="0" smtClean="0"/>
              <a:t> = </a:t>
            </a:r>
            <a:r>
              <a:rPr lang="en-US" dirty="0" err="1" smtClean="0"/>
              <a:t>config</a:t>
            </a:r>
            <a:r>
              <a:rPr lang="en-US" dirty="0" smtClean="0"/>
              <a:t>[“severity”]</a:t>
            </a:r>
          </a:p>
          <a:p>
            <a:r>
              <a:rPr lang="en-US" dirty="0"/>
              <a:t>e</a:t>
            </a:r>
            <a:r>
              <a:rPr lang="en-US" dirty="0" smtClean="0"/>
              <a:t>lse: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log_level</a:t>
            </a:r>
            <a:r>
              <a:rPr lang="en-US" dirty="0" smtClean="0"/>
              <a:t> = </a:t>
            </a:r>
            <a:r>
              <a:rPr lang="en-US" dirty="0" err="1" smtClean="0"/>
              <a:t>log.INFO</a:t>
            </a: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150562" y="4571431"/>
            <a:ext cx="4242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Good</a:t>
            </a:r>
          </a:p>
          <a:p>
            <a:r>
              <a:rPr lang="en-US" dirty="0" err="1">
                <a:solidFill>
                  <a:srgbClr val="000000"/>
                </a:solidFill>
              </a:rPr>
              <a:t>l</a:t>
            </a:r>
            <a:r>
              <a:rPr lang="en-US" dirty="0" err="1" smtClean="0">
                <a:solidFill>
                  <a:srgbClr val="000000"/>
                </a:solidFill>
              </a:rPr>
              <a:t>og_level</a:t>
            </a:r>
            <a:r>
              <a:rPr lang="en-US" dirty="0" smtClean="0">
                <a:solidFill>
                  <a:srgbClr val="000000"/>
                </a:solidFill>
              </a:rPr>
              <a:t> = </a:t>
            </a:r>
            <a:r>
              <a:rPr lang="en-US" dirty="0" err="1" smtClean="0">
                <a:solidFill>
                  <a:srgbClr val="000000"/>
                </a:solidFill>
              </a:rPr>
              <a:t>config.get</a:t>
            </a:r>
            <a:r>
              <a:rPr lang="en-US" dirty="0" smtClean="0">
                <a:solidFill>
                  <a:srgbClr val="000000"/>
                </a:solidFill>
              </a:rPr>
              <a:t>(“</a:t>
            </a:r>
            <a:r>
              <a:rPr lang="en-US" dirty="0" smtClean="0">
                <a:solidFill>
                  <a:srgbClr val="000000"/>
                </a:solidFill>
              </a:rPr>
              <a:t>severity”, </a:t>
            </a:r>
            <a:r>
              <a:rPr lang="en-US" dirty="0" err="1" smtClean="0">
                <a:solidFill>
                  <a:srgbClr val="000000"/>
                </a:solidFill>
              </a:rPr>
              <a:t>log.INFO</a:t>
            </a:r>
            <a:r>
              <a:rPr lang="en-US" dirty="0" smtClean="0">
                <a:solidFill>
                  <a:srgbClr val="000000"/>
                </a:solidFill>
              </a:rPr>
              <a:t>”</a:t>
            </a:r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771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Use Context Manager to ensure resources are properly released</a:t>
            </a:r>
            <a:endParaRPr lang="en-US" sz="2200" dirty="0"/>
          </a:p>
          <a:p>
            <a:pPr lvl="1"/>
            <a:r>
              <a:rPr lang="en-US" sz="2200" dirty="0" smtClean="0"/>
              <a:t>Like RAII in C++, exception safe</a:t>
            </a:r>
          </a:p>
          <a:p>
            <a:pPr lvl="1"/>
            <a:endParaRPr lang="en-US" sz="2000" dirty="0"/>
          </a:p>
          <a:p>
            <a:endParaRPr lang="en-US" sz="2400" dirty="0" smtClean="0"/>
          </a:p>
          <a:p>
            <a:endParaRPr lang="en-US" sz="2200" dirty="0" smtClean="0"/>
          </a:p>
          <a:p>
            <a:endParaRPr lang="en-US" sz="2200" dirty="0"/>
          </a:p>
          <a:p>
            <a:r>
              <a:rPr lang="en-US" sz="2200" dirty="0" smtClean="0"/>
              <a:t>Be familiar with “</a:t>
            </a:r>
            <a:r>
              <a:rPr lang="en-US" sz="2200" dirty="0" err="1" smtClean="0"/>
              <a:t>itertools</a:t>
            </a:r>
            <a:r>
              <a:rPr lang="en-US" sz="2200" dirty="0" smtClean="0"/>
              <a:t>” module</a:t>
            </a:r>
            <a:endParaRPr 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995088" y="2380005"/>
            <a:ext cx="29328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Bad</a:t>
            </a:r>
          </a:p>
          <a:p>
            <a:r>
              <a:rPr lang="en-US" dirty="0" smtClean="0"/>
              <a:t>f = open(</a:t>
            </a:r>
            <a:r>
              <a:rPr lang="en-US" dirty="0" err="1" smtClean="0"/>
              <a:t>file_path</a:t>
            </a:r>
            <a:r>
              <a:rPr lang="en-US" dirty="0" smtClean="0"/>
              <a:t>, “r”)</a:t>
            </a:r>
          </a:p>
          <a:p>
            <a:r>
              <a:rPr lang="en-US" dirty="0"/>
              <a:t>f</a:t>
            </a:r>
            <a:r>
              <a:rPr lang="en-US" dirty="0" smtClean="0"/>
              <a:t>or lin</a:t>
            </a:r>
            <a:r>
              <a:rPr lang="en-US" dirty="0" smtClean="0"/>
              <a:t>e in </a:t>
            </a:r>
            <a:r>
              <a:rPr lang="en-US" dirty="0" err="1" smtClean="0"/>
              <a:t>f.readlines</a:t>
            </a:r>
            <a:r>
              <a:rPr lang="en-US" dirty="0" smtClean="0"/>
              <a:t>():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/>
              <a:t>handle(line)</a:t>
            </a:r>
          </a:p>
          <a:p>
            <a:r>
              <a:rPr lang="en-US" dirty="0" err="1" smtClean="0"/>
              <a:t>f.close</a:t>
            </a:r>
            <a:r>
              <a:rPr lang="en-US" dirty="0" smtClean="0"/>
              <a:t>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67772" y="2418202"/>
            <a:ext cx="30750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Good</a:t>
            </a:r>
          </a:p>
          <a:p>
            <a:r>
              <a:rPr lang="en-US" dirty="0"/>
              <a:t>w</a:t>
            </a:r>
            <a:r>
              <a:rPr lang="en-US" dirty="0" smtClean="0"/>
              <a:t>ith open(</a:t>
            </a:r>
            <a:r>
              <a:rPr lang="en-US" dirty="0" err="1" smtClean="0"/>
              <a:t>file_path</a:t>
            </a:r>
            <a:r>
              <a:rPr lang="en-US" dirty="0" smtClean="0"/>
              <a:t>, “r”) as f:</a:t>
            </a:r>
          </a:p>
          <a:p>
            <a:r>
              <a:rPr lang="en-US" dirty="0" smtClean="0"/>
              <a:t>    for line in f:</a:t>
            </a:r>
          </a:p>
          <a:p>
            <a:r>
              <a:rPr lang="en-US" dirty="0" smtClean="0"/>
              <a:t>        handle(line)</a:t>
            </a:r>
          </a:p>
        </p:txBody>
      </p:sp>
    </p:spTree>
    <p:extLst>
      <p:ext uri="{BB962C8B-B14F-4D97-AF65-F5344CB8AC3E}">
        <p14:creationId xmlns:p14="http://schemas.microsoft.com/office/powerpoint/2010/main" val="2242611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Avoid placing conditional branch on the same line as colon</a:t>
            </a:r>
            <a:endParaRPr lang="en-US" sz="2000" dirty="0" smtClean="0"/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endParaRPr lang="en-US" sz="2400" dirty="0" smtClean="0"/>
          </a:p>
          <a:p>
            <a:r>
              <a:rPr lang="en-US" sz="2200" dirty="0" smtClean="0"/>
              <a:t>Avoid multiple statements on a single line</a:t>
            </a:r>
            <a:endParaRPr 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1381339" y="2224359"/>
            <a:ext cx="23698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Bad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if name: print name</a:t>
            </a:r>
          </a:p>
          <a:p>
            <a:r>
              <a:rPr lang="en-US" dirty="0">
                <a:solidFill>
                  <a:srgbClr val="000000"/>
                </a:solidFill>
              </a:rPr>
              <a:t>p</a:t>
            </a:r>
            <a:r>
              <a:rPr lang="en-US" dirty="0" smtClean="0">
                <a:solidFill>
                  <a:srgbClr val="000000"/>
                </a:solidFill>
              </a:rPr>
              <a:t>rint address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67772" y="2185619"/>
            <a:ext cx="43762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Good</a:t>
            </a:r>
          </a:p>
          <a:p>
            <a:r>
              <a:rPr lang="en-US" dirty="0"/>
              <a:t>i</a:t>
            </a:r>
            <a:r>
              <a:rPr lang="en-US" dirty="0" smtClean="0"/>
              <a:t>f name:</a:t>
            </a:r>
          </a:p>
          <a:p>
            <a:r>
              <a:rPr lang="en-US" dirty="0"/>
              <a:t> </a:t>
            </a:r>
            <a:r>
              <a:rPr lang="en-US" dirty="0" smtClean="0"/>
              <a:t>   print name</a:t>
            </a:r>
          </a:p>
          <a:p>
            <a:r>
              <a:rPr lang="en-US" dirty="0"/>
              <a:t>p</a:t>
            </a:r>
            <a:r>
              <a:rPr lang="en-US" dirty="0" smtClean="0"/>
              <a:t>rint address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57200" y="4217608"/>
            <a:ext cx="5433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Bad</a:t>
            </a:r>
          </a:p>
          <a:p>
            <a:r>
              <a:rPr lang="en-US" dirty="0"/>
              <a:t>i</a:t>
            </a:r>
            <a:r>
              <a:rPr lang="en-US" dirty="0" smtClean="0"/>
              <a:t>f </a:t>
            </a:r>
            <a:r>
              <a:rPr lang="en-US" dirty="0" err="1" smtClean="0"/>
              <a:t>bad_code</a:t>
            </a:r>
            <a:r>
              <a:rPr lang="en-US" dirty="0" smtClean="0"/>
              <a:t>: </a:t>
            </a:r>
            <a:r>
              <a:rPr lang="en-US" dirty="0" err="1" smtClean="0"/>
              <a:t>rewrite_code</a:t>
            </a:r>
            <a:r>
              <a:rPr lang="en-US" dirty="0" smtClean="0"/>
              <a:t>(); </a:t>
            </a:r>
            <a:r>
              <a:rPr lang="en-US" dirty="0" err="1" smtClean="0"/>
              <a:t>make_it_more_readable</a:t>
            </a:r>
            <a:r>
              <a:rPr lang="en-US" dirty="0" smtClean="0"/>
              <a:t>();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49084" y="4184947"/>
            <a:ext cx="2893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Good</a:t>
            </a:r>
          </a:p>
          <a:p>
            <a:r>
              <a:rPr lang="en-US" dirty="0">
                <a:solidFill>
                  <a:srgbClr val="000000"/>
                </a:solidFill>
              </a:rPr>
              <a:t>i</a:t>
            </a:r>
            <a:r>
              <a:rPr lang="en-US" dirty="0" smtClean="0">
                <a:solidFill>
                  <a:srgbClr val="000000"/>
                </a:solidFill>
              </a:rPr>
              <a:t>f </a:t>
            </a:r>
            <a:r>
              <a:rPr lang="en-US" dirty="0" err="1" smtClean="0">
                <a:solidFill>
                  <a:srgbClr val="000000"/>
                </a:solidFill>
              </a:rPr>
              <a:t>bad_code</a:t>
            </a:r>
            <a:r>
              <a:rPr lang="en-US" dirty="0" smtClean="0">
                <a:solidFill>
                  <a:srgbClr val="000000"/>
                </a:solidFill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  </a:t>
            </a:r>
            <a:r>
              <a:rPr lang="en-US" dirty="0" err="1" smtClean="0">
                <a:solidFill>
                  <a:srgbClr val="000000"/>
                </a:solidFill>
              </a:rPr>
              <a:t>rewrite_code</a:t>
            </a:r>
            <a:r>
              <a:rPr lang="en-US" dirty="0" smtClean="0">
                <a:solidFill>
                  <a:srgbClr val="000000"/>
                </a:solidFill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  </a:t>
            </a:r>
            <a:r>
              <a:rPr lang="en-US" dirty="0" err="1" smtClean="0">
                <a:solidFill>
                  <a:srgbClr val="000000"/>
                </a:solidFill>
              </a:rPr>
              <a:t>make_it_more_readable</a:t>
            </a:r>
            <a:r>
              <a:rPr lang="en-US" dirty="0" smtClean="0">
                <a:solidFill>
                  <a:srgbClr val="00000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28616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Avoid repeating variable name in compound if statement</a:t>
            </a:r>
          </a:p>
          <a:p>
            <a:pPr lvl="1"/>
            <a:endParaRPr lang="en-US" sz="2000" dirty="0"/>
          </a:p>
          <a:p>
            <a:endParaRPr lang="en-US" sz="2400" dirty="0" smtClean="0"/>
          </a:p>
          <a:p>
            <a:endParaRPr lang="en-US" sz="2200" dirty="0" smtClean="0"/>
          </a:p>
          <a:p>
            <a:endParaRPr lang="en-US" sz="2200" dirty="0"/>
          </a:p>
          <a:p>
            <a:r>
              <a:rPr lang="en-US" sz="2200" dirty="0" smtClean="0"/>
              <a:t>Use list comprehension judiciously (may have </a:t>
            </a:r>
            <a:r>
              <a:rPr lang="en-US" sz="2200" dirty="0" err="1" smtClean="0"/>
              <a:t>perf</a:t>
            </a:r>
            <a:r>
              <a:rPr lang="en-US" sz="2200" dirty="0" smtClean="0"/>
              <a:t> gain)</a:t>
            </a:r>
            <a:endParaRPr 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177376"/>
            <a:ext cx="55140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Bad</a:t>
            </a:r>
          </a:p>
          <a:p>
            <a:r>
              <a:rPr lang="en-US" dirty="0">
                <a:solidFill>
                  <a:srgbClr val="000000"/>
                </a:solidFill>
              </a:rPr>
              <a:t>i</a:t>
            </a:r>
            <a:r>
              <a:rPr lang="en-US" dirty="0" smtClean="0">
                <a:solidFill>
                  <a:srgbClr val="000000"/>
                </a:solidFill>
              </a:rPr>
              <a:t>f name == “Tom” or name == “Dick” or name == “Harry”:</a:t>
            </a:r>
          </a:p>
          <a:p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  </a:t>
            </a:r>
            <a:r>
              <a:rPr lang="en-US" dirty="0" err="1" smtClean="0">
                <a:solidFill>
                  <a:srgbClr val="000000"/>
                </a:solidFill>
              </a:rPr>
              <a:t>vip_name</a:t>
            </a:r>
            <a:r>
              <a:rPr lang="en-US" dirty="0" smtClean="0">
                <a:solidFill>
                  <a:srgbClr val="000000"/>
                </a:solidFill>
              </a:rPr>
              <a:t> = True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84298" y="2194236"/>
            <a:ext cx="36250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Good</a:t>
            </a:r>
            <a:br>
              <a:rPr lang="en-US" dirty="0" smtClean="0">
                <a:solidFill>
                  <a:srgbClr val="008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if name in (“Tom”, “Dick”, “Harry”):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   </a:t>
            </a:r>
            <a:r>
              <a:rPr lang="en-US" dirty="0" err="1" smtClean="0">
                <a:solidFill>
                  <a:srgbClr val="000000"/>
                </a:solidFill>
              </a:rPr>
              <a:t>vip_name</a:t>
            </a:r>
            <a:r>
              <a:rPr lang="en-US" dirty="0" smtClean="0">
                <a:solidFill>
                  <a:srgbClr val="000000"/>
                </a:solidFill>
              </a:rPr>
              <a:t> = True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5252" y="4267693"/>
            <a:ext cx="3313657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Bad</a:t>
            </a:r>
          </a:p>
          <a:p>
            <a:r>
              <a:rPr lang="en-US" dirty="0">
                <a:solidFill>
                  <a:srgbClr val="000000"/>
                </a:solidFill>
              </a:rPr>
              <a:t>n</a:t>
            </a:r>
            <a:r>
              <a:rPr lang="en-US" dirty="0" smtClean="0">
                <a:solidFill>
                  <a:srgbClr val="000000"/>
                </a:solidFill>
              </a:rPr>
              <a:t>umbers = range(1, 100)</a:t>
            </a:r>
          </a:p>
          <a:p>
            <a:r>
              <a:rPr lang="en-US" dirty="0">
                <a:solidFill>
                  <a:srgbClr val="000000"/>
                </a:solidFill>
              </a:rPr>
              <a:t>p</a:t>
            </a:r>
            <a:r>
              <a:rPr lang="en-US" dirty="0" smtClean="0">
                <a:solidFill>
                  <a:srgbClr val="000000"/>
                </a:solidFill>
              </a:rPr>
              <a:t>rimes = []</a:t>
            </a:r>
          </a:p>
          <a:p>
            <a:r>
              <a:rPr lang="en-US" dirty="0">
                <a:solidFill>
                  <a:srgbClr val="000000"/>
                </a:solidFill>
              </a:rPr>
              <a:t>f</a:t>
            </a:r>
            <a:r>
              <a:rPr lang="en-US" dirty="0" smtClean="0">
                <a:solidFill>
                  <a:srgbClr val="000000"/>
                </a:solidFill>
              </a:rPr>
              <a:t>or number in numbers:</a:t>
            </a:r>
          </a:p>
          <a:p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  if </a:t>
            </a:r>
            <a:r>
              <a:rPr lang="en-US" dirty="0" err="1" smtClean="0">
                <a:solidFill>
                  <a:srgbClr val="000000"/>
                </a:solidFill>
              </a:rPr>
              <a:t>is_prime</a:t>
            </a:r>
            <a:r>
              <a:rPr lang="en-US" dirty="0" smtClean="0">
                <a:solidFill>
                  <a:srgbClr val="000000"/>
                </a:solidFill>
              </a:rPr>
              <a:t>(number):</a:t>
            </a:r>
          </a:p>
          <a:p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      </a:t>
            </a:r>
            <a:r>
              <a:rPr lang="en-US" dirty="0" err="1" smtClean="0">
                <a:solidFill>
                  <a:srgbClr val="000000"/>
                </a:solidFill>
              </a:rPr>
              <a:t>primes.append</a:t>
            </a:r>
            <a:r>
              <a:rPr lang="en-US" dirty="0" smtClean="0">
                <a:solidFill>
                  <a:srgbClr val="000000"/>
                </a:solidFill>
              </a:rPr>
              <a:t>(number + 5)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67255" y="4267693"/>
            <a:ext cx="4719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Good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numbers = range(1, 100)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primes = [n + 5 for n in numbers if </a:t>
            </a:r>
            <a:r>
              <a:rPr lang="en-US" dirty="0" err="1" smtClean="0">
                <a:solidFill>
                  <a:srgbClr val="000000"/>
                </a:solidFill>
              </a:rPr>
              <a:t>is_prime</a:t>
            </a:r>
            <a:r>
              <a:rPr lang="en-US" dirty="0" smtClean="0">
                <a:solidFill>
                  <a:srgbClr val="000000"/>
                </a:solidFill>
              </a:rPr>
              <a:t>(n)]</a:t>
            </a:r>
          </a:p>
        </p:txBody>
      </p:sp>
    </p:spTree>
    <p:extLst>
      <p:ext uri="{BB962C8B-B14F-4D97-AF65-F5344CB8AC3E}">
        <p14:creationId xmlns:p14="http://schemas.microsoft.com/office/powerpoint/2010/main" val="3271818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Use generator judiciously (memory friendly)</a:t>
            </a:r>
          </a:p>
          <a:p>
            <a:pPr lvl="1"/>
            <a:r>
              <a:rPr lang="en-US" sz="2000" dirty="0" smtClean="0"/>
              <a:t>When you want process the element one by one</a:t>
            </a:r>
            <a:endParaRPr lang="en-US" sz="2000" dirty="0"/>
          </a:p>
          <a:p>
            <a:endParaRPr lang="en-US" sz="2400" dirty="0" smtClean="0"/>
          </a:p>
          <a:p>
            <a:endParaRPr lang="en-US" sz="2200" dirty="0" smtClean="0"/>
          </a:p>
          <a:p>
            <a:endParaRPr lang="en-US" sz="2200" dirty="0"/>
          </a:p>
          <a:p>
            <a:endParaRPr lang="en-US" sz="2200" dirty="0" smtClean="0"/>
          </a:p>
          <a:p>
            <a:r>
              <a:rPr lang="en-US" sz="2200" dirty="0" smtClean="0"/>
              <a:t>Use “in” keyword to iterate over an </a:t>
            </a:r>
            <a:r>
              <a:rPr lang="en-US" sz="2200" dirty="0" err="1" smtClean="0"/>
              <a:t>iterable</a:t>
            </a:r>
            <a:endParaRPr 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390646"/>
            <a:ext cx="46088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May be bad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numbers = range(1, 100000000)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primes = [n + 5 for n in numbers if </a:t>
            </a:r>
            <a:r>
              <a:rPr lang="en-US" dirty="0" err="1" smtClean="0">
                <a:solidFill>
                  <a:srgbClr val="000000"/>
                </a:solidFill>
              </a:rPr>
              <a:t>is_prime</a:t>
            </a:r>
            <a:r>
              <a:rPr lang="en-US" dirty="0" smtClean="0">
                <a:solidFill>
                  <a:srgbClr val="000000"/>
                </a:solidFill>
              </a:rPr>
              <a:t>(n)]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for prime in primes:</a:t>
            </a:r>
          </a:p>
          <a:p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  print prime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8825" y="2390646"/>
            <a:ext cx="45351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Good</a:t>
            </a:r>
            <a:br>
              <a:rPr lang="en-US" dirty="0" smtClean="0">
                <a:solidFill>
                  <a:srgbClr val="008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numbers = range(1, 100000000)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primes = (n + 5 for n in numbers if </a:t>
            </a:r>
            <a:r>
              <a:rPr lang="en-US" dirty="0" err="1" smtClean="0">
                <a:solidFill>
                  <a:srgbClr val="000000"/>
                </a:solidFill>
              </a:rPr>
              <a:t>is_prime</a:t>
            </a:r>
            <a:r>
              <a:rPr lang="en-US" dirty="0" smtClean="0">
                <a:solidFill>
                  <a:srgbClr val="000000"/>
                </a:solidFill>
              </a:rPr>
              <a:t>(n))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for prime in primes: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   print prime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7460" y="4607176"/>
            <a:ext cx="3561365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Bad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names = [“Larry”, “Moe”, “Curly”]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index = 0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while index &lt; </a:t>
            </a:r>
            <a:r>
              <a:rPr lang="en-US" dirty="0" err="1" smtClean="0">
                <a:solidFill>
                  <a:srgbClr val="000000"/>
                </a:solidFill>
              </a:rPr>
              <a:t>len</a:t>
            </a:r>
            <a:r>
              <a:rPr lang="en-US" dirty="0" smtClean="0">
                <a:solidFill>
                  <a:srgbClr val="000000"/>
                </a:solidFill>
              </a:rPr>
              <a:t>(names):</a:t>
            </a:r>
          </a:p>
          <a:p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  print names[index]</a:t>
            </a:r>
          </a:p>
          <a:p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  index +=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58743" y="4632402"/>
            <a:ext cx="3391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Good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names = [“Larry”, “Moe”, “Curly”]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for name in names: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   print names</a:t>
            </a:r>
          </a:p>
        </p:txBody>
      </p:sp>
    </p:spTree>
    <p:extLst>
      <p:ext uri="{BB962C8B-B14F-4D97-AF65-F5344CB8AC3E}">
        <p14:creationId xmlns:p14="http://schemas.microsoft.com/office/powerpoint/2010/main" val="1545221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Use “enumerate” to create index</a:t>
            </a:r>
          </a:p>
          <a:p>
            <a:endParaRPr lang="en-US" sz="2400" dirty="0" smtClean="0"/>
          </a:p>
          <a:p>
            <a:pPr marL="0" indent="0">
              <a:buNone/>
            </a:pPr>
            <a:endParaRPr lang="en-US" sz="2200" dirty="0" smtClean="0"/>
          </a:p>
          <a:p>
            <a:endParaRPr lang="en-US" sz="2200" dirty="0"/>
          </a:p>
          <a:p>
            <a:endParaRPr lang="en-US" sz="2200" dirty="0" smtClean="0"/>
          </a:p>
          <a:p>
            <a:endParaRPr lang="en-US" sz="2200" dirty="0" smtClean="0"/>
          </a:p>
          <a:p>
            <a:r>
              <a:rPr lang="en-US" sz="2200" dirty="0" smtClean="0"/>
              <a:t>Use “in” keyword to iterate over an </a:t>
            </a:r>
            <a:r>
              <a:rPr lang="en-US" sz="2200" dirty="0" err="1" smtClean="0"/>
              <a:t>iterable</a:t>
            </a:r>
            <a:endParaRPr 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942716" y="2134273"/>
            <a:ext cx="31161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Bad:</a:t>
            </a:r>
          </a:p>
          <a:p>
            <a:r>
              <a:rPr lang="en-US" dirty="0" smtClean="0"/>
              <a:t>index = 0</a:t>
            </a:r>
          </a:p>
          <a:p>
            <a:r>
              <a:rPr lang="en-US" dirty="0" smtClean="0"/>
              <a:t>for element in </a:t>
            </a:r>
            <a:r>
              <a:rPr lang="en-US" dirty="0" err="1" smtClean="0"/>
              <a:t>my_container</a:t>
            </a:r>
            <a:r>
              <a:rPr lang="en-US" dirty="0" smtClean="0"/>
              <a:t>:</a:t>
            </a:r>
          </a:p>
          <a:p>
            <a:r>
              <a:rPr lang="en-US" dirty="0"/>
              <a:t> </a:t>
            </a:r>
            <a:r>
              <a:rPr lang="en-US" dirty="0" smtClean="0"/>
              <a:t>   print index, element</a:t>
            </a:r>
          </a:p>
          <a:p>
            <a:r>
              <a:rPr lang="en-US" dirty="0"/>
              <a:t> </a:t>
            </a:r>
            <a:r>
              <a:rPr lang="en-US" dirty="0" smtClean="0"/>
              <a:t>   index +=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17336" y="2134273"/>
            <a:ext cx="47266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Good</a:t>
            </a:r>
            <a:br>
              <a:rPr lang="en-US" dirty="0" smtClean="0">
                <a:solidFill>
                  <a:srgbClr val="008000"/>
                </a:solidFill>
              </a:rPr>
            </a:br>
            <a:r>
              <a:rPr lang="en-US" dirty="0" smtClean="0"/>
              <a:t>for index, element in enumerate(</a:t>
            </a:r>
            <a:r>
              <a:rPr lang="en-US" dirty="0" err="1" smtClean="0"/>
              <a:t>my_container</a:t>
            </a:r>
            <a:r>
              <a:rPr lang="en-US" dirty="0" smtClean="0"/>
              <a:t>):</a:t>
            </a:r>
          </a:p>
          <a:p>
            <a:r>
              <a:rPr lang="en-US" dirty="0" smtClean="0"/>
              <a:t>    print index, element</a:t>
            </a:r>
          </a:p>
          <a:p>
            <a:r>
              <a:rPr lang="en-US" dirty="0" smtClean="0"/>
              <a:t>    index += 1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942716" y="4595044"/>
            <a:ext cx="3561365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Bad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names = [“Larry”, “Moe”, “Curly”]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index = 0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while index &lt; </a:t>
            </a:r>
            <a:r>
              <a:rPr lang="en-US" dirty="0" err="1" smtClean="0">
                <a:solidFill>
                  <a:srgbClr val="000000"/>
                </a:solidFill>
              </a:rPr>
              <a:t>len</a:t>
            </a:r>
            <a:r>
              <a:rPr lang="en-US" dirty="0" smtClean="0">
                <a:solidFill>
                  <a:srgbClr val="000000"/>
                </a:solidFill>
              </a:rPr>
              <a:t>(names):</a:t>
            </a:r>
          </a:p>
          <a:p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  print names[index]</a:t>
            </a:r>
          </a:p>
          <a:p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  index +=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04081" y="4594082"/>
            <a:ext cx="3391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Good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names = [“Larry”, “Moe”, “Curly”]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for name in names: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   print names</a:t>
            </a:r>
          </a:p>
        </p:txBody>
      </p:sp>
    </p:spTree>
    <p:extLst>
      <p:ext uri="{BB962C8B-B14F-4D97-AF65-F5344CB8AC3E}">
        <p14:creationId xmlns:p14="http://schemas.microsoft.com/office/powerpoint/2010/main" val="3450057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1886</Words>
  <Application>Microsoft Macintosh PowerPoint</Application>
  <PresentationFormat>On-screen Show (4:3)</PresentationFormat>
  <Paragraphs>446</Paragraphs>
  <Slides>23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Idiomatic Python</vt:lpstr>
      <vt:lpstr>Idioms</vt:lpstr>
      <vt:lpstr>Idioms</vt:lpstr>
      <vt:lpstr>Idioms</vt:lpstr>
      <vt:lpstr>Idioms</vt:lpstr>
      <vt:lpstr>Idioms</vt:lpstr>
      <vt:lpstr>Idioms</vt:lpstr>
      <vt:lpstr>Idioms</vt:lpstr>
      <vt:lpstr>Idioms</vt:lpstr>
      <vt:lpstr>Idioms</vt:lpstr>
      <vt:lpstr>Idioms</vt:lpstr>
      <vt:lpstr>Idioms</vt:lpstr>
      <vt:lpstr>Idioms</vt:lpstr>
      <vt:lpstr>Idioms</vt:lpstr>
      <vt:lpstr>Idioms</vt:lpstr>
      <vt:lpstr>Idioms</vt:lpstr>
      <vt:lpstr>Idioms</vt:lpstr>
      <vt:lpstr>Idioms</vt:lpstr>
      <vt:lpstr>Idioms</vt:lpstr>
      <vt:lpstr>Idioms</vt:lpstr>
      <vt:lpstr>Idioms</vt:lpstr>
      <vt:lpstr>Idioms</vt:lpstr>
      <vt:lpstr>Idioms</vt:lpstr>
    </vt:vector>
  </TitlesOfParts>
  <Company>Splunk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Idiomatic Python</dc:title>
  <dc:creator>Ken Chen</dc:creator>
  <cp:lastModifiedBy>Ken Chen</cp:lastModifiedBy>
  <cp:revision>84</cp:revision>
  <dcterms:created xsi:type="dcterms:W3CDTF">2014-04-14T02:22:22Z</dcterms:created>
  <dcterms:modified xsi:type="dcterms:W3CDTF">2014-04-14T07:04:17Z</dcterms:modified>
</cp:coreProperties>
</file>