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5" r:id="rId18"/>
    <p:sldId id="274" r:id="rId19"/>
    <p:sldId id="273" r:id="rId20"/>
    <p:sldId id="271" r:id="rId21"/>
    <p:sldId id="27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4" r:id="rId59"/>
    <p:sldId id="312" r:id="rId60"/>
    <p:sldId id="316" r:id="rId61"/>
    <p:sldId id="315"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80"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5CF60C-2312-C543-8D47-0390C79B80DB}" type="datetimeFigureOut">
              <a:rPr lang="en-US" smtClean="0"/>
              <a:t>3/15/14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5167A-B27E-CE48-A558-329CEE8B2C32}" type="slidenum">
              <a:rPr lang="en-US" smtClean="0"/>
              <a:t>‹#›</a:t>
            </a:fld>
            <a:endParaRPr lang="en-US"/>
          </a:p>
        </p:txBody>
      </p:sp>
    </p:spTree>
    <p:extLst>
      <p:ext uri="{BB962C8B-B14F-4D97-AF65-F5344CB8AC3E}">
        <p14:creationId xmlns:p14="http://schemas.microsoft.com/office/powerpoint/2010/main" val="454981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29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39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49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59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60</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61</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65</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12</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66</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67</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68</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69</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13</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14</a:t>
            </a:fld>
            <a:endParaRPr lang="en-US"/>
          </a:p>
        </p:txBody>
      </p:sp>
    </p:spTree>
    <p:extLst>
      <p:ext uri="{BB962C8B-B14F-4D97-AF65-F5344CB8AC3E}">
        <p14:creationId xmlns:p14="http://schemas.microsoft.com/office/powerpoint/2010/main" val="120587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t>RAII to make sure thread is correctly joined</a:t>
            </a:r>
          </a:p>
        </p:txBody>
      </p:sp>
      <p:sp>
        <p:nvSpPr>
          <p:cNvPr id="4" name="Slide Number Placeholder 3"/>
          <p:cNvSpPr>
            <a:spLocks noGrp="1"/>
          </p:cNvSpPr>
          <p:nvPr>
            <p:ph type="sldNum" sz="quarter" idx="10"/>
          </p:nvPr>
        </p:nvSpPr>
        <p:spPr/>
        <p:txBody>
          <a:bodyPr/>
          <a:lstStyle/>
          <a:p>
            <a:fld id="{9495167A-B27E-CE48-A558-329CEE8B2C32}" type="slidenum">
              <a:rPr lang="en-US" smtClean="0"/>
              <a:t>15</a:t>
            </a:fld>
            <a:endParaRPr lang="en-US"/>
          </a:p>
        </p:txBody>
      </p:sp>
    </p:spTree>
    <p:extLst>
      <p:ext uri="{BB962C8B-B14F-4D97-AF65-F5344CB8AC3E}">
        <p14:creationId xmlns:p14="http://schemas.microsoft.com/office/powerpoint/2010/main" val="120587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3/15/14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164988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3/15/14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83348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3/15/14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50090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40E427-E307-4240-99DF-02E06699E422}" type="datetimeFigureOut">
              <a:rPr lang="en-US" smtClean="0"/>
              <a:t>3/15/14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1986582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40E427-E307-4240-99DF-02E06699E422}" type="datetimeFigureOut">
              <a:rPr lang="en-US" smtClean="0"/>
              <a:t>3/15/14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4414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40E427-E307-4240-99DF-02E06699E422}" type="datetimeFigureOut">
              <a:rPr lang="en-US" smtClean="0"/>
              <a:t>3/15/14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72983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40E427-E307-4240-99DF-02E06699E422}" type="datetimeFigureOut">
              <a:rPr lang="en-US" smtClean="0"/>
              <a:t>3/15/14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84405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40E427-E307-4240-99DF-02E06699E422}" type="datetimeFigureOut">
              <a:rPr lang="en-US" smtClean="0"/>
              <a:t>3/15/14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73209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0E427-E307-4240-99DF-02E06699E422}" type="datetimeFigureOut">
              <a:rPr lang="en-US" smtClean="0"/>
              <a:t>3/15/14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284118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0E427-E307-4240-99DF-02E06699E422}" type="datetimeFigureOut">
              <a:rPr lang="en-US" smtClean="0"/>
              <a:t>3/15/14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386150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40E427-E307-4240-99DF-02E06699E422}" type="datetimeFigureOut">
              <a:rPr lang="en-US" smtClean="0"/>
              <a:t>3/15/14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B2C31-E6F5-524F-A1D1-D63F09361542}" type="slidenum">
              <a:rPr lang="en-US" smtClean="0"/>
              <a:t>‹#›</a:t>
            </a:fld>
            <a:endParaRPr lang="en-US"/>
          </a:p>
        </p:txBody>
      </p:sp>
    </p:spTree>
    <p:extLst>
      <p:ext uri="{BB962C8B-B14F-4D97-AF65-F5344CB8AC3E}">
        <p14:creationId xmlns:p14="http://schemas.microsoft.com/office/powerpoint/2010/main" val="8826091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0E427-E307-4240-99DF-02E06699E422}" type="datetimeFigureOut">
              <a:rPr lang="en-US" smtClean="0"/>
              <a:t>3/15/14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B2C31-E6F5-524F-A1D1-D63F09361542}" type="slidenum">
              <a:rPr lang="en-US" smtClean="0"/>
              <a:t>‹#›</a:t>
            </a:fld>
            <a:endParaRPr lang="en-US"/>
          </a:p>
        </p:txBody>
      </p:sp>
    </p:spTree>
    <p:extLst>
      <p:ext uri="{BB962C8B-B14F-4D97-AF65-F5344CB8AC3E}">
        <p14:creationId xmlns:p14="http://schemas.microsoft.com/office/powerpoint/2010/main" val="212522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CPP</a:t>
            </a:r>
            <a:r>
              <a:rPr lang="zh-CN" altLang="en-US" dirty="0" smtClean="0"/>
              <a:t> </a:t>
            </a:r>
            <a:r>
              <a:rPr lang="en-US" altLang="zh-CN" dirty="0" smtClean="0"/>
              <a:t>Concurrency</a:t>
            </a:r>
            <a:r>
              <a:rPr lang="zh-CN" altLang="en-US" dirty="0" smtClean="0"/>
              <a:t> </a:t>
            </a:r>
            <a:r>
              <a:rPr lang="en-US" altLang="zh-CN" dirty="0" smtClean="0"/>
              <a:t>in</a:t>
            </a:r>
            <a:r>
              <a:rPr lang="zh-CN" altLang="en-US" dirty="0" smtClean="0"/>
              <a:t> </a:t>
            </a:r>
            <a:r>
              <a:rPr lang="en-US" altLang="zh-CN" dirty="0" smtClean="0"/>
              <a:t>Action</a:t>
            </a:r>
            <a:endParaRPr lang="en-US" dirty="0"/>
          </a:p>
        </p:txBody>
      </p:sp>
      <p:sp>
        <p:nvSpPr>
          <p:cNvPr id="3" name="Subtitle 2"/>
          <p:cNvSpPr>
            <a:spLocks noGrp="1"/>
          </p:cNvSpPr>
          <p:nvPr>
            <p:ph type="subTitle" idx="1"/>
          </p:nvPr>
        </p:nvSpPr>
        <p:spPr/>
        <p:txBody>
          <a:bodyPr/>
          <a:lstStyle/>
          <a:p>
            <a:r>
              <a:rPr lang="en-US" dirty="0" smtClean="0"/>
              <a:t>Ken</a:t>
            </a:r>
            <a:r>
              <a:rPr lang="zh-CN" altLang="en-US" dirty="0" smtClean="0"/>
              <a:t> </a:t>
            </a:r>
            <a:r>
              <a:rPr lang="en-US" altLang="zh-CN" dirty="0" smtClean="0"/>
              <a:t>Chen</a:t>
            </a:r>
          </a:p>
          <a:p>
            <a:r>
              <a:rPr lang="en-US" altLang="zh-CN" dirty="0"/>
              <a:t>2</a:t>
            </a:r>
            <a:r>
              <a:rPr lang="en-US" altLang="zh-CN" dirty="0" smtClean="0"/>
              <a:t>014/02/16</a:t>
            </a:r>
            <a:endParaRPr lang="en-US" dirty="0"/>
          </a:p>
        </p:txBody>
      </p:sp>
    </p:spTree>
    <p:extLst>
      <p:ext uri="{BB962C8B-B14F-4D97-AF65-F5344CB8AC3E}">
        <p14:creationId xmlns:p14="http://schemas.microsoft.com/office/powerpoint/2010/main" val="287053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Thread arguments example 2</a:t>
            </a:r>
            <a:endParaRPr lang="en-US" sz="24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1800" dirty="0" smtClean="0"/>
              <a:t>Because it is copying arguments, </a:t>
            </a:r>
            <a:r>
              <a:rPr lang="en-US" sz="1800" dirty="0" err="1" smtClean="0"/>
              <a:t>widget_data</a:t>
            </a:r>
            <a:r>
              <a:rPr lang="en-US" sz="1800" dirty="0" smtClean="0"/>
              <a:t>&amp; data in step (1) is referencing a copy instead of the one in function </a:t>
            </a:r>
            <a:r>
              <a:rPr lang="en-US" sz="1800" dirty="0" err="1" smtClean="0"/>
              <a:t>oops_again</a:t>
            </a:r>
            <a:r>
              <a:rPr lang="en-US" sz="1800" dirty="0" smtClean="0"/>
              <a:t>.</a:t>
            </a:r>
          </a:p>
          <a:p>
            <a:pPr lvl="1"/>
            <a:r>
              <a:rPr lang="en-US" sz="1800" dirty="0" smtClean="0"/>
              <a:t>Solution: </a:t>
            </a:r>
            <a:br>
              <a:rPr lang="en-US" sz="1800" dirty="0" smtClean="0"/>
            </a:br>
            <a:r>
              <a:rPr lang="en-US" sz="1800" dirty="0" err="1"/>
              <a:t>std</a:t>
            </a:r>
            <a:r>
              <a:rPr lang="en-US" sz="1800" dirty="0"/>
              <a:t>::thread t(</a:t>
            </a:r>
            <a:r>
              <a:rPr lang="en-US" sz="1800" dirty="0" err="1"/>
              <a:t>update_data_for_widget</a:t>
            </a:r>
            <a:r>
              <a:rPr lang="en-US" sz="1800" dirty="0" smtClean="0"/>
              <a:t>, w, </a:t>
            </a:r>
            <a:r>
              <a:rPr lang="en-US" sz="1800" b="1" dirty="0" err="1" smtClean="0"/>
              <a:t>std</a:t>
            </a:r>
            <a:r>
              <a:rPr lang="en-US" sz="1800" b="1" dirty="0"/>
              <a:t>::ref(data)</a:t>
            </a:r>
            <a:r>
              <a:rPr lang="en-US" sz="1800" dirty="0"/>
              <a:t>); </a:t>
            </a:r>
            <a:endParaRPr lang="en-US" sz="1800" dirty="0" smtClean="0"/>
          </a:p>
          <a:p>
            <a:pPr lvl="1"/>
            <a:endParaRPr lang="en-US" sz="1800" dirty="0"/>
          </a:p>
        </p:txBody>
      </p:sp>
      <p:pic>
        <p:nvPicPr>
          <p:cNvPr id="5" name="Picture 4" descr="Screen Shot 2014-02-16 at 9.05.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6845300" cy="1955800"/>
          </a:xfrm>
          <a:prstGeom prst="rect">
            <a:avLst/>
          </a:prstGeom>
        </p:spPr>
      </p:pic>
    </p:spTree>
    <p:extLst>
      <p:ext uri="{BB962C8B-B14F-4D97-AF65-F5344CB8AC3E}">
        <p14:creationId xmlns:p14="http://schemas.microsoft.com/office/powerpoint/2010/main" val="201892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000" dirty="0" smtClean="0"/>
              <a:t>Transferring ownership</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1800" dirty="0" smtClean="0"/>
              <a:t>In step 6, t1 </a:t>
            </a:r>
            <a:r>
              <a:rPr lang="en-US" sz="1800" dirty="0"/>
              <a:t>already had an associated thread (which was running </a:t>
            </a:r>
            <a:r>
              <a:rPr lang="en-US" sz="1800" dirty="0" err="1"/>
              <a:t>some_other_function</a:t>
            </a:r>
            <a:r>
              <a:rPr lang="en-US" sz="1800" dirty="0"/>
              <a:t>), so </a:t>
            </a:r>
            <a:r>
              <a:rPr lang="en-US" sz="1800" dirty="0" err="1"/>
              <a:t>std</a:t>
            </a:r>
            <a:r>
              <a:rPr lang="en-US" sz="1800" dirty="0"/>
              <a:t>::terminate() is called to terminate the program. This is done for consistency with the </a:t>
            </a:r>
            <a:r>
              <a:rPr lang="en-US" sz="1800" dirty="0" err="1"/>
              <a:t>std</a:t>
            </a:r>
            <a:r>
              <a:rPr lang="en-US" sz="1800" dirty="0"/>
              <a:t>::thread destructor </a:t>
            </a:r>
            <a:endParaRPr lang="en-US" sz="1800" dirty="0" smtClean="0"/>
          </a:p>
          <a:p>
            <a:pPr lvl="1"/>
            <a:r>
              <a:rPr lang="en-US" sz="1800" dirty="0" smtClean="0"/>
              <a:t>Make sure a thread is correctly joined or detached before </a:t>
            </a:r>
            <a:r>
              <a:rPr lang="en-US" sz="1800" dirty="0" err="1" smtClean="0"/>
              <a:t>dtor</a:t>
            </a:r>
            <a:r>
              <a:rPr lang="en-US" sz="1800" dirty="0" smtClean="0"/>
              <a:t> is called is also applied to assignment</a:t>
            </a:r>
            <a:endParaRPr lang="en-US" sz="1800" dirty="0"/>
          </a:p>
        </p:txBody>
      </p:sp>
      <p:pic>
        <p:nvPicPr>
          <p:cNvPr id="4" name="Picture 3" descr="Screen Shot 2014-02-17 at 8.58.0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2082800"/>
            <a:ext cx="7137400" cy="1612900"/>
          </a:xfrm>
          <a:prstGeom prst="rect">
            <a:avLst/>
          </a:prstGeom>
        </p:spPr>
      </p:pic>
    </p:spTree>
    <p:extLst>
      <p:ext uri="{BB962C8B-B14F-4D97-AF65-F5344CB8AC3E}">
        <p14:creationId xmlns:p14="http://schemas.microsoft.com/office/powerpoint/2010/main" val="31523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000" dirty="0" smtClean="0"/>
              <a:t>Be aware of non-associative types for specific operator</a:t>
            </a:r>
          </a:p>
          <a:p>
            <a:pPr lvl="1"/>
            <a:r>
              <a:rPr lang="en-US" sz="2000" dirty="0" smtClean="0"/>
              <a:t>For </a:t>
            </a:r>
            <a:r>
              <a:rPr lang="en-US" sz="2000" dirty="0" err="1" smtClean="0"/>
              <a:t>e,g</a:t>
            </a:r>
            <a:r>
              <a:rPr lang="en-US" sz="2000" dirty="0" smtClean="0"/>
              <a:t> “float” and “double” is not associative for operator “+”.  This may be a issue when we do divide and conquer.</a:t>
            </a:r>
            <a:endParaRPr lang="en-US" sz="2000" dirty="0"/>
          </a:p>
          <a:p>
            <a:endParaRPr lang="en-US" sz="2400" dirty="0" smtClean="0"/>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212876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i="1" dirty="0"/>
              <a:t>Don’t pass pointers and references to protected data outside the scope of the lock, whether by returning them from a function, storing them in externally visible memory, or passing them as arguments to user-supplied functions. </a:t>
            </a:r>
            <a:endParaRPr lang="en-US" sz="1800" i="1" dirty="0" smtClean="0"/>
          </a:p>
          <a:p>
            <a:pPr lvl="1"/>
            <a:r>
              <a:rPr lang="en-US" sz="1800" dirty="0" smtClean="0"/>
              <a:t>Don’t </a:t>
            </a:r>
            <a:r>
              <a:rPr lang="en-US" sz="1800" dirty="0"/>
              <a:t>wait for another thread if there’s a chance it’s waiting for </a:t>
            </a:r>
            <a:r>
              <a:rPr lang="en-US" sz="1800" dirty="0" smtClean="0"/>
              <a:t>you (assume two threads are calling join() with the other). </a:t>
            </a:r>
          </a:p>
          <a:p>
            <a:pPr lvl="1"/>
            <a:r>
              <a:rPr lang="en-US" sz="1800" dirty="0" smtClean="0"/>
              <a:t>Avoid nested locks</a:t>
            </a:r>
          </a:p>
          <a:p>
            <a:pPr lvl="1"/>
            <a:r>
              <a:rPr lang="en-US" sz="1800" dirty="0" smtClean="0"/>
              <a:t>Avoid calling user-supplied code while holding a lock</a:t>
            </a:r>
          </a:p>
          <a:p>
            <a:pPr lvl="1"/>
            <a:r>
              <a:rPr lang="en-US" sz="1800" dirty="0" smtClean="0"/>
              <a:t>Acquire locks in a fixed order</a:t>
            </a:r>
          </a:p>
          <a:p>
            <a:pPr lvl="1"/>
            <a:r>
              <a:rPr lang="en-US" sz="1800" dirty="0" smtClean="0"/>
              <a:t>Use a lock </a:t>
            </a:r>
            <a:r>
              <a:rPr lang="en-US" sz="1800" dirty="0" err="1" smtClean="0"/>
              <a:t>hierachy</a:t>
            </a:r>
            <a:endParaRPr lang="en-US" sz="1800" dirty="0" smtClean="0"/>
          </a:p>
          <a:p>
            <a:pPr lvl="1"/>
            <a:r>
              <a:rPr lang="en-US" sz="1800" dirty="0" smtClean="0"/>
              <a:t>If need join threads, join threads in a </a:t>
            </a:r>
            <a:r>
              <a:rPr lang="en-US" sz="1800" dirty="0" err="1" smtClean="0"/>
              <a:t>hierachy</a:t>
            </a:r>
            <a:r>
              <a:rPr lang="en-US" sz="1800" dirty="0" smtClean="0"/>
              <a:t> way</a:t>
            </a:r>
          </a:p>
          <a:p>
            <a:pPr lvl="1"/>
            <a:endParaRPr lang="en-US" sz="2000" dirty="0" smtClean="0"/>
          </a:p>
          <a:p>
            <a:endParaRPr lang="en-US" sz="2400" dirty="0" smtClean="0"/>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778754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err="1"/>
              <a:t>s</a:t>
            </a:r>
            <a:r>
              <a:rPr lang="en-US" sz="2400" dirty="0" err="1" smtClean="0"/>
              <a:t>td</a:t>
            </a:r>
            <a:r>
              <a:rPr lang="en-US" sz="2400" dirty="0" smtClean="0"/>
              <a:t>::</a:t>
            </a:r>
            <a:r>
              <a:rPr lang="en-US" sz="2400" dirty="0" err="1" smtClean="0"/>
              <a:t>unique_lock</a:t>
            </a:r>
            <a:endParaRPr lang="en-US" sz="2400" dirty="0" smtClean="0"/>
          </a:p>
          <a:p>
            <a:pPr lvl="1"/>
            <a:r>
              <a:rPr lang="en-US" sz="1800" dirty="0" err="1"/>
              <a:t>std</a:t>
            </a:r>
            <a:r>
              <a:rPr lang="en-US" sz="1800" dirty="0"/>
              <a:t>::</a:t>
            </a:r>
            <a:r>
              <a:rPr lang="en-US" sz="1800" dirty="0" err="1"/>
              <a:t>unique_lock</a:t>
            </a:r>
            <a:r>
              <a:rPr lang="en-US" sz="1800" dirty="0"/>
              <a:t>&lt;</a:t>
            </a:r>
            <a:r>
              <a:rPr lang="en-US" sz="1800" dirty="0" err="1"/>
              <a:t>std</a:t>
            </a:r>
            <a:r>
              <a:rPr lang="en-US" sz="1800" dirty="0"/>
              <a:t>::</a:t>
            </a:r>
            <a:r>
              <a:rPr lang="en-US" sz="1800" dirty="0" err="1"/>
              <a:t>mutex</a:t>
            </a:r>
            <a:r>
              <a:rPr lang="en-US" sz="1800" dirty="0"/>
              <a:t>&gt; </a:t>
            </a:r>
            <a:r>
              <a:rPr lang="en-US" sz="1800" dirty="0" err="1"/>
              <a:t>lock_a</a:t>
            </a:r>
            <a:r>
              <a:rPr lang="en-US" sz="1800" dirty="0"/>
              <a:t>(</a:t>
            </a:r>
            <a:r>
              <a:rPr lang="en-US" sz="1800" dirty="0" err="1"/>
              <a:t>lhs.m,std</a:t>
            </a:r>
            <a:r>
              <a:rPr lang="en-US" sz="1800" dirty="0"/>
              <a:t>::</a:t>
            </a:r>
            <a:r>
              <a:rPr lang="en-US" sz="1800" dirty="0" err="1"/>
              <a:t>defer_lock</a:t>
            </a:r>
            <a:r>
              <a:rPr lang="en-US" sz="1800" dirty="0"/>
              <a:t>); </a:t>
            </a:r>
            <a:r>
              <a:rPr lang="en-US" sz="1800" dirty="0" err="1"/>
              <a:t>std</a:t>
            </a:r>
            <a:r>
              <a:rPr lang="en-US" sz="1800" dirty="0"/>
              <a:t>::</a:t>
            </a:r>
            <a:r>
              <a:rPr lang="en-US" sz="1800" dirty="0" err="1"/>
              <a:t>unique_lock</a:t>
            </a:r>
            <a:r>
              <a:rPr lang="en-US" sz="1800" dirty="0"/>
              <a:t>&lt;</a:t>
            </a:r>
            <a:r>
              <a:rPr lang="en-US" sz="1800" dirty="0" err="1"/>
              <a:t>std</a:t>
            </a:r>
            <a:r>
              <a:rPr lang="en-US" sz="1800" dirty="0"/>
              <a:t>::</a:t>
            </a:r>
            <a:r>
              <a:rPr lang="en-US" sz="1800" dirty="0" err="1"/>
              <a:t>mutex</a:t>
            </a:r>
            <a:r>
              <a:rPr lang="en-US" sz="1800" dirty="0"/>
              <a:t>&gt; </a:t>
            </a:r>
            <a:r>
              <a:rPr lang="en-US" sz="1800" dirty="0" err="1"/>
              <a:t>lock_b</a:t>
            </a:r>
            <a:r>
              <a:rPr lang="en-US" sz="1800" dirty="0"/>
              <a:t>(</a:t>
            </a:r>
            <a:r>
              <a:rPr lang="en-US" sz="1800" dirty="0" err="1"/>
              <a:t>rhs.m,std</a:t>
            </a:r>
            <a:r>
              <a:rPr lang="en-US" sz="1800" dirty="0"/>
              <a:t>::</a:t>
            </a:r>
            <a:r>
              <a:rPr lang="en-US" sz="1800" dirty="0" err="1"/>
              <a:t>defer_lock</a:t>
            </a:r>
            <a:r>
              <a:rPr lang="en-US" sz="1800" dirty="0"/>
              <a:t>); </a:t>
            </a:r>
            <a:r>
              <a:rPr lang="en-US" sz="1800" dirty="0" err="1"/>
              <a:t>std</a:t>
            </a:r>
            <a:r>
              <a:rPr lang="en-US" sz="1800" dirty="0"/>
              <a:t>::lock(</a:t>
            </a:r>
            <a:r>
              <a:rPr lang="en-US" sz="1800" dirty="0" err="1"/>
              <a:t>lock_a,lock_b</a:t>
            </a:r>
            <a:r>
              <a:rPr lang="en-US" sz="1800" dirty="0"/>
              <a:t>); </a:t>
            </a:r>
            <a:endParaRPr lang="en-US" sz="1800" dirty="0" smtClean="0"/>
          </a:p>
          <a:p>
            <a:pPr lvl="1"/>
            <a:r>
              <a:rPr lang="en-US" sz="1800" dirty="0" err="1"/>
              <a:t>std</a:t>
            </a:r>
            <a:r>
              <a:rPr lang="en-US" sz="1800" dirty="0"/>
              <a:t>::</a:t>
            </a:r>
            <a:r>
              <a:rPr lang="en-US" sz="1800" dirty="0" err="1"/>
              <a:t>unique_lock</a:t>
            </a:r>
            <a:r>
              <a:rPr lang="en-US" sz="1800" dirty="0"/>
              <a:t> takes more space and is a fraction slower to use than </a:t>
            </a:r>
            <a:r>
              <a:rPr lang="en-US" sz="1800" dirty="0" err="1"/>
              <a:t>std</a:t>
            </a:r>
            <a:r>
              <a:rPr lang="en-US" sz="1800" dirty="0"/>
              <a:t>::</a:t>
            </a:r>
            <a:r>
              <a:rPr lang="en-US" sz="1800" dirty="0" err="1"/>
              <a:t>lock_guard</a:t>
            </a:r>
            <a:r>
              <a:rPr lang="en-US" sz="1800" dirty="0"/>
              <a:t>. The flexibility of allowing a </a:t>
            </a:r>
            <a:r>
              <a:rPr lang="en-US" sz="1800" dirty="0" err="1"/>
              <a:t>std</a:t>
            </a:r>
            <a:r>
              <a:rPr lang="en-US" sz="1800" dirty="0"/>
              <a:t>::</a:t>
            </a:r>
            <a:r>
              <a:rPr lang="en-US" sz="1800" dirty="0" err="1"/>
              <a:t>unique_lock</a:t>
            </a:r>
            <a:r>
              <a:rPr lang="en-US" sz="1800" dirty="0"/>
              <a:t> instance </a:t>
            </a:r>
            <a:r>
              <a:rPr lang="en-US" sz="1800" i="1" dirty="0"/>
              <a:t>not </a:t>
            </a:r>
            <a:r>
              <a:rPr lang="en-US" sz="1800" dirty="0"/>
              <a:t>to own the </a:t>
            </a:r>
            <a:r>
              <a:rPr lang="en-US" sz="1800" dirty="0" err="1"/>
              <a:t>mutex</a:t>
            </a:r>
            <a:r>
              <a:rPr lang="en-US" sz="1800" dirty="0"/>
              <a:t> comes at a price: this information has to be stored, and it has to be updated. </a:t>
            </a:r>
            <a:endParaRPr lang="en-US" sz="1800" dirty="0" smtClean="0"/>
          </a:p>
          <a:p>
            <a:pPr lvl="1"/>
            <a:r>
              <a:rPr lang="en-US" sz="1800" dirty="0" smtClean="0"/>
              <a:t>It has interfaces unlock, so we can release the lock when necessary</a:t>
            </a:r>
          </a:p>
          <a:p>
            <a:pPr lvl="1"/>
            <a:r>
              <a:rPr lang="en-US" sz="1800" dirty="0" smtClean="0"/>
              <a:t>When there is need to transfer ownership of a lock from one scope to another scope</a:t>
            </a:r>
          </a:p>
          <a:p>
            <a:r>
              <a:rPr lang="en-US" sz="2000" dirty="0" smtClean="0"/>
              <a:t>Double Checked Locking (is not safe)</a:t>
            </a:r>
          </a:p>
          <a:p>
            <a:pPr lvl="1"/>
            <a:r>
              <a:rPr lang="en-US" sz="1800" dirty="0" smtClean="0"/>
              <a:t>C</a:t>
            </a:r>
            <a:r>
              <a:rPr lang="en-US" altLang="zh-CN" sz="1800" dirty="0" smtClean="0"/>
              <a:t>++11</a:t>
            </a:r>
            <a:r>
              <a:rPr lang="zh-CN" altLang="en-US" sz="1800" dirty="0" smtClean="0"/>
              <a:t> </a:t>
            </a:r>
            <a:r>
              <a:rPr lang="en-US" sz="1800" dirty="0" smtClean="0"/>
              <a:t>“</a:t>
            </a:r>
            <a:r>
              <a:rPr lang="en-US" sz="1800" dirty="0" err="1" smtClean="0"/>
              <a:t>std</a:t>
            </a:r>
            <a:r>
              <a:rPr lang="en-US" sz="1800" dirty="0" smtClean="0"/>
              <a:t>::</a:t>
            </a:r>
            <a:r>
              <a:rPr lang="en-US" sz="1800" dirty="0" err="1" smtClean="0"/>
              <a:t>call_once</a:t>
            </a:r>
            <a:r>
              <a:rPr lang="en-US" sz="1800" dirty="0" smtClean="0"/>
              <a:t>(</a:t>
            </a:r>
            <a:r>
              <a:rPr lang="en-US" sz="1800" dirty="0" err="1" smtClean="0"/>
              <a:t>std</a:t>
            </a:r>
            <a:r>
              <a:rPr lang="en-US" altLang="zh-CN" sz="1800" dirty="0" smtClean="0"/>
              <a:t>::</a:t>
            </a:r>
            <a:r>
              <a:rPr lang="en-US" altLang="zh-CN" sz="1800" dirty="0" err="1" smtClean="0"/>
              <a:t>once_flag</a:t>
            </a:r>
            <a:r>
              <a:rPr lang="en-US" altLang="zh-CN" sz="1800" dirty="0" smtClean="0"/>
              <a:t>,</a:t>
            </a:r>
            <a:r>
              <a:rPr lang="zh-CN" altLang="en-US" sz="1800" dirty="0" smtClean="0"/>
              <a:t> </a:t>
            </a:r>
            <a:r>
              <a:rPr lang="en-US" altLang="zh-CN" sz="1800" dirty="0" smtClean="0"/>
              <a:t>…</a:t>
            </a:r>
            <a:r>
              <a:rPr lang="en-US" sz="1800" dirty="0" smtClean="0"/>
              <a:t>)</a:t>
            </a:r>
            <a:r>
              <a:rPr lang="zh-CN" altLang="en-US" sz="1800" dirty="0" smtClean="0"/>
              <a:t> </a:t>
            </a:r>
            <a:r>
              <a:rPr lang="en-US" altLang="zh-CN" sz="1800" dirty="0" smtClean="0"/>
              <a:t>or</a:t>
            </a:r>
            <a:r>
              <a:rPr lang="zh-CN" altLang="en-US" sz="1800" dirty="0" smtClean="0"/>
              <a:t> </a:t>
            </a:r>
            <a:r>
              <a:rPr lang="en-US" altLang="zh-CN" sz="1800" dirty="0" smtClean="0"/>
              <a:t>local</a:t>
            </a:r>
            <a:r>
              <a:rPr lang="zh-CN" altLang="en-US" sz="1800" dirty="0" smtClean="0"/>
              <a:t> </a:t>
            </a:r>
            <a:r>
              <a:rPr lang="en-US" altLang="zh-CN" sz="1800" dirty="0" smtClean="0"/>
              <a:t>static</a:t>
            </a:r>
            <a:r>
              <a:rPr lang="zh-CN" altLang="en-US" sz="1800" dirty="0" smtClean="0"/>
              <a:t> </a:t>
            </a:r>
            <a:r>
              <a:rPr lang="en-US" altLang="zh-CN" sz="1800" dirty="0" smtClean="0"/>
              <a:t>variable”</a:t>
            </a:r>
            <a:r>
              <a:rPr lang="zh-CN" altLang="en-US" sz="1800" dirty="0" smtClean="0"/>
              <a:t> </a:t>
            </a:r>
            <a:r>
              <a:rPr lang="en-US" altLang="zh-CN" sz="1800" dirty="0" smtClean="0"/>
              <a:t>solves</a:t>
            </a:r>
            <a:r>
              <a:rPr lang="zh-CN" altLang="en-US" sz="1800" dirty="0" smtClean="0"/>
              <a:t> </a:t>
            </a:r>
            <a:r>
              <a:rPr lang="en-US" altLang="zh-CN" sz="1800" dirty="0" smtClean="0"/>
              <a:t>this</a:t>
            </a:r>
            <a:r>
              <a:rPr lang="zh-CN" altLang="en-US" sz="1800" dirty="0" smtClean="0"/>
              <a:t> </a:t>
            </a:r>
            <a:r>
              <a:rPr lang="en-US" altLang="zh-CN" sz="1800" dirty="0" smtClean="0"/>
              <a:t>problem</a:t>
            </a:r>
            <a:r>
              <a:rPr lang="zh-CN" altLang="en-US" sz="1800" dirty="0" smtClean="0"/>
              <a:t> </a:t>
            </a:r>
            <a:r>
              <a:rPr lang="en-US" altLang="zh-CN" sz="1800" dirty="0" smtClean="0"/>
              <a:t>(what</a:t>
            </a:r>
            <a:r>
              <a:rPr lang="zh-CN" altLang="en-US" sz="1800" dirty="0" smtClean="0"/>
              <a:t> </a:t>
            </a:r>
            <a:r>
              <a:rPr lang="en-US" altLang="zh-CN" sz="1800" dirty="0" smtClean="0"/>
              <a:t>if</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throws</a:t>
            </a:r>
            <a:r>
              <a:rPr lang="zh-CN" altLang="en-US" sz="1800" dirty="0" smtClean="0"/>
              <a:t> </a:t>
            </a:r>
            <a:r>
              <a:rPr lang="en-US" altLang="zh-CN" sz="1800" dirty="0" smtClean="0"/>
              <a:t>?)</a:t>
            </a:r>
            <a:endParaRPr lang="en-US" sz="1800" dirty="0" smtClean="0"/>
          </a:p>
          <a:p>
            <a:pPr lvl="1"/>
            <a:endParaRPr lang="en-US" sz="2000" dirty="0" smtClean="0"/>
          </a:p>
          <a:p>
            <a:endParaRPr lang="en-US" sz="2400" dirty="0" smtClean="0"/>
          </a:p>
          <a:p>
            <a:pPr lvl="1"/>
            <a:endParaRPr lang="en-US" sz="2000" dirty="0"/>
          </a:p>
          <a:p>
            <a:pPr lvl="1"/>
            <a:endParaRPr lang="en-US" sz="2000" dirty="0" smtClean="0"/>
          </a:p>
          <a:p>
            <a:pPr lvl="1"/>
            <a:endParaRPr lang="en-US" sz="2000" dirty="0"/>
          </a:p>
        </p:txBody>
      </p:sp>
    </p:spTree>
    <p:extLst>
      <p:ext uri="{BB962C8B-B14F-4D97-AF65-F5344CB8AC3E}">
        <p14:creationId xmlns:p14="http://schemas.microsoft.com/office/powerpoint/2010/main" val="121184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A</a:t>
            </a:r>
            <a:r>
              <a:rPr lang="zh-CN" altLang="en-US" sz="2400" dirty="0" smtClean="0"/>
              <a:t> </a:t>
            </a:r>
            <a:r>
              <a:rPr lang="en-US" altLang="zh-CN" sz="2400" dirty="0" smtClean="0"/>
              <a:t>thread</a:t>
            </a:r>
            <a:r>
              <a:rPr lang="zh-CN" altLang="en-US" sz="2400" dirty="0" smtClean="0"/>
              <a:t> </a:t>
            </a:r>
            <a:r>
              <a:rPr lang="en-US" altLang="zh-CN" sz="2400" dirty="0" smtClean="0"/>
              <a:t>safe</a:t>
            </a:r>
            <a:r>
              <a:rPr lang="zh-CN" altLang="en-US" sz="2400" dirty="0" smtClean="0"/>
              <a:t> </a:t>
            </a:r>
            <a:r>
              <a:rPr lang="en-US" altLang="zh-CN" sz="2400" dirty="0" smtClean="0"/>
              <a:t>stack</a:t>
            </a:r>
            <a:endParaRPr lang="en-US" sz="2400" dirty="0" smtClean="0"/>
          </a:p>
          <a:p>
            <a:pPr lvl="1"/>
            <a:endParaRPr lang="en-US" sz="2000" dirty="0"/>
          </a:p>
          <a:p>
            <a:pPr lvl="1"/>
            <a:endParaRPr lang="en-US" sz="2000" dirty="0" smtClean="0"/>
          </a:p>
          <a:p>
            <a:pPr lvl="1"/>
            <a:endParaRPr lang="en-US" sz="2000" dirty="0"/>
          </a:p>
        </p:txBody>
      </p:sp>
      <p:pic>
        <p:nvPicPr>
          <p:cNvPr id="6" name="Picture 5" descr="Screen Shot 2014-02-17 at 9.13.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2235200"/>
            <a:ext cx="7353300" cy="4838700"/>
          </a:xfrm>
          <a:prstGeom prst="rect">
            <a:avLst/>
          </a:prstGeom>
        </p:spPr>
      </p:pic>
    </p:spTree>
    <p:extLst>
      <p:ext uri="{BB962C8B-B14F-4D97-AF65-F5344CB8AC3E}">
        <p14:creationId xmlns:p14="http://schemas.microsoft.com/office/powerpoint/2010/main" val="415607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A</a:t>
            </a:r>
            <a:r>
              <a:rPr lang="zh-CN" altLang="en-US" sz="2400" dirty="0" smtClean="0"/>
              <a:t> </a:t>
            </a:r>
            <a:r>
              <a:rPr lang="en-US" altLang="zh-CN" sz="2400" dirty="0" smtClean="0"/>
              <a:t>thread</a:t>
            </a:r>
            <a:r>
              <a:rPr lang="zh-CN" altLang="en-US" sz="2400" dirty="0" smtClean="0"/>
              <a:t> </a:t>
            </a:r>
            <a:r>
              <a:rPr lang="en-US" altLang="zh-CN" sz="2400" dirty="0" smtClean="0"/>
              <a:t>safe</a:t>
            </a:r>
            <a:r>
              <a:rPr lang="zh-CN" altLang="en-US" sz="2400" dirty="0" smtClean="0"/>
              <a:t> </a:t>
            </a:r>
            <a:r>
              <a:rPr lang="en-US" altLang="zh-CN" sz="2400" dirty="0" smtClean="0"/>
              <a:t>stack</a:t>
            </a:r>
            <a:r>
              <a:rPr lang="zh-CN" altLang="en-US" sz="2400" dirty="0" smtClean="0"/>
              <a:t> </a:t>
            </a:r>
            <a:r>
              <a:rPr lang="en-US" altLang="zh-CN" sz="2400" dirty="0" smtClean="0"/>
              <a:t>(cont.)</a:t>
            </a:r>
            <a:endParaRPr lang="en-US" sz="2400" dirty="0" smtClean="0"/>
          </a:p>
          <a:p>
            <a:pPr lvl="1"/>
            <a:endParaRPr lang="en-US" sz="2000" dirty="0"/>
          </a:p>
          <a:p>
            <a:pPr lvl="1"/>
            <a:endParaRPr lang="en-US" sz="2000" dirty="0" smtClean="0"/>
          </a:p>
          <a:p>
            <a:pPr lvl="1"/>
            <a:endParaRPr lang="en-US" sz="2000" dirty="0"/>
          </a:p>
        </p:txBody>
      </p:sp>
      <p:pic>
        <p:nvPicPr>
          <p:cNvPr id="4" name="Picture 3" descr="Screen Shot 2014-02-17 at 9.14.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2108200"/>
            <a:ext cx="7861300" cy="5397500"/>
          </a:xfrm>
          <a:prstGeom prst="rect">
            <a:avLst/>
          </a:prstGeom>
        </p:spPr>
      </p:pic>
    </p:spTree>
    <p:extLst>
      <p:ext uri="{BB962C8B-B14F-4D97-AF65-F5344CB8AC3E}">
        <p14:creationId xmlns:p14="http://schemas.microsoft.com/office/powerpoint/2010/main" val="339623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Hierarchical</a:t>
            </a:r>
            <a:r>
              <a:rPr lang="zh-CN" altLang="en-US" sz="2400" dirty="0" smtClean="0"/>
              <a:t> </a:t>
            </a:r>
            <a:r>
              <a:rPr lang="en-US" altLang="zh-CN" sz="2400" dirty="0" err="1" smtClean="0"/>
              <a:t>mutex</a:t>
            </a:r>
            <a:endParaRPr lang="en-US" sz="2400" dirty="0" smtClean="0"/>
          </a:p>
          <a:p>
            <a:pPr lvl="1"/>
            <a:endParaRPr lang="en-US" sz="2000" dirty="0"/>
          </a:p>
          <a:p>
            <a:pPr lvl="1"/>
            <a:endParaRPr lang="en-US" sz="2000" dirty="0" smtClean="0"/>
          </a:p>
          <a:p>
            <a:pPr lvl="1"/>
            <a:endParaRPr lang="en-US" sz="2000" dirty="0"/>
          </a:p>
        </p:txBody>
      </p:sp>
      <p:pic>
        <p:nvPicPr>
          <p:cNvPr id="5" name="Picture 4" descr="Screen Shot 2014-02-17 at 9.02.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 y="2209800"/>
            <a:ext cx="7594600" cy="4914900"/>
          </a:xfrm>
          <a:prstGeom prst="rect">
            <a:avLst/>
          </a:prstGeom>
        </p:spPr>
      </p:pic>
    </p:spTree>
    <p:extLst>
      <p:ext uri="{BB962C8B-B14F-4D97-AF65-F5344CB8AC3E}">
        <p14:creationId xmlns:p14="http://schemas.microsoft.com/office/powerpoint/2010/main" val="94992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Hierarchical</a:t>
            </a:r>
            <a:r>
              <a:rPr lang="zh-CN" altLang="en-US" sz="2400" dirty="0" smtClean="0"/>
              <a:t> </a:t>
            </a:r>
            <a:r>
              <a:rPr lang="en-US" altLang="zh-CN" sz="2400" dirty="0" err="1" smtClean="0"/>
              <a:t>mutex</a:t>
            </a:r>
            <a:r>
              <a:rPr lang="zh-CN" altLang="en-US" sz="2400" dirty="0" smtClean="0"/>
              <a:t> </a:t>
            </a:r>
            <a:r>
              <a:rPr lang="en-US" altLang="zh-CN" sz="2400" dirty="0" smtClean="0"/>
              <a:t>(cont.)</a:t>
            </a:r>
            <a:endParaRPr lang="en-US" sz="2400" dirty="0" smtClean="0"/>
          </a:p>
          <a:p>
            <a:pPr lvl="1"/>
            <a:endParaRPr lang="en-US" sz="2000" dirty="0"/>
          </a:p>
          <a:p>
            <a:pPr lvl="1"/>
            <a:endParaRPr lang="en-US" sz="2000" dirty="0" smtClean="0"/>
          </a:p>
          <a:p>
            <a:pPr lvl="1"/>
            <a:endParaRPr lang="en-US" sz="2000" dirty="0"/>
          </a:p>
        </p:txBody>
      </p:sp>
      <p:pic>
        <p:nvPicPr>
          <p:cNvPr id="4" name="Picture 3" descr="Screen Shot 2014-02-17 at 9.03.3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84400"/>
            <a:ext cx="7289800" cy="4673600"/>
          </a:xfrm>
          <a:prstGeom prst="rect">
            <a:avLst/>
          </a:prstGeom>
        </p:spPr>
      </p:pic>
    </p:spTree>
    <p:extLst>
      <p:ext uri="{BB962C8B-B14F-4D97-AF65-F5344CB8AC3E}">
        <p14:creationId xmlns:p14="http://schemas.microsoft.com/office/powerpoint/2010/main" val="282039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Use </a:t>
            </a:r>
            <a:r>
              <a:rPr lang="en-US" sz="2400" dirty="0" err="1" smtClean="0"/>
              <a:t>boost:shared_mutex</a:t>
            </a:r>
            <a:r>
              <a:rPr lang="en-US" sz="2400" dirty="0" smtClean="0"/>
              <a:t> to implement r/w lock</a:t>
            </a:r>
            <a:endParaRPr lang="en-US" sz="2000" dirty="0" smtClean="0"/>
          </a:p>
          <a:p>
            <a:endParaRPr lang="en-US" sz="2400" dirty="0" smtClean="0"/>
          </a:p>
          <a:p>
            <a:pPr lvl="1"/>
            <a:endParaRPr lang="en-US" sz="2000" dirty="0"/>
          </a:p>
          <a:p>
            <a:pPr lvl="1"/>
            <a:endParaRPr lang="en-US" sz="2000" dirty="0" smtClean="0"/>
          </a:p>
          <a:p>
            <a:pPr lvl="1"/>
            <a:endParaRPr lang="en-US" sz="2000" dirty="0"/>
          </a:p>
        </p:txBody>
      </p:sp>
      <p:pic>
        <p:nvPicPr>
          <p:cNvPr id="4" name="Picture 3" descr="Screen Shot 2014-02-17 at 7.40.3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2184400"/>
            <a:ext cx="7505700" cy="5219700"/>
          </a:xfrm>
          <a:prstGeom prst="rect">
            <a:avLst/>
          </a:prstGeom>
        </p:spPr>
      </p:pic>
    </p:spTree>
    <p:extLst>
      <p:ext uri="{BB962C8B-B14F-4D97-AF65-F5344CB8AC3E}">
        <p14:creationId xmlns:p14="http://schemas.microsoft.com/office/powerpoint/2010/main" val="91513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TOC</a:t>
            </a:r>
            <a:endParaRPr lang="en-US" dirty="0"/>
          </a:p>
        </p:txBody>
      </p:sp>
      <p:sp>
        <p:nvSpPr>
          <p:cNvPr id="3" name="Content Placeholder 2"/>
          <p:cNvSpPr>
            <a:spLocks noGrp="1"/>
          </p:cNvSpPr>
          <p:nvPr>
            <p:ph idx="1"/>
          </p:nvPr>
        </p:nvSpPr>
        <p:spPr/>
        <p:txBody>
          <a:bodyPr>
            <a:normAutofit/>
          </a:bodyPr>
          <a:lstStyle/>
          <a:p>
            <a:r>
              <a:rPr lang="en-US" sz="2400" dirty="0" smtClean="0"/>
              <a:t>Hello World concurrency</a:t>
            </a:r>
          </a:p>
          <a:p>
            <a:r>
              <a:rPr lang="en-US" sz="2400" dirty="0" smtClean="0"/>
              <a:t>Managing threads</a:t>
            </a:r>
          </a:p>
          <a:p>
            <a:r>
              <a:rPr lang="en-US" sz="2400" dirty="0" smtClean="0"/>
              <a:t>Sharing data between threads</a:t>
            </a:r>
          </a:p>
          <a:p>
            <a:r>
              <a:rPr lang="en-US" sz="2400" dirty="0" smtClean="0"/>
              <a:t>S</a:t>
            </a:r>
            <a:r>
              <a:rPr lang="en-US" altLang="zh-CN" sz="2400" dirty="0" smtClean="0"/>
              <a:t>ynchronizing</a:t>
            </a:r>
            <a:r>
              <a:rPr lang="zh-CN" altLang="en-US" sz="2400" dirty="0" smtClean="0"/>
              <a:t> </a:t>
            </a:r>
            <a:r>
              <a:rPr lang="en-US" altLang="zh-CN" sz="2400" dirty="0" smtClean="0"/>
              <a:t>concurrent</a:t>
            </a:r>
            <a:r>
              <a:rPr lang="zh-CN" altLang="en-US" sz="2400" dirty="0" smtClean="0"/>
              <a:t> </a:t>
            </a:r>
            <a:r>
              <a:rPr lang="en-US" altLang="zh-CN" sz="2400" dirty="0" smtClean="0"/>
              <a:t>operations</a:t>
            </a:r>
          </a:p>
          <a:p>
            <a:r>
              <a:rPr lang="en-US" sz="2400" dirty="0"/>
              <a:t>The C++ memory model and operations on atomic types</a:t>
            </a:r>
            <a:endParaRPr lang="en-US" sz="2400" dirty="0" smtClean="0"/>
          </a:p>
          <a:p>
            <a:endParaRPr lang="en-US" sz="2400" dirty="0"/>
          </a:p>
        </p:txBody>
      </p:sp>
    </p:spTree>
    <p:extLst>
      <p:ext uri="{BB962C8B-B14F-4D97-AF65-F5344CB8AC3E}">
        <p14:creationId xmlns:p14="http://schemas.microsoft.com/office/powerpoint/2010/main" val="220711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Sharing data between threads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dirty="0" smtClean="0"/>
              <a:t>Most</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time,</a:t>
            </a:r>
            <a:r>
              <a:rPr lang="zh-CN" altLang="en-US" sz="1800" dirty="0" smtClean="0"/>
              <a:t> </a:t>
            </a:r>
            <a:r>
              <a:rPr lang="en-US" altLang="zh-CN" sz="1800" dirty="0" smtClean="0"/>
              <a:t>if</a:t>
            </a:r>
            <a:r>
              <a:rPr lang="zh-CN" altLang="en-US" sz="1800" dirty="0" smtClean="0"/>
              <a:t> </a:t>
            </a:r>
            <a:r>
              <a:rPr lang="en-US" altLang="zh-CN" sz="1800" dirty="0" smtClean="0"/>
              <a:t>you</a:t>
            </a:r>
            <a:r>
              <a:rPr lang="zh-CN" altLang="en-US" sz="1800" dirty="0" smtClean="0"/>
              <a:t> </a:t>
            </a:r>
            <a:r>
              <a:rPr lang="en-US" altLang="zh-CN" sz="1800" dirty="0" smtClean="0"/>
              <a:t>think</a:t>
            </a:r>
            <a:r>
              <a:rPr lang="zh-CN" altLang="en-US" sz="1800" dirty="0" smtClean="0"/>
              <a:t> </a:t>
            </a:r>
            <a:r>
              <a:rPr lang="en-US" altLang="zh-CN" sz="1800" dirty="0" smtClean="0"/>
              <a:t>you</a:t>
            </a:r>
            <a:r>
              <a:rPr lang="zh-CN" altLang="en-US" sz="1800" dirty="0" smtClean="0"/>
              <a:t> </a:t>
            </a:r>
            <a:r>
              <a:rPr lang="en-US" altLang="zh-CN" sz="1800" dirty="0" smtClean="0"/>
              <a:t>want</a:t>
            </a:r>
            <a:r>
              <a:rPr lang="zh-CN" altLang="en-US" sz="1800" dirty="0" smtClean="0"/>
              <a:t> </a:t>
            </a:r>
            <a:r>
              <a:rPr lang="en-US" altLang="zh-CN" sz="1800" dirty="0" smtClean="0"/>
              <a:t>a</a:t>
            </a:r>
            <a:r>
              <a:rPr lang="zh-CN" altLang="en-US" sz="1800" dirty="0" smtClean="0"/>
              <a:t> </a:t>
            </a:r>
            <a:r>
              <a:rPr lang="en-US" altLang="zh-CN" sz="1800" dirty="0" smtClean="0"/>
              <a:t>recursive</a:t>
            </a:r>
            <a:r>
              <a:rPr lang="zh-CN" altLang="en-US" sz="1800" dirty="0" smtClean="0"/>
              <a:t> </a:t>
            </a:r>
            <a:r>
              <a:rPr lang="en-US" altLang="zh-CN" sz="1800" dirty="0" err="1" smtClean="0"/>
              <a:t>mutex</a:t>
            </a:r>
            <a:r>
              <a:rPr lang="en-US" altLang="zh-CN" sz="1800" dirty="0" smtClean="0"/>
              <a:t>,</a:t>
            </a:r>
            <a:r>
              <a:rPr lang="zh-CN" altLang="en-US" sz="1800" dirty="0" smtClean="0"/>
              <a:t> </a:t>
            </a:r>
            <a:r>
              <a:rPr lang="en-US" altLang="zh-CN" sz="1800" dirty="0" smtClean="0"/>
              <a:t>you</a:t>
            </a:r>
            <a:r>
              <a:rPr lang="zh-CN" altLang="en-US" sz="1800" dirty="0" smtClean="0"/>
              <a:t> </a:t>
            </a:r>
            <a:r>
              <a:rPr lang="en-US" altLang="zh-CN" sz="1800" dirty="0" smtClean="0"/>
              <a:t>probably</a:t>
            </a:r>
            <a:r>
              <a:rPr lang="zh-CN" altLang="en-US" sz="1800" dirty="0" smtClean="0"/>
              <a:t> </a:t>
            </a:r>
            <a:r>
              <a:rPr lang="en-US" altLang="zh-CN" sz="1800" dirty="0" smtClean="0"/>
              <a:t>need</a:t>
            </a:r>
            <a:r>
              <a:rPr lang="zh-CN" altLang="en-US" sz="1800" dirty="0" smtClean="0"/>
              <a:t> </a:t>
            </a:r>
            <a:r>
              <a:rPr lang="en-US" altLang="zh-CN" sz="1800" dirty="0" smtClean="0"/>
              <a:t>to</a:t>
            </a:r>
            <a:r>
              <a:rPr lang="zh-CN" altLang="en-US" sz="1800" dirty="0" smtClean="0"/>
              <a:t> </a:t>
            </a:r>
            <a:r>
              <a:rPr lang="en-US" altLang="zh-CN" sz="1800" dirty="0" smtClean="0"/>
              <a:t>change</a:t>
            </a:r>
            <a:r>
              <a:rPr lang="zh-CN" altLang="en-US" sz="1800" dirty="0" smtClean="0"/>
              <a:t> </a:t>
            </a:r>
            <a:r>
              <a:rPr lang="en-US" altLang="zh-CN" sz="1800" dirty="0" smtClean="0"/>
              <a:t>your</a:t>
            </a:r>
            <a:r>
              <a:rPr lang="zh-CN" altLang="en-US" sz="1800" dirty="0" smtClean="0"/>
              <a:t> </a:t>
            </a:r>
            <a:r>
              <a:rPr lang="en-US" altLang="zh-CN" sz="1800" dirty="0" smtClean="0"/>
              <a:t>design</a:t>
            </a:r>
            <a:endParaRPr lang="en-US" sz="1800" dirty="0" smtClean="0"/>
          </a:p>
          <a:p>
            <a:pPr lvl="1"/>
            <a:r>
              <a:rPr lang="en-US" sz="1800" dirty="0" smtClean="0"/>
              <a:t>When</a:t>
            </a:r>
            <a:r>
              <a:rPr lang="zh-CN" altLang="en-US" sz="1800" dirty="0" smtClean="0"/>
              <a:t> </a:t>
            </a:r>
            <a:r>
              <a:rPr lang="en-US" altLang="zh-CN" sz="1800" dirty="0" smtClean="0"/>
              <a:t>designing</a:t>
            </a:r>
            <a:r>
              <a:rPr lang="zh-CN" altLang="en-US" sz="1800" dirty="0" smtClean="0"/>
              <a:t> </a:t>
            </a:r>
            <a:r>
              <a:rPr lang="en-US" altLang="zh-CN" sz="1800" dirty="0" smtClean="0"/>
              <a:t>thread</a:t>
            </a:r>
            <a:r>
              <a:rPr lang="zh-CN" altLang="en-US" sz="1800" dirty="0" smtClean="0"/>
              <a:t> </a:t>
            </a:r>
            <a:r>
              <a:rPr lang="en-US" altLang="zh-CN" sz="1800" dirty="0" smtClean="0"/>
              <a:t>safe</a:t>
            </a:r>
            <a:r>
              <a:rPr lang="zh-CN" altLang="en-US" sz="1800" dirty="0" smtClean="0"/>
              <a:t> </a:t>
            </a:r>
            <a:r>
              <a:rPr lang="en-US" altLang="zh-CN" sz="1800" dirty="0" smtClean="0"/>
              <a:t>class</a:t>
            </a:r>
            <a:r>
              <a:rPr lang="zh-CN" altLang="en-US" sz="1800" dirty="0" smtClean="0"/>
              <a:t> </a:t>
            </a:r>
            <a:r>
              <a:rPr lang="en-US" altLang="zh-CN" sz="1800" dirty="0" smtClean="0"/>
              <a:t>interfaces</a:t>
            </a:r>
            <a:r>
              <a:rPr lang="zh-CN" altLang="en-US" sz="1800" dirty="0" smtClean="0"/>
              <a:t> </a:t>
            </a:r>
            <a:r>
              <a:rPr lang="en-US" altLang="zh-CN" sz="1800" dirty="0" smtClean="0"/>
              <a:t>and</a:t>
            </a:r>
            <a:r>
              <a:rPr lang="zh-CN" altLang="en-US" sz="1800" dirty="0" smtClean="0"/>
              <a:t> </a:t>
            </a:r>
            <a:r>
              <a:rPr lang="en-US" altLang="zh-CN" sz="1800" dirty="0" smtClean="0"/>
              <a:t>one</a:t>
            </a:r>
            <a:r>
              <a:rPr lang="zh-CN" altLang="en-US" sz="1800" dirty="0" smtClean="0"/>
              <a:t> </a:t>
            </a:r>
            <a:r>
              <a:rPr lang="en-US" altLang="zh-CN" sz="1800" dirty="0" smtClean="0"/>
              <a:t>class</a:t>
            </a:r>
            <a:r>
              <a:rPr lang="zh-CN" altLang="en-US" sz="1800" dirty="0" smtClean="0"/>
              <a:t> </a:t>
            </a:r>
            <a:r>
              <a:rPr lang="en-US" altLang="zh-CN" sz="1800" dirty="0" smtClean="0"/>
              <a:t>method</a:t>
            </a:r>
            <a:r>
              <a:rPr lang="zh-CN" altLang="en-US" sz="1800" dirty="0" smtClean="0"/>
              <a:t> </a:t>
            </a:r>
            <a:r>
              <a:rPr lang="en-US" altLang="zh-CN" sz="1800" dirty="0" smtClean="0"/>
              <a:t>calls</a:t>
            </a:r>
            <a:r>
              <a:rPr lang="zh-CN" altLang="en-US" sz="1800" dirty="0" smtClean="0"/>
              <a:t> </a:t>
            </a:r>
            <a:r>
              <a:rPr lang="en-US" altLang="zh-CN" sz="1800" dirty="0" smtClean="0"/>
              <a:t>another</a:t>
            </a:r>
            <a:r>
              <a:rPr lang="zh-CN" altLang="en-US" sz="1800" dirty="0" smtClean="0"/>
              <a:t> </a:t>
            </a:r>
            <a:r>
              <a:rPr lang="en-US" altLang="zh-CN" sz="1800" dirty="0" smtClean="0"/>
              <a:t>class</a:t>
            </a:r>
            <a:r>
              <a:rPr lang="zh-CN" altLang="en-US" sz="1800" dirty="0" smtClean="0"/>
              <a:t> </a:t>
            </a:r>
            <a:r>
              <a:rPr lang="en-US" altLang="zh-CN" sz="1800" dirty="0" smtClean="0"/>
              <a:t>method</a:t>
            </a:r>
            <a:r>
              <a:rPr lang="zh-CN" altLang="en-US" sz="1800" dirty="0" smtClean="0"/>
              <a:t> </a:t>
            </a:r>
            <a:r>
              <a:rPr lang="en-US" altLang="zh-CN" sz="1800" dirty="0" smtClean="0"/>
              <a:t>(both</a:t>
            </a:r>
            <a:r>
              <a:rPr lang="zh-CN" altLang="en-US" sz="1800" dirty="0" smtClean="0"/>
              <a:t> </a:t>
            </a:r>
            <a:r>
              <a:rPr lang="en-US" altLang="zh-CN" sz="1800" dirty="0" smtClean="0"/>
              <a:t>methods</a:t>
            </a:r>
            <a:r>
              <a:rPr lang="zh-CN" altLang="en-US" sz="1800" dirty="0" smtClean="0"/>
              <a:t> </a:t>
            </a:r>
            <a:r>
              <a:rPr lang="en-US" altLang="zh-CN" sz="1800" dirty="0" smtClean="0"/>
              <a:t>are</a:t>
            </a:r>
            <a:r>
              <a:rPr lang="zh-CN" altLang="en-US" sz="1800" dirty="0" smtClean="0"/>
              <a:t> </a:t>
            </a:r>
            <a:r>
              <a:rPr lang="en-US" altLang="zh-CN" sz="1800" dirty="0" smtClean="0"/>
              <a:t>guarded</a:t>
            </a:r>
            <a:r>
              <a:rPr lang="zh-CN" altLang="en-US" sz="1800" dirty="0" smtClean="0"/>
              <a:t> </a:t>
            </a:r>
            <a:r>
              <a:rPr lang="en-US" altLang="zh-CN" sz="1800" dirty="0" smtClean="0"/>
              <a:t>by</a:t>
            </a:r>
            <a:r>
              <a:rPr lang="zh-CN" altLang="en-US" sz="1800" dirty="0" smtClean="0"/>
              <a:t> </a:t>
            </a:r>
            <a:r>
              <a:rPr lang="en-US" altLang="zh-CN" sz="1800" dirty="0" smtClean="0"/>
              <a:t>lock)</a:t>
            </a:r>
            <a:r>
              <a:rPr lang="zh-CN" altLang="en-US" sz="1800" dirty="0" smtClean="0"/>
              <a:t>,</a:t>
            </a:r>
            <a:r>
              <a:rPr lang="en-US" altLang="zh-CN" sz="1800" dirty="0" smtClean="0"/>
              <a:t>a</a:t>
            </a:r>
            <a:r>
              <a:rPr lang="zh-CN" altLang="en-US" sz="1800" dirty="0" smtClean="0"/>
              <a:t> </a:t>
            </a:r>
            <a:r>
              <a:rPr lang="en-US" altLang="zh-CN" sz="1800" dirty="0" smtClean="0"/>
              <a:t>quick</a:t>
            </a:r>
            <a:r>
              <a:rPr lang="zh-CN" altLang="en-US" sz="1800" dirty="0" smtClean="0"/>
              <a:t> </a:t>
            </a:r>
            <a:r>
              <a:rPr lang="en-US" altLang="zh-CN" sz="1800" dirty="0" smtClean="0"/>
              <a:t>and</a:t>
            </a:r>
            <a:r>
              <a:rPr lang="zh-CN" altLang="en-US" sz="1800" dirty="0" smtClean="0"/>
              <a:t> </a:t>
            </a:r>
            <a:r>
              <a:rPr lang="en-US" altLang="zh-CN" sz="1800" dirty="0" smtClean="0"/>
              <a:t>dirty</a:t>
            </a:r>
            <a:r>
              <a:rPr lang="zh-CN" altLang="en-US" sz="1800" dirty="0" smtClean="0"/>
              <a:t> </a:t>
            </a:r>
            <a:r>
              <a:rPr lang="en-US" altLang="zh-CN" sz="1800" dirty="0" smtClean="0"/>
              <a:t>change</a:t>
            </a:r>
            <a:r>
              <a:rPr lang="zh-CN" altLang="en-US" sz="1800" dirty="0" smtClean="0"/>
              <a:t> </a:t>
            </a:r>
            <a:r>
              <a:rPr lang="en-US" altLang="zh-CN" sz="1800" dirty="0" smtClean="0"/>
              <a:t>to</a:t>
            </a:r>
            <a:r>
              <a:rPr lang="zh-CN" altLang="en-US" sz="1800" dirty="0" smtClean="0"/>
              <a:t> </a:t>
            </a:r>
            <a:r>
              <a:rPr lang="en-US" altLang="zh-CN" sz="1800" dirty="0" smtClean="0"/>
              <a:t>make</a:t>
            </a:r>
            <a:r>
              <a:rPr lang="zh-CN" altLang="en-US" sz="1800" dirty="0" smtClean="0"/>
              <a:t> </a:t>
            </a:r>
            <a:r>
              <a:rPr lang="en-US" altLang="zh-CN" sz="1800" dirty="0" smtClean="0"/>
              <a:t>the</a:t>
            </a:r>
            <a:r>
              <a:rPr lang="zh-CN" altLang="en-US" sz="1800" dirty="0" smtClean="0"/>
              <a:t> </a:t>
            </a:r>
            <a:r>
              <a:rPr lang="en-US" altLang="zh-CN" sz="1800" dirty="0" smtClean="0"/>
              <a:t>code</a:t>
            </a:r>
            <a:r>
              <a:rPr lang="zh-CN" altLang="en-US" sz="1800" dirty="0" smtClean="0"/>
              <a:t> </a:t>
            </a:r>
            <a:r>
              <a:rPr lang="en-US" altLang="zh-CN" sz="1800" dirty="0" smtClean="0"/>
              <a:t>work</a:t>
            </a:r>
            <a:r>
              <a:rPr lang="zh-CN" altLang="en-US" sz="1800" dirty="0" smtClean="0"/>
              <a:t> </a:t>
            </a:r>
            <a:r>
              <a:rPr lang="en-US" altLang="zh-CN" sz="1800" dirty="0" smtClean="0"/>
              <a:t>is</a:t>
            </a:r>
            <a:r>
              <a:rPr lang="zh-CN" altLang="en-US" sz="1800" dirty="0" smtClean="0"/>
              <a:t> </a:t>
            </a:r>
            <a:r>
              <a:rPr lang="en-US" altLang="zh-CN" sz="1800" dirty="0" smtClean="0"/>
              <a:t>to</a:t>
            </a:r>
            <a:r>
              <a:rPr lang="zh-CN" altLang="en-US" sz="1800" dirty="0" smtClean="0"/>
              <a:t> </a:t>
            </a:r>
            <a:r>
              <a:rPr lang="en-US" altLang="zh-CN" sz="1800" dirty="0" smtClean="0"/>
              <a:t>modify</a:t>
            </a:r>
            <a:r>
              <a:rPr lang="zh-CN" altLang="en-US" sz="1800" dirty="0" smtClean="0"/>
              <a:t> </a:t>
            </a:r>
            <a:r>
              <a:rPr lang="en-US" altLang="zh-CN" sz="1800" dirty="0" smtClean="0"/>
              <a:t>the</a:t>
            </a:r>
            <a:r>
              <a:rPr lang="zh-CN" altLang="en-US" sz="1800" dirty="0" smtClean="0"/>
              <a:t> </a:t>
            </a:r>
            <a:r>
              <a:rPr lang="en-US" altLang="zh-CN" sz="1800" dirty="0" smtClean="0"/>
              <a:t>lock</a:t>
            </a:r>
            <a:r>
              <a:rPr lang="zh-CN" altLang="en-US" sz="1800" dirty="0" smtClean="0"/>
              <a:t> </a:t>
            </a:r>
            <a:r>
              <a:rPr lang="en-US" altLang="zh-CN" sz="1800" dirty="0" smtClean="0"/>
              <a:t>recursive</a:t>
            </a:r>
            <a:r>
              <a:rPr lang="zh-CN" altLang="en-US" sz="1800" dirty="0" smtClean="0"/>
              <a:t>.</a:t>
            </a:r>
            <a:r>
              <a:rPr lang="en-US" altLang="zh-CN" sz="1800" dirty="0" smtClean="0"/>
              <a:t>But</a:t>
            </a:r>
            <a:r>
              <a:rPr lang="zh-CN" altLang="en-US" sz="1800" dirty="0" smtClean="0"/>
              <a:t> </a:t>
            </a:r>
            <a:r>
              <a:rPr lang="en-US" altLang="zh-CN" sz="1800" dirty="0" smtClean="0"/>
              <a:t>this</a:t>
            </a:r>
            <a:r>
              <a:rPr lang="zh-CN" altLang="en-US" sz="1800" dirty="0" smtClean="0"/>
              <a:t> </a:t>
            </a:r>
            <a:r>
              <a:rPr lang="en-US" altLang="zh-CN" sz="1800" dirty="0" smtClean="0"/>
              <a:t>is</a:t>
            </a:r>
            <a:r>
              <a:rPr lang="zh-CN" altLang="en-US" sz="1800" dirty="0" smtClean="0"/>
              <a:t> </a:t>
            </a:r>
            <a:r>
              <a:rPr lang="en-US" altLang="zh-CN" sz="1800" dirty="0" smtClean="0"/>
              <a:t>almost</a:t>
            </a:r>
            <a:r>
              <a:rPr lang="zh-CN" altLang="en-US" sz="1800" dirty="0" smtClean="0"/>
              <a:t> </a:t>
            </a:r>
            <a:r>
              <a:rPr lang="en-US" altLang="zh-CN" sz="1800" dirty="0" smtClean="0"/>
              <a:t>a</a:t>
            </a:r>
            <a:r>
              <a:rPr lang="zh-CN" altLang="en-US" sz="1800" dirty="0" smtClean="0"/>
              <a:t> </a:t>
            </a:r>
            <a:r>
              <a:rPr lang="en-US" altLang="zh-CN" sz="1800" dirty="0" smtClean="0"/>
              <a:t>bad</a:t>
            </a:r>
            <a:r>
              <a:rPr lang="zh-CN" altLang="en-US" sz="1800" dirty="0" smtClean="0"/>
              <a:t> </a:t>
            </a:r>
            <a:r>
              <a:rPr lang="en-US" altLang="zh-CN" sz="1800" dirty="0" smtClean="0"/>
              <a:t>design.</a:t>
            </a:r>
            <a:r>
              <a:rPr lang="zh-CN" altLang="en-US" sz="1800" dirty="0" smtClean="0"/>
              <a:t> </a:t>
            </a:r>
            <a:r>
              <a:rPr lang="en-US" altLang="zh-CN" sz="1800" dirty="0" smtClean="0"/>
              <a:t>A</a:t>
            </a:r>
            <a:r>
              <a:rPr lang="zh-CN" altLang="en-US" sz="1800" dirty="0" smtClean="0"/>
              <a:t> </a:t>
            </a:r>
            <a:r>
              <a:rPr lang="en-US" altLang="zh-CN" sz="1800" dirty="0" smtClean="0"/>
              <a:t>probable</a:t>
            </a:r>
            <a:r>
              <a:rPr lang="zh-CN" altLang="en-US" sz="1800" dirty="0" smtClean="0"/>
              <a:t> </a:t>
            </a:r>
            <a:r>
              <a:rPr lang="en-US" altLang="zh-CN" sz="1800" dirty="0" smtClean="0"/>
              <a:t>working</a:t>
            </a:r>
            <a:r>
              <a:rPr lang="zh-CN" altLang="en-US" sz="1800" dirty="0" smtClean="0"/>
              <a:t> </a:t>
            </a:r>
            <a:r>
              <a:rPr lang="en-US" altLang="zh-CN" sz="1800" dirty="0" smtClean="0"/>
              <a:t>solution</a:t>
            </a:r>
            <a:r>
              <a:rPr lang="zh-CN" altLang="en-US" sz="1800" dirty="0" smtClean="0"/>
              <a:t> </a:t>
            </a:r>
            <a:r>
              <a:rPr lang="en-US" altLang="zh-CN" sz="1800" dirty="0" smtClean="0"/>
              <a:t>is</a:t>
            </a:r>
            <a:r>
              <a:rPr lang="zh-CN" altLang="en-US" sz="1800" dirty="0" smtClean="0"/>
              <a:t> </a:t>
            </a:r>
            <a:r>
              <a:rPr lang="en-US" altLang="zh-CN" sz="1800" dirty="0" smtClean="0"/>
              <a:t>extract</a:t>
            </a:r>
            <a:r>
              <a:rPr lang="zh-CN" altLang="en-US" sz="1800" dirty="0" smtClean="0"/>
              <a:t> </a:t>
            </a:r>
            <a:r>
              <a:rPr lang="en-US" altLang="zh-CN" sz="1800" dirty="0" smtClean="0"/>
              <a:t>the</a:t>
            </a:r>
            <a:r>
              <a:rPr lang="zh-CN" altLang="en-US" sz="1800" dirty="0" smtClean="0"/>
              <a:t> </a:t>
            </a:r>
            <a:r>
              <a:rPr lang="en-US" altLang="zh-CN" sz="1800" dirty="0" smtClean="0"/>
              <a:t>common</a:t>
            </a:r>
            <a:r>
              <a:rPr lang="zh-CN" altLang="en-US" sz="1800" dirty="0" smtClean="0"/>
              <a:t> </a:t>
            </a:r>
            <a:r>
              <a:rPr lang="en-US" altLang="zh-CN" sz="1800" dirty="0" smtClean="0"/>
              <a:t>private</a:t>
            </a:r>
            <a:r>
              <a:rPr lang="zh-CN" altLang="en-US" sz="1800" dirty="0" smtClean="0"/>
              <a:t> </a:t>
            </a:r>
            <a:r>
              <a:rPr lang="en-US" altLang="zh-CN" sz="1800" dirty="0" smtClean="0"/>
              <a:t>function</a:t>
            </a:r>
            <a:r>
              <a:rPr lang="zh-CN" altLang="en-US" sz="1800" dirty="0" smtClean="0"/>
              <a:t> </a:t>
            </a:r>
            <a:r>
              <a:rPr lang="en-US" altLang="zh-CN" sz="1800" dirty="0" smtClean="0"/>
              <a:t>without</a:t>
            </a:r>
            <a:r>
              <a:rPr lang="zh-CN" altLang="en-US" sz="1800" dirty="0" smtClean="0"/>
              <a:t> </a:t>
            </a:r>
            <a:r>
              <a:rPr lang="en-US" altLang="zh-CN" sz="1800" dirty="0" smtClean="0"/>
              <a:t>locking,</a:t>
            </a:r>
            <a:r>
              <a:rPr lang="zh-CN" altLang="en-US" sz="1800" dirty="0" smtClean="0"/>
              <a:t> </a:t>
            </a:r>
            <a:r>
              <a:rPr lang="en-US" altLang="zh-CN" sz="1800" dirty="0" smtClean="0"/>
              <a:t>and</a:t>
            </a:r>
            <a:r>
              <a:rPr lang="zh-CN" altLang="en-US" sz="1800" dirty="0" smtClean="0"/>
              <a:t> </a:t>
            </a:r>
            <a:r>
              <a:rPr lang="en-US" altLang="zh-CN" sz="1800" dirty="0" smtClean="0"/>
              <a:t>both</a:t>
            </a:r>
            <a:r>
              <a:rPr lang="zh-CN" altLang="en-US" sz="1800" dirty="0" smtClean="0"/>
              <a:t> </a:t>
            </a:r>
            <a:r>
              <a:rPr lang="en-US" altLang="zh-CN" sz="1800" dirty="0" smtClean="0"/>
              <a:t>the</a:t>
            </a:r>
            <a:r>
              <a:rPr lang="zh-CN" altLang="en-US" sz="1800" dirty="0" smtClean="0"/>
              <a:t> </a:t>
            </a:r>
            <a:r>
              <a:rPr lang="en-US" altLang="zh-CN" sz="1800" dirty="0" smtClean="0"/>
              <a:t>public</a:t>
            </a:r>
            <a:r>
              <a:rPr lang="zh-CN" altLang="en-US" sz="1800" dirty="0" smtClean="0"/>
              <a:t> </a:t>
            </a:r>
            <a:r>
              <a:rPr lang="en-US" altLang="zh-CN" sz="1800" dirty="0" smtClean="0"/>
              <a:t>interfaces</a:t>
            </a:r>
            <a:r>
              <a:rPr lang="zh-CN" altLang="en-US" sz="1800" dirty="0" smtClean="0"/>
              <a:t> </a:t>
            </a:r>
            <a:r>
              <a:rPr lang="en-US" altLang="zh-CN" sz="1800" dirty="0" smtClean="0"/>
              <a:t>calls</a:t>
            </a:r>
            <a:r>
              <a:rPr lang="zh-CN" altLang="en-US" sz="1800" dirty="0" smtClean="0"/>
              <a:t> </a:t>
            </a:r>
            <a:r>
              <a:rPr lang="en-US" altLang="zh-CN" sz="1800" dirty="0" smtClean="0"/>
              <a:t>the</a:t>
            </a:r>
            <a:r>
              <a:rPr lang="zh-CN" altLang="en-US" sz="1800" dirty="0" smtClean="0"/>
              <a:t> </a:t>
            </a:r>
            <a:r>
              <a:rPr lang="en-US" altLang="zh-CN" sz="1800" dirty="0" smtClean="0"/>
              <a:t>private</a:t>
            </a:r>
            <a:r>
              <a:rPr lang="zh-CN" altLang="en-US" sz="1800" dirty="0" smtClean="0"/>
              <a:t> </a:t>
            </a:r>
            <a:r>
              <a:rPr lang="en-US" altLang="zh-CN" sz="1800" dirty="0" smtClean="0"/>
              <a:t>one</a:t>
            </a:r>
            <a:r>
              <a:rPr lang="zh-CN" altLang="en-US" sz="1800" dirty="0"/>
              <a:t> </a:t>
            </a:r>
            <a:r>
              <a:rPr lang="en-US" altLang="zh-CN" sz="1800" dirty="0" smtClean="0"/>
              <a:t>to</a:t>
            </a:r>
            <a:r>
              <a:rPr lang="zh-CN" altLang="en-US" sz="1800" dirty="0" smtClean="0"/>
              <a:t> </a:t>
            </a:r>
            <a:r>
              <a:rPr lang="en-US" altLang="zh-CN" sz="1800" dirty="0" smtClean="0"/>
              <a:t>do</a:t>
            </a:r>
            <a:r>
              <a:rPr lang="zh-CN" altLang="en-US" sz="1800" dirty="0" smtClean="0"/>
              <a:t> </a:t>
            </a:r>
            <a:r>
              <a:rPr lang="en-US" altLang="zh-CN" sz="1800" dirty="0" smtClean="0"/>
              <a:t>the</a:t>
            </a:r>
            <a:r>
              <a:rPr lang="zh-CN" altLang="en-US" sz="1800" dirty="0" smtClean="0"/>
              <a:t> </a:t>
            </a:r>
            <a:r>
              <a:rPr lang="en-US" altLang="zh-CN" sz="1800" dirty="0" smtClean="0"/>
              <a:t>work</a:t>
            </a:r>
            <a:endParaRPr lang="en-US" sz="1800" dirty="0"/>
          </a:p>
          <a:p>
            <a:pPr lvl="1"/>
            <a:endParaRPr lang="en-US" sz="2000" dirty="0" smtClean="0"/>
          </a:p>
          <a:p>
            <a:pPr lvl="1"/>
            <a:endParaRPr lang="en-US" sz="2000" dirty="0"/>
          </a:p>
        </p:txBody>
      </p:sp>
    </p:spTree>
    <p:extLst>
      <p:ext uri="{BB962C8B-B14F-4D97-AF65-F5344CB8AC3E}">
        <p14:creationId xmlns:p14="http://schemas.microsoft.com/office/powerpoint/2010/main" val="420822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dirty="0" smtClean="0"/>
              <a:t>Please</a:t>
            </a:r>
            <a:r>
              <a:rPr lang="zh-CN" altLang="en-US" sz="1800" dirty="0" smtClean="0"/>
              <a:t> </a:t>
            </a:r>
            <a:r>
              <a:rPr lang="en-US" altLang="zh-CN" sz="1800" dirty="0" smtClean="0"/>
              <a:t>note</a:t>
            </a:r>
            <a:r>
              <a:rPr lang="zh-CN" altLang="en-US" sz="1800" dirty="0" smtClean="0"/>
              <a:t> </a:t>
            </a:r>
            <a:r>
              <a:rPr lang="en-US" altLang="zh-CN" sz="1800" dirty="0" smtClean="0"/>
              <a:t>that</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provided</a:t>
            </a:r>
            <a:r>
              <a:rPr lang="zh-CN" altLang="en-US" sz="1800" dirty="0" smtClean="0"/>
              <a:t> </a:t>
            </a:r>
            <a:r>
              <a:rPr lang="en-US" altLang="zh-CN" sz="1800" dirty="0" smtClean="0"/>
              <a:t>to</a:t>
            </a:r>
            <a:r>
              <a:rPr lang="zh-CN" altLang="en-US" sz="1800" dirty="0" smtClean="0"/>
              <a:t> </a:t>
            </a:r>
            <a:r>
              <a:rPr lang="en-US" altLang="zh-CN" sz="1800" dirty="0" err="1" smtClean="0"/>
              <a:t>condition_variable.wait</a:t>
            </a:r>
            <a:r>
              <a:rPr lang="en-US" altLang="zh-CN" sz="1800" dirty="0" smtClean="0"/>
              <a:t>(lock,</a:t>
            </a:r>
            <a:r>
              <a:rPr lang="zh-CN" altLang="en-US" sz="1800" dirty="0" smtClean="0"/>
              <a:t> </a:t>
            </a:r>
            <a:r>
              <a:rPr lang="en-US" altLang="zh-CN" sz="1800" dirty="0" smtClean="0"/>
              <a:t>callback)</a:t>
            </a:r>
            <a:r>
              <a:rPr lang="zh-CN" altLang="en-US" sz="1800" dirty="0" smtClean="0"/>
              <a:t>. </a:t>
            </a:r>
            <a:r>
              <a:rPr lang="en-US" altLang="zh-CN" sz="1800" dirty="0" smtClean="0"/>
              <a:t>Because</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may</a:t>
            </a:r>
            <a:r>
              <a:rPr lang="zh-CN" altLang="en-US" sz="1800" dirty="0" smtClean="0"/>
              <a:t> </a:t>
            </a:r>
            <a:r>
              <a:rPr lang="en-US" altLang="zh-CN" sz="1800" dirty="0" smtClean="0"/>
              <a:t>be</a:t>
            </a:r>
            <a:r>
              <a:rPr lang="zh-CN" altLang="en-US" sz="1800" dirty="0" smtClean="0"/>
              <a:t> </a:t>
            </a:r>
            <a:r>
              <a:rPr lang="en-US" altLang="zh-CN" sz="1800" dirty="0" smtClean="0"/>
              <a:t>called</a:t>
            </a:r>
            <a:r>
              <a:rPr lang="zh-CN" altLang="en-US" sz="1800" dirty="0" smtClean="0"/>
              <a:t> </a:t>
            </a:r>
            <a:r>
              <a:rPr lang="en-US" sz="1800" dirty="0"/>
              <a:t>indeterminate </a:t>
            </a:r>
            <a:r>
              <a:rPr lang="en-US" sz="1800" dirty="0" smtClean="0"/>
              <a:t>times</a:t>
            </a:r>
            <a:r>
              <a:rPr lang="zh-CN" altLang="en-US" sz="1800" dirty="0" smtClean="0"/>
              <a:t> </a:t>
            </a:r>
            <a:r>
              <a:rPr lang="en-US" altLang="zh-CN" sz="1800" dirty="0" smtClean="0"/>
              <a:t>(spurious</a:t>
            </a:r>
            <a:r>
              <a:rPr lang="zh-CN" altLang="en-US" sz="1800" dirty="0" smtClean="0"/>
              <a:t> </a:t>
            </a:r>
            <a:r>
              <a:rPr lang="en-US" altLang="zh-CN" sz="1800" dirty="0" smtClean="0"/>
              <a:t>wake),</a:t>
            </a:r>
            <a:r>
              <a:rPr lang="zh-CN" altLang="en-US" sz="1800" dirty="0" smtClean="0"/>
              <a:t> </a:t>
            </a:r>
            <a:r>
              <a:rPr lang="en-US" altLang="zh-CN" sz="1800" dirty="0" smtClean="0"/>
              <a:t>it</a:t>
            </a:r>
            <a:r>
              <a:rPr lang="zh-CN" altLang="en-US" sz="1800" dirty="0" smtClean="0"/>
              <a:t> </a:t>
            </a:r>
            <a:r>
              <a:rPr lang="en-US" altLang="zh-CN" sz="1800" dirty="0" smtClean="0"/>
              <a:t>isn’t</a:t>
            </a:r>
            <a:r>
              <a:rPr lang="zh-CN" altLang="en-US" sz="1800" dirty="0" smtClean="0"/>
              <a:t> </a:t>
            </a:r>
            <a:r>
              <a:rPr lang="en-US" altLang="zh-CN" sz="1800" dirty="0" smtClean="0"/>
              <a:t>advisable</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a</a:t>
            </a:r>
            <a:r>
              <a:rPr lang="zh-CN" altLang="en-US" sz="1800" dirty="0" smtClean="0"/>
              <a:t> </a:t>
            </a:r>
            <a:r>
              <a:rPr lang="en-US" altLang="zh-CN" sz="1800" dirty="0" smtClean="0"/>
              <a:t>function</a:t>
            </a:r>
            <a:r>
              <a:rPr lang="zh-CN" altLang="en-US" sz="1800" dirty="0" smtClean="0"/>
              <a:t> </a:t>
            </a:r>
            <a:r>
              <a:rPr lang="en-US" altLang="zh-CN" sz="1800" dirty="0" smtClean="0"/>
              <a:t>with</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condition</a:t>
            </a:r>
            <a:r>
              <a:rPr lang="zh-CN" altLang="en-US" sz="1800" dirty="0" smtClean="0"/>
              <a:t> </a:t>
            </a:r>
            <a:r>
              <a:rPr lang="en-US" altLang="zh-CN" sz="1800" dirty="0" smtClean="0"/>
              <a:t>check.</a:t>
            </a:r>
            <a:r>
              <a:rPr lang="zh-CN" altLang="en-US" sz="1800" dirty="0" smtClean="0"/>
              <a:t> </a:t>
            </a:r>
            <a:r>
              <a:rPr lang="en-US" altLang="zh-CN" sz="1800" dirty="0" smtClean="0"/>
              <a:t>If</a:t>
            </a:r>
            <a:r>
              <a:rPr lang="zh-CN" altLang="en-US" sz="1800" dirty="0" smtClean="0"/>
              <a:t> </a:t>
            </a:r>
            <a:r>
              <a:rPr lang="en-US" altLang="zh-CN" sz="1800" dirty="0" smtClean="0"/>
              <a:t>you</a:t>
            </a:r>
            <a:r>
              <a:rPr lang="zh-CN" altLang="en-US" sz="1800" dirty="0" smtClean="0"/>
              <a:t> </a:t>
            </a:r>
            <a:r>
              <a:rPr lang="en-US" altLang="zh-CN" sz="1800" dirty="0" smtClean="0"/>
              <a:t>do</a:t>
            </a:r>
            <a:r>
              <a:rPr lang="zh-CN" altLang="en-US" sz="1800" dirty="0" smtClean="0"/>
              <a:t> </a:t>
            </a:r>
            <a:r>
              <a:rPr lang="en-US" altLang="zh-CN" sz="1800" dirty="0" smtClean="0"/>
              <a:t>so,</a:t>
            </a:r>
            <a:r>
              <a:rPr lang="zh-CN" altLang="en-US" sz="1800" dirty="0" smtClean="0"/>
              <a:t> </a:t>
            </a:r>
            <a:r>
              <a:rPr lang="en-US" altLang="zh-CN" sz="1800" dirty="0" smtClean="0"/>
              <a:t>you</a:t>
            </a:r>
            <a:r>
              <a:rPr lang="zh-CN" altLang="en-US" sz="1800" dirty="0" smtClean="0"/>
              <a:t> </a:t>
            </a:r>
            <a:r>
              <a:rPr lang="en-US" altLang="zh-CN" sz="1800" dirty="0" smtClean="0"/>
              <a:t>must</a:t>
            </a:r>
            <a:r>
              <a:rPr lang="zh-CN" altLang="en-US" sz="1800" dirty="0" smtClean="0"/>
              <a:t> </a:t>
            </a:r>
            <a:r>
              <a:rPr lang="en-US" altLang="zh-CN" sz="1800" dirty="0" smtClean="0"/>
              <a:t>be</a:t>
            </a:r>
            <a:r>
              <a:rPr lang="zh-CN" altLang="en-US" sz="1800" dirty="0" smtClean="0"/>
              <a:t> </a:t>
            </a:r>
            <a:r>
              <a:rPr lang="en-US" altLang="zh-CN" sz="1800" dirty="0" smtClean="0"/>
              <a:t>prepared</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to</a:t>
            </a:r>
            <a:r>
              <a:rPr lang="zh-CN" altLang="en-US" sz="1800" dirty="0" smtClean="0"/>
              <a:t> </a:t>
            </a:r>
            <a:r>
              <a:rPr lang="en-US" altLang="zh-CN" sz="1800" dirty="0" smtClean="0"/>
              <a:t>occur</a:t>
            </a:r>
            <a:r>
              <a:rPr lang="zh-CN" altLang="en-US" sz="1800" dirty="0" smtClean="0"/>
              <a:t> </a:t>
            </a:r>
            <a:r>
              <a:rPr lang="en-US" altLang="zh-CN" sz="1800" dirty="0" smtClean="0"/>
              <a:t>multiple</a:t>
            </a:r>
            <a:r>
              <a:rPr lang="zh-CN" altLang="en-US" sz="1800" dirty="0" smtClean="0"/>
              <a:t> </a:t>
            </a:r>
            <a:r>
              <a:rPr lang="en-US" altLang="zh-CN" sz="1800" dirty="0" smtClean="0"/>
              <a:t>times</a:t>
            </a:r>
          </a:p>
          <a:p>
            <a:pPr lvl="1"/>
            <a:endParaRPr lang="en-US" sz="1800" dirty="0"/>
          </a:p>
          <a:p>
            <a:pPr lvl="1"/>
            <a:endParaRPr lang="en-US" sz="1800" dirty="0" smtClean="0"/>
          </a:p>
          <a:p>
            <a:pPr lvl="1"/>
            <a:endParaRPr lang="en-US" sz="2000" dirty="0"/>
          </a:p>
        </p:txBody>
      </p:sp>
    </p:spTree>
    <p:extLst>
      <p:ext uri="{BB962C8B-B14F-4D97-AF65-F5344CB8AC3E}">
        <p14:creationId xmlns:p14="http://schemas.microsoft.com/office/powerpoint/2010/main" val="67197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Guide</a:t>
            </a:r>
          </a:p>
          <a:p>
            <a:pPr lvl="1"/>
            <a:r>
              <a:rPr lang="en-US" sz="1800" dirty="0" smtClean="0"/>
              <a:t>Please</a:t>
            </a:r>
            <a:r>
              <a:rPr lang="zh-CN" altLang="en-US" sz="1800" dirty="0" smtClean="0"/>
              <a:t> </a:t>
            </a:r>
            <a:r>
              <a:rPr lang="en-US" altLang="zh-CN" sz="1800" dirty="0" smtClean="0"/>
              <a:t>note</a:t>
            </a:r>
            <a:r>
              <a:rPr lang="zh-CN" altLang="en-US" sz="1800" dirty="0" smtClean="0"/>
              <a:t> </a:t>
            </a:r>
            <a:r>
              <a:rPr lang="en-US" altLang="zh-CN" sz="1800" dirty="0" smtClean="0"/>
              <a:t>that</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of</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provided</a:t>
            </a:r>
            <a:r>
              <a:rPr lang="zh-CN" altLang="en-US" sz="1800" dirty="0" smtClean="0"/>
              <a:t> </a:t>
            </a:r>
            <a:r>
              <a:rPr lang="en-US" altLang="zh-CN" sz="1800" dirty="0" smtClean="0"/>
              <a:t>to</a:t>
            </a:r>
            <a:r>
              <a:rPr lang="zh-CN" altLang="en-US" sz="1800" dirty="0" smtClean="0"/>
              <a:t> </a:t>
            </a:r>
            <a:r>
              <a:rPr lang="en-US" altLang="zh-CN" sz="1800" dirty="0" err="1" smtClean="0"/>
              <a:t>condition_variable.wait</a:t>
            </a:r>
            <a:r>
              <a:rPr lang="en-US" altLang="zh-CN" sz="1800" dirty="0" smtClean="0"/>
              <a:t>(lock,</a:t>
            </a:r>
            <a:r>
              <a:rPr lang="zh-CN" altLang="en-US" sz="1800" dirty="0" smtClean="0"/>
              <a:t> </a:t>
            </a:r>
            <a:r>
              <a:rPr lang="en-US" altLang="zh-CN" sz="1800" dirty="0" smtClean="0"/>
              <a:t>callback)</a:t>
            </a:r>
            <a:r>
              <a:rPr lang="zh-CN" altLang="en-US" sz="1800" dirty="0" smtClean="0"/>
              <a:t>. </a:t>
            </a:r>
            <a:r>
              <a:rPr lang="en-US" altLang="zh-CN" sz="1800" dirty="0" smtClean="0"/>
              <a:t>Because</a:t>
            </a:r>
            <a:r>
              <a:rPr lang="zh-CN" altLang="en-US" sz="1800" dirty="0" smtClean="0"/>
              <a:t> </a:t>
            </a:r>
            <a:r>
              <a:rPr lang="en-US" altLang="zh-CN" sz="1800" dirty="0" smtClean="0"/>
              <a:t>the</a:t>
            </a:r>
            <a:r>
              <a:rPr lang="zh-CN" altLang="en-US" sz="1800" dirty="0" smtClean="0"/>
              <a:t> </a:t>
            </a:r>
            <a:r>
              <a:rPr lang="en-US" altLang="zh-CN" sz="1800" dirty="0" smtClean="0"/>
              <a:t>callback</a:t>
            </a:r>
            <a:r>
              <a:rPr lang="zh-CN" altLang="en-US" sz="1800" dirty="0" smtClean="0"/>
              <a:t> </a:t>
            </a:r>
            <a:r>
              <a:rPr lang="en-US" altLang="zh-CN" sz="1800" dirty="0" smtClean="0"/>
              <a:t>may</a:t>
            </a:r>
            <a:r>
              <a:rPr lang="zh-CN" altLang="en-US" sz="1800" dirty="0" smtClean="0"/>
              <a:t> </a:t>
            </a:r>
            <a:r>
              <a:rPr lang="en-US" altLang="zh-CN" sz="1800" dirty="0" smtClean="0"/>
              <a:t>be</a:t>
            </a:r>
            <a:r>
              <a:rPr lang="zh-CN" altLang="en-US" sz="1800" dirty="0" smtClean="0"/>
              <a:t> </a:t>
            </a:r>
            <a:r>
              <a:rPr lang="en-US" altLang="zh-CN" sz="1800" dirty="0" smtClean="0"/>
              <a:t>called</a:t>
            </a:r>
            <a:r>
              <a:rPr lang="zh-CN" altLang="en-US" sz="1800" dirty="0" smtClean="0"/>
              <a:t> </a:t>
            </a:r>
            <a:r>
              <a:rPr lang="en-US" sz="1800" dirty="0"/>
              <a:t>indeterminate </a:t>
            </a:r>
            <a:r>
              <a:rPr lang="en-US" sz="1800" dirty="0" smtClean="0"/>
              <a:t>times</a:t>
            </a:r>
            <a:r>
              <a:rPr lang="zh-CN" altLang="en-US" sz="1800" dirty="0" smtClean="0"/>
              <a:t> </a:t>
            </a:r>
            <a:r>
              <a:rPr lang="en-US" altLang="zh-CN" sz="1800" dirty="0" smtClean="0"/>
              <a:t>(spurious</a:t>
            </a:r>
            <a:r>
              <a:rPr lang="zh-CN" altLang="en-US" sz="1800" dirty="0" smtClean="0"/>
              <a:t> </a:t>
            </a:r>
            <a:r>
              <a:rPr lang="en-US" altLang="zh-CN" sz="1800" dirty="0" smtClean="0"/>
              <a:t>wake),</a:t>
            </a:r>
            <a:r>
              <a:rPr lang="zh-CN" altLang="en-US" sz="1800" dirty="0" smtClean="0"/>
              <a:t> </a:t>
            </a:r>
            <a:r>
              <a:rPr lang="en-US" altLang="zh-CN" sz="1800" dirty="0" smtClean="0"/>
              <a:t>it</a:t>
            </a:r>
            <a:r>
              <a:rPr lang="zh-CN" altLang="en-US" sz="1800" dirty="0" smtClean="0"/>
              <a:t> </a:t>
            </a:r>
            <a:r>
              <a:rPr lang="en-US" altLang="zh-CN" sz="1800" dirty="0" smtClean="0"/>
              <a:t>isn’t</a:t>
            </a:r>
            <a:r>
              <a:rPr lang="zh-CN" altLang="en-US" sz="1800" dirty="0" smtClean="0"/>
              <a:t> </a:t>
            </a:r>
            <a:r>
              <a:rPr lang="en-US" altLang="zh-CN" sz="1800" dirty="0" smtClean="0"/>
              <a:t>advisable</a:t>
            </a:r>
            <a:r>
              <a:rPr lang="zh-CN" altLang="en-US" sz="1800" dirty="0" smtClean="0"/>
              <a:t> </a:t>
            </a:r>
            <a:r>
              <a:rPr lang="en-US" altLang="zh-CN" sz="1800" dirty="0" smtClean="0"/>
              <a:t>to</a:t>
            </a:r>
            <a:r>
              <a:rPr lang="zh-CN" altLang="en-US" sz="1800" dirty="0" smtClean="0"/>
              <a:t> </a:t>
            </a:r>
            <a:r>
              <a:rPr lang="en-US" altLang="zh-CN" sz="1800" dirty="0" smtClean="0"/>
              <a:t>use</a:t>
            </a:r>
            <a:r>
              <a:rPr lang="zh-CN" altLang="en-US" sz="1800" dirty="0" smtClean="0"/>
              <a:t> </a:t>
            </a:r>
            <a:r>
              <a:rPr lang="en-US" altLang="zh-CN" sz="1800" dirty="0" smtClean="0"/>
              <a:t>a</a:t>
            </a:r>
            <a:r>
              <a:rPr lang="zh-CN" altLang="en-US" sz="1800" dirty="0" smtClean="0"/>
              <a:t> </a:t>
            </a:r>
            <a:r>
              <a:rPr lang="en-US" altLang="zh-CN" sz="1800" dirty="0" smtClean="0"/>
              <a:t>function</a:t>
            </a:r>
            <a:r>
              <a:rPr lang="zh-CN" altLang="en-US" sz="1800" dirty="0" smtClean="0"/>
              <a:t> </a:t>
            </a:r>
            <a:r>
              <a:rPr lang="en-US" altLang="zh-CN" sz="1800" dirty="0" smtClean="0"/>
              <a:t>with</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condition</a:t>
            </a:r>
            <a:r>
              <a:rPr lang="zh-CN" altLang="en-US" sz="1800" dirty="0" smtClean="0"/>
              <a:t> </a:t>
            </a:r>
            <a:r>
              <a:rPr lang="en-US" altLang="zh-CN" sz="1800" dirty="0" smtClean="0"/>
              <a:t>check.</a:t>
            </a:r>
            <a:r>
              <a:rPr lang="zh-CN" altLang="en-US" sz="1800" dirty="0" smtClean="0"/>
              <a:t> </a:t>
            </a:r>
            <a:r>
              <a:rPr lang="en-US" altLang="zh-CN" sz="1800" dirty="0" smtClean="0"/>
              <a:t>If</a:t>
            </a:r>
            <a:r>
              <a:rPr lang="zh-CN" altLang="en-US" sz="1800" dirty="0" smtClean="0"/>
              <a:t> </a:t>
            </a:r>
            <a:r>
              <a:rPr lang="en-US" altLang="zh-CN" sz="1800" dirty="0" smtClean="0"/>
              <a:t>you</a:t>
            </a:r>
            <a:r>
              <a:rPr lang="zh-CN" altLang="en-US" sz="1800" dirty="0" smtClean="0"/>
              <a:t> </a:t>
            </a:r>
            <a:r>
              <a:rPr lang="en-US" altLang="zh-CN" sz="1800" dirty="0" smtClean="0"/>
              <a:t>do</a:t>
            </a:r>
            <a:r>
              <a:rPr lang="zh-CN" altLang="en-US" sz="1800" dirty="0" smtClean="0"/>
              <a:t> </a:t>
            </a:r>
            <a:r>
              <a:rPr lang="en-US" altLang="zh-CN" sz="1800" dirty="0" smtClean="0"/>
              <a:t>so,</a:t>
            </a:r>
            <a:r>
              <a:rPr lang="zh-CN" altLang="en-US" sz="1800" dirty="0" smtClean="0"/>
              <a:t> </a:t>
            </a:r>
            <a:r>
              <a:rPr lang="en-US" altLang="zh-CN" sz="1800" dirty="0" smtClean="0"/>
              <a:t>you</a:t>
            </a:r>
            <a:r>
              <a:rPr lang="zh-CN" altLang="en-US" sz="1800" dirty="0" smtClean="0"/>
              <a:t> </a:t>
            </a:r>
            <a:r>
              <a:rPr lang="en-US" altLang="zh-CN" sz="1800" dirty="0" smtClean="0"/>
              <a:t>must</a:t>
            </a:r>
            <a:r>
              <a:rPr lang="zh-CN" altLang="en-US" sz="1800" dirty="0" smtClean="0"/>
              <a:t> </a:t>
            </a:r>
            <a:r>
              <a:rPr lang="en-US" altLang="zh-CN" sz="1800" dirty="0" smtClean="0"/>
              <a:t>be</a:t>
            </a:r>
            <a:r>
              <a:rPr lang="zh-CN" altLang="en-US" sz="1800" dirty="0" smtClean="0"/>
              <a:t> </a:t>
            </a:r>
            <a:r>
              <a:rPr lang="en-US" altLang="zh-CN" sz="1800" dirty="0" smtClean="0"/>
              <a:t>prepared</a:t>
            </a:r>
            <a:r>
              <a:rPr lang="zh-CN" altLang="en-US" sz="1800" dirty="0" smtClean="0"/>
              <a:t> </a:t>
            </a:r>
            <a:r>
              <a:rPr lang="en-US" altLang="zh-CN" sz="1800" dirty="0" smtClean="0"/>
              <a:t>for</a:t>
            </a:r>
            <a:r>
              <a:rPr lang="zh-CN" altLang="en-US" sz="1800" dirty="0" smtClean="0"/>
              <a:t> </a:t>
            </a:r>
            <a:r>
              <a:rPr lang="en-US" altLang="zh-CN" sz="1800" dirty="0" smtClean="0"/>
              <a:t>the</a:t>
            </a:r>
            <a:r>
              <a:rPr lang="zh-CN" altLang="en-US" sz="1800" dirty="0" smtClean="0"/>
              <a:t> </a:t>
            </a:r>
            <a:r>
              <a:rPr lang="en-US" altLang="zh-CN" sz="1800" dirty="0" smtClean="0"/>
              <a:t>side</a:t>
            </a:r>
            <a:r>
              <a:rPr lang="zh-CN" altLang="en-US" sz="1800" dirty="0" smtClean="0"/>
              <a:t> </a:t>
            </a:r>
            <a:r>
              <a:rPr lang="en-US" altLang="zh-CN" sz="1800" dirty="0" smtClean="0"/>
              <a:t>effects</a:t>
            </a:r>
            <a:r>
              <a:rPr lang="zh-CN" altLang="en-US" sz="1800" dirty="0" smtClean="0"/>
              <a:t> </a:t>
            </a:r>
            <a:r>
              <a:rPr lang="en-US" altLang="zh-CN" sz="1800" dirty="0" smtClean="0"/>
              <a:t>to</a:t>
            </a:r>
            <a:r>
              <a:rPr lang="zh-CN" altLang="en-US" sz="1800" dirty="0" smtClean="0"/>
              <a:t> </a:t>
            </a:r>
            <a:r>
              <a:rPr lang="en-US" altLang="zh-CN" sz="1800" dirty="0" smtClean="0"/>
              <a:t>occur</a:t>
            </a:r>
            <a:r>
              <a:rPr lang="zh-CN" altLang="en-US" sz="1800" dirty="0" smtClean="0"/>
              <a:t> </a:t>
            </a:r>
            <a:r>
              <a:rPr lang="en-US" altLang="zh-CN" sz="1800" dirty="0" smtClean="0"/>
              <a:t>multiple</a:t>
            </a:r>
            <a:r>
              <a:rPr lang="zh-CN" altLang="en-US" sz="1800" dirty="0" smtClean="0"/>
              <a:t> </a:t>
            </a:r>
            <a:r>
              <a:rPr lang="en-US" altLang="zh-CN" sz="1800" dirty="0" smtClean="0"/>
              <a:t>times</a:t>
            </a:r>
          </a:p>
          <a:p>
            <a:pPr lvl="1"/>
            <a:endParaRPr lang="en-US" sz="1800" dirty="0"/>
          </a:p>
          <a:p>
            <a:pPr lvl="1"/>
            <a:endParaRPr lang="en-US" sz="1800" dirty="0" smtClean="0"/>
          </a:p>
          <a:p>
            <a:pPr lvl="1"/>
            <a:endParaRPr lang="en-US" sz="2000" dirty="0"/>
          </a:p>
        </p:txBody>
      </p:sp>
    </p:spTree>
    <p:extLst>
      <p:ext uri="{BB962C8B-B14F-4D97-AF65-F5344CB8AC3E}">
        <p14:creationId xmlns:p14="http://schemas.microsoft.com/office/powerpoint/2010/main" val="113754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Thread safe queue</a:t>
            </a:r>
          </a:p>
          <a:p>
            <a:pPr lvl="1"/>
            <a:endParaRPr lang="en-US" sz="1800" dirty="0"/>
          </a:p>
          <a:p>
            <a:pPr lvl="1"/>
            <a:endParaRPr lang="en-US" sz="1800" dirty="0" smtClean="0"/>
          </a:p>
          <a:p>
            <a:pPr lvl="1"/>
            <a:endParaRPr lang="en-US" sz="2000" dirty="0"/>
          </a:p>
        </p:txBody>
      </p:sp>
      <p:pic>
        <p:nvPicPr>
          <p:cNvPr id="4" name="Picture 3" descr="Screen Shot 2014-02-17 at 9.25.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59000"/>
            <a:ext cx="6083300" cy="5499100"/>
          </a:xfrm>
          <a:prstGeom prst="rect">
            <a:avLst/>
          </a:prstGeom>
        </p:spPr>
      </p:pic>
    </p:spTree>
    <p:extLst>
      <p:ext uri="{BB962C8B-B14F-4D97-AF65-F5344CB8AC3E}">
        <p14:creationId xmlns:p14="http://schemas.microsoft.com/office/powerpoint/2010/main" val="164389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Thread safe queue</a:t>
            </a:r>
            <a:r>
              <a:rPr lang="zh-CN" altLang="en-US" sz="2400" dirty="0" smtClean="0"/>
              <a:t> </a:t>
            </a:r>
            <a:r>
              <a:rPr lang="en-US" altLang="zh-CN" sz="2400" dirty="0" smtClean="0"/>
              <a:t>(Cont.)</a:t>
            </a:r>
            <a:endParaRPr lang="en-US" sz="2400" dirty="0" smtClean="0"/>
          </a:p>
          <a:p>
            <a:pPr lvl="1"/>
            <a:endParaRPr lang="en-US" sz="1800" dirty="0"/>
          </a:p>
          <a:p>
            <a:pPr lvl="1"/>
            <a:endParaRPr lang="en-US" sz="1800" dirty="0" smtClean="0"/>
          </a:p>
          <a:p>
            <a:pPr lvl="1"/>
            <a:endParaRPr lang="en-US" sz="2000" dirty="0"/>
          </a:p>
        </p:txBody>
      </p:sp>
      <p:pic>
        <p:nvPicPr>
          <p:cNvPr id="5" name="Picture 4" descr="Screen Shot 2014-02-17 at 9.27.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260600"/>
            <a:ext cx="7137400" cy="3340100"/>
          </a:xfrm>
          <a:prstGeom prst="rect">
            <a:avLst/>
          </a:prstGeom>
        </p:spPr>
      </p:pic>
    </p:spTree>
    <p:extLst>
      <p:ext uri="{BB962C8B-B14F-4D97-AF65-F5344CB8AC3E}">
        <p14:creationId xmlns:p14="http://schemas.microsoft.com/office/powerpoint/2010/main" val="2514769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Thread safe queue</a:t>
            </a:r>
            <a:r>
              <a:rPr lang="zh-CN" altLang="en-US" sz="2400" dirty="0" smtClean="0"/>
              <a:t> </a:t>
            </a:r>
            <a:r>
              <a:rPr lang="en-US" altLang="zh-CN" sz="2400" dirty="0" smtClean="0"/>
              <a:t>(Cont.)</a:t>
            </a:r>
            <a:endParaRPr lang="en-US" sz="2400" dirty="0" smtClean="0"/>
          </a:p>
          <a:p>
            <a:pPr lvl="1"/>
            <a:endParaRPr lang="en-US" sz="1800" dirty="0"/>
          </a:p>
          <a:p>
            <a:pPr lvl="1"/>
            <a:endParaRPr lang="en-US" sz="1800" dirty="0" smtClean="0"/>
          </a:p>
          <a:p>
            <a:pPr lvl="1"/>
            <a:endParaRPr lang="en-US" sz="2000" dirty="0"/>
          </a:p>
        </p:txBody>
      </p:sp>
      <p:pic>
        <p:nvPicPr>
          <p:cNvPr id="4" name="Picture 3" descr="Screen Shot 2014-02-17 at 9.28.1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2197100"/>
            <a:ext cx="7505700" cy="5219700"/>
          </a:xfrm>
          <a:prstGeom prst="rect">
            <a:avLst/>
          </a:prstGeom>
        </p:spPr>
      </p:pic>
    </p:spTree>
    <p:extLst>
      <p:ext uri="{BB962C8B-B14F-4D97-AF65-F5344CB8AC3E}">
        <p14:creationId xmlns:p14="http://schemas.microsoft.com/office/powerpoint/2010/main" val="125501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Waiting for one-off events</a:t>
            </a:r>
          </a:p>
          <a:p>
            <a:pPr lvl="1"/>
            <a:r>
              <a:rPr lang="en-US" sz="1800" dirty="0" err="1"/>
              <a:t>s</a:t>
            </a:r>
            <a:r>
              <a:rPr lang="en-US" sz="1800" dirty="0" err="1" smtClean="0"/>
              <a:t>td</a:t>
            </a:r>
            <a:r>
              <a:rPr lang="en-US" sz="1800" dirty="0" smtClean="0"/>
              <a:t>::future&lt;&gt;, only one thread can wait for its result</a:t>
            </a:r>
            <a:endParaRPr lang="en-US" sz="1800" dirty="0"/>
          </a:p>
          <a:p>
            <a:pPr lvl="1"/>
            <a:r>
              <a:rPr lang="en-US" sz="1800" dirty="0" err="1"/>
              <a:t>s</a:t>
            </a:r>
            <a:r>
              <a:rPr lang="en-US" sz="1800" dirty="0" err="1" smtClean="0"/>
              <a:t>td</a:t>
            </a:r>
            <a:r>
              <a:rPr lang="en-US" sz="1800" dirty="0" smtClean="0"/>
              <a:t>::</a:t>
            </a:r>
            <a:r>
              <a:rPr lang="en-US" sz="1800" dirty="0" err="1" smtClean="0"/>
              <a:t>shared_future</a:t>
            </a:r>
            <a:r>
              <a:rPr lang="en-US" sz="1800" dirty="0" smtClean="0"/>
              <a:t>&lt;&gt;, multi-threads can wait for the result</a:t>
            </a:r>
          </a:p>
          <a:p>
            <a:pPr lvl="1"/>
            <a:r>
              <a:rPr lang="en-US" sz="2000" dirty="0" err="1"/>
              <a:t>s</a:t>
            </a:r>
            <a:r>
              <a:rPr lang="en-US" sz="2000" dirty="0" err="1" smtClean="0"/>
              <a:t>td</a:t>
            </a:r>
            <a:r>
              <a:rPr lang="en-US" sz="2000" dirty="0" smtClean="0"/>
              <a:t>::</a:t>
            </a:r>
            <a:r>
              <a:rPr lang="en-US" sz="2000" dirty="0" err="1" smtClean="0"/>
              <a:t>async</a:t>
            </a:r>
            <a:endParaRPr lang="en-US" sz="2000" dirty="0" smtClean="0"/>
          </a:p>
          <a:p>
            <a:r>
              <a:rPr lang="en-US" sz="2400" dirty="0" smtClean="0"/>
              <a:t>Associate a task with a future</a:t>
            </a:r>
            <a:endParaRPr lang="en-US" sz="2400" dirty="0"/>
          </a:p>
          <a:p>
            <a:pPr lvl="1"/>
            <a:r>
              <a:rPr lang="en-US" sz="1800" dirty="0" err="1"/>
              <a:t>s</a:t>
            </a:r>
            <a:r>
              <a:rPr lang="en-US" sz="1800" dirty="0" err="1" smtClean="0"/>
              <a:t>td</a:t>
            </a:r>
            <a:r>
              <a:rPr lang="en-US" sz="1800" dirty="0" smtClean="0"/>
              <a:t>::</a:t>
            </a:r>
            <a:r>
              <a:rPr lang="en-US" sz="1800" dirty="0" err="1" smtClean="0"/>
              <a:t>packaged_task</a:t>
            </a:r>
            <a:r>
              <a:rPr lang="en-US" sz="1800" dirty="0" smtClean="0"/>
              <a:t>&lt;&gt; ties a future to a function or a callable object. When it is </a:t>
            </a:r>
            <a:r>
              <a:rPr lang="en-US" sz="1800" dirty="0"/>
              <a:t>invoked, it calls the associated function or callable object and makes the future </a:t>
            </a:r>
            <a:r>
              <a:rPr lang="en-US" sz="1800" i="1" dirty="0"/>
              <a:t>ready</a:t>
            </a:r>
            <a:r>
              <a:rPr lang="en-US" sz="1800" dirty="0"/>
              <a:t>, with the return value stored as the associated </a:t>
            </a:r>
            <a:r>
              <a:rPr lang="en-US" sz="1800" dirty="0" smtClean="0"/>
              <a:t>data</a:t>
            </a:r>
          </a:p>
          <a:p>
            <a:pPr lvl="1"/>
            <a:r>
              <a:rPr lang="en-US" sz="1800" dirty="0" smtClean="0"/>
              <a:t>It is a callable object. When it is called, it routes to the contained function, and the return value is stored as the asynchronous result in the </a:t>
            </a:r>
            <a:r>
              <a:rPr lang="en-US" sz="1800" dirty="0" err="1" smtClean="0"/>
              <a:t>std</a:t>
            </a:r>
            <a:r>
              <a:rPr lang="en-US" sz="1800" dirty="0" smtClean="0"/>
              <a:t>::future obtained from </a:t>
            </a:r>
            <a:r>
              <a:rPr lang="en-US" sz="1800" dirty="0" err="1" smtClean="0"/>
              <a:t>get_future</a:t>
            </a:r>
            <a:r>
              <a:rPr lang="en-US" sz="1800" dirty="0" smtClean="0"/>
              <a:t>()</a:t>
            </a:r>
            <a:endParaRPr lang="en-US" sz="1800" dirty="0"/>
          </a:p>
          <a:p>
            <a:pPr lvl="1"/>
            <a:endParaRPr lang="en-US" sz="1800" dirty="0"/>
          </a:p>
        </p:txBody>
      </p:sp>
    </p:spTree>
    <p:extLst>
      <p:ext uri="{BB962C8B-B14F-4D97-AF65-F5344CB8AC3E}">
        <p14:creationId xmlns:p14="http://schemas.microsoft.com/office/powerpoint/2010/main" val="2135981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fontScale="85000" lnSpcReduction="10000"/>
          </a:bodyPr>
          <a:lstStyle/>
          <a:p>
            <a:r>
              <a:rPr lang="en-US" sz="2400" dirty="0" err="1" smtClean="0"/>
              <a:t>std</a:t>
            </a:r>
            <a:r>
              <a:rPr lang="en-US" sz="2400" dirty="0" smtClean="0"/>
              <a:t>::</a:t>
            </a:r>
            <a:r>
              <a:rPr lang="en-US" sz="2400" dirty="0" err="1" smtClean="0"/>
              <a:t>async</a:t>
            </a:r>
            <a:endParaRPr lang="en-US" sz="2400" dirty="0" smtClean="0"/>
          </a:p>
          <a:p>
            <a:pPr lvl="1"/>
            <a:r>
              <a:rPr lang="en-US" sz="1900" dirty="0"/>
              <a:t>If the function call invoked as part of </a:t>
            </a:r>
            <a:r>
              <a:rPr lang="en-US" sz="1900" dirty="0" err="1"/>
              <a:t>std</a:t>
            </a:r>
            <a:r>
              <a:rPr lang="en-US" sz="1900" dirty="0"/>
              <a:t>::</a:t>
            </a:r>
            <a:r>
              <a:rPr lang="en-US" sz="1900" dirty="0" err="1"/>
              <a:t>async</a:t>
            </a:r>
            <a:r>
              <a:rPr lang="en-US" sz="1900" dirty="0"/>
              <a:t> throws an exception, that exception is stored in the future in place of a stored value, the future becomes </a:t>
            </a:r>
            <a:r>
              <a:rPr lang="en-US" sz="1900" i="1" dirty="0"/>
              <a:t>ready</a:t>
            </a:r>
            <a:r>
              <a:rPr lang="en-US" sz="1900" dirty="0"/>
              <a:t>, and a call to get() </a:t>
            </a:r>
            <a:r>
              <a:rPr lang="en-US" sz="1900" dirty="0" err="1"/>
              <a:t>rethrows</a:t>
            </a:r>
            <a:r>
              <a:rPr lang="en-US" sz="1900" dirty="0"/>
              <a:t> that stored exception. Note: the standard leaves it unspecified whether it is the original exception object that’s </a:t>
            </a:r>
            <a:r>
              <a:rPr lang="en-US" sz="1900" dirty="0" err="1"/>
              <a:t>rethrown</a:t>
            </a:r>
            <a:r>
              <a:rPr lang="en-US" sz="1900" dirty="0"/>
              <a:t> or a copy; different compilers and libraries make different choices on this </a:t>
            </a:r>
            <a:r>
              <a:rPr lang="en-US" sz="1900" dirty="0" smtClean="0"/>
              <a:t>matter</a:t>
            </a:r>
          </a:p>
          <a:p>
            <a:pPr lvl="1"/>
            <a:r>
              <a:rPr lang="en-US" sz="1900" dirty="0"/>
              <a:t>The same happens if you wrap the function in a </a:t>
            </a:r>
            <a:r>
              <a:rPr lang="en-US" sz="1900" dirty="0" err="1"/>
              <a:t>std</a:t>
            </a:r>
            <a:r>
              <a:rPr lang="en-US" sz="1900" dirty="0"/>
              <a:t>::</a:t>
            </a:r>
            <a:r>
              <a:rPr lang="en-US" sz="1900" dirty="0" err="1"/>
              <a:t>packaged_task</a:t>
            </a:r>
            <a:r>
              <a:rPr lang="en-US" sz="1900" dirty="0"/>
              <a:t>—when the task is invoked, if the wrapped function throws an exception, that exception is stored in the future in place of the result, ready to be thrown on a call to get(</a:t>
            </a:r>
            <a:r>
              <a:rPr lang="en-US" sz="1900" dirty="0" smtClean="0"/>
              <a:t>)</a:t>
            </a:r>
          </a:p>
          <a:p>
            <a:pPr lvl="1"/>
            <a:r>
              <a:rPr lang="en-US" sz="1900" dirty="0" smtClean="0"/>
              <a:t>By default (if not explicitly specifying flags), whether it spawns new thread depends on implementation</a:t>
            </a:r>
          </a:p>
          <a:p>
            <a:r>
              <a:rPr lang="en-US" sz="2400" dirty="0" err="1" smtClean="0"/>
              <a:t>std</a:t>
            </a:r>
            <a:r>
              <a:rPr lang="en-US" sz="2400" dirty="0" smtClean="0"/>
              <a:t>::promise&lt;&gt;</a:t>
            </a:r>
          </a:p>
          <a:p>
            <a:pPr lvl="1"/>
            <a:r>
              <a:rPr lang="en-US" sz="1900" dirty="0" smtClean="0"/>
              <a:t>Provides a means of setting a value of type T, which can later be read through an associated </a:t>
            </a:r>
            <a:r>
              <a:rPr lang="en-US" sz="1900" dirty="0" err="1" smtClean="0"/>
              <a:t>std</a:t>
            </a:r>
            <a:r>
              <a:rPr lang="en-US" sz="1900" dirty="0" smtClean="0"/>
              <a:t>::future&lt;T&gt; object</a:t>
            </a:r>
          </a:p>
          <a:p>
            <a:pPr lvl="1"/>
            <a:r>
              <a:rPr lang="en-US" sz="1900" dirty="0"/>
              <a:t>p</a:t>
            </a:r>
            <a:r>
              <a:rPr lang="en-US" sz="1900" dirty="0" smtClean="0"/>
              <a:t>romise&lt;&gt;::</a:t>
            </a:r>
            <a:r>
              <a:rPr lang="en-US" sz="1900" dirty="0" err="1" smtClean="0"/>
              <a:t>set_value</a:t>
            </a:r>
            <a:r>
              <a:rPr lang="en-US" sz="1900" dirty="0" smtClean="0"/>
              <a:t>() get the associated future ready. promise&lt;&gt;::</a:t>
            </a:r>
            <a:r>
              <a:rPr lang="en-US" sz="1900" dirty="0" err="1" smtClean="0"/>
              <a:t>get_future</a:t>
            </a:r>
            <a:r>
              <a:rPr lang="en-US" sz="1900" dirty="0" smtClean="0"/>
              <a:t>() returns associated future&lt;&gt;</a:t>
            </a:r>
          </a:p>
          <a:p>
            <a:pPr lvl="1"/>
            <a:r>
              <a:rPr lang="en-US" sz="1900" dirty="0" smtClean="0"/>
              <a:t>If promise&lt;&gt; is destroyed without setting a value, an exception is stored instead</a:t>
            </a:r>
            <a:endParaRPr lang="en-US" sz="1900" dirty="0"/>
          </a:p>
          <a:p>
            <a:pPr lvl="1"/>
            <a:endParaRPr lang="en-US" sz="1900" dirty="0"/>
          </a:p>
          <a:p>
            <a:pPr lvl="1"/>
            <a:endParaRPr lang="en-US" sz="1600" dirty="0"/>
          </a:p>
        </p:txBody>
      </p:sp>
    </p:spTree>
    <p:extLst>
      <p:ext uri="{BB962C8B-B14F-4D97-AF65-F5344CB8AC3E}">
        <p14:creationId xmlns:p14="http://schemas.microsoft.com/office/powerpoint/2010/main" val="544638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a:xfrm>
            <a:off x="457200" y="1600200"/>
            <a:ext cx="8229600" cy="5130800"/>
          </a:xfrm>
        </p:spPr>
        <p:txBody>
          <a:bodyPr>
            <a:normAutofit lnSpcReduction="10000"/>
          </a:bodyPr>
          <a:lstStyle/>
          <a:p>
            <a:r>
              <a:rPr lang="en-US" sz="2400" dirty="0" err="1" smtClean="0"/>
              <a:t>std</a:t>
            </a:r>
            <a:r>
              <a:rPr lang="en-US" sz="2400" dirty="0" smtClean="0"/>
              <a:t>::promise&lt;&gt; (cont.)</a:t>
            </a:r>
          </a:p>
          <a:p>
            <a:pPr lvl="1"/>
            <a:r>
              <a:rPr lang="en-US" sz="1800" dirty="0"/>
              <a:t>extern </a:t>
            </a:r>
            <a:r>
              <a:rPr lang="en-US" sz="1800" dirty="0" err="1"/>
              <a:t>std</a:t>
            </a:r>
            <a:r>
              <a:rPr lang="en-US" sz="1800" dirty="0"/>
              <a:t>::promise&lt;double&gt; </a:t>
            </a:r>
            <a:r>
              <a:rPr lang="en-US" sz="1800" dirty="0" err="1"/>
              <a:t>some_promise</a:t>
            </a:r>
            <a:r>
              <a:rPr lang="en-US" sz="1800" dirty="0"/>
              <a:t>; </a:t>
            </a:r>
            <a:r>
              <a:rPr lang="en-US" sz="1800" dirty="0" smtClean="0"/>
              <a:t/>
            </a:r>
            <a:br>
              <a:rPr lang="en-US" sz="1800" dirty="0" smtClean="0"/>
            </a:br>
            <a:r>
              <a:rPr lang="en-US" sz="1800" dirty="0" smtClean="0"/>
              <a:t>try </a:t>
            </a:r>
            <a:r>
              <a:rPr lang="en-US" sz="1800" dirty="0"/>
              <a:t>{ </a:t>
            </a:r>
            <a:r>
              <a:rPr lang="en-US" sz="1800" dirty="0" smtClean="0"/>
              <a:t/>
            </a:r>
            <a:br>
              <a:rPr lang="en-US" sz="1800" dirty="0" smtClean="0"/>
            </a:br>
            <a:r>
              <a:rPr lang="en-US" sz="1800" dirty="0" smtClean="0"/>
              <a:t>    </a:t>
            </a:r>
            <a:r>
              <a:rPr lang="en-US" sz="1800" dirty="0" err="1" smtClean="0"/>
              <a:t>some_promise.set_value</a:t>
            </a:r>
            <a:r>
              <a:rPr lang="en-US" sz="1800" dirty="0"/>
              <a:t>(</a:t>
            </a:r>
            <a:r>
              <a:rPr lang="en-US" sz="1800" dirty="0" err="1"/>
              <a:t>calculate_value</a:t>
            </a:r>
            <a:r>
              <a:rPr lang="en-US" sz="1800" dirty="0"/>
              <a:t>()); </a:t>
            </a:r>
            <a:r>
              <a:rPr lang="en-US" sz="1800" dirty="0" smtClean="0"/>
              <a:t/>
            </a:r>
            <a:br>
              <a:rPr lang="en-US" sz="1800" dirty="0" smtClean="0"/>
            </a:br>
            <a:r>
              <a:rPr lang="en-US" sz="1800" dirty="0" smtClean="0"/>
              <a:t>} </a:t>
            </a:r>
            <a:r>
              <a:rPr lang="en-US" sz="1800" dirty="0"/>
              <a:t>catch(...) { </a:t>
            </a:r>
            <a:r>
              <a:rPr lang="en-US" sz="1800" dirty="0" smtClean="0"/>
              <a:t/>
            </a:r>
            <a:br>
              <a:rPr lang="en-US" sz="1800" dirty="0" smtClean="0"/>
            </a:br>
            <a:r>
              <a:rPr lang="en-US" sz="1800" dirty="0" smtClean="0"/>
              <a:t>    </a:t>
            </a:r>
            <a:r>
              <a:rPr lang="en-US" sz="1800" dirty="0" err="1" smtClean="0"/>
              <a:t>some_promise.set_exception</a:t>
            </a:r>
            <a:r>
              <a:rPr lang="en-US" sz="1800" dirty="0"/>
              <a:t>(</a:t>
            </a:r>
            <a:r>
              <a:rPr lang="en-US" sz="1800" dirty="0" err="1"/>
              <a:t>std</a:t>
            </a:r>
            <a:r>
              <a:rPr lang="en-US" sz="1800" dirty="0"/>
              <a:t>::</a:t>
            </a:r>
            <a:r>
              <a:rPr lang="en-US" sz="1800" dirty="0" err="1"/>
              <a:t>current_exception</a:t>
            </a:r>
            <a:r>
              <a:rPr lang="en-US" sz="1800" dirty="0"/>
              <a:t>()); </a:t>
            </a:r>
            <a:r>
              <a:rPr lang="en-US" sz="1800" dirty="0" smtClean="0"/>
              <a:t/>
            </a:r>
            <a:br>
              <a:rPr lang="en-US" sz="1800" dirty="0" smtClean="0"/>
            </a:br>
            <a:r>
              <a:rPr lang="en-US" sz="1800" dirty="0" smtClean="0"/>
              <a:t>}</a:t>
            </a:r>
          </a:p>
          <a:p>
            <a:pPr lvl="1"/>
            <a:r>
              <a:rPr lang="en-US" sz="1800" dirty="0" err="1" smtClean="0">
                <a:solidFill>
                  <a:srgbClr val="FF0000"/>
                </a:solidFill>
              </a:rPr>
              <a:t>some_promise.set_exception</a:t>
            </a:r>
            <a:r>
              <a:rPr lang="en-US" sz="1800" dirty="0">
                <a:solidFill>
                  <a:srgbClr val="FF0000"/>
                </a:solidFill>
              </a:rPr>
              <a:t>(</a:t>
            </a:r>
            <a:r>
              <a:rPr lang="en-US" sz="1800" dirty="0" err="1">
                <a:solidFill>
                  <a:srgbClr val="FF0000"/>
                </a:solidFill>
              </a:rPr>
              <a:t>std</a:t>
            </a:r>
            <a:r>
              <a:rPr lang="en-US" sz="1800" dirty="0">
                <a:solidFill>
                  <a:srgbClr val="FF0000"/>
                </a:solidFill>
              </a:rPr>
              <a:t>::</a:t>
            </a:r>
            <a:r>
              <a:rPr lang="en-US" sz="1800" dirty="0" err="1">
                <a:solidFill>
                  <a:srgbClr val="FF0000"/>
                </a:solidFill>
              </a:rPr>
              <a:t>copy_exception</a:t>
            </a:r>
            <a:r>
              <a:rPr lang="en-US" sz="1800" dirty="0">
                <a:solidFill>
                  <a:srgbClr val="FF0000"/>
                </a:solidFill>
              </a:rPr>
              <a:t>(</a:t>
            </a:r>
            <a:r>
              <a:rPr lang="en-US" sz="1800" dirty="0" err="1">
                <a:solidFill>
                  <a:srgbClr val="FF0000"/>
                </a:solidFill>
              </a:rPr>
              <a:t>std</a:t>
            </a:r>
            <a:r>
              <a:rPr lang="en-US" sz="1800" dirty="0">
                <a:solidFill>
                  <a:srgbClr val="FF0000"/>
                </a:solidFill>
              </a:rPr>
              <a:t>::</a:t>
            </a:r>
            <a:r>
              <a:rPr lang="en-US" sz="1800" dirty="0" err="1">
                <a:solidFill>
                  <a:srgbClr val="FF0000"/>
                </a:solidFill>
              </a:rPr>
              <a:t>logic_error</a:t>
            </a:r>
            <a:r>
              <a:rPr lang="en-US" sz="1800" dirty="0">
                <a:solidFill>
                  <a:srgbClr val="FF0000"/>
                </a:solidFill>
              </a:rPr>
              <a:t>("foo "))); </a:t>
            </a:r>
            <a:r>
              <a:rPr lang="en-US" sz="1800" dirty="0" smtClean="0"/>
              <a:t>is preferred if the type of the exception is known. Not only it simplifies the code, but it also provides the compiler with greater opportunity to optimize the code </a:t>
            </a:r>
            <a:endParaRPr lang="en-US" sz="1800" dirty="0"/>
          </a:p>
          <a:p>
            <a:pPr lvl="1"/>
            <a:r>
              <a:rPr lang="en-US" sz="1800" dirty="0" smtClean="0"/>
              <a:t>If destroy </a:t>
            </a:r>
            <a:r>
              <a:rPr lang="en-US" sz="1800" dirty="0"/>
              <a:t>the </a:t>
            </a:r>
            <a:r>
              <a:rPr lang="en-US" sz="1800" dirty="0" err="1"/>
              <a:t>std</a:t>
            </a:r>
            <a:r>
              <a:rPr lang="en-US" sz="1800" dirty="0"/>
              <a:t>::promise or </a:t>
            </a:r>
            <a:r>
              <a:rPr lang="en-US" sz="1800" dirty="0" err="1"/>
              <a:t>std</a:t>
            </a:r>
            <a:r>
              <a:rPr lang="en-US" sz="1800" dirty="0"/>
              <a:t>::</a:t>
            </a:r>
            <a:r>
              <a:rPr lang="en-US" sz="1800" dirty="0" err="1"/>
              <a:t>packaged_task</a:t>
            </a:r>
            <a:r>
              <a:rPr lang="en-US" sz="1800" dirty="0"/>
              <a:t> associated with the future without calling either of the set </a:t>
            </a:r>
            <a:r>
              <a:rPr lang="en-US" sz="1800" dirty="0" smtClean="0"/>
              <a:t>functions </a:t>
            </a:r>
            <a:r>
              <a:rPr lang="en-US" sz="1800" dirty="0"/>
              <a:t>on the promise or invoking the packaged </a:t>
            </a:r>
            <a:r>
              <a:rPr lang="en-US" sz="1800" dirty="0" smtClean="0"/>
              <a:t>task, </a:t>
            </a:r>
            <a:r>
              <a:rPr lang="en-US" sz="1800" dirty="0"/>
              <a:t>the destructor of the </a:t>
            </a:r>
            <a:r>
              <a:rPr lang="en-US" sz="1800" dirty="0" err="1"/>
              <a:t>std</a:t>
            </a:r>
            <a:r>
              <a:rPr lang="en-US" sz="1800" dirty="0"/>
              <a:t>::promise or </a:t>
            </a:r>
            <a:r>
              <a:rPr lang="en-US" sz="1800" dirty="0" err="1"/>
              <a:t>std</a:t>
            </a:r>
            <a:r>
              <a:rPr lang="en-US" sz="1800" dirty="0"/>
              <a:t>::</a:t>
            </a:r>
            <a:r>
              <a:rPr lang="en-US" sz="1800" dirty="0" err="1"/>
              <a:t>packaged_task</a:t>
            </a:r>
            <a:r>
              <a:rPr lang="en-US" sz="1800" dirty="0"/>
              <a:t> will store a </a:t>
            </a:r>
            <a:r>
              <a:rPr lang="en-US" sz="1800" dirty="0" err="1"/>
              <a:t>std</a:t>
            </a:r>
            <a:r>
              <a:rPr lang="en-US" sz="1800" dirty="0"/>
              <a:t>::</a:t>
            </a:r>
            <a:r>
              <a:rPr lang="en-US" sz="1800" dirty="0" err="1"/>
              <a:t>future_error</a:t>
            </a:r>
            <a:r>
              <a:rPr lang="en-US" sz="1800" dirty="0"/>
              <a:t> exception with an error code of </a:t>
            </a:r>
            <a:r>
              <a:rPr lang="en-US" sz="1800" dirty="0" err="1"/>
              <a:t>std</a:t>
            </a:r>
            <a:r>
              <a:rPr lang="en-US" sz="1800" dirty="0"/>
              <a:t>::</a:t>
            </a:r>
            <a:r>
              <a:rPr lang="en-US" sz="1800" dirty="0" err="1"/>
              <a:t>future_errc</a:t>
            </a:r>
            <a:r>
              <a:rPr lang="en-US" sz="1800" dirty="0"/>
              <a:t>::</a:t>
            </a:r>
            <a:r>
              <a:rPr lang="en-US" sz="1800" dirty="0" err="1"/>
              <a:t>broken_promise</a:t>
            </a:r>
            <a:r>
              <a:rPr lang="en-US" sz="1800" dirty="0"/>
              <a:t> in the associated state if the future isn’t already </a:t>
            </a:r>
            <a:r>
              <a:rPr lang="en-US" sz="1800" i="1" dirty="0" smtClean="0"/>
              <a:t>ready. </a:t>
            </a:r>
            <a:r>
              <a:rPr lang="en-US" sz="1800" dirty="0"/>
              <a:t>If the compiler didn’t store anything in the future in this case, waiting threads could potentially wait forever. </a:t>
            </a:r>
          </a:p>
          <a:p>
            <a:pPr lvl="1"/>
            <a:endParaRPr lang="en-US" sz="1800" dirty="0"/>
          </a:p>
          <a:p>
            <a:pPr lvl="1"/>
            <a:endParaRPr lang="en-US" sz="1800" dirty="0"/>
          </a:p>
          <a:p>
            <a:pPr lvl="1"/>
            <a:endParaRPr lang="en-US" sz="1900" dirty="0"/>
          </a:p>
          <a:p>
            <a:pPr lvl="1"/>
            <a:endParaRPr lang="en-US" sz="1600" dirty="0"/>
          </a:p>
        </p:txBody>
      </p:sp>
    </p:spTree>
    <p:extLst>
      <p:ext uri="{BB962C8B-B14F-4D97-AF65-F5344CB8AC3E}">
        <p14:creationId xmlns:p14="http://schemas.microsoft.com/office/powerpoint/2010/main" val="695289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err="1" smtClean="0"/>
              <a:t>std</a:t>
            </a:r>
            <a:r>
              <a:rPr lang="en-US" sz="2400" dirty="0" smtClean="0"/>
              <a:t>::future&lt;&gt;</a:t>
            </a:r>
          </a:p>
          <a:p>
            <a:pPr lvl="1"/>
            <a:r>
              <a:rPr lang="en-US" sz="1900" dirty="0" smtClean="0"/>
              <a:t>Itself is not synced, not thread safe</a:t>
            </a:r>
          </a:p>
          <a:p>
            <a:pPr lvl="1"/>
            <a:r>
              <a:rPr lang="en-US" sz="1900" dirty="0" smtClean="0"/>
              <a:t>Once retrieved (get()), no value left</a:t>
            </a:r>
          </a:p>
          <a:p>
            <a:r>
              <a:rPr lang="en-US" sz="2300" dirty="0" err="1"/>
              <a:t>s</a:t>
            </a:r>
            <a:r>
              <a:rPr lang="en-US" sz="2300" dirty="0" err="1" smtClean="0"/>
              <a:t>td:shared_future</a:t>
            </a:r>
            <a:r>
              <a:rPr lang="en-US" sz="2300" dirty="0" smtClean="0"/>
              <a:t>&lt;&gt;</a:t>
            </a:r>
            <a:endParaRPr lang="en-US" sz="2300" dirty="0"/>
          </a:p>
          <a:p>
            <a:pPr lvl="1"/>
            <a:r>
              <a:rPr lang="en-US" sz="1600" dirty="0" smtClean="0"/>
              <a:t>Itself is </a:t>
            </a:r>
            <a:r>
              <a:rPr lang="en-US" sz="1600" dirty="0"/>
              <a:t>n</a:t>
            </a:r>
            <a:r>
              <a:rPr lang="en-US" sz="1600" dirty="0" smtClean="0"/>
              <a:t>ot synced, not thread safe</a:t>
            </a:r>
          </a:p>
          <a:p>
            <a:pPr lvl="1"/>
            <a:r>
              <a:rPr lang="en-US" sz="1600" dirty="0" smtClean="0"/>
              <a:t>Each thread make its own copy and than access the state against the copy is recommended</a:t>
            </a:r>
          </a:p>
          <a:p>
            <a:pPr lvl="1"/>
            <a:r>
              <a:rPr lang="en-US" sz="1600" dirty="0" err="1"/>
              <a:t>s</a:t>
            </a:r>
            <a:r>
              <a:rPr lang="en-US" sz="1600" dirty="0" err="1" smtClean="0"/>
              <a:t>hared_future</a:t>
            </a:r>
            <a:r>
              <a:rPr lang="en-US" sz="1600" dirty="0" smtClean="0"/>
              <a:t>&lt;&gt; </a:t>
            </a:r>
            <a:r>
              <a:rPr lang="en-US" sz="1600" dirty="0" err="1" smtClean="0"/>
              <a:t>sf</a:t>
            </a:r>
            <a:r>
              <a:rPr lang="en-US" sz="1600" dirty="0" smtClean="0"/>
              <a:t> (move(future&lt;&gt;))</a:t>
            </a:r>
            <a:endParaRPr lang="en-US" sz="1600" dirty="0"/>
          </a:p>
        </p:txBody>
      </p:sp>
    </p:spTree>
    <p:extLst>
      <p:ext uri="{BB962C8B-B14F-4D97-AF65-F5344CB8AC3E}">
        <p14:creationId xmlns:p14="http://schemas.microsoft.com/office/powerpoint/2010/main" val="389238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Hello World concurrency</a:t>
            </a:r>
            <a:endParaRPr lang="en-US" dirty="0"/>
          </a:p>
        </p:txBody>
      </p:sp>
      <p:sp>
        <p:nvSpPr>
          <p:cNvPr id="3" name="Content Placeholder 2"/>
          <p:cNvSpPr>
            <a:spLocks noGrp="1"/>
          </p:cNvSpPr>
          <p:nvPr>
            <p:ph idx="1"/>
          </p:nvPr>
        </p:nvSpPr>
        <p:spPr/>
        <p:txBody>
          <a:bodyPr>
            <a:normAutofit/>
          </a:bodyPr>
          <a:lstStyle/>
          <a:p>
            <a:r>
              <a:rPr lang="en-US" sz="2400" dirty="0" smtClean="0"/>
              <a:t>Why concurrency</a:t>
            </a:r>
          </a:p>
          <a:p>
            <a:pPr lvl="1"/>
            <a:r>
              <a:rPr lang="en-US" sz="1800" dirty="0"/>
              <a:t>separation of </a:t>
            </a:r>
            <a:r>
              <a:rPr lang="en-US" sz="1800" dirty="0" smtClean="0"/>
              <a:t>concerns </a:t>
            </a:r>
          </a:p>
          <a:p>
            <a:pPr lvl="1"/>
            <a:r>
              <a:rPr lang="en-US" sz="1800" dirty="0"/>
              <a:t>performance </a:t>
            </a:r>
            <a:endParaRPr lang="en-US" sz="1800" dirty="0" smtClean="0"/>
          </a:p>
          <a:p>
            <a:pPr lvl="2"/>
            <a:r>
              <a:rPr lang="en-US" sz="1600" dirty="0" smtClean="0"/>
              <a:t>Task parallelism: break big task into small parts and run each in parallel</a:t>
            </a:r>
          </a:p>
          <a:p>
            <a:pPr lvl="2"/>
            <a:r>
              <a:rPr lang="en-US" sz="1600" dirty="0" smtClean="0"/>
              <a:t>Data parallelism: each </a:t>
            </a:r>
            <a:r>
              <a:rPr lang="en-US" sz="1600" dirty="0" err="1" smtClean="0"/>
              <a:t>thr</a:t>
            </a:r>
            <a:r>
              <a:rPr lang="en-US" sz="1600" dirty="0" smtClean="0"/>
              <a:t> works on different part of data</a:t>
            </a:r>
          </a:p>
          <a:p>
            <a:pPr lvl="1"/>
            <a:endParaRPr lang="en-US" sz="2000" dirty="0" smtClean="0"/>
          </a:p>
          <a:p>
            <a:endParaRPr lang="en-US" sz="2400" dirty="0"/>
          </a:p>
        </p:txBody>
      </p:sp>
    </p:spTree>
    <p:extLst>
      <p:ext uri="{BB962C8B-B14F-4D97-AF65-F5344CB8AC3E}">
        <p14:creationId xmlns:p14="http://schemas.microsoft.com/office/powerpoint/2010/main" val="629075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pic>
        <p:nvPicPr>
          <p:cNvPr id="10" name="Content Placeholder 9" descr="Screen Shot 2014-02-18 at 10.01.58 AM.png"/>
          <p:cNvPicPr>
            <a:picLocks noGrp="1" noChangeAspect="1"/>
          </p:cNvPicPr>
          <p:nvPr>
            <p:ph idx="1"/>
          </p:nvPr>
        </p:nvPicPr>
        <p:blipFill>
          <a:blip r:embed="rId3">
            <a:extLst>
              <a:ext uri="{28A0092B-C50C-407E-A947-70E740481C1C}">
                <a14:useLocalDpi xmlns:a14="http://schemas.microsoft.com/office/drawing/2010/main" val="0"/>
              </a:ext>
            </a:extLst>
          </a:blip>
          <a:srcRect l="-57552" r="-57552"/>
          <a:stretch>
            <a:fillRect/>
          </a:stretch>
        </p:blipFill>
        <p:spPr>
          <a:xfrm>
            <a:off x="-736600" y="1277938"/>
            <a:ext cx="10146278" cy="5580062"/>
          </a:xfrm>
        </p:spPr>
      </p:pic>
    </p:spTree>
    <p:extLst>
      <p:ext uri="{BB962C8B-B14F-4D97-AF65-F5344CB8AC3E}">
        <p14:creationId xmlns:p14="http://schemas.microsoft.com/office/powerpoint/2010/main" val="2326227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err="1" smtClean="0"/>
              <a:t>std</a:t>
            </a:r>
            <a:r>
              <a:rPr lang="en-US" sz="2400" dirty="0" smtClean="0"/>
              <a:t>::future&lt;&gt;</a:t>
            </a:r>
          </a:p>
          <a:p>
            <a:pPr lvl="1"/>
            <a:r>
              <a:rPr lang="en-US" sz="1900" dirty="0" smtClean="0"/>
              <a:t>Itself is not synced, not thread safe</a:t>
            </a:r>
          </a:p>
          <a:p>
            <a:pPr lvl="1"/>
            <a:r>
              <a:rPr lang="en-US" sz="1900" dirty="0" smtClean="0"/>
              <a:t>Once retrieved (get()), no value left</a:t>
            </a:r>
          </a:p>
          <a:p>
            <a:pPr lvl="1"/>
            <a:r>
              <a:rPr lang="en-US" sz="1900" dirty="0"/>
              <a:t>f</a:t>
            </a:r>
            <a:r>
              <a:rPr lang="en-US" sz="1900" dirty="0" smtClean="0"/>
              <a:t>uture&lt;&gt;::shared()</a:t>
            </a:r>
          </a:p>
          <a:p>
            <a:r>
              <a:rPr lang="en-US" sz="2300" dirty="0" err="1"/>
              <a:t>s</a:t>
            </a:r>
            <a:r>
              <a:rPr lang="en-US" sz="2300" dirty="0" err="1" smtClean="0"/>
              <a:t>td:shared_future</a:t>
            </a:r>
            <a:r>
              <a:rPr lang="en-US" sz="2300" dirty="0" smtClean="0"/>
              <a:t>&lt;&gt;</a:t>
            </a:r>
            <a:endParaRPr lang="en-US" sz="2300" dirty="0"/>
          </a:p>
          <a:p>
            <a:pPr lvl="1"/>
            <a:r>
              <a:rPr lang="en-US" sz="1600" dirty="0" smtClean="0"/>
              <a:t>Itself is </a:t>
            </a:r>
            <a:r>
              <a:rPr lang="en-US" sz="1600" dirty="0"/>
              <a:t>n</a:t>
            </a:r>
            <a:r>
              <a:rPr lang="en-US" sz="1600" dirty="0" smtClean="0"/>
              <a:t>ot synced, not thread safe</a:t>
            </a:r>
          </a:p>
          <a:p>
            <a:pPr lvl="1"/>
            <a:r>
              <a:rPr lang="en-US" sz="1600" dirty="0" smtClean="0"/>
              <a:t>Each thread make its own copy and than access the state against the copy is recommended</a:t>
            </a:r>
          </a:p>
          <a:p>
            <a:pPr lvl="1"/>
            <a:r>
              <a:rPr lang="en-US" sz="1600" dirty="0" err="1"/>
              <a:t>s</a:t>
            </a:r>
            <a:r>
              <a:rPr lang="en-US" sz="1600" dirty="0" err="1" smtClean="0"/>
              <a:t>hared_future</a:t>
            </a:r>
            <a:r>
              <a:rPr lang="en-US" sz="1600" dirty="0" smtClean="0"/>
              <a:t>&lt;&gt; </a:t>
            </a:r>
            <a:r>
              <a:rPr lang="en-US" sz="1600" dirty="0" err="1" smtClean="0"/>
              <a:t>sf</a:t>
            </a:r>
            <a:r>
              <a:rPr lang="en-US" sz="1600" dirty="0" smtClean="0"/>
              <a:t> (move(future&lt;&gt;))</a:t>
            </a:r>
            <a:endParaRPr lang="en-US" sz="1600" dirty="0"/>
          </a:p>
        </p:txBody>
      </p:sp>
    </p:spTree>
    <p:extLst>
      <p:ext uri="{BB962C8B-B14F-4D97-AF65-F5344CB8AC3E}">
        <p14:creationId xmlns:p14="http://schemas.microsoft.com/office/powerpoint/2010/main" val="268330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Function programming (FP)</a:t>
            </a:r>
          </a:p>
          <a:p>
            <a:pPr lvl="1"/>
            <a:r>
              <a:rPr lang="en-US" sz="1800" dirty="0" smtClean="0"/>
              <a:t>Pure function produces no side effects, the output purely depends on input parameters</a:t>
            </a:r>
          </a:p>
          <a:p>
            <a:pPr lvl="1"/>
            <a:r>
              <a:rPr lang="en-US" sz="1800" dirty="0" smtClean="0"/>
              <a:t>FP is popular in concurrent programming, coz it is easier, no shared state</a:t>
            </a:r>
          </a:p>
          <a:p>
            <a:pPr lvl="1"/>
            <a:r>
              <a:rPr lang="en-US" sz="1800" dirty="0" smtClean="0"/>
              <a:t>Separate the code into pure and impure functions, impure functions indeed modify shared state, we can focus on these impure function while doing concurrent programming</a:t>
            </a:r>
            <a:endParaRPr lang="en-US" sz="1800" dirty="0"/>
          </a:p>
        </p:txBody>
      </p:sp>
    </p:spTree>
    <p:extLst>
      <p:ext uri="{BB962C8B-B14F-4D97-AF65-F5344CB8AC3E}">
        <p14:creationId xmlns:p14="http://schemas.microsoft.com/office/powerpoint/2010/main" val="148183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Parallel quicksort</a:t>
            </a:r>
          </a:p>
          <a:p>
            <a:pPr lvl="1"/>
            <a:endParaRPr lang="en-US" sz="1800" dirty="0"/>
          </a:p>
        </p:txBody>
      </p:sp>
      <p:pic>
        <p:nvPicPr>
          <p:cNvPr id="4" name="Picture 3" descr="Screen Shot 2014-02-18 at 11.18.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84400"/>
            <a:ext cx="6845300" cy="5359400"/>
          </a:xfrm>
          <a:prstGeom prst="rect">
            <a:avLst/>
          </a:prstGeom>
        </p:spPr>
      </p:pic>
    </p:spTree>
    <p:extLst>
      <p:ext uri="{BB962C8B-B14F-4D97-AF65-F5344CB8AC3E}">
        <p14:creationId xmlns:p14="http://schemas.microsoft.com/office/powerpoint/2010/main" val="186757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Synchronizing</a:t>
            </a:r>
            <a:r>
              <a:rPr lang="zh-CN" altLang="en-US" dirty="0" smtClean="0"/>
              <a:t> </a:t>
            </a:r>
            <a:r>
              <a:rPr lang="en-US" altLang="zh-CN" dirty="0" smtClean="0"/>
              <a:t>concurrent</a:t>
            </a:r>
            <a:r>
              <a:rPr lang="zh-CN" altLang="en-US" dirty="0" smtClean="0"/>
              <a:t> </a:t>
            </a:r>
            <a:r>
              <a:rPr lang="en-US" altLang="zh-CN" dirty="0" smtClean="0"/>
              <a:t>operations</a:t>
            </a:r>
            <a:endParaRPr lang="en-US" dirty="0"/>
          </a:p>
        </p:txBody>
      </p:sp>
      <p:sp>
        <p:nvSpPr>
          <p:cNvPr id="3" name="Content Placeholder 2"/>
          <p:cNvSpPr>
            <a:spLocks noGrp="1"/>
          </p:cNvSpPr>
          <p:nvPr>
            <p:ph idx="1"/>
          </p:nvPr>
        </p:nvSpPr>
        <p:spPr/>
        <p:txBody>
          <a:bodyPr>
            <a:normAutofit/>
          </a:bodyPr>
          <a:lstStyle/>
          <a:p>
            <a:r>
              <a:rPr lang="en-US" sz="2400" dirty="0" smtClean="0"/>
              <a:t>CSP (Communicating Sequential Processes)</a:t>
            </a:r>
          </a:p>
          <a:p>
            <a:pPr lvl="1"/>
            <a:r>
              <a:rPr lang="en-US" sz="1800" dirty="0" err="1" smtClean="0"/>
              <a:t>Erlang’s</a:t>
            </a:r>
            <a:r>
              <a:rPr lang="en-US" sz="1800" dirty="0" smtClean="0"/>
              <a:t> paradigm </a:t>
            </a:r>
          </a:p>
          <a:p>
            <a:pPr lvl="1"/>
            <a:r>
              <a:rPr lang="en-US" sz="1800" dirty="0" smtClean="0"/>
              <a:t>There has no shared data, with </a:t>
            </a:r>
            <a:r>
              <a:rPr lang="en-US" sz="1800" dirty="0"/>
              <a:t>all </a:t>
            </a:r>
            <a:r>
              <a:rPr lang="en-US" sz="1800" dirty="0" smtClean="0"/>
              <a:t>communication </a:t>
            </a:r>
            <a:r>
              <a:rPr lang="en-US" sz="1800" dirty="0"/>
              <a:t>passed through the message queues </a:t>
            </a:r>
            <a:endParaRPr lang="en-US" sz="2000" dirty="0"/>
          </a:p>
          <a:p>
            <a:pPr lvl="1"/>
            <a:r>
              <a:rPr lang="en-US" sz="1800" dirty="0" smtClean="0"/>
              <a:t>In C++, if we are doing CSP, it’s our responsibility to enforce there is no shared data between threads</a:t>
            </a:r>
            <a:endParaRPr lang="en-US" sz="1800" dirty="0"/>
          </a:p>
        </p:txBody>
      </p:sp>
    </p:spTree>
    <p:extLst>
      <p:ext uri="{BB962C8B-B14F-4D97-AF65-F5344CB8AC3E}">
        <p14:creationId xmlns:p14="http://schemas.microsoft.com/office/powerpoint/2010/main" val="1314454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memory </a:t>
            </a:r>
            <a:r>
              <a:rPr lang="en-US" dirty="0" smtClean="0"/>
              <a:t>model</a:t>
            </a:r>
            <a:endParaRPr lang="en-US" dirty="0"/>
          </a:p>
        </p:txBody>
      </p:sp>
      <p:sp>
        <p:nvSpPr>
          <p:cNvPr id="3" name="Content Placeholder 2"/>
          <p:cNvSpPr>
            <a:spLocks noGrp="1"/>
          </p:cNvSpPr>
          <p:nvPr>
            <p:ph idx="1"/>
          </p:nvPr>
        </p:nvSpPr>
        <p:spPr/>
        <p:txBody>
          <a:bodyPr>
            <a:normAutofit/>
          </a:bodyPr>
          <a:lstStyle/>
          <a:p>
            <a:r>
              <a:rPr lang="en-US" sz="2400" dirty="0" smtClean="0"/>
              <a:t>Memory Model</a:t>
            </a:r>
          </a:p>
          <a:p>
            <a:pPr lvl="1"/>
            <a:r>
              <a:rPr lang="en-US" sz="1800" dirty="0" smtClean="0"/>
              <a:t>The basic structural aspects, which relate to how things are laid out in memory</a:t>
            </a:r>
          </a:p>
          <a:p>
            <a:pPr lvl="1"/>
            <a:r>
              <a:rPr lang="en-US" sz="1800" dirty="0" smtClean="0"/>
              <a:t>Concurrency aspects</a:t>
            </a:r>
          </a:p>
          <a:p>
            <a:r>
              <a:rPr lang="en-US" sz="2200" dirty="0" smtClean="0"/>
              <a:t>Objects and memory locations</a:t>
            </a:r>
          </a:p>
          <a:p>
            <a:pPr lvl="1"/>
            <a:r>
              <a:rPr lang="en-US" sz="1800" dirty="0" smtClean="0"/>
              <a:t>Every </a:t>
            </a:r>
            <a:r>
              <a:rPr lang="en-US" sz="1800" dirty="0"/>
              <a:t>variable is an object, including those that are members of other </a:t>
            </a:r>
            <a:r>
              <a:rPr lang="en-US" sz="1800" dirty="0" smtClean="0"/>
              <a:t>objects.</a:t>
            </a:r>
          </a:p>
          <a:p>
            <a:pPr lvl="1"/>
            <a:r>
              <a:rPr lang="en-US" sz="1800" dirty="0" smtClean="0"/>
              <a:t>Every </a:t>
            </a:r>
            <a:r>
              <a:rPr lang="en-US" sz="1800" dirty="0"/>
              <a:t>object occupies </a:t>
            </a:r>
            <a:r>
              <a:rPr lang="en-US" sz="1800" i="1" dirty="0"/>
              <a:t>at least one </a:t>
            </a:r>
            <a:r>
              <a:rPr lang="en-US" sz="1800" dirty="0"/>
              <a:t>memory </a:t>
            </a:r>
            <a:r>
              <a:rPr lang="en-US" sz="1800" dirty="0" smtClean="0"/>
              <a:t>location.</a:t>
            </a:r>
          </a:p>
          <a:p>
            <a:pPr lvl="1"/>
            <a:r>
              <a:rPr lang="en-US" sz="1800" dirty="0" smtClean="0"/>
              <a:t>Variables </a:t>
            </a:r>
            <a:r>
              <a:rPr lang="en-US" sz="1800" dirty="0"/>
              <a:t>of fundamental type such as </a:t>
            </a:r>
            <a:r>
              <a:rPr lang="en-US" sz="1800" dirty="0" err="1"/>
              <a:t>int</a:t>
            </a:r>
            <a:r>
              <a:rPr lang="en-US" sz="1800" dirty="0"/>
              <a:t> or char are </a:t>
            </a:r>
            <a:r>
              <a:rPr lang="en-US" sz="1800" i="1" dirty="0"/>
              <a:t>exactly one </a:t>
            </a:r>
            <a:r>
              <a:rPr lang="en-US" sz="1800" dirty="0"/>
              <a:t>memory </a:t>
            </a:r>
            <a:r>
              <a:rPr lang="en-US" sz="1800" dirty="0" smtClean="0"/>
              <a:t>location</a:t>
            </a:r>
            <a:r>
              <a:rPr lang="en-US" sz="1800" dirty="0"/>
              <a:t>, whatever their size, even if they’re adjacent or part of an array. </a:t>
            </a:r>
            <a:endParaRPr lang="en-US" sz="1800" dirty="0" smtClean="0"/>
          </a:p>
          <a:p>
            <a:pPr lvl="1"/>
            <a:r>
              <a:rPr lang="en-US" sz="1800" dirty="0" smtClean="0"/>
              <a:t>Adjacent </a:t>
            </a:r>
            <a:r>
              <a:rPr lang="en-US" sz="1800" dirty="0"/>
              <a:t>bit fields are part of the same memory location. </a:t>
            </a:r>
            <a:endParaRPr lang="en-US" sz="1800" dirty="0" smtClean="0"/>
          </a:p>
          <a:p>
            <a:pPr lvl="1">
              <a:buFont typeface="Arial"/>
              <a:buChar char="•"/>
            </a:pPr>
            <a:r>
              <a:rPr lang="en-US" sz="1800" dirty="0" smtClean="0"/>
              <a:t>If multiple threads </a:t>
            </a:r>
            <a:r>
              <a:rPr lang="en-US" sz="1800" dirty="0"/>
              <a:t>(r/w</a:t>
            </a:r>
            <a:r>
              <a:rPr lang="en-US" sz="1800" dirty="0" smtClean="0"/>
              <a:t>) access to the same memory location, there will be data race</a:t>
            </a:r>
            <a:endParaRPr lang="en-US" sz="1800" dirty="0"/>
          </a:p>
          <a:p>
            <a:pPr lvl="1"/>
            <a:endParaRPr lang="en-US" sz="2100" dirty="0"/>
          </a:p>
          <a:p>
            <a:pPr lvl="1"/>
            <a:endParaRPr lang="en-US" sz="1800" dirty="0"/>
          </a:p>
        </p:txBody>
      </p:sp>
    </p:spTree>
    <p:extLst>
      <p:ext uri="{BB962C8B-B14F-4D97-AF65-F5344CB8AC3E}">
        <p14:creationId xmlns:p14="http://schemas.microsoft.com/office/powerpoint/2010/main" val="3992600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200" dirty="0" err="1"/>
              <a:t>s</a:t>
            </a:r>
            <a:r>
              <a:rPr lang="en-US" sz="2200" dirty="0" err="1" smtClean="0"/>
              <a:t>td</a:t>
            </a:r>
            <a:r>
              <a:rPr lang="en-US" altLang="zh-CN" sz="2200" dirty="0" smtClean="0"/>
              <a:t>::atomic&lt;&gt;</a:t>
            </a:r>
            <a:endParaRPr lang="en-US" sz="2100" dirty="0"/>
          </a:p>
          <a:p>
            <a:pPr lvl="1"/>
            <a:r>
              <a:rPr lang="en-US" sz="1800" dirty="0"/>
              <a:t>l</a:t>
            </a:r>
            <a:r>
              <a:rPr lang="en-US" sz="1800" dirty="0" smtClean="0"/>
              <a:t>oad</a:t>
            </a:r>
            <a:r>
              <a:rPr lang="en-US" altLang="zh-CN" sz="1800" dirty="0" smtClean="0"/>
              <a:t>(),</a:t>
            </a:r>
            <a:r>
              <a:rPr lang="zh-CN" altLang="en-US" sz="1800" dirty="0" smtClean="0"/>
              <a:t> </a:t>
            </a:r>
            <a:r>
              <a:rPr lang="en-US" altLang="zh-CN" sz="1800" dirty="0" smtClean="0"/>
              <a:t>store(),</a:t>
            </a:r>
            <a:r>
              <a:rPr lang="zh-CN" altLang="en-US" sz="1800" dirty="0" smtClean="0"/>
              <a:t> </a:t>
            </a:r>
            <a:r>
              <a:rPr lang="en-US" altLang="zh-CN" sz="1800" dirty="0" smtClean="0"/>
              <a:t>exchange()</a:t>
            </a:r>
          </a:p>
          <a:p>
            <a:pPr lvl="1"/>
            <a:r>
              <a:rPr lang="en-US" altLang="zh-CN" sz="1800" dirty="0" err="1" smtClean="0"/>
              <a:t>compare_exchange_weak</a:t>
            </a:r>
            <a:r>
              <a:rPr lang="en-US" altLang="zh-CN" sz="1800" dirty="0" smtClean="0"/>
              <a:t>(),</a:t>
            </a:r>
            <a:r>
              <a:rPr lang="zh-CN" altLang="en-US" sz="1800" dirty="0" smtClean="0"/>
              <a:t> </a:t>
            </a:r>
            <a:r>
              <a:rPr lang="en-US" altLang="zh-CN" sz="1800" dirty="0" err="1" smtClean="0"/>
              <a:t>compare_exchange_strong</a:t>
            </a:r>
            <a:r>
              <a:rPr lang="en-US" altLang="zh-CN" sz="1800" dirty="0" smtClean="0"/>
              <a:t>()</a:t>
            </a:r>
          </a:p>
          <a:p>
            <a:r>
              <a:rPr lang="en-US" sz="2200" dirty="0" smtClean="0"/>
              <a:t>atomic</a:t>
            </a:r>
            <a:r>
              <a:rPr lang="en-US" altLang="zh-CN" sz="2200" dirty="0" smtClean="0"/>
              <a:t>&lt;&gt;</a:t>
            </a:r>
            <a:r>
              <a:rPr lang="zh-CN" altLang="en-US" sz="2200" dirty="0" smtClean="0"/>
              <a:t> </a:t>
            </a:r>
            <a:r>
              <a:rPr lang="en-US" altLang="zh-CN" sz="2200" dirty="0" smtClean="0"/>
              <a:t>operations</a:t>
            </a:r>
            <a:endParaRPr lang="en-US" sz="2200" dirty="0"/>
          </a:p>
          <a:p>
            <a:pPr lvl="1"/>
            <a:r>
              <a:rPr lang="en-US" sz="1800" dirty="0" smtClean="0"/>
              <a:t>Store</a:t>
            </a:r>
          </a:p>
          <a:p>
            <a:pPr lvl="2"/>
            <a:r>
              <a:rPr lang="en-US" sz="1600" dirty="0" err="1"/>
              <a:t>memory_order_relaxed</a:t>
            </a:r>
            <a:r>
              <a:rPr lang="en-US" sz="1600" dirty="0"/>
              <a:t>, </a:t>
            </a:r>
            <a:r>
              <a:rPr lang="en-US" sz="1600" dirty="0" err="1"/>
              <a:t>memory_order_release</a:t>
            </a:r>
            <a:r>
              <a:rPr lang="en-US" sz="1600" dirty="0"/>
              <a:t>, or </a:t>
            </a:r>
            <a:r>
              <a:rPr lang="en-US" sz="1600" dirty="0" err="1"/>
              <a:t>memory_order_seq_cst</a:t>
            </a:r>
            <a:r>
              <a:rPr lang="en-US" sz="1600" dirty="0"/>
              <a:t> </a:t>
            </a:r>
            <a:endParaRPr lang="en-US" sz="1600" dirty="0" smtClean="0"/>
          </a:p>
          <a:p>
            <a:pPr lvl="1"/>
            <a:r>
              <a:rPr lang="en-US" sz="1800" dirty="0" smtClean="0"/>
              <a:t>Load</a:t>
            </a:r>
          </a:p>
          <a:p>
            <a:pPr lvl="2"/>
            <a:r>
              <a:rPr lang="en-US" sz="1600" dirty="0" err="1"/>
              <a:t>memory_order_relaxed</a:t>
            </a:r>
            <a:r>
              <a:rPr lang="en-US" sz="1600" dirty="0"/>
              <a:t>, </a:t>
            </a:r>
            <a:r>
              <a:rPr lang="en-US" sz="1600" dirty="0" err="1"/>
              <a:t>memory_order_consume</a:t>
            </a:r>
            <a:r>
              <a:rPr lang="en-US" sz="1600" dirty="0"/>
              <a:t>, </a:t>
            </a:r>
          </a:p>
          <a:p>
            <a:pPr lvl="2"/>
            <a:r>
              <a:rPr lang="en-US" sz="1600" dirty="0" err="1" smtClean="0"/>
              <a:t>memory_order_acquire</a:t>
            </a:r>
            <a:r>
              <a:rPr lang="en-US" sz="1600" dirty="0" smtClean="0"/>
              <a:t>, </a:t>
            </a:r>
            <a:r>
              <a:rPr lang="en-US" sz="1600" dirty="0"/>
              <a:t>or </a:t>
            </a:r>
            <a:r>
              <a:rPr lang="en-US" sz="1600" dirty="0" err="1"/>
              <a:t>memory_order_seq_cst</a:t>
            </a:r>
            <a:r>
              <a:rPr lang="en-US" sz="1600" dirty="0"/>
              <a:t> </a:t>
            </a:r>
            <a:endParaRPr lang="en-US" sz="1600" dirty="0" smtClean="0"/>
          </a:p>
          <a:p>
            <a:pPr lvl="1"/>
            <a:r>
              <a:rPr lang="en-US" sz="1800" dirty="0" smtClean="0"/>
              <a:t>Read</a:t>
            </a:r>
            <a:r>
              <a:rPr lang="en-US" altLang="zh-CN" sz="1800" dirty="0" smtClean="0"/>
              <a:t>-modify-write</a:t>
            </a:r>
          </a:p>
          <a:p>
            <a:pPr lvl="2"/>
            <a:r>
              <a:rPr lang="en-US" sz="1600" dirty="0" err="1"/>
              <a:t>memory_order_relaxed</a:t>
            </a:r>
            <a:r>
              <a:rPr lang="en-US" sz="1600" dirty="0"/>
              <a:t>, memory_ </a:t>
            </a:r>
            <a:r>
              <a:rPr lang="en-US" sz="1600" dirty="0" err="1"/>
              <a:t>order_consume</a:t>
            </a:r>
            <a:r>
              <a:rPr lang="en-US" sz="1600" dirty="0"/>
              <a:t>, </a:t>
            </a:r>
            <a:r>
              <a:rPr lang="en-US" sz="1600" dirty="0" err="1"/>
              <a:t>memory_order_acquire</a:t>
            </a:r>
            <a:r>
              <a:rPr lang="en-US" sz="1600" dirty="0" smtClean="0"/>
              <a:t>,</a:t>
            </a:r>
          </a:p>
          <a:p>
            <a:pPr lvl="2"/>
            <a:r>
              <a:rPr lang="en-US" sz="1600" dirty="0" err="1" smtClean="0"/>
              <a:t>memory_order_release</a:t>
            </a:r>
            <a:r>
              <a:rPr lang="en-US" sz="1600" dirty="0"/>
              <a:t>, </a:t>
            </a:r>
            <a:r>
              <a:rPr lang="en-US" sz="1600" dirty="0" err="1"/>
              <a:t>memory_order</a:t>
            </a:r>
            <a:r>
              <a:rPr lang="en-US" sz="1600" dirty="0"/>
              <a:t>_ </a:t>
            </a:r>
            <a:r>
              <a:rPr lang="en-US" sz="1600" dirty="0" err="1"/>
              <a:t>acq_rel</a:t>
            </a:r>
            <a:r>
              <a:rPr lang="en-US" sz="1600" dirty="0"/>
              <a:t>, or </a:t>
            </a:r>
            <a:r>
              <a:rPr lang="en-US" sz="1600" dirty="0" err="1"/>
              <a:t>memory_order_seq_cst</a:t>
            </a:r>
            <a:r>
              <a:rPr lang="en-US" sz="1600" dirty="0"/>
              <a:t> </a:t>
            </a:r>
          </a:p>
          <a:p>
            <a:pPr lvl="1"/>
            <a:r>
              <a:rPr lang="en-US" sz="1900" dirty="0"/>
              <a:t>The default ordering for all operations is </a:t>
            </a:r>
            <a:r>
              <a:rPr lang="en-US" sz="1900" dirty="0" err="1"/>
              <a:t>memory_order_seq_cst</a:t>
            </a:r>
            <a:r>
              <a:rPr lang="en-US" sz="1900" dirty="0" smtClean="0"/>
              <a:t>.</a:t>
            </a:r>
            <a:endParaRPr lang="en-US" sz="1900" dirty="0"/>
          </a:p>
          <a:p>
            <a:pPr lvl="2"/>
            <a:endParaRPr lang="en-US" sz="1600" dirty="0"/>
          </a:p>
        </p:txBody>
      </p:sp>
    </p:spTree>
    <p:extLst>
      <p:ext uri="{BB962C8B-B14F-4D97-AF65-F5344CB8AC3E}">
        <p14:creationId xmlns:p14="http://schemas.microsoft.com/office/powerpoint/2010/main" val="1466120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err="1"/>
              <a:t>s</a:t>
            </a:r>
            <a:r>
              <a:rPr lang="en-US" sz="2400" dirty="0" err="1" smtClean="0"/>
              <a:t>td:atomic</a:t>
            </a:r>
            <a:r>
              <a:rPr lang="en-US" sz="2400" dirty="0" smtClean="0"/>
              <a:t>&lt;&gt; convention</a:t>
            </a:r>
          </a:p>
          <a:p>
            <a:pPr lvl="1"/>
            <a:r>
              <a:rPr lang="en-US" sz="1800" dirty="0" smtClean="0"/>
              <a:t>It is a common </a:t>
            </a:r>
            <a:r>
              <a:rPr lang="en-US" sz="1800" dirty="0"/>
              <a:t>pattern with the atomic types: the assignment operators they support return values (of the corresponding </a:t>
            </a:r>
            <a:r>
              <a:rPr lang="en-US" sz="1800" dirty="0" err="1"/>
              <a:t>nonatomic</a:t>
            </a:r>
            <a:r>
              <a:rPr lang="en-US" sz="1800" dirty="0"/>
              <a:t> type) rather than references. If a reference to the atomic variable was returned, any code that depended on the result of the assignment would then have to explicitly load the value, potentially getting the result of a </a:t>
            </a:r>
            <a:r>
              <a:rPr lang="en-US" sz="1800" dirty="0" err="1"/>
              <a:t>modifi</a:t>
            </a:r>
            <a:r>
              <a:rPr lang="en-US" sz="1800" dirty="0"/>
              <a:t>- </a:t>
            </a:r>
            <a:r>
              <a:rPr lang="en-US" sz="1800" dirty="0" err="1"/>
              <a:t>cation</a:t>
            </a:r>
            <a:r>
              <a:rPr lang="en-US" sz="1800" dirty="0"/>
              <a:t> by another thread. By returning the result of the assignment as a </a:t>
            </a:r>
            <a:r>
              <a:rPr lang="en-US" sz="1800" dirty="0" err="1"/>
              <a:t>nonatomic</a:t>
            </a:r>
            <a:r>
              <a:rPr lang="en-US" sz="1800" dirty="0"/>
              <a:t> value, you can avoid this additional load, and you know that the value obtained is the actual value stored. </a:t>
            </a:r>
          </a:p>
          <a:p>
            <a:pPr lvl="1"/>
            <a:endParaRPr lang="en-US" sz="1800" dirty="0"/>
          </a:p>
        </p:txBody>
      </p:sp>
    </p:spTree>
    <p:extLst>
      <p:ext uri="{BB962C8B-B14F-4D97-AF65-F5344CB8AC3E}">
        <p14:creationId xmlns:p14="http://schemas.microsoft.com/office/powerpoint/2010/main" val="373549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lnSpcReduction="10000"/>
          </a:bodyPr>
          <a:lstStyle/>
          <a:p>
            <a:r>
              <a:rPr lang="en-US" sz="2400" dirty="0" err="1"/>
              <a:t>s</a:t>
            </a:r>
            <a:r>
              <a:rPr lang="en-US" sz="2400" dirty="0" err="1" smtClean="0"/>
              <a:t>td:atomic</a:t>
            </a:r>
            <a:r>
              <a:rPr lang="en-US" sz="2400" dirty="0" smtClean="0"/>
              <a:t>&lt;</a:t>
            </a:r>
            <a:r>
              <a:rPr lang="en-US" sz="2400" dirty="0" err="1" smtClean="0"/>
              <a:t>bool</a:t>
            </a:r>
            <a:r>
              <a:rPr lang="en-US" sz="2400" dirty="0" smtClean="0"/>
              <a:t>&gt;</a:t>
            </a:r>
          </a:p>
          <a:p>
            <a:pPr lvl="1"/>
            <a:r>
              <a:rPr lang="en-US" sz="1800" dirty="0" err="1" smtClean="0"/>
              <a:t>compare_exchange_weak</a:t>
            </a:r>
            <a:r>
              <a:rPr lang="en-US" sz="1800" dirty="0" smtClean="0"/>
              <a:t>(), </a:t>
            </a:r>
            <a:r>
              <a:rPr lang="en-US" sz="1800" dirty="0"/>
              <a:t>the store might not be successful even if the </a:t>
            </a:r>
            <a:r>
              <a:rPr lang="en-US" sz="1800" dirty="0" smtClean="0"/>
              <a:t>original </a:t>
            </a:r>
            <a:r>
              <a:rPr lang="en-US" sz="1800" dirty="0"/>
              <a:t>value was equal to the expected value, in which case the value of the variable is unchanged and the return value of </a:t>
            </a:r>
            <a:r>
              <a:rPr lang="en-US" sz="1800" dirty="0" err="1"/>
              <a:t>compare_exchange_weak</a:t>
            </a:r>
            <a:r>
              <a:rPr lang="en-US" sz="1800" dirty="0"/>
              <a:t>() is false. This is most likely to happen on machines that lack a single compare-and-exchange instruction, if the processor can’t guarantee that the operation has been done atomically—possibly because the thread performing the operation was switched out in the middle of the necessary sequence of instructions and another thread scheduled in its place by the operating system where there are more threads than processors. This is called a </a:t>
            </a:r>
            <a:r>
              <a:rPr lang="en-US" sz="1800" i="1" dirty="0"/>
              <a:t>spurious failure</a:t>
            </a:r>
            <a:r>
              <a:rPr lang="en-US" sz="1800" dirty="0"/>
              <a:t>, because the reason for the failure is a function of timing rather than the values of the variables. </a:t>
            </a:r>
            <a:endParaRPr lang="en-US" sz="1800" dirty="0" smtClean="0"/>
          </a:p>
          <a:p>
            <a:pPr lvl="1"/>
            <a:r>
              <a:rPr lang="en-US" sz="1800" dirty="0"/>
              <a:t>Because </a:t>
            </a:r>
            <a:r>
              <a:rPr lang="en-US" sz="1800" dirty="0" err="1"/>
              <a:t>compare_exchange_weak</a:t>
            </a:r>
            <a:r>
              <a:rPr lang="en-US" sz="1800" dirty="0"/>
              <a:t>() can fail spuriously, it must typically be used in a loop: </a:t>
            </a:r>
            <a:r>
              <a:rPr lang="en-US" sz="1800" dirty="0" smtClean="0"/>
              <a:t/>
            </a:r>
            <a:br>
              <a:rPr lang="en-US" sz="1800" dirty="0" smtClean="0"/>
            </a:br>
            <a:r>
              <a:rPr lang="en-US" sz="1800" dirty="0" err="1"/>
              <a:t>bool</a:t>
            </a:r>
            <a:r>
              <a:rPr lang="en-US" sz="1800" dirty="0"/>
              <a:t> expected=false; </a:t>
            </a:r>
            <a:r>
              <a:rPr lang="en-US" sz="1800" dirty="0" smtClean="0"/>
              <a:t/>
            </a:r>
            <a:br>
              <a:rPr lang="en-US" sz="1800" dirty="0" smtClean="0"/>
            </a:br>
            <a:r>
              <a:rPr lang="en-US" sz="1800" dirty="0" smtClean="0"/>
              <a:t>extern </a:t>
            </a:r>
            <a:r>
              <a:rPr lang="en-US" sz="1800" dirty="0"/>
              <a:t>atomic&lt;</a:t>
            </a:r>
            <a:r>
              <a:rPr lang="en-US" sz="1800" dirty="0" err="1"/>
              <a:t>bool</a:t>
            </a:r>
            <a:r>
              <a:rPr lang="en-US" sz="1800" dirty="0"/>
              <a:t>&gt; b; // set somewhere else </a:t>
            </a:r>
            <a:r>
              <a:rPr lang="en-US" sz="1800" dirty="0" smtClean="0"/>
              <a:t/>
            </a:r>
            <a:br>
              <a:rPr lang="en-US" sz="1800" dirty="0" smtClean="0"/>
            </a:br>
            <a:r>
              <a:rPr lang="en-US" sz="1800" dirty="0" smtClean="0"/>
              <a:t>while</a:t>
            </a:r>
            <a:r>
              <a:rPr lang="en-US" sz="1800" dirty="0"/>
              <a:t>(!</a:t>
            </a:r>
            <a:r>
              <a:rPr lang="en-US" sz="1800" dirty="0" err="1"/>
              <a:t>b.compare_exchange_weak</a:t>
            </a:r>
            <a:r>
              <a:rPr lang="en-US" sz="1800" dirty="0"/>
              <a:t>(</a:t>
            </a:r>
            <a:r>
              <a:rPr lang="en-US" sz="1800" dirty="0" err="1"/>
              <a:t>expected,true</a:t>
            </a:r>
            <a:r>
              <a:rPr lang="en-US" sz="1800" dirty="0"/>
              <a:t>) &amp;&amp; !expected); </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1571202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The synchronizes-with relationship</a:t>
            </a:r>
            <a:endParaRPr lang="en-US" sz="1800" dirty="0"/>
          </a:p>
          <a:p>
            <a:pPr lvl="1"/>
            <a:r>
              <a:rPr lang="en-US" sz="1800" dirty="0"/>
              <a:t>The synchronizes-with relationship is something that you can get only between </a:t>
            </a:r>
            <a:r>
              <a:rPr lang="en-US" sz="1800" dirty="0" smtClean="0"/>
              <a:t>operations </a:t>
            </a:r>
            <a:r>
              <a:rPr lang="en-US" sz="1800" dirty="0"/>
              <a:t>on atomic types </a:t>
            </a:r>
          </a:p>
          <a:p>
            <a:pPr lvl="1"/>
            <a:r>
              <a:rPr lang="en-US" sz="1800" dirty="0"/>
              <a:t>The basic idea is this: a </a:t>
            </a:r>
            <a:r>
              <a:rPr lang="en-US" sz="1800" dirty="0">
                <a:solidFill>
                  <a:srgbClr val="FF0000"/>
                </a:solidFill>
              </a:rPr>
              <a:t>suitably tagged </a:t>
            </a:r>
            <a:r>
              <a:rPr lang="en-US" sz="1800" dirty="0"/>
              <a:t>atomic write operation W on a variable x </a:t>
            </a:r>
            <a:r>
              <a:rPr lang="en-US" sz="1800" dirty="0" smtClean="0"/>
              <a:t>synchronizes</a:t>
            </a:r>
            <a:r>
              <a:rPr lang="en-US" sz="1800" dirty="0"/>
              <a:t>-with a suitably tagged atomic read operation on x that reads the value stored by either that write (W), or a subsequent atomic write operation on x by the same thread that performed the initial write W, or a sequence of atomic read-modify</a:t>
            </a:r>
            <a:r>
              <a:rPr lang="en-US" sz="1800" dirty="0" smtClean="0"/>
              <a:t>-write </a:t>
            </a:r>
            <a:r>
              <a:rPr lang="en-US" sz="1800" dirty="0"/>
              <a:t>operations on x (such as </a:t>
            </a:r>
            <a:r>
              <a:rPr lang="en-US" sz="1800" dirty="0" err="1"/>
              <a:t>fetch_add</a:t>
            </a:r>
            <a:r>
              <a:rPr lang="en-US" sz="1800" dirty="0"/>
              <a:t>() or </a:t>
            </a:r>
            <a:r>
              <a:rPr lang="en-US" sz="1800" dirty="0" err="1"/>
              <a:t>compare_exchange_weak</a:t>
            </a:r>
            <a:r>
              <a:rPr lang="en-US" sz="1800" dirty="0"/>
              <a:t>()) by any thread, where the value read by the first thread in the sequence is the value written by W </a:t>
            </a:r>
          </a:p>
          <a:p>
            <a:pPr lvl="1"/>
            <a:endParaRPr lang="en-US" sz="1800" dirty="0"/>
          </a:p>
        </p:txBody>
      </p:sp>
    </p:spTree>
    <p:extLst>
      <p:ext uri="{BB962C8B-B14F-4D97-AF65-F5344CB8AC3E}">
        <p14:creationId xmlns:p14="http://schemas.microsoft.com/office/powerpoint/2010/main" val="6135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Caveats</a:t>
            </a:r>
          </a:p>
          <a:p>
            <a:pPr lvl="1"/>
            <a:r>
              <a:rPr lang="en-US" sz="1800" dirty="0" smtClean="0"/>
              <a:t>Make</a:t>
            </a:r>
            <a:r>
              <a:rPr lang="zh-CN" altLang="en-US" sz="1800" dirty="0" smtClean="0"/>
              <a:t> </a:t>
            </a:r>
            <a:r>
              <a:rPr lang="en-US" altLang="zh-CN" sz="1800" dirty="0" smtClean="0"/>
              <a:t>sure</a:t>
            </a:r>
            <a:r>
              <a:rPr lang="zh-CN" altLang="en-US" sz="1800" dirty="0" smtClean="0"/>
              <a:t> </a:t>
            </a:r>
            <a:r>
              <a:rPr lang="en-US" altLang="zh-CN" sz="1800" dirty="0" smtClean="0"/>
              <a:t>the</a:t>
            </a:r>
            <a:r>
              <a:rPr lang="zh-CN" altLang="en-US" sz="1800" dirty="0" smtClean="0"/>
              <a:t> </a:t>
            </a:r>
            <a:r>
              <a:rPr lang="en-US" altLang="zh-CN" sz="1800" dirty="0" smtClean="0"/>
              <a:t>thread</a:t>
            </a:r>
            <a:r>
              <a:rPr lang="zh-CN" altLang="en-US" sz="1800" dirty="0" smtClean="0"/>
              <a:t> </a:t>
            </a:r>
            <a:r>
              <a:rPr lang="en-US" altLang="zh-CN" sz="1800" dirty="0" smtClean="0"/>
              <a:t>is</a:t>
            </a:r>
            <a:r>
              <a:rPr lang="zh-CN" altLang="en-US" sz="1800" dirty="0" smtClean="0"/>
              <a:t> </a:t>
            </a:r>
            <a:r>
              <a:rPr lang="en-US" altLang="zh-CN" sz="1800" dirty="0" smtClean="0"/>
              <a:t>either</a:t>
            </a:r>
            <a:r>
              <a:rPr lang="zh-CN" altLang="en-US" sz="1800" dirty="0" smtClean="0"/>
              <a:t> </a:t>
            </a:r>
            <a:r>
              <a:rPr lang="en-US" altLang="zh-CN" sz="1800" dirty="0" smtClean="0"/>
              <a:t>detached</a:t>
            </a:r>
            <a:r>
              <a:rPr lang="zh-CN" altLang="en-US" sz="1800" dirty="0" smtClean="0"/>
              <a:t> </a:t>
            </a:r>
            <a:r>
              <a:rPr lang="en-US" altLang="zh-CN" sz="1800" dirty="0" smtClean="0"/>
              <a:t>or</a:t>
            </a:r>
            <a:r>
              <a:rPr lang="zh-CN" altLang="en-US" sz="1800" dirty="0" smtClean="0"/>
              <a:t> </a:t>
            </a:r>
            <a:r>
              <a:rPr lang="en-US" altLang="zh-CN" sz="1800" dirty="0" smtClean="0"/>
              <a:t>joined</a:t>
            </a:r>
            <a:r>
              <a:rPr lang="zh-CN" altLang="en-US" sz="1800" dirty="0" smtClean="0"/>
              <a:t> </a:t>
            </a:r>
            <a:r>
              <a:rPr lang="en-US" altLang="zh-CN" sz="1800" dirty="0" smtClean="0"/>
              <a:t>before</a:t>
            </a:r>
            <a:r>
              <a:rPr lang="zh-CN" altLang="en-US" sz="1800" dirty="0" smtClean="0"/>
              <a:t> </a:t>
            </a:r>
            <a:r>
              <a:rPr lang="en-US" altLang="zh-CN" sz="1800" dirty="0" smtClean="0"/>
              <a:t>the</a:t>
            </a:r>
            <a:r>
              <a:rPr lang="zh-CN" altLang="en-US" sz="1800" dirty="0" smtClean="0"/>
              <a:t> </a:t>
            </a:r>
            <a:r>
              <a:rPr lang="en-US" altLang="zh-CN" sz="1800" dirty="0" smtClean="0"/>
              <a:t>thread</a:t>
            </a:r>
            <a:r>
              <a:rPr lang="zh-CN" altLang="en-US" sz="1800" dirty="0" smtClean="0"/>
              <a:t> </a:t>
            </a:r>
            <a:r>
              <a:rPr lang="en-US" altLang="zh-CN" sz="1800" dirty="0" smtClean="0"/>
              <a:t>object</a:t>
            </a:r>
            <a:r>
              <a:rPr lang="zh-CN" altLang="en-US" sz="1800" dirty="0" smtClean="0"/>
              <a:t> </a:t>
            </a:r>
            <a:r>
              <a:rPr lang="en-US" altLang="zh-CN" sz="1800" dirty="0" smtClean="0"/>
              <a:t>is</a:t>
            </a:r>
            <a:r>
              <a:rPr lang="zh-CN" altLang="en-US" sz="1800" dirty="0" smtClean="0"/>
              <a:t> </a:t>
            </a:r>
            <a:r>
              <a:rPr lang="en-US" altLang="zh-CN" sz="1800" dirty="0" smtClean="0"/>
              <a:t>destroyed.</a:t>
            </a:r>
            <a:r>
              <a:rPr lang="zh-CN" altLang="en-US" sz="1800" dirty="0" smtClean="0"/>
              <a:t> </a:t>
            </a:r>
            <a:r>
              <a:rPr lang="en-US" altLang="zh-CN" sz="1800" dirty="0" smtClean="0"/>
              <a:t>Thread’s</a:t>
            </a:r>
            <a:r>
              <a:rPr lang="zh-CN" altLang="en-US" sz="1800" dirty="0" smtClean="0"/>
              <a:t> </a:t>
            </a:r>
            <a:r>
              <a:rPr lang="en-US" altLang="zh-CN" sz="1800" dirty="0" err="1" smtClean="0"/>
              <a:t>dtor</a:t>
            </a:r>
            <a:r>
              <a:rPr lang="zh-CN" altLang="en-US" sz="1800" dirty="0" smtClean="0"/>
              <a:t> </a:t>
            </a:r>
            <a:r>
              <a:rPr lang="en-US" altLang="zh-CN" sz="1800" dirty="0" smtClean="0"/>
              <a:t>calls</a:t>
            </a:r>
            <a:r>
              <a:rPr lang="zh-CN" altLang="en-US" sz="1800" dirty="0" smtClean="0"/>
              <a:t> </a:t>
            </a:r>
            <a:r>
              <a:rPr lang="en-US" altLang="zh-CN" sz="1800" dirty="0" err="1" smtClean="0"/>
              <a:t>std</a:t>
            </a:r>
            <a:r>
              <a:rPr lang="en-US" altLang="zh-CN" sz="1800" dirty="0" smtClean="0"/>
              <a:t>::terminate()</a:t>
            </a:r>
          </a:p>
          <a:p>
            <a:pPr lvl="1"/>
            <a:r>
              <a:rPr lang="en-US" sz="1800" dirty="0"/>
              <a:t>Note that you only have to make this decision before the </a:t>
            </a:r>
            <a:r>
              <a:rPr lang="en-US" sz="1800" dirty="0" err="1"/>
              <a:t>std</a:t>
            </a:r>
            <a:r>
              <a:rPr lang="en-US" sz="1800" dirty="0"/>
              <a:t>::thread object is </a:t>
            </a:r>
            <a:r>
              <a:rPr lang="en-US" sz="1800" dirty="0" smtClean="0"/>
              <a:t>destroyed</a:t>
            </a:r>
            <a:r>
              <a:rPr lang="zh-CN" altLang="en-US" sz="1800" dirty="0" smtClean="0"/>
              <a:t> </a:t>
            </a:r>
            <a:r>
              <a:rPr lang="en-US" altLang="zh-CN" sz="1800" dirty="0" smtClean="0"/>
              <a:t>--</a:t>
            </a:r>
            <a:r>
              <a:rPr lang="zh-CN" altLang="en-US" sz="1800" dirty="0" smtClean="0"/>
              <a:t> </a:t>
            </a:r>
            <a:r>
              <a:rPr lang="en-US" sz="1800" dirty="0" smtClean="0"/>
              <a:t>the </a:t>
            </a:r>
            <a:r>
              <a:rPr lang="en-US" sz="1800" dirty="0">
                <a:solidFill>
                  <a:srgbClr val="FF0000"/>
                </a:solidFill>
              </a:rPr>
              <a:t>thread itself may </a:t>
            </a:r>
            <a:r>
              <a:rPr lang="en-US" sz="1800" dirty="0" smtClean="0">
                <a:solidFill>
                  <a:srgbClr val="FF0000"/>
                </a:solidFill>
              </a:rPr>
              <a:t>have </a:t>
            </a:r>
            <a:r>
              <a:rPr lang="en-US" sz="1800" dirty="0">
                <a:solidFill>
                  <a:srgbClr val="FF0000"/>
                </a:solidFill>
              </a:rPr>
              <a:t>finished long before </a:t>
            </a:r>
            <a:r>
              <a:rPr lang="en-US" sz="1800" dirty="0"/>
              <a:t>you join with it or detach it, and if you detach it, then the thread may continue running long after the </a:t>
            </a:r>
            <a:r>
              <a:rPr lang="en-US" sz="1800" dirty="0" err="1"/>
              <a:t>std</a:t>
            </a:r>
            <a:r>
              <a:rPr lang="en-US" sz="1800" dirty="0"/>
              <a:t>::thread object is destroyed </a:t>
            </a:r>
            <a:endParaRPr lang="en-US" sz="1800" dirty="0" smtClean="0"/>
          </a:p>
          <a:p>
            <a:pPr lvl="1"/>
            <a:r>
              <a:rPr lang="en-US" sz="1800" dirty="0" smtClean="0"/>
              <a:t>If</a:t>
            </a:r>
            <a:r>
              <a:rPr lang="zh-CN" altLang="en-US" sz="1800" dirty="0" smtClean="0"/>
              <a:t> </a:t>
            </a:r>
            <a:r>
              <a:rPr lang="en-US" altLang="zh-CN" sz="1800" dirty="0" smtClean="0"/>
              <a:t>a</a:t>
            </a:r>
            <a:r>
              <a:rPr lang="zh-CN" altLang="en-US" sz="1800" dirty="0" smtClean="0"/>
              <a:t> </a:t>
            </a:r>
            <a:r>
              <a:rPr lang="en-US" altLang="zh-CN" sz="1800" dirty="0" smtClean="0"/>
              <a:t>thread</a:t>
            </a:r>
            <a:r>
              <a:rPr lang="zh-CN" altLang="en-US" sz="1800" dirty="0" smtClean="0"/>
              <a:t> </a:t>
            </a:r>
            <a:r>
              <a:rPr lang="en-US" altLang="zh-CN" sz="1800" dirty="0" smtClean="0"/>
              <a:t>is</a:t>
            </a:r>
            <a:r>
              <a:rPr lang="zh-CN" altLang="en-US" sz="1800" dirty="0" smtClean="0"/>
              <a:t> </a:t>
            </a:r>
            <a:r>
              <a:rPr lang="en-US" altLang="zh-CN" sz="1800" dirty="0" smtClean="0"/>
              <a:t>detached,</a:t>
            </a:r>
            <a:r>
              <a:rPr lang="zh-CN" altLang="en-US" sz="1800" dirty="0" smtClean="0"/>
              <a:t> </a:t>
            </a:r>
            <a:r>
              <a:rPr lang="en-US" altLang="zh-CN" sz="1800" dirty="0" smtClean="0"/>
              <a:t>make</a:t>
            </a:r>
            <a:r>
              <a:rPr lang="zh-CN" altLang="en-US" sz="1800" dirty="0" smtClean="0"/>
              <a:t> </a:t>
            </a:r>
            <a:r>
              <a:rPr lang="en-US" altLang="zh-CN" sz="1800" dirty="0" smtClean="0"/>
              <a:t>sure</a:t>
            </a:r>
            <a:r>
              <a:rPr lang="zh-CN" altLang="en-US" sz="1800" dirty="0" smtClean="0"/>
              <a:t> </a:t>
            </a:r>
            <a:r>
              <a:rPr lang="en-US" altLang="zh-CN" sz="1800" dirty="0" smtClean="0"/>
              <a:t>it</a:t>
            </a:r>
            <a:r>
              <a:rPr lang="zh-CN" altLang="en-US" sz="1800" dirty="0" smtClean="0"/>
              <a:t> </a:t>
            </a:r>
            <a:r>
              <a:rPr lang="en-US" altLang="zh-CN" sz="1800" dirty="0" smtClean="0"/>
              <a:t>only</a:t>
            </a:r>
            <a:r>
              <a:rPr lang="zh-CN" altLang="en-US" sz="1800" dirty="0" smtClean="0"/>
              <a:t> </a:t>
            </a:r>
            <a:r>
              <a:rPr lang="en-US" altLang="zh-CN" sz="1800" dirty="0" smtClean="0"/>
              <a:t>access</a:t>
            </a:r>
            <a:r>
              <a:rPr lang="zh-CN" altLang="en-US" sz="1800" dirty="0" smtClean="0"/>
              <a:t> </a:t>
            </a:r>
            <a:r>
              <a:rPr lang="en-US" altLang="zh-CN" sz="1800" dirty="0" smtClean="0"/>
              <a:t>valid</a:t>
            </a:r>
            <a:r>
              <a:rPr lang="zh-CN" altLang="en-US" sz="1800" dirty="0" smtClean="0"/>
              <a:t> </a:t>
            </a:r>
            <a:r>
              <a:rPr lang="en-US" altLang="zh-CN" sz="1800" dirty="0" smtClean="0"/>
              <a:t>data</a:t>
            </a:r>
            <a:r>
              <a:rPr lang="zh-CN" altLang="en-US" sz="1800" dirty="0" smtClean="0"/>
              <a:t> </a:t>
            </a:r>
            <a:r>
              <a:rPr lang="en-US" altLang="zh-CN" sz="1800" dirty="0" smtClean="0"/>
              <a:t>(Note</a:t>
            </a:r>
            <a:r>
              <a:rPr lang="zh-CN" altLang="en-US" sz="1800" dirty="0" smtClean="0"/>
              <a:t> </a:t>
            </a:r>
            <a:r>
              <a:rPr lang="en-US" altLang="zh-CN" sz="1800" dirty="0" smtClean="0"/>
              <a:t>the</a:t>
            </a:r>
            <a:r>
              <a:rPr lang="zh-CN" altLang="en-US" sz="1800" dirty="0" smtClean="0"/>
              <a:t> </a:t>
            </a:r>
            <a:r>
              <a:rPr lang="en-US" altLang="zh-CN" sz="1800" dirty="0" smtClean="0"/>
              <a:t>thread</a:t>
            </a:r>
            <a:r>
              <a:rPr lang="zh-CN" altLang="en-US" sz="1800" dirty="0" smtClean="0"/>
              <a:t> </a:t>
            </a:r>
            <a:r>
              <a:rPr lang="en-US" altLang="zh-CN" sz="1800" dirty="0" smtClean="0"/>
              <a:t>object</a:t>
            </a:r>
            <a:r>
              <a:rPr lang="zh-CN" altLang="en-US" sz="1800" dirty="0" smtClean="0"/>
              <a:t> </a:t>
            </a:r>
            <a:r>
              <a:rPr lang="en-US" altLang="zh-CN" sz="1800" dirty="0" smtClean="0"/>
              <a:t>itself</a:t>
            </a:r>
            <a:r>
              <a:rPr lang="zh-CN" altLang="en-US" sz="1800" dirty="0" smtClean="0"/>
              <a:t> </a:t>
            </a:r>
            <a:r>
              <a:rPr lang="en-US" altLang="zh-CN" sz="1800" dirty="0" smtClean="0"/>
              <a:t>may</a:t>
            </a:r>
            <a:r>
              <a:rPr lang="zh-CN" altLang="en-US" sz="1800" dirty="0" smtClean="0"/>
              <a:t> </a:t>
            </a:r>
            <a:r>
              <a:rPr lang="en-US" altLang="zh-CN" sz="1800" dirty="0" smtClean="0"/>
              <a:t>have</a:t>
            </a:r>
            <a:r>
              <a:rPr lang="zh-CN" altLang="en-US" sz="1800" dirty="0" smtClean="0"/>
              <a:t> </a:t>
            </a:r>
            <a:r>
              <a:rPr lang="en-US" altLang="zh-CN" sz="1800" dirty="0" smtClean="0"/>
              <a:t>long</a:t>
            </a:r>
            <a:r>
              <a:rPr lang="zh-CN" altLang="en-US" sz="1800" dirty="0" smtClean="0"/>
              <a:t> </a:t>
            </a:r>
            <a:r>
              <a:rPr lang="en-US" altLang="zh-CN" sz="1800" dirty="0" smtClean="0"/>
              <a:t>gone)</a:t>
            </a:r>
            <a:endParaRPr lang="en-US" sz="1800" dirty="0" smtClean="0"/>
          </a:p>
          <a:p>
            <a:pPr lvl="1"/>
            <a:endParaRPr lang="en-US" altLang="zh-CN" sz="2000" dirty="0" smtClean="0"/>
          </a:p>
          <a:p>
            <a:pPr lvl="1"/>
            <a:endParaRPr lang="en-US" sz="2000" dirty="0" smtClean="0"/>
          </a:p>
          <a:p>
            <a:pPr lvl="1"/>
            <a:endParaRPr lang="en-US" sz="2000" dirty="0" smtClean="0"/>
          </a:p>
          <a:p>
            <a:endParaRPr lang="en-US" sz="2400" dirty="0"/>
          </a:p>
        </p:txBody>
      </p:sp>
    </p:spTree>
    <p:extLst>
      <p:ext uri="{BB962C8B-B14F-4D97-AF65-F5344CB8AC3E}">
        <p14:creationId xmlns:p14="http://schemas.microsoft.com/office/powerpoint/2010/main" val="3818613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a:t>The happens-before relationship </a:t>
            </a:r>
          </a:p>
          <a:p>
            <a:pPr lvl="1"/>
            <a:r>
              <a:rPr lang="en-US" sz="1800" dirty="0"/>
              <a:t>it specifies which operations see the effects of which other operations </a:t>
            </a:r>
          </a:p>
          <a:p>
            <a:pPr lvl="1"/>
            <a:r>
              <a:rPr lang="en-US" sz="1800" dirty="0"/>
              <a:t>If the operations occur in the same statement, in general there’s no happens-before relationship between them, because they’re unordered. This is just another way of say- </a:t>
            </a:r>
            <a:r>
              <a:rPr lang="en-US" sz="1800" dirty="0" err="1"/>
              <a:t>ing</a:t>
            </a:r>
            <a:r>
              <a:rPr lang="en-US" sz="1800" dirty="0"/>
              <a:t> that the ordering is unspecified </a:t>
            </a:r>
          </a:p>
          <a:p>
            <a:pPr lvl="1"/>
            <a:r>
              <a:rPr lang="en-US" sz="1800" dirty="0"/>
              <a:t>if operation A in one thread synchronizes-with operation B in another thread, then A inter-thread happens- before B. It’s also a transitive relation: if A inter-thread happens-before B and B inter- thread happens-before C, then A inter-thread happens-before C </a:t>
            </a:r>
          </a:p>
          <a:p>
            <a:pPr lvl="1"/>
            <a:r>
              <a:rPr lang="en-US" sz="1800" dirty="0"/>
              <a:t>Inter-thread happens-before also combines with the sequenced-before relation: if operation A is sequenced before operation B, and operation B inter-thread happens- before operation C, then A inter-thread happens-before C. Similarly, if A synchronizes- with B and B is sequenced before C, then A inter-thread happens-before C. </a:t>
            </a:r>
          </a:p>
          <a:p>
            <a:pPr lvl="1"/>
            <a:endParaRPr lang="en-US" sz="1800" dirty="0"/>
          </a:p>
        </p:txBody>
      </p:sp>
    </p:spTree>
    <p:extLst>
      <p:ext uri="{BB962C8B-B14F-4D97-AF65-F5344CB8AC3E}">
        <p14:creationId xmlns:p14="http://schemas.microsoft.com/office/powerpoint/2010/main" val="326526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a:t>Memory ordering for atomic </a:t>
            </a:r>
            <a:r>
              <a:rPr lang="en-US" sz="2400" dirty="0" smtClean="0"/>
              <a:t>operations</a:t>
            </a:r>
            <a:endParaRPr lang="en-US" sz="2400" dirty="0"/>
          </a:p>
          <a:p>
            <a:pPr lvl="1"/>
            <a:r>
              <a:rPr lang="en-US" sz="1800" b="1" dirty="0"/>
              <a:t>sequentially consistent </a:t>
            </a:r>
            <a:r>
              <a:rPr lang="en-US" sz="1800" dirty="0"/>
              <a:t>ordering </a:t>
            </a:r>
            <a:r>
              <a:rPr lang="en-US" sz="1800" dirty="0" smtClean="0"/>
              <a:t>(most stringent and by default)</a:t>
            </a:r>
          </a:p>
          <a:p>
            <a:pPr lvl="2"/>
            <a:r>
              <a:rPr lang="en-US" sz="1600" dirty="0" err="1" smtClean="0"/>
              <a:t>memory_order_seq_cst</a:t>
            </a:r>
            <a:endParaRPr lang="en-US" sz="1600" dirty="0" smtClean="0"/>
          </a:p>
          <a:p>
            <a:pPr lvl="1"/>
            <a:r>
              <a:rPr lang="en-US" sz="1800" b="1" dirty="0"/>
              <a:t>acquire-release </a:t>
            </a:r>
            <a:r>
              <a:rPr lang="en-US" sz="1800" dirty="0" smtClean="0"/>
              <a:t>ordering</a:t>
            </a:r>
          </a:p>
          <a:p>
            <a:pPr lvl="2"/>
            <a:r>
              <a:rPr lang="en-US" sz="1600" dirty="0" err="1"/>
              <a:t>memory_order_consume</a:t>
            </a:r>
            <a:r>
              <a:rPr lang="en-US" sz="1600" dirty="0"/>
              <a:t>, </a:t>
            </a:r>
            <a:r>
              <a:rPr lang="en-US" sz="1600" dirty="0" err="1"/>
              <a:t>memory_order_acquire</a:t>
            </a:r>
            <a:r>
              <a:rPr lang="en-US" sz="1600" dirty="0"/>
              <a:t>, </a:t>
            </a:r>
            <a:endParaRPr lang="en-US" sz="1600" dirty="0" smtClean="0"/>
          </a:p>
          <a:p>
            <a:pPr lvl="2"/>
            <a:r>
              <a:rPr lang="en-US" sz="1600" dirty="0" err="1" smtClean="0"/>
              <a:t>memory_order_release</a:t>
            </a:r>
            <a:r>
              <a:rPr lang="en-US" sz="1600" dirty="0" smtClean="0"/>
              <a:t>, </a:t>
            </a:r>
            <a:r>
              <a:rPr lang="en-US" sz="1600" dirty="0" err="1" smtClean="0"/>
              <a:t>memory_order_acq_rel</a:t>
            </a:r>
            <a:endParaRPr lang="en-US" sz="1400" dirty="0" smtClean="0"/>
          </a:p>
          <a:p>
            <a:pPr lvl="1"/>
            <a:r>
              <a:rPr lang="en-US" sz="1800" b="1" dirty="0"/>
              <a:t>relaxed</a:t>
            </a:r>
            <a:r>
              <a:rPr lang="en-US" sz="1800" i="1" dirty="0"/>
              <a:t> </a:t>
            </a:r>
            <a:r>
              <a:rPr lang="en-US" sz="1800" dirty="0"/>
              <a:t>ordering </a:t>
            </a:r>
            <a:endParaRPr lang="en-US" sz="1800" dirty="0" smtClean="0"/>
          </a:p>
          <a:p>
            <a:pPr lvl="2"/>
            <a:r>
              <a:rPr lang="en-US" sz="1600" dirty="0" err="1"/>
              <a:t>memory_order_relaxed</a:t>
            </a:r>
            <a:r>
              <a:rPr lang="en-US" sz="1600" dirty="0"/>
              <a:t> </a:t>
            </a:r>
            <a:endParaRPr lang="en-US" sz="1400" dirty="0"/>
          </a:p>
          <a:p>
            <a:pPr lvl="1"/>
            <a:r>
              <a:rPr lang="en-US" sz="1800" dirty="0"/>
              <a:t>These distinct memory-ordering models can have varying costs on different CPU architectures. </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722014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lnSpcReduction="10000"/>
          </a:bodyPr>
          <a:lstStyle/>
          <a:p>
            <a:r>
              <a:rPr lang="en-US" sz="2400" dirty="0"/>
              <a:t>sequentially </a:t>
            </a:r>
            <a:r>
              <a:rPr lang="en-US" sz="2400" dirty="0" smtClean="0"/>
              <a:t>consistent ordering</a:t>
            </a:r>
            <a:endParaRPr lang="en-US" sz="2400" dirty="0"/>
          </a:p>
          <a:p>
            <a:pPr lvl="1"/>
            <a:r>
              <a:rPr lang="en-US" sz="1800" dirty="0"/>
              <a:t>If all operations on instances of atomic types are sequentially consistent, the behavior of a multithreaded program is as if all these operations </a:t>
            </a:r>
            <a:r>
              <a:rPr lang="en-US" sz="1800" dirty="0" smtClean="0"/>
              <a:t>were performed </a:t>
            </a:r>
            <a:r>
              <a:rPr lang="en-US" sz="1800" dirty="0"/>
              <a:t>in some </a:t>
            </a:r>
            <a:r>
              <a:rPr lang="en-US" sz="1800" dirty="0" smtClean="0"/>
              <a:t>particular </a:t>
            </a:r>
            <a:r>
              <a:rPr lang="en-US" sz="1800" dirty="0"/>
              <a:t>sequence by a single thread. </a:t>
            </a:r>
          </a:p>
          <a:p>
            <a:pPr lvl="1"/>
            <a:r>
              <a:rPr lang="en-US" sz="1800" dirty="0"/>
              <a:t>O</a:t>
            </a:r>
            <a:r>
              <a:rPr lang="en-US" sz="1800" dirty="0" smtClean="0"/>
              <a:t>perations </a:t>
            </a:r>
            <a:r>
              <a:rPr lang="en-US" sz="1800" dirty="0"/>
              <a:t>can’t be reordered; if your code has one operation before another in one thread, that ordering must be seen by all other threads. </a:t>
            </a:r>
            <a:endParaRPr lang="en-US" sz="1800" dirty="0" smtClean="0"/>
          </a:p>
          <a:p>
            <a:pPr lvl="1"/>
            <a:r>
              <a:rPr lang="en-US" sz="1800" dirty="0" smtClean="0"/>
              <a:t>From </a:t>
            </a:r>
            <a:r>
              <a:rPr lang="en-US" sz="1800" dirty="0"/>
              <a:t>the point of view of synchronization, a sequentially consistent store synchronizes-with a sequentially consistent load of the same variable that reads the value stored. </a:t>
            </a:r>
          </a:p>
          <a:p>
            <a:pPr lvl="1"/>
            <a:r>
              <a:rPr lang="en-US" sz="1800" dirty="0"/>
              <a:t>you must use sequentially </a:t>
            </a:r>
            <a:r>
              <a:rPr lang="en-US" sz="1800" dirty="0" smtClean="0"/>
              <a:t>consistent </a:t>
            </a:r>
            <a:r>
              <a:rPr lang="en-US" sz="1800" dirty="0"/>
              <a:t>operations on all your threads in order to get </a:t>
            </a:r>
            <a:r>
              <a:rPr lang="en-US" sz="1800" dirty="0" smtClean="0"/>
              <a:t>its </a:t>
            </a:r>
            <a:r>
              <a:rPr lang="en-US" sz="1800" dirty="0" err="1" smtClean="0"/>
              <a:t>benifit</a:t>
            </a:r>
            <a:endParaRPr lang="en-US" sz="1800" dirty="0"/>
          </a:p>
          <a:p>
            <a:pPr lvl="1"/>
            <a:r>
              <a:rPr lang="en-US" sz="1800" dirty="0"/>
              <a:t>On a weakly ordered machine with many processors, it can impose a noticeable performance penalty, because the overall sequence of operations must be kept consistent between the </a:t>
            </a:r>
            <a:r>
              <a:rPr lang="en-US" sz="1800" dirty="0" smtClean="0"/>
              <a:t>processors</a:t>
            </a:r>
            <a:r>
              <a:rPr lang="en-US" sz="1800" dirty="0"/>
              <a:t>, possibly requiring extensive (and expensive!) synchronization operations between the processors </a:t>
            </a:r>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8328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Non-sequentially consistent ordering</a:t>
            </a:r>
            <a:endParaRPr lang="en-US" sz="2400" dirty="0"/>
          </a:p>
          <a:p>
            <a:pPr lvl="1"/>
            <a:r>
              <a:rPr lang="en-US" sz="1800" dirty="0"/>
              <a:t>there’s no longer a single global order of events. This means that different threads can see different views of the same operations </a:t>
            </a:r>
          </a:p>
          <a:p>
            <a:pPr lvl="1"/>
            <a:r>
              <a:rPr lang="en-US" sz="1800" i="1" dirty="0" smtClean="0"/>
              <a:t>threads </a:t>
            </a:r>
            <a:r>
              <a:rPr lang="en-US" sz="1800" i="1" dirty="0"/>
              <a:t>don’t have to agree on the order of events </a:t>
            </a:r>
            <a:endParaRPr lang="en-US" sz="1800" dirty="0"/>
          </a:p>
          <a:p>
            <a:pPr lvl="1"/>
            <a:r>
              <a:rPr lang="en-US" sz="1800" dirty="0" smtClean="0"/>
              <a:t>It’s </a:t>
            </a:r>
            <a:r>
              <a:rPr lang="en-US" sz="1800" dirty="0"/>
              <a:t>not just that the compiler can reorder the instructions. Even if the threads are running the same bit of code, they can disagree on the order of events because of operations in other threads in the absence of explicit ordering constraints, because the different CPU caches and internal buffers can hold different values for the same memory. It’s so important I’ll say it again: </a:t>
            </a:r>
            <a:r>
              <a:rPr lang="en-US" sz="1800" i="1" dirty="0"/>
              <a:t>threads don’t have to agree on the order of events </a:t>
            </a:r>
            <a:endParaRPr lang="en-US" sz="1800" dirty="0"/>
          </a:p>
          <a:p>
            <a:pPr lvl="1"/>
            <a:r>
              <a:rPr lang="en-US" sz="1800" i="1" dirty="0"/>
              <a:t>In the absence of other ordering constraints, the only requirement is that all threads agree on the modification order of each individual variable </a:t>
            </a:r>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823225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fontScale="92500"/>
          </a:bodyPr>
          <a:lstStyle/>
          <a:p>
            <a:r>
              <a:rPr lang="en-US" sz="2400" dirty="0" smtClean="0"/>
              <a:t>Relaxed ordering (Strongly suggest avoiding using this)</a:t>
            </a:r>
            <a:endParaRPr lang="en-US" sz="2400" dirty="0"/>
          </a:p>
          <a:p>
            <a:pPr lvl="1"/>
            <a:r>
              <a:rPr lang="en-US" sz="1800" dirty="0"/>
              <a:t>Operations on atomic types performed with relaxed ordering don’t participate in synchronizes-with relationships. Operations on the same variable </a:t>
            </a:r>
            <a:r>
              <a:rPr lang="en-US" sz="1800" dirty="0">
                <a:solidFill>
                  <a:srgbClr val="FF0000"/>
                </a:solidFill>
              </a:rPr>
              <a:t>within a single thread still obey happens-before relationships</a:t>
            </a:r>
            <a:r>
              <a:rPr lang="en-US" sz="1800" dirty="0"/>
              <a:t>, but there’s almost no requirement on ordering relative to other threads</a:t>
            </a:r>
            <a:r>
              <a:rPr lang="en-US" sz="1800" b="1" dirty="0"/>
              <a:t>. The only requirement is that accesses to a single atomic variable from the same thread can’t be reordered; once a given thread has seen a particular value of an atomic variable, a subsequent read by that thread can’t retrieve an earlier value of the variable</a:t>
            </a:r>
            <a:r>
              <a:rPr lang="en-US" sz="1800" dirty="0"/>
              <a:t>. Without any additional synchronization, </a:t>
            </a:r>
            <a:r>
              <a:rPr lang="en-US" sz="1800" b="1" dirty="0"/>
              <a:t>the modification order of each variable</a:t>
            </a:r>
            <a:r>
              <a:rPr lang="en-US" sz="1800" dirty="0"/>
              <a:t> is the only thing shared between threads that are using </a:t>
            </a:r>
            <a:r>
              <a:rPr lang="en-US" sz="1800" dirty="0" err="1"/>
              <a:t>memory_order_relaxed</a:t>
            </a:r>
            <a:r>
              <a:rPr lang="en-US" sz="1800" dirty="0"/>
              <a:t>. </a:t>
            </a:r>
          </a:p>
          <a:p>
            <a:pPr lvl="1"/>
            <a:r>
              <a:rPr lang="en-US" sz="1800" dirty="0"/>
              <a:t>Relaxed operations on different variables can be freely reordered provided they obey any happens-before relationships they’re bound by (for example, within the same thread). They don’t introduce synchronizes-with relationships. </a:t>
            </a:r>
            <a:endParaRPr lang="en-US" sz="1800" dirty="0" smtClean="0"/>
          </a:p>
          <a:p>
            <a:pPr lvl="1"/>
            <a:r>
              <a:rPr lang="en-US" sz="1800" dirty="0"/>
              <a:t>They must be used in combination with atomic operations that feature stronger ordering semantics in order to be useful for inter-thread synchronization. </a:t>
            </a:r>
          </a:p>
        </p:txBody>
      </p:sp>
    </p:spTree>
    <p:extLst>
      <p:ext uri="{BB962C8B-B14F-4D97-AF65-F5344CB8AC3E}">
        <p14:creationId xmlns:p14="http://schemas.microsoft.com/office/powerpoint/2010/main" val="1378822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Acquire-releasing ordering</a:t>
            </a:r>
            <a:endParaRPr lang="en-US" sz="1800" dirty="0"/>
          </a:p>
          <a:p>
            <a:pPr lvl="1"/>
            <a:r>
              <a:rPr lang="en-US" sz="1800" dirty="0" smtClean="0"/>
              <a:t>atomic </a:t>
            </a:r>
            <a:r>
              <a:rPr lang="en-US" sz="1800" dirty="0"/>
              <a:t>loads are </a:t>
            </a:r>
            <a:r>
              <a:rPr lang="en-US" sz="1800" i="1" dirty="0"/>
              <a:t>acquire </a:t>
            </a:r>
            <a:r>
              <a:rPr lang="en-US" sz="1800" dirty="0"/>
              <a:t>operations (</a:t>
            </a:r>
            <a:r>
              <a:rPr lang="en-US" sz="1800" dirty="0" err="1"/>
              <a:t>memory_order_acquire</a:t>
            </a:r>
            <a:r>
              <a:rPr lang="en-US" sz="1800" dirty="0"/>
              <a:t>), atomic stores are </a:t>
            </a:r>
            <a:r>
              <a:rPr lang="en-US" sz="1800" i="1" dirty="0"/>
              <a:t>release </a:t>
            </a:r>
            <a:r>
              <a:rPr lang="en-US" sz="1800" dirty="0"/>
              <a:t>operations (</a:t>
            </a:r>
            <a:r>
              <a:rPr lang="en-US" sz="1800" dirty="0" err="1"/>
              <a:t>memory_order_release</a:t>
            </a:r>
            <a:r>
              <a:rPr lang="en-US" sz="1800" dirty="0"/>
              <a:t>), and atomic read-modify-write opera- </a:t>
            </a:r>
            <a:r>
              <a:rPr lang="en-US" sz="1800" dirty="0" err="1"/>
              <a:t>tions</a:t>
            </a:r>
            <a:r>
              <a:rPr lang="en-US" sz="1800" dirty="0"/>
              <a:t> (such as </a:t>
            </a:r>
            <a:r>
              <a:rPr lang="en-US" sz="1800" dirty="0" err="1"/>
              <a:t>fetch_add</a:t>
            </a:r>
            <a:r>
              <a:rPr lang="en-US" sz="1800" dirty="0"/>
              <a:t>() or exchange()) are either </a:t>
            </a:r>
            <a:r>
              <a:rPr lang="en-US" sz="1800" i="1" dirty="0"/>
              <a:t>acquire</a:t>
            </a:r>
            <a:r>
              <a:rPr lang="en-US" sz="1800" dirty="0"/>
              <a:t>, </a:t>
            </a:r>
            <a:r>
              <a:rPr lang="en-US" sz="1800" i="1" dirty="0"/>
              <a:t>release</a:t>
            </a:r>
            <a:r>
              <a:rPr lang="en-US" sz="1800" dirty="0"/>
              <a:t>, or both (</a:t>
            </a:r>
            <a:r>
              <a:rPr lang="en-US" sz="1800" dirty="0" err="1"/>
              <a:t>memory_order_acq_rel</a:t>
            </a:r>
            <a:r>
              <a:rPr lang="en-US" sz="1800" dirty="0"/>
              <a:t>) </a:t>
            </a:r>
          </a:p>
          <a:p>
            <a:pPr lvl="1"/>
            <a:r>
              <a:rPr lang="en-US" sz="1800" dirty="0"/>
              <a:t>Synchronization is pairwise, between the thread that does the release and the thread that does the acquire. </a:t>
            </a:r>
          </a:p>
          <a:p>
            <a:pPr lvl="1"/>
            <a:r>
              <a:rPr lang="en-US" sz="1800" i="1" dirty="0"/>
              <a:t>A release operation synchronizes-with an acquire operation that reads the value written. </a:t>
            </a:r>
            <a:r>
              <a:rPr lang="en-US" sz="1800" dirty="0"/>
              <a:t>This means that different threads can </a:t>
            </a:r>
            <a:r>
              <a:rPr lang="en-US" sz="1800" i="1" dirty="0"/>
              <a:t>still </a:t>
            </a:r>
            <a:r>
              <a:rPr lang="en-US" sz="1800" dirty="0"/>
              <a:t>see different orderings, but these orderings are restricted </a:t>
            </a:r>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28907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Mixed memory ordering</a:t>
            </a:r>
            <a:endParaRPr lang="en-US" sz="1800" dirty="0" smtClean="0"/>
          </a:p>
          <a:p>
            <a:pPr lvl="1"/>
            <a:r>
              <a:rPr lang="en-US" sz="1800" dirty="0"/>
              <a:t>If you mix acquire-release operations with sequentially consistent operations, the sequentially consistent loads behave like loads with acquire semantics, and sequentially consistent stores behave like stores with release semantics. Sequentially consistent read- modify-write operations behave as both acquire and release operations. </a:t>
            </a:r>
            <a:r>
              <a:rPr lang="en-US" sz="1800" dirty="0" smtClean="0"/>
              <a:t>Relaxed operations </a:t>
            </a:r>
            <a:r>
              <a:rPr lang="en-US" sz="1800" dirty="0"/>
              <a:t>are still relaxed but are bound by the additional synchronizes-with and consequent happens-before relationships introduced through the use of acquire-release semantics. </a:t>
            </a:r>
          </a:p>
          <a:p>
            <a:pPr lvl="1"/>
            <a:r>
              <a:rPr lang="en-US" sz="1800" dirty="0" smtClean="0"/>
              <a:t>The acquire </a:t>
            </a:r>
            <a:r>
              <a:rPr lang="en-US" sz="1800" dirty="0"/>
              <a:t>and release operations have to be on the same variable to ensure an ordering </a:t>
            </a:r>
          </a:p>
          <a:p>
            <a:pPr lvl="1"/>
            <a:endParaRPr lang="en-US" sz="1800" dirty="0" smtClean="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21485463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Data dependency and </a:t>
            </a:r>
            <a:r>
              <a:rPr lang="en-US" sz="2400" dirty="0" err="1" smtClean="0"/>
              <a:t>memory_order_consume</a:t>
            </a:r>
            <a:endParaRPr lang="en-US" sz="1800" dirty="0" smtClean="0"/>
          </a:p>
          <a:p>
            <a:pPr lvl="1"/>
            <a:r>
              <a:rPr lang="en-US" sz="1800" i="1" dirty="0"/>
              <a:t>dependency-ordered</a:t>
            </a:r>
            <a:r>
              <a:rPr lang="en-US" sz="1800" i="1" dirty="0" smtClean="0"/>
              <a:t>-before </a:t>
            </a:r>
          </a:p>
          <a:p>
            <a:pPr lvl="2"/>
            <a:r>
              <a:rPr lang="en-US" sz="1600" i="1" dirty="0" smtClean="0"/>
              <a:t>Can apply between threads. </a:t>
            </a:r>
            <a:r>
              <a:rPr lang="en-US" sz="1600" dirty="0"/>
              <a:t>It’s introduced by using atomic load operations tagged with </a:t>
            </a:r>
            <a:r>
              <a:rPr lang="en-US" sz="1600" dirty="0" err="1" smtClean="0"/>
              <a:t>memory_order_consume</a:t>
            </a:r>
            <a:r>
              <a:rPr lang="en-US" sz="1600" dirty="0" smtClean="0"/>
              <a:t>. </a:t>
            </a:r>
            <a:r>
              <a:rPr lang="en-US" sz="1600" dirty="0">
                <a:solidFill>
                  <a:srgbClr val="FF0000"/>
                </a:solidFill>
              </a:rPr>
              <a:t>This is a special case of </a:t>
            </a:r>
            <a:r>
              <a:rPr lang="en-US" sz="1600" dirty="0" err="1">
                <a:solidFill>
                  <a:srgbClr val="FF0000"/>
                </a:solidFill>
              </a:rPr>
              <a:t>memory_order_acquire</a:t>
            </a:r>
            <a:r>
              <a:rPr lang="en-US" sz="1600" dirty="0">
                <a:solidFill>
                  <a:srgbClr val="FF0000"/>
                </a:solidFill>
              </a:rPr>
              <a:t> that limits the synchronized data to direct dependencies</a:t>
            </a:r>
            <a:r>
              <a:rPr lang="en-US" sz="1600" dirty="0"/>
              <a:t>; a store operation A tagged with </a:t>
            </a:r>
            <a:r>
              <a:rPr lang="en-US" sz="1600" dirty="0" err="1"/>
              <a:t>memory_order_release</a:t>
            </a:r>
            <a:r>
              <a:rPr lang="en-US" sz="1600" dirty="0"/>
              <a:t>, </a:t>
            </a:r>
            <a:r>
              <a:rPr lang="en-US" sz="1600" dirty="0" err="1"/>
              <a:t>memory_order_acq_rel</a:t>
            </a:r>
            <a:r>
              <a:rPr lang="en-US" sz="1600" dirty="0"/>
              <a:t>, or </a:t>
            </a:r>
            <a:r>
              <a:rPr lang="en-US" sz="1600" dirty="0" err="1"/>
              <a:t>memory_order_seq_cst</a:t>
            </a:r>
            <a:r>
              <a:rPr lang="en-US" sz="1600" dirty="0"/>
              <a:t> is </a:t>
            </a:r>
            <a:r>
              <a:rPr lang="en-US" sz="1600" dirty="0" smtClean="0"/>
              <a:t>dependency</a:t>
            </a:r>
            <a:r>
              <a:rPr lang="en-US" sz="1600" dirty="0"/>
              <a:t>-ordered-before a load operation B tagged with </a:t>
            </a:r>
            <a:r>
              <a:rPr lang="en-US" sz="1600" dirty="0" err="1"/>
              <a:t>memory_order_consume</a:t>
            </a:r>
            <a:r>
              <a:rPr lang="en-US" sz="1600" dirty="0"/>
              <a:t> if the consume reads the value stored. </a:t>
            </a:r>
            <a:endParaRPr lang="en-US" sz="1600" dirty="0" smtClean="0"/>
          </a:p>
          <a:p>
            <a:pPr lvl="2"/>
            <a:r>
              <a:rPr lang="en-US" sz="1600" dirty="0"/>
              <a:t>if A is dependency- ordered-before B, then A also inter-thread happens-before B. </a:t>
            </a:r>
            <a:endParaRPr lang="en-US" sz="1600" i="1" dirty="0" smtClean="0"/>
          </a:p>
          <a:p>
            <a:pPr lvl="1"/>
            <a:r>
              <a:rPr lang="en-US" sz="1800" i="1" dirty="0" smtClean="0"/>
              <a:t>carries</a:t>
            </a:r>
            <a:r>
              <a:rPr lang="en-US" sz="1800" i="1" dirty="0"/>
              <a:t>-a-dependency-</a:t>
            </a:r>
            <a:r>
              <a:rPr lang="en-US" sz="1800" i="1" dirty="0" smtClean="0"/>
              <a:t>to</a:t>
            </a:r>
            <a:endParaRPr lang="en-US" sz="1800" dirty="0"/>
          </a:p>
          <a:p>
            <a:pPr lvl="2"/>
            <a:r>
              <a:rPr lang="en-US" sz="1600" dirty="0"/>
              <a:t>Just like sequenced-before, carries-a-dependency-to applies strictly within a single thread and essentially models the data dependency between operations; if the result of an operation A is used as an operand for an operation B, then A carries-a-dependency-to B </a:t>
            </a:r>
          </a:p>
          <a:p>
            <a:pPr lvl="1"/>
            <a:r>
              <a:rPr lang="en-US" sz="2000" dirty="0" err="1" smtClean="0"/>
              <a:t>std</a:t>
            </a:r>
            <a:r>
              <a:rPr lang="en-US" sz="2000" dirty="0"/>
              <a:t>::</a:t>
            </a:r>
            <a:r>
              <a:rPr lang="en-US" sz="2000" dirty="0" err="1"/>
              <a:t>kill_dependency</a:t>
            </a:r>
            <a:r>
              <a:rPr lang="en-US" sz="2000" dirty="0"/>
              <a:t>() to explicitly break the dependency chain </a:t>
            </a:r>
          </a:p>
          <a:p>
            <a:pPr marL="514350" lvl="1" indent="0">
              <a:buNone/>
            </a:pPr>
            <a:endParaRPr lang="en-US" sz="2000" dirty="0"/>
          </a:p>
          <a:p>
            <a:pPr lvl="1"/>
            <a:endParaRPr lang="en-US" sz="1600" dirty="0" smtClean="0"/>
          </a:p>
          <a:p>
            <a:pPr lvl="1"/>
            <a:endParaRPr lang="en-US" sz="1600" dirty="0"/>
          </a:p>
          <a:p>
            <a:pPr lvl="1"/>
            <a:endParaRPr lang="en-US" sz="1800" dirty="0"/>
          </a:p>
          <a:p>
            <a:pPr lvl="1"/>
            <a:endParaRPr lang="en-US" sz="1800" dirty="0"/>
          </a:p>
        </p:txBody>
      </p:sp>
      <p:sp>
        <p:nvSpPr>
          <p:cNvPr id="4" name="Rectangle 3"/>
          <p:cNvSpPr/>
          <p:nvPr/>
        </p:nvSpPr>
        <p:spPr>
          <a:xfrm>
            <a:off x="2504291" y="3290501"/>
            <a:ext cx="4135417" cy="276999"/>
          </a:xfrm>
          <a:prstGeom prst="rect">
            <a:avLst/>
          </a:prstGeom>
        </p:spPr>
        <p:txBody>
          <a:bodyPr wrap="none">
            <a:spAutoFit/>
          </a:bodyPr>
          <a:lstStyle/>
          <a:p>
            <a:r>
              <a:rPr lang="en-US" baseline="30000" dirty="0" err="1"/>
              <a:t>std</a:t>
            </a:r>
            <a:r>
              <a:rPr lang="en-US" baseline="30000" dirty="0"/>
              <a:t>::</a:t>
            </a:r>
            <a:r>
              <a:rPr lang="en-US" baseline="30000" dirty="0" err="1"/>
              <a:t>kill_dependency</a:t>
            </a:r>
            <a:r>
              <a:rPr lang="en-US" baseline="30000" dirty="0"/>
              <a:t>() to explicitly break the dependency chain</a:t>
            </a:r>
            <a:endParaRPr lang="en-US" dirty="0"/>
          </a:p>
        </p:txBody>
      </p:sp>
    </p:spTree>
    <p:extLst>
      <p:ext uri="{BB962C8B-B14F-4D97-AF65-F5344CB8AC3E}">
        <p14:creationId xmlns:p14="http://schemas.microsoft.com/office/powerpoint/2010/main" val="144151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Fences (</a:t>
            </a:r>
            <a:r>
              <a:rPr lang="en-US" sz="2400" dirty="0" err="1" smtClean="0"/>
              <a:t>enfore</a:t>
            </a:r>
            <a:r>
              <a:rPr lang="en-US" sz="2400" dirty="0" smtClean="0"/>
              <a:t> ordering)</a:t>
            </a:r>
          </a:p>
          <a:p>
            <a:pPr lvl="1"/>
            <a:r>
              <a:rPr lang="en-US" sz="1800" dirty="0" smtClean="0"/>
              <a:t>Also called memory barriers, </a:t>
            </a:r>
            <a:r>
              <a:rPr lang="en-US" sz="1800" dirty="0" err="1"/>
              <a:t>nd</a:t>
            </a:r>
            <a:r>
              <a:rPr lang="en-US" sz="1800" dirty="0"/>
              <a:t> they get their name because they put a line in the code that certain operations can’t cross </a:t>
            </a:r>
          </a:p>
          <a:p>
            <a:pPr lvl="1"/>
            <a:r>
              <a:rPr lang="en-US" sz="1800" dirty="0" smtClean="0"/>
              <a:t>Fences </a:t>
            </a:r>
            <a:r>
              <a:rPr lang="en-US" sz="1800" dirty="0"/>
              <a:t>are global operations and affect the ordering of other atomic operations in the thread that executed the fence </a:t>
            </a:r>
          </a:p>
          <a:p>
            <a:pPr lvl="1"/>
            <a:r>
              <a:rPr lang="en-US" sz="1800" dirty="0"/>
              <a:t>R</a:t>
            </a:r>
            <a:r>
              <a:rPr lang="en-US" sz="1800" dirty="0" smtClean="0"/>
              <a:t>elaxed </a:t>
            </a:r>
            <a:r>
              <a:rPr lang="en-US" sz="1800" dirty="0"/>
              <a:t>operations on separate variables can usually be freely reordered by the compiler or the hardware. Fences restrict this freedom and introduce happens-before and synchronizes-with relationships that weren’t present before. </a:t>
            </a:r>
          </a:p>
          <a:p>
            <a:pPr lvl="1"/>
            <a:r>
              <a:rPr lang="en-US" sz="1800" dirty="0"/>
              <a:t>general idea with fences: if an acquire operation sees the result of a store that takes place after a release fence, the fence synchronizes-with that acquire operation; and if a load that takes place before an acquire fence sees the result of a release operation, the release operation synchronizes-with the acquire fence. </a:t>
            </a:r>
            <a:endParaRPr lang="en-US" sz="1800" dirty="0" smtClean="0"/>
          </a:p>
          <a:p>
            <a:pPr lvl="1"/>
            <a:r>
              <a:rPr lang="en-US" sz="1800" dirty="0" err="1"/>
              <a:t>std</a:t>
            </a:r>
            <a:r>
              <a:rPr lang="en-US" sz="1800" dirty="0"/>
              <a:t>::</a:t>
            </a:r>
            <a:r>
              <a:rPr lang="en-US" sz="1800" dirty="0" err="1" smtClean="0"/>
              <a:t>atomic_thread_fence</a:t>
            </a:r>
            <a:r>
              <a:rPr lang="en-US" sz="1800" dirty="0" smtClean="0"/>
              <a:t>(</a:t>
            </a:r>
            <a:r>
              <a:rPr lang="en-US" sz="1800" dirty="0" err="1" smtClean="0"/>
              <a:t>memory_order_release</a:t>
            </a:r>
            <a:r>
              <a:rPr lang="en-US" sz="1800" dirty="0" smtClean="0"/>
              <a:t>/acquire)</a:t>
            </a:r>
            <a:endParaRPr lang="en-US" sz="1800" dirty="0"/>
          </a:p>
          <a:p>
            <a:pPr lvl="1"/>
            <a:endParaRPr lang="en-US" sz="1800" dirty="0"/>
          </a:p>
          <a:p>
            <a:pPr lvl="1"/>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3569730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 </a:t>
            </a:r>
            <a:r>
              <a:rPr lang="en-US" dirty="0" smtClean="0"/>
              <a:t>memory model</a:t>
            </a:r>
            <a:endParaRPr lang="en-US" dirty="0"/>
          </a:p>
        </p:txBody>
      </p:sp>
      <p:sp>
        <p:nvSpPr>
          <p:cNvPr id="3" name="Content Placeholder 2"/>
          <p:cNvSpPr>
            <a:spLocks noGrp="1"/>
          </p:cNvSpPr>
          <p:nvPr>
            <p:ph idx="1"/>
          </p:nvPr>
        </p:nvSpPr>
        <p:spPr/>
        <p:txBody>
          <a:bodyPr>
            <a:normAutofit/>
          </a:bodyPr>
          <a:lstStyle/>
          <a:p>
            <a:r>
              <a:rPr lang="en-US" sz="2400" dirty="0" smtClean="0"/>
              <a:t>Ordering </a:t>
            </a:r>
            <a:r>
              <a:rPr lang="en-US" sz="2400" dirty="0" err="1" smtClean="0"/>
              <a:t>nonatomic</a:t>
            </a:r>
            <a:r>
              <a:rPr lang="en-US" sz="2400" dirty="0" smtClean="0"/>
              <a:t> operations</a:t>
            </a:r>
          </a:p>
          <a:p>
            <a:pPr lvl="1"/>
            <a:r>
              <a:rPr lang="en-US" sz="1800" dirty="0"/>
              <a:t>Ordering of </a:t>
            </a:r>
            <a:r>
              <a:rPr lang="en-US" sz="1800" dirty="0" err="1"/>
              <a:t>nonatomic</a:t>
            </a:r>
            <a:r>
              <a:rPr lang="en-US" sz="1800" dirty="0"/>
              <a:t> operations through the use of atomic operations is where the </a:t>
            </a:r>
            <a:r>
              <a:rPr lang="en-US" sz="1800" b="1" dirty="0"/>
              <a:t>sequenced-before </a:t>
            </a:r>
            <a:r>
              <a:rPr lang="en-US" sz="1800" dirty="0"/>
              <a:t>part of </a:t>
            </a:r>
            <a:r>
              <a:rPr lang="en-US" sz="1800" b="1" dirty="0"/>
              <a:t>happens-before</a:t>
            </a:r>
            <a:r>
              <a:rPr lang="en-US" sz="1800" dirty="0"/>
              <a:t> becomes so important. If a </a:t>
            </a:r>
            <a:r>
              <a:rPr lang="en-US" sz="1800" dirty="0" err="1"/>
              <a:t>nonatomic</a:t>
            </a:r>
            <a:r>
              <a:rPr lang="en-US" sz="1800" dirty="0"/>
              <a:t> operation is sequenced-before an atomic operation, and that atomic operation happens</a:t>
            </a:r>
            <a:r>
              <a:rPr lang="en-US" sz="1800" dirty="0" smtClean="0"/>
              <a:t>-before </a:t>
            </a:r>
            <a:r>
              <a:rPr lang="en-US" sz="1800" dirty="0"/>
              <a:t>an operation in another thread, the </a:t>
            </a:r>
            <a:r>
              <a:rPr lang="en-US" sz="1800" dirty="0" err="1"/>
              <a:t>nonatomic</a:t>
            </a:r>
            <a:r>
              <a:rPr lang="en-US" sz="1800" dirty="0"/>
              <a:t> operation also happens-before that operation in the other thread. </a:t>
            </a:r>
          </a:p>
          <a:p>
            <a:pPr lvl="1"/>
            <a:endParaRPr lang="en-US" sz="1800" dirty="0"/>
          </a:p>
          <a:p>
            <a:pPr lvl="1"/>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331904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altLang="zh-CN" sz="2400" dirty="0" smtClean="0"/>
              <a:t>Example</a:t>
            </a:r>
            <a:endParaRPr lang="en-US" sz="2400" dirty="0" smtClean="0"/>
          </a:p>
          <a:p>
            <a:pPr lvl="1"/>
            <a:endParaRPr lang="en-US" sz="2000" dirty="0" smtClean="0"/>
          </a:p>
          <a:p>
            <a:endParaRPr lang="en-US" sz="2400" dirty="0"/>
          </a:p>
        </p:txBody>
      </p:sp>
      <p:pic>
        <p:nvPicPr>
          <p:cNvPr id="4" name="Picture 3" descr="Screen Shot 2014-02-16 at 5.1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2152843"/>
            <a:ext cx="7658100" cy="4527357"/>
          </a:xfrm>
          <a:prstGeom prst="rect">
            <a:avLst/>
          </a:prstGeom>
        </p:spPr>
      </p:pic>
    </p:spTree>
    <p:extLst>
      <p:ext uri="{BB962C8B-B14F-4D97-AF65-F5344CB8AC3E}">
        <p14:creationId xmlns:p14="http://schemas.microsoft.com/office/powerpoint/2010/main" val="33498692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Lock-based data structure</a:t>
            </a:r>
            <a:endParaRPr lang="en-US" dirty="0"/>
          </a:p>
        </p:txBody>
      </p:sp>
      <p:sp>
        <p:nvSpPr>
          <p:cNvPr id="3" name="Content Placeholder 2"/>
          <p:cNvSpPr>
            <a:spLocks noGrp="1"/>
          </p:cNvSpPr>
          <p:nvPr>
            <p:ph idx="1"/>
          </p:nvPr>
        </p:nvSpPr>
        <p:spPr/>
        <p:txBody>
          <a:bodyPr>
            <a:normAutofit/>
          </a:bodyPr>
          <a:lstStyle/>
          <a:p>
            <a:r>
              <a:rPr lang="en-US" sz="2400" dirty="0" smtClean="0"/>
              <a:t>Guidelines</a:t>
            </a:r>
          </a:p>
          <a:p>
            <a:pPr lvl="1"/>
            <a:r>
              <a:rPr lang="en-US" sz="1800" dirty="0" smtClean="0"/>
              <a:t>Ensure objects are not accessed before </a:t>
            </a:r>
            <a:r>
              <a:rPr lang="en-US" sz="1800" dirty="0" err="1" smtClean="0"/>
              <a:t>ctor</a:t>
            </a:r>
            <a:r>
              <a:rPr lang="en-US" sz="1800" dirty="0" smtClean="0"/>
              <a:t> are completely done or after </a:t>
            </a:r>
            <a:r>
              <a:rPr lang="en-US" sz="1800" dirty="0" err="1" smtClean="0"/>
              <a:t>dtor</a:t>
            </a:r>
            <a:r>
              <a:rPr lang="en-US" sz="1800" dirty="0" smtClean="0"/>
              <a:t> has started</a:t>
            </a:r>
          </a:p>
          <a:p>
            <a:pPr lvl="1"/>
            <a:r>
              <a:rPr lang="en-US" sz="1800" dirty="0" smtClean="0"/>
              <a:t>If data structure supports assignment, swap(), or copy construction, need decide whether these operations are safe to call concurrently with other operations or whether they </a:t>
            </a:r>
            <a:r>
              <a:rPr lang="en-US" sz="1800" dirty="0"/>
              <a:t>require the user to ensure exclusive access even though the majority of functions for manipulating the data structure may be called from multiple threads concurrently without </a:t>
            </a:r>
            <a:r>
              <a:rPr lang="en-US" sz="1800" dirty="0" smtClean="0"/>
              <a:t>problem</a:t>
            </a:r>
          </a:p>
          <a:p>
            <a:pPr lvl="1"/>
            <a:r>
              <a:rPr lang="en-US" sz="1800" dirty="0" smtClean="0"/>
              <a:t>Pay attention to </a:t>
            </a:r>
            <a:r>
              <a:rPr lang="en-US" sz="1800" smtClean="0"/>
              <a:t>exception safety </a:t>
            </a:r>
            <a:r>
              <a:rPr lang="en-US" sz="1800" dirty="0" smtClean="0"/>
              <a:t>(RAII)</a:t>
            </a:r>
          </a:p>
          <a:p>
            <a:pPr lvl="1"/>
            <a:endParaRPr lang="en-US" sz="1800" dirty="0"/>
          </a:p>
          <a:p>
            <a:pPr lvl="1"/>
            <a:endParaRPr lang="en-US" sz="1800" dirty="0" smtClean="0"/>
          </a:p>
          <a:p>
            <a:pPr lvl="1"/>
            <a:endParaRPr lang="en-US" sz="1800" dirty="0" smtClean="0"/>
          </a:p>
          <a:p>
            <a:pPr lvl="1"/>
            <a:endParaRPr lang="en-US" sz="1800" dirty="0"/>
          </a:p>
          <a:p>
            <a:pPr lvl="1"/>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640200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Lock-based data structure</a:t>
            </a:r>
            <a:endParaRPr lang="en-US" dirty="0"/>
          </a:p>
        </p:txBody>
      </p:sp>
      <p:sp>
        <p:nvSpPr>
          <p:cNvPr id="3" name="Content Placeholder 2"/>
          <p:cNvSpPr>
            <a:spLocks noGrp="1"/>
          </p:cNvSpPr>
          <p:nvPr>
            <p:ph idx="1"/>
          </p:nvPr>
        </p:nvSpPr>
        <p:spPr/>
        <p:txBody>
          <a:bodyPr>
            <a:normAutofit/>
          </a:bodyPr>
          <a:lstStyle/>
          <a:p>
            <a:r>
              <a:rPr lang="en-US" sz="2400" dirty="0" smtClean="0"/>
              <a:t>Questions</a:t>
            </a:r>
          </a:p>
          <a:p>
            <a:pPr lvl="1"/>
            <a:r>
              <a:rPr lang="en-US" sz="1800" dirty="0"/>
              <a:t>Can the scope of locks be restricted to allow some parts of an operation to be performed outside the lock? </a:t>
            </a:r>
          </a:p>
          <a:p>
            <a:pPr lvl="1"/>
            <a:r>
              <a:rPr lang="en-US" sz="1800" dirty="0"/>
              <a:t>Can different parts of the data structure be protected with different </a:t>
            </a:r>
            <a:r>
              <a:rPr lang="en-US" sz="1800" dirty="0" err="1"/>
              <a:t>mutexes</a:t>
            </a:r>
            <a:r>
              <a:rPr lang="en-US" sz="1800" dirty="0"/>
              <a:t>? </a:t>
            </a:r>
          </a:p>
          <a:p>
            <a:pPr lvl="1"/>
            <a:r>
              <a:rPr lang="en-US" sz="1800" dirty="0"/>
              <a:t>Do all operations require the same level of protection? </a:t>
            </a:r>
            <a:endParaRPr lang="en-US" sz="1800" dirty="0" smtClean="0"/>
          </a:p>
          <a:p>
            <a:pPr lvl="1"/>
            <a:r>
              <a:rPr lang="en-US" sz="1800" dirty="0" smtClean="0"/>
              <a:t>Can </a:t>
            </a:r>
            <a:r>
              <a:rPr lang="en-US" sz="1800" dirty="0"/>
              <a:t>a simple change to the data structure improve the opportunities for </a:t>
            </a:r>
            <a:r>
              <a:rPr lang="en-US" sz="1800" dirty="0" smtClean="0"/>
              <a:t>concurrency </a:t>
            </a:r>
            <a:r>
              <a:rPr lang="en-US" sz="1800" dirty="0"/>
              <a:t>without affecting the operational semantics? </a:t>
            </a:r>
            <a:endParaRPr lang="en-US" sz="1800" dirty="0" smtClean="0"/>
          </a:p>
          <a:p>
            <a:r>
              <a:rPr lang="en-US" sz="2400" dirty="0" smtClean="0"/>
              <a:t>The target</a:t>
            </a:r>
          </a:p>
          <a:p>
            <a:pPr lvl="1"/>
            <a:r>
              <a:rPr lang="en-US" sz="1800" dirty="0" smtClean="0"/>
              <a:t>Minimize the locking scope (lock granularity)</a:t>
            </a:r>
          </a:p>
          <a:p>
            <a:pPr lvl="1"/>
            <a:endParaRPr lang="en-US" sz="1800" dirty="0"/>
          </a:p>
          <a:p>
            <a:pPr lvl="1"/>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1210397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Lock-free data structure</a:t>
            </a:r>
            <a:endParaRPr lang="en-US" dirty="0"/>
          </a:p>
        </p:txBody>
      </p:sp>
      <p:sp>
        <p:nvSpPr>
          <p:cNvPr id="3" name="Content Placeholder 2"/>
          <p:cNvSpPr>
            <a:spLocks noGrp="1"/>
          </p:cNvSpPr>
          <p:nvPr>
            <p:ph idx="1"/>
          </p:nvPr>
        </p:nvSpPr>
        <p:spPr/>
        <p:txBody>
          <a:bodyPr>
            <a:normAutofit/>
          </a:bodyPr>
          <a:lstStyle/>
          <a:p>
            <a:r>
              <a:rPr lang="en-US" sz="2400" dirty="0" smtClean="0"/>
              <a:t>Blocking/</a:t>
            </a:r>
            <a:r>
              <a:rPr lang="en-US" sz="2400" dirty="0" err="1" smtClean="0"/>
              <a:t>nonblocking</a:t>
            </a:r>
            <a:r>
              <a:rPr lang="en-US" sz="2400" dirty="0" smtClean="0"/>
              <a:t> data structure</a:t>
            </a:r>
          </a:p>
          <a:p>
            <a:pPr lvl="1"/>
            <a:r>
              <a:rPr lang="en-US" sz="1800" dirty="0"/>
              <a:t>Algorithms and data structures that use </a:t>
            </a:r>
            <a:r>
              <a:rPr lang="en-US" sz="1800" dirty="0" err="1"/>
              <a:t>mutexes</a:t>
            </a:r>
            <a:r>
              <a:rPr lang="en-US" sz="1800" dirty="0"/>
              <a:t>, condition variables, and futures to synchronize the data are called </a:t>
            </a:r>
            <a:r>
              <a:rPr lang="en-US" sz="1800" i="1" dirty="0"/>
              <a:t>blocking </a:t>
            </a:r>
            <a:r>
              <a:rPr lang="en-US" sz="1800" dirty="0"/>
              <a:t>data structures and algorithms. The </a:t>
            </a:r>
            <a:r>
              <a:rPr lang="en-US" sz="1800" dirty="0" smtClean="0"/>
              <a:t>application </a:t>
            </a:r>
            <a:r>
              <a:rPr lang="en-US" sz="1800" dirty="0"/>
              <a:t>calls library functions that will suspend the execution of a thread until another thread performs an action. Such library calls are termed </a:t>
            </a:r>
            <a:r>
              <a:rPr lang="en-US" sz="1800" i="1" dirty="0"/>
              <a:t>blocking </a:t>
            </a:r>
            <a:r>
              <a:rPr lang="en-US" sz="1800" dirty="0"/>
              <a:t>calls because the thread can’t progress past this point until the block is removed. </a:t>
            </a:r>
            <a:r>
              <a:rPr lang="en-US" sz="1800" dirty="0" smtClean="0"/>
              <a:t> </a:t>
            </a:r>
          </a:p>
          <a:p>
            <a:pPr lvl="1"/>
            <a:r>
              <a:rPr lang="en-US" sz="1800" dirty="0"/>
              <a:t>Data structures and algorithms that don’t use blocking library functions are said to be </a:t>
            </a:r>
            <a:r>
              <a:rPr lang="en-US" sz="1800" i="1" dirty="0" err="1"/>
              <a:t>nonblocking</a:t>
            </a:r>
            <a:r>
              <a:rPr lang="en-US" sz="1800" dirty="0"/>
              <a:t>. </a:t>
            </a:r>
            <a:endParaRPr lang="en-US" sz="1800" dirty="0" smtClean="0"/>
          </a:p>
          <a:p>
            <a:r>
              <a:rPr lang="en-US" sz="2400" dirty="0" smtClean="0"/>
              <a:t>Lock free data structure</a:t>
            </a:r>
          </a:p>
          <a:p>
            <a:pPr lvl="1"/>
            <a:r>
              <a:rPr lang="en-US" sz="1800" dirty="0" smtClean="0"/>
              <a:t>More than one thread can access it in parallel without breaking its structure</a:t>
            </a:r>
          </a:p>
          <a:p>
            <a:pPr lvl="1"/>
            <a:r>
              <a:rPr lang="en-US" sz="1800" dirty="0" smtClean="0"/>
              <a:t>When </a:t>
            </a:r>
            <a:r>
              <a:rPr lang="en-US" sz="1800" dirty="0"/>
              <a:t>one of the threads accessing the data structure is suspended by the scheduler midway through its operation, the other threads must still be able to complete their </a:t>
            </a:r>
            <a:r>
              <a:rPr lang="en-US" sz="1800" dirty="0" smtClean="0"/>
              <a:t>operations </a:t>
            </a:r>
            <a:r>
              <a:rPr lang="en-US" sz="1800" dirty="0"/>
              <a:t>without waiting for the suspended thread </a:t>
            </a:r>
            <a:endParaRPr lang="en-US" sz="1600" dirty="0" smtClean="0"/>
          </a:p>
          <a:p>
            <a:pPr lvl="1"/>
            <a:endParaRPr lang="en-US" sz="1600" dirty="0"/>
          </a:p>
          <a:p>
            <a:pPr lvl="1"/>
            <a:endParaRPr lang="en-US" sz="1800" dirty="0"/>
          </a:p>
          <a:p>
            <a:pPr lvl="1"/>
            <a:endParaRPr lang="en-US" sz="1800" dirty="0"/>
          </a:p>
        </p:txBody>
      </p:sp>
    </p:spTree>
    <p:extLst>
      <p:ext uri="{BB962C8B-B14F-4D97-AF65-F5344CB8AC3E}">
        <p14:creationId xmlns:p14="http://schemas.microsoft.com/office/powerpoint/2010/main" val="4072352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Lock-free data structure</a:t>
            </a:r>
            <a:endParaRPr lang="en-US" dirty="0"/>
          </a:p>
        </p:txBody>
      </p:sp>
      <p:sp>
        <p:nvSpPr>
          <p:cNvPr id="3" name="Content Placeholder 2"/>
          <p:cNvSpPr>
            <a:spLocks noGrp="1"/>
          </p:cNvSpPr>
          <p:nvPr>
            <p:ph idx="1"/>
          </p:nvPr>
        </p:nvSpPr>
        <p:spPr/>
        <p:txBody>
          <a:bodyPr>
            <a:normAutofit/>
          </a:bodyPr>
          <a:lstStyle/>
          <a:p>
            <a:r>
              <a:rPr lang="en-US" sz="2400" dirty="0" smtClean="0"/>
              <a:t>Lock free</a:t>
            </a:r>
          </a:p>
          <a:p>
            <a:pPr lvl="1"/>
            <a:r>
              <a:rPr lang="en-US" sz="1800" dirty="0" smtClean="0"/>
              <a:t>Algorithms that use compare/exchange operations on the data structure often have loops in them. The reason for using a compare/exchange operation is that another thread might have modified the data in the meantime, in which case the code will need to redo part of its operation before trying the compare/exchange again</a:t>
            </a:r>
          </a:p>
          <a:p>
            <a:pPr lvl="1"/>
            <a:r>
              <a:rPr lang="en-US" sz="1800" dirty="0" smtClean="0"/>
              <a:t>Spin lock (is not lock free)</a:t>
            </a:r>
          </a:p>
          <a:p>
            <a:r>
              <a:rPr lang="en-US" sz="2400" dirty="0" smtClean="0"/>
              <a:t>Wait free data structure</a:t>
            </a:r>
          </a:p>
          <a:p>
            <a:pPr lvl="1"/>
            <a:r>
              <a:rPr lang="en-US" sz="1800" dirty="0"/>
              <a:t>I</a:t>
            </a:r>
            <a:r>
              <a:rPr lang="en-US" sz="1800" dirty="0" smtClean="0"/>
              <a:t>s </a:t>
            </a:r>
            <a:r>
              <a:rPr lang="en-US" sz="1800" dirty="0"/>
              <a:t>a lock-free data structure with the additional property that every thread accessing the data structure can complete its operation within a bounded number of steps, regardless of the behavior of other threads. Algorithms that can involve an unbounded number of retries because of clashes with other threads are thus not wait-free </a:t>
            </a:r>
          </a:p>
          <a:p>
            <a:pPr lvl="1"/>
            <a:endParaRPr lang="en-US" sz="1800" dirty="0"/>
          </a:p>
        </p:txBody>
      </p:sp>
    </p:spTree>
    <p:extLst>
      <p:ext uri="{BB962C8B-B14F-4D97-AF65-F5344CB8AC3E}">
        <p14:creationId xmlns:p14="http://schemas.microsoft.com/office/powerpoint/2010/main" val="9423367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Lock-free data structure</a:t>
            </a:r>
            <a:endParaRPr lang="en-US" dirty="0"/>
          </a:p>
        </p:txBody>
      </p:sp>
      <p:sp>
        <p:nvSpPr>
          <p:cNvPr id="3" name="Content Placeholder 2"/>
          <p:cNvSpPr>
            <a:spLocks noGrp="1"/>
          </p:cNvSpPr>
          <p:nvPr>
            <p:ph idx="1"/>
          </p:nvPr>
        </p:nvSpPr>
        <p:spPr/>
        <p:txBody>
          <a:bodyPr>
            <a:normAutofit/>
          </a:bodyPr>
          <a:lstStyle/>
          <a:p>
            <a:r>
              <a:rPr lang="en-US" sz="2400" dirty="0" smtClean="0"/>
              <a:t>Pros and cons of lock free data structure</a:t>
            </a:r>
          </a:p>
          <a:p>
            <a:pPr lvl="1"/>
            <a:r>
              <a:rPr lang="en-US" sz="1800" dirty="0"/>
              <a:t>M</a:t>
            </a:r>
            <a:r>
              <a:rPr lang="en-US" sz="1800" dirty="0" smtClean="0"/>
              <a:t>aximum concurrency</a:t>
            </a:r>
            <a:endParaRPr lang="en-US" sz="1800" dirty="0"/>
          </a:p>
          <a:p>
            <a:pPr lvl="1"/>
            <a:r>
              <a:rPr lang="en-US" sz="1800" dirty="0"/>
              <a:t>R</a:t>
            </a:r>
            <a:r>
              <a:rPr lang="en-US" sz="1800" dirty="0" smtClean="0"/>
              <a:t>obustness - </a:t>
            </a:r>
            <a:r>
              <a:rPr lang="en-US" sz="1800" dirty="0"/>
              <a:t>if a thread dies partway through an operation on a lock-free data structure, nothing is lost except that thread’s data; other threads can proceed normally </a:t>
            </a:r>
            <a:endParaRPr lang="en-US" sz="1800" dirty="0" smtClean="0"/>
          </a:p>
          <a:p>
            <a:pPr lvl="1"/>
            <a:r>
              <a:rPr lang="en-US" sz="1800" dirty="0"/>
              <a:t>D</a:t>
            </a:r>
            <a:r>
              <a:rPr lang="en-US" sz="1800" dirty="0" smtClean="0"/>
              <a:t>eadlocks </a:t>
            </a:r>
            <a:r>
              <a:rPr lang="en-US" sz="1800" dirty="0"/>
              <a:t>are impossible </a:t>
            </a:r>
          </a:p>
          <a:p>
            <a:pPr lvl="1"/>
            <a:r>
              <a:rPr lang="en-US" sz="1800" dirty="0"/>
              <a:t>C</a:t>
            </a:r>
            <a:r>
              <a:rPr lang="en-US" sz="1800" dirty="0" smtClean="0"/>
              <a:t>onsiderably </a:t>
            </a:r>
            <a:r>
              <a:rPr lang="en-US" sz="1800" dirty="0"/>
              <a:t>harder </a:t>
            </a:r>
            <a:r>
              <a:rPr lang="en-US" sz="1800" dirty="0" smtClean="0"/>
              <a:t>than lock-based data structure</a:t>
            </a:r>
          </a:p>
          <a:p>
            <a:pPr lvl="1"/>
            <a:r>
              <a:rPr lang="en-US" sz="1800" dirty="0" smtClean="0"/>
              <a:t>May </a:t>
            </a:r>
            <a:r>
              <a:rPr lang="en-US" sz="1800" i="1" dirty="0"/>
              <a:t>decrease </a:t>
            </a:r>
            <a:r>
              <a:rPr lang="en-US" sz="1800" dirty="0"/>
              <a:t>overall performance </a:t>
            </a:r>
            <a:r>
              <a:rPr lang="en-US" sz="1800" dirty="0" smtClean="0"/>
              <a:t>– atomic operations are expensive and there may be lots of atomic operations in lock free data structure; hardware needs sync the data between threads which causes cache ping pong</a:t>
            </a:r>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762071888"/>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Lock-free data structure</a:t>
            </a:r>
            <a:endParaRPr lang="en-US" dirty="0"/>
          </a:p>
        </p:txBody>
      </p:sp>
      <p:sp>
        <p:nvSpPr>
          <p:cNvPr id="3" name="Content Placeholder 2"/>
          <p:cNvSpPr>
            <a:spLocks noGrp="1"/>
          </p:cNvSpPr>
          <p:nvPr>
            <p:ph idx="1"/>
          </p:nvPr>
        </p:nvSpPr>
        <p:spPr>
          <a:xfrm>
            <a:off x="457200" y="1600200"/>
            <a:ext cx="8229600" cy="4978400"/>
          </a:xfrm>
        </p:spPr>
        <p:txBody>
          <a:bodyPr>
            <a:normAutofit lnSpcReduction="10000"/>
          </a:bodyPr>
          <a:lstStyle/>
          <a:p>
            <a:r>
              <a:rPr lang="en-US" sz="2400" dirty="0" smtClean="0"/>
              <a:t>Guidelines</a:t>
            </a:r>
            <a:endParaRPr lang="en-US" sz="2400" dirty="0" smtClean="0"/>
          </a:p>
          <a:p>
            <a:pPr lvl="1"/>
            <a:r>
              <a:rPr lang="en-US" sz="1800" dirty="0"/>
              <a:t>use </a:t>
            </a:r>
            <a:r>
              <a:rPr lang="en-US" sz="1800" dirty="0" err="1"/>
              <a:t>std</a:t>
            </a:r>
            <a:r>
              <a:rPr lang="en-US" sz="1800" dirty="0"/>
              <a:t>::</a:t>
            </a:r>
            <a:r>
              <a:rPr lang="en-US" sz="1800" dirty="0" err="1"/>
              <a:t>memory_order_seq_cst</a:t>
            </a:r>
            <a:r>
              <a:rPr lang="en-US" sz="1800" dirty="0"/>
              <a:t> for </a:t>
            </a:r>
            <a:r>
              <a:rPr lang="en-US" sz="1800" dirty="0" smtClean="0"/>
              <a:t>prototyping</a:t>
            </a:r>
          </a:p>
          <a:p>
            <a:pPr lvl="2"/>
            <a:r>
              <a:rPr lang="en-US" sz="1600" dirty="0" smtClean="0"/>
              <a:t>only </a:t>
            </a:r>
            <a:r>
              <a:rPr lang="en-US" sz="1600" dirty="0"/>
              <a:t>relaxed the memory- ordering constraints once the basic operations were working </a:t>
            </a:r>
            <a:endParaRPr lang="en-US" sz="1600" dirty="0"/>
          </a:p>
          <a:p>
            <a:pPr lvl="1"/>
            <a:r>
              <a:rPr lang="en-US" sz="1800" dirty="0"/>
              <a:t>use a lock-free memory reclamation </a:t>
            </a:r>
            <a:r>
              <a:rPr lang="en-US" sz="1800" dirty="0" smtClean="0"/>
              <a:t>scheme</a:t>
            </a:r>
          </a:p>
          <a:p>
            <a:pPr lvl="2"/>
            <a:r>
              <a:rPr lang="en-US" sz="1600" dirty="0"/>
              <a:t>Waiting until no threads are accessing the data structure and deleting all objects that are pending </a:t>
            </a:r>
            <a:r>
              <a:rPr lang="en-US" sz="1600" dirty="0" smtClean="0"/>
              <a:t>deletion</a:t>
            </a:r>
          </a:p>
          <a:p>
            <a:pPr lvl="2"/>
            <a:r>
              <a:rPr lang="en-US" sz="1600" dirty="0"/>
              <a:t>Using hazard pointers to identify that a thread is accessing a particular </a:t>
            </a:r>
            <a:r>
              <a:rPr lang="en-US" sz="1600" dirty="0" smtClean="0"/>
              <a:t>object</a:t>
            </a:r>
          </a:p>
          <a:p>
            <a:pPr lvl="2"/>
            <a:r>
              <a:rPr lang="en-US" sz="1600" dirty="0" smtClean="0"/>
              <a:t>Reference </a:t>
            </a:r>
            <a:r>
              <a:rPr lang="en-US" sz="1600" dirty="0"/>
              <a:t>counting the objects so that they aren’t deleted until there are no </a:t>
            </a:r>
            <a:r>
              <a:rPr lang="en-US" sz="1600" dirty="0" smtClean="0"/>
              <a:t>outstanding references</a:t>
            </a:r>
            <a:endParaRPr lang="en-US" sz="1600" dirty="0"/>
          </a:p>
          <a:p>
            <a:pPr lvl="1"/>
            <a:r>
              <a:rPr lang="en-US" sz="1800" dirty="0"/>
              <a:t>watch out for the ABA problem </a:t>
            </a:r>
            <a:endParaRPr lang="en-US" sz="1800" dirty="0" smtClean="0"/>
          </a:p>
          <a:p>
            <a:pPr lvl="2"/>
            <a:r>
              <a:rPr lang="en-US" sz="1600" dirty="0" smtClean="0"/>
              <a:t>How can you tell the object is valid when the object you are holding is deleted and then re-created with the same memory location by other thread ?</a:t>
            </a:r>
          </a:p>
          <a:p>
            <a:pPr lvl="2"/>
            <a:r>
              <a:rPr lang="en-US" sz="1600" dirty="0"/>
              <a:t>The most common way to avoid the problem is to include an ABA counter alongside the variable x. The compare/exchange operation is then done on the combined structure of x plus the counter as a single unit. Every time the value is replaced, the counter is incremented, so even if x has the same value, the compare/exchange will fail if another thread has modified </a:t>
            </a:r>
            <a:r>
              <a:rPr lang="en-US" sz="1600" dirty="0" smtClean="0"/>
              <a:t>x</a:t>
            </a:r>
            <a:endParaRPr lang="en-US" sz="1600" dirty="0"/>
          </a:p>
          <a:p>
            <a:pPr lvl="1"/>
            <a:endParaRPr lang="en-US" sz="1600" dirty="0"/>
          </a:p>
        </p:txBody>
      </p:sp>
    </p:spTree>
    <p:extLst>
      <p:ext uri="{BB962C8B-B14F-4D97-AF65-F5344CB8AC3E}">
        <p14:creationId xmlns:p14="http://schemas.microsoft.com/office/powerpoint/2010/main" val="162933091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Lock-free data structure</a:t>
            </a:r>
            <a:endParaRPr lang="en-US" dirty="0"/>
          </a:p>
        </p:txBody>
      </p:sp>
      <p:sp>
        <p:nvSpPr>
          <p:cNvPr id="3" name="Content Placeholder 2"/>
          <p:cNvSpPr>
            <a:spLocks noGrp="1"/>
          </p:cNvSpPr>
          <p:nvPr>
            <p:ph idx="1"/>
          </p:nvPr>
        </p:nvSpPr>
        <p:spPr/>
        <p:txBody>
          <a:bodyPr>
            <a:normAutofit/>
          </a:bodyPr>
          <a:lstStyle/>
          <a:p>
            <a:r>
              <a:rPr lang="en-US" sz="2400" dirty="0" smtClean="0"/>
              <a:t>Guidelines (cont.)</a:t>
            </a:r>
            <a:endParaRPr lang="en-US" sz="2400" dirty="0" smtClean="0"/>
          </a:p>
          <a:p>
            <a:pPr lvl="1"/>
            <a:r>
              <a:rPr lang="en-US" sz="1900" dirty="0"/>
              <a:t>identify busy-wait loops and help the other thread </a:t>
            </a:r>
            <a:endParaRPr lang="en-US" sz="1900" dirty="0" smtClean="0"/>
          </a:p>
          <a:p>
            <a:pPr lvl="2"/>
            <a:r>
              <a:rPr lang="en-US" sz="1600" dirty="0" smtClean="0"/>
              <a:t>Try to avoid busy-wait</a:t>
            </a:r>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243936177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smtClean="0"/>
              <a:t>Dividing work between threads</a:t>
            </a:r>
            <a:endParaRPr lang="en-US" sz="2400" dirty="0" smtClean="0"/>
          </a:p>
          <a:p>
            <a:pPr lvl="1"/>
            <a:r>
              <a:rPr lang="en-US" sz="1800" dirty="0"/>
              <a:t>Dividing data between threads before processing begins </a:t>
            </a:r>
            <a:endParaRPr lang="en-US" sz="1800" dirty="0"/>
          </a:p>
          <a:p>
            <a:pPr lvl="1"/>
            <a:r>
              <a:rPr lang="en-US" sz="1800" dirty="0" smtClean="0"/>
              <a:t>http://</a:t>
            </a:r>
            <a:r>
              <a:rPr lang="en-US" sz="1800" dirty="0" err="1" smtClean="0"/>
              <a:t>www.mpi-forum.org</a:t>
            </a:r>
            <a:r>
              <a:rPr lang="en-US" sz="1800" dirty="0" smtClean="0"/>
              <a:t>/ </a:t>
            </a:r>
          </a:p>
          <a:p>
            <a:pPr lvl="1"/>
            <a:r>
              <a:rPr lang="en-US" sz="1800" dirty="0" smtClean="0"/>
              <a:t>http</a:t>
            </a:r>
            <a:r>
              <a:rPr lang="en-US" sz="1800" dirty="0"/>
              <a:t>://</a:t>
            </a:r>
            <a:r>
              <a:rPr lang="en-US" sz="1800" dirty="0" err="1"/>
              <a:t>www.openmp.org</a:t>
            </a:r>
            <a:r>
              <a:rPr lang="en-US" sz="1800" dirty="0"/>
              <a:t>/ </a:t>
            </a:r>
            <a:endParaRPr lang="en-US" sz="1800" dirty="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pic>
        <p:nvPicPr>
          <p:cNvPr id="4" name="Picture 3" descr="Screen Shot 2014-03-15 at 3.10.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700" y="3281946"/>
            <a:ext cx="5404012" cy="2844217"/>
          </a:xfrm>
          <a:prstGeom prst="rect">
            <a:avLst/>
          </a:prstGeom>
        </p:spPr>
      </p:pic>
    </p:spTree>
    <p:extLst>
      <p:ext uri="{BB962C8B-B14F-4D97-AF65-F5344CB8AC3E}">
        <p14:creationId xmlns:p14="http://schemas.microsoft.com/office/powerpoint/2010/main" val="395818619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smtClean="0"/>
              <a:t>Dividing work between threads (cont.)</a:t>
            </a:r>
            <a:endParaRPr lang="en-US" sz="2400" dirty="0" smtClean="0"/>
          </a:p>
          <a:p>
            <a:pPr lvl="1"/>
            <a:r>
              <a:rPr lang="en-US" sz="1800" dirty="0"/>
              <a:t>Dividing data recursively </a:t>
            </a:r>
            <a:r>
              <a:rPr lang="en-US" sz="1800" dirty="0" smtClean="0"/>
              <a:t>(quick sort)</a:t>
            </a:r>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pic>
        <p:nvPicPr>
          <p:cNvPr id="5" name="Picture 4" descr="Screen Shot 2014-03-15 at 3.13.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2552700"/>
            <a:ext cx="6350000" cy="2921000"/>
          </a:xfrm>
          <a:prstGeom prst="rect">
            <a:avLst/>
          </a:prstGeom>
        </p:spPr>
      </p:pic>
    </p:spTree>
    <p:extLst>
      <p:ext uri="{BB962C8B-B14F-4D97-AF65-F5344CB8AC3E}">
        <p14:creationId xmlns:p14="http://schemas.microsoft.com/office/powerpoint/2010/main" val="394252958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smtClean="0"/>
              <a:t>Dividing work between threads (cont.)</a:t>
            </a:r>
            <a:endParaRPr lang="en-US" sz="2400" dirty="0" smtClean="0"/>
          </a:p>
          <a:p>
            <a:pPr lvl="1"/>
            <a:r>
              <a:rPr lang="en-US" sz="1800" dirty="0"/>
              <a:t>Dividing work by task type </a:t>
            </a:r>
            <a:r>
              <a:rPr lang="en-US" sz="1800" dirty="0" smtClean="0"/>
              <a:t>to separate concerns</a:t>
            </a:r>
          </a:p>
          <a:p>
            <a:pPr lvl="2"/>
            <a:r>
              <a:rPr lang="en-US" sz="1600" dirty="0" smtClean="0"/>
              <a:t>Be wary of ending </a:t>
            </a:r>
            <a:r>
              <a:rPr lang="en-US" sz="1600" dirty="0"/>
              <a:t>up separating the </a:t>
            </a:r>
            <a:r>
              <a:rPr lang="en-US" sz="1600" i="1" dirty="0"/>
              <a:t>wrong </a:t>
            </a:r>
            <a:r>
              <a:rPr lang="en-US" sz="1600" dirty="0" smtClean="0"/>
              <a:t>concerns, symptom: </a:t>
            </a:r>
            <a:r>
              <a:rPr lang="en-US" sz="1600" dirty="0"/>
              <a:t>there is a lot of data shared between the threads or the different threads end up waiting for each other; both cases boil down to </a:t>
            </a:r>
            <a:r>
              <a:rPr lang="en-US" sz="1600" dirty="0">
                <a:solidFill>
                  <a:srgbClr val="FF0000"/>
                </a:solidFill>
              </a:rPr>
              <a:t>too much communication </a:t>
            </a:r>
            <a:r>
              <a:rPr lang="en-US" sz="1600" dirty="0"/>
              <a:t>between threads </a:t>
            </a:r>
            <a:endParaRPr lang="en-US" sz="1600" dirty="0"/>
          </a:p>
          <a:p>
            <a:pPr lvl="1"/>
            <a:r>
              <a:rPr lang="en-US" sz="1800" dirty="0" smtClean="0"/>
              <a:t> Dividing a sequence of tasks between threads</a:t>
            </a:r>
          </a:p>
          <a:p>
            <a:pPr lvl="2"/>
            <a:r>
              <a:rPr lang="en-US" sz="1600" dirty="0"/>
              <a:t>If your task consists of applying the same sequence of operations to many </a:t>
            </a:r>
            <a:r>
              <a:rPr lang="en-US" sz="1600" dirty="0" smtClean="0"/>
              <a:t>independent </a:t>
            </a:r>
            <a:r>
              <a:rPr lang="en-US" sz="1600" dirty="0"/>
              <a:t>data items, you can use a </a:t>
            </a:r>
            <a:r>
              <a:rPr lang="en-US" sz="1600" i="1" dirty="0"/>
              <a:t>pipeline </a:t>
            </a:r>
            <a:r>
              <a:rPr lang="en-US" sz="1600" dirty="0"/>
              <a:t>to exploit the available concurrency of your </a:t>
            </a:r>
            <a:r>
              <a:rPr lang="en-US" sz="1600" dirty="0" smtClean="0"/>
              <a:t>system </a:t>
            </a:r>
            <a:endParaRPr lang="en-US" sz="1600" dirty="0"/>
          </a:p>
          <a:p>
            <a:pPr lvl="1"/>
            <a:endParaRPr lang="en-US" sz="16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9831541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Common Solution</a:t>
            </a:r>
          </a:p>
          <a:p>
            <a:pPr lvl="1"/>
            <a:r>
              <a:rPr lang="en-US" sz="1800" dirty="0" smtClean="0"/>
              <a:t>One common way to handle this scenario is to make the thread function self- contained and </a:t>
            </a:r>
            <a:r>
              <a:rPr lang="en-US" sz="1800" i="1" dirty="0" smtClean="0"/>
              <a:t>copy </a:t>
            </a:r>
            <a:r>
              <a:rPr lang="en-US" sz="1800" dirty="0" smtClean="0"/>
              <a:t>the data into the thread rather than sharing the data</a:t>
            </a:r>
            <a:r>
              <a:rPr lang="en-US" altLang="zh-CN" sz="1800" dirty="0" smtClean="0"/>
              <a:t>.</a:t>
            </a:r>
            <a:r>
              <a:rPr lang="zh-CN" altLang="en-US" sz="1800" dirty="0" smtClean="0"/>
              <a:t> </a:t>
            </a:r>
            <a:endParaRPr lang="en-US" sz="1800" dirty="0" smtClean="0"/>
          </a:p>
          <a:p>
            <a:r>
              <a:rPr lang="en-US" sz="2400" dirty="0" err="1" smtClean="0"/>
              <a:t>std</a:t>
            </a:r>
            <a:r>
              <a:rPr lang="en-US" sz="2400" dirty="0" smtClean="0"/>
              <a:t>::</a:t>
            </a:r>
            <a:r>
              <a:rPr lang="en-US" sz="2400" dirty="0" err="1" smtClean="0"/>
              <a:t>thread.join</a:t>
            </a:r>
            <a:r>
              <a:rPr lang="en-US" sz="2400" dirty="0" smtClean="0"/>
              <a:t>()</a:t>
            </a:r>
          </a:p>
          <a:p>
            <a:pPr lvl="1"/>
            <a:r>
              <a:rPr lang="en-US" sz="1800" dirty="0"/>
              <a:t>The act of calling join() also cleans up any storage </a:t>
            </a:r>
            <a:r>
              <a:rPr lang="en-US" sz="1800" dirty="0" smtClean="0"/>
              <a:t>associated </a:t>
            </a:r>
            <a:r>
              <a:rPr lang="en-US" sz="1800" dirty="0"/>
              <a:t>with the thread, so the </a:t>
            </a:r>
            <a:r>
              <a:rPr lang="en-US" sz="1800" dirty="0" err="1"/>
              <a:t>std</a:t>
            </a:r>
            <a:r>
              <a:rPr lang="en-US" sz="1800" dirty="0"/>
              <a:t>::thread object is no longer associated with the now- finished thread; it isn’t associated with any thread. </a:t>
            </a:r>
            <a:endParaRPr lang="en-US" sz="1800" dirty="0" smtClean="0"/>
          </a:p>
          <a:p>
            <a:pPr lvl="1"/>
            <a:r>
              <a:rPr lang="en-US" sz="1800" dirty="0" smtClean="0"/>
              <a:t>This </a:t>
            </a:r>
            <a:r>
              <a:rPr lang="en-US" sz="1800" dirty="0"/>
              <a:t>means that you can call join() only once for a given </a:t>
            </a:r>
            <a:r>
              <a:rPr lang="en-US" sz="1800" dirty="0" smtClean="0"/>
              <a:t>thread. </a:t>
            </a:r>
            <a:r>
              <a:rPr lang="en-US" sz="1800" dirty="0"/>
              <a:t>once you’ve called join()</a:t>
            </a:r>
            <a:r>
              <a:rPr lang="en-US" sz="1800" dirty="0" smtClean="0"/>
              <a:t>, </a:t>
            </a:r>
            <a:r>
              <a:rPr lang="en-US" sz="1800" dirty="0"/>
              <a:t>the </a:t>
            </a:r>
            <a:r>
              <a:rPr lang="en-US" sz="1800" dirty="0" err="1"/>
              <a:t>std</a:t>
            </a:r>
            <a:r>
              <a:rPr lang="en-US" sz="1800" dirty="0"/>
              <a:t>::thread object is no longer joinable, and joinable() will return false</a:t>
            </a:r>
            <a:r>
              <a:rPr lang="en-US" sz="1800" dirty="0" smtClean="0"/>
              <a:t>.</a:t>
            </a:r>
          </a:p>
          <a:p>
            <a:pPr lvl="1"/>
            <a:r>
              <a:rPr lang="en-US" sz="1800" dirty="0"/>
              <a:t>T</a:t>
            </a:r>
            <a:r>
              <a:rPr lang="en-US" sz="1800" dirty="0" smtClean="0"/>
              <a:t>he </a:t>
            </a:r>
            <a:r>
              <a:rPr lang="en-US" sz="1800" dirty="0"/>
              <a:t>call to join() is liable to be skipped if an exception is thrown after the thread has been started but before the call to join(). </a:t>
            </a:r>
            <a:endParaRPr lang="en-US" sz="1800" dirty="0" smtClean="0"/>
          </a:p>
          <a:p>
            <a:pPr lvl="1"/>
            <a:endParaRPr lang="en-US" sz="1800" dirty="0" smtClean="0"/>
          </a:p>
          <a:p>
            <a:pPr lvl="1"/>
            <a:endParaRPr lang="en-US" sz="1800" dirty="0" smtClean="0"/>
          </a:p>
          <a:p>
            <a:pPr lvl="1"/>
            <a:endParaRPr lang="en-US" sz="2000" dirty="0" smtClean="0"/>
          </a:p>
          <a:p>
            <a:endParaRPr lang="en-US" sz="2400" dirty="0"/>
          </a:p>
        </p:txBody>
      </p:sp>
    </p:spTree>
    <p:extLst>
      <p:ext uri="{BB962C8B-B14F-4D97-AF65-F5344CB8AC3E}">
        <p14:creationId xmlns:p14="http://schemas.microsoft.com/office/powerpoint/2010/main" val="1747346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a:t>Factors affecting the performance of concurrent code </a:t>
            </a:r>
            <a:endParaRPr lang="en-US" sz="2400" dirty="0" smtClean="0"/>
          </a:p>
          <a:p>
            <a:pPr lvl="1"/>
            <a:r>
              <a:rPr lang="en-US" sz="1600" dirty="0"/>
              <a:t>How many processors? </a:t>
            </a:r>
            <a:r>
              <a:rPr lang="en-US" sz="1600" dirty="0" smtClean="0"/>
              <a:t>Single core multiple processors or single processor multiple cores or multiple processors and multiple cores</a:t>
            </a:r>
          </a:p>
          <a:p>
            <a:pPr lvl="1"/>
            <a:r>
              <a:rPr lang="en-US" sz="1600" dirty="0"/>
              <a:t>Data contention and cache </a:t>
            </a:r>
            <a:r>
              <a:rPr lang="en-US" sz="1600" dirty="0" err="1"/>
              <a:t>ping-pong</a:t>
            </a:r>
            <a:r>
              <a:rPr lang="en-US" sz="1600" dirty="0"/>
              <a:t> </a:t>
            </a:r>
            <a:endParaRPr lang="en-US" sz="1600" dirty="0" smtClean="0"/>
          </a:p>
          <a:p>
            <a:pPr lvl="2"/>
            <a:r>
              <a:rPr lang="en-US" sz="1600" dirty="0"/>
              <a:t>The effects of contention with </a:t>
            </a:r>
            <a:r>
              <a:rPr lang="en-US" sz="1600" dirty="0" err="1"/>
              <a:t>mutexes</a:t>
            </a:r>
            <a:r>
              <a:rPr lang="en-US" sz="1600" dirty="0"/>
              <a:t> are usually different from the effects of contention with atomic operations for the simple reason that the </a:t>
            </a:r>
            <a:r>
              <a:rPr lang="en-US" sz="1600" dirty="0">
                <a:solidFill>
                  <a:srgbClr val="FF0000"/>
                </a:solidFill>
              </a:rPr>
              <a:t>use of a </a:t>
            </a:r>
            <a:r>
              <a:rPr lang="en-US" sz="1600" dirty="0" err="1">
                <a:solidFill>
                  <a:srgbClr val="FF0000"/>
                </a:solidFill>
              </a:rPr>
              <a:t>mutex</a:t>
            </a:r>
            <a:r>
              <a:rPr lang="en-US" sz="1600" dirty="0">
                <a:solidFill>
                  <a:srgbClr val="FF0000"/>
                </a:solidFill>
              </a:rPr>
              <a:t> </a:t>
            </a:r>
            <a:r>
              <a:rPr lang="en-US" sz="1600" dirty="0" smtClean="0">
                <a:solidFill>
                  <a:srgbClr val="FF0000"/>
                </a:solidFill>
              </a:rPr>
              <a:t>naturally </a:t>
            </a:r>
            <a:r>
              <a:rPr lang="en-US" sz="1600" dirty="0">
                <a:solidFill>
                  <a:srgbClr val="FF0000"/>
                </a:solidFill>
              </a:rPr>
              <a:t>serializes threads at the operating system level rather than at the processor level </a:t>
            </a:r>
            <a:endParaRPr lang="en-US" sz="1600" dirty="0" smtClean="0">
              <a:solidFill>
                <a:srgbClr val="FF0000"/>
              </a:solidFill>
            </a:endParaRPr>
          </a:p>
          <a:p>
            <a:pPr lvl="2"/>
            <a:r>
              <a:rPr lang="en-US" sz="1600" dirty="0"/>
              <a:t>As the number of processors accessing the data goes up, the contention on the </a:t>
            </a:r>
            <a:r>
              <a:rPr lang="en-US" sz="1600" dirty="0" err="1"/>
              <a:t>mutex</a:t>
            </a:r>
            <a:r>
              <a:rPr lang="en-US" sz="1600" dirty="0"/>
              <a:t> itself increases, and </a:t>
            </a:r>
            <a:r>
              <a:rPr lang="en-US" sz="1600" dirty="0">
                <a:solidFill>
                  <a:srgbClr val="FF0000"/>
                </a:solidFill>
              </a:rPr>
              <a:t>the cache line holding the </a:t>
            </a:r>
            <a:r>
              <a:rPr lang="en-US" sz="1600" dirty="0" err="1">
                <a:solidFill>
                  <a:srgbClr val="FF0000"/>
                </a:solidFill>
              </a:rPr>
              <a:t>mutex</a:t>
            </a:r>
            <a:r>
              <a:rPr lang="en-US" sz="1600" dirty="0">
                <a:solidFill>
                  <a:srgbClr val="FF0000"/>
                </a:solidFill>
              </a:rPr>
              <a:t> must be transferred between cores</a:t>
            </a:r>
            <a:r>
              <a:rPr lang="en-US" sz="1600" dirty="0"/>
              <a:t>, thus potentially increasing the time taken to acquire and release locks to undesirable </a:t>
            </a:r>
            <a:r>
              <a:rPr lang="en-US" sz="1600" dirty="0" smtClean="0"/>
              <a:t>level</a:t>
            </a:r>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285347472"/>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a:t>Factors affecting the performance of concurrent code </a:t>
            </a:r>
            <a:endParaRPr lang="en-US" sz="2400" dirty="0" smtClean="0"/>
          </a:p>
          <a:p>
            <a:pPr lvl="1"/>
            <a:r>
              <a:rPr lang="en-US" sz="2000" dirty="0"/>
              <a:t>False sharing (cache line pollution)</a:t>
            </a:r>
          </a:p>
          <a:p>
            <a:pPr lvl="2"/>
            <a:r>
              <a:rPr lang="en-US" sz="1600" dirty="0"/>
              <a:t>Keep related data compact and close to each other</a:t>
            </a:r>
          </a:p>
          <a:p>
            <a:pPr lvl="2"/>
            <a:r>
              <a:rPr lang="en-US" sz="1600" dirty="0"/>
              <a:t>Keep unrelated data far far </a:t>
            </a:r>
            <a:r>
              <a:rPr lang="en-US" sz="1600" dirty="0" smtClean="0"/>
              <a:t>away</a:t>
            </a:r>
            <a:endParaRPr lang="en-US" sz="1800" dirty="0" smtClean="0"/>
          </a:p>
          <a:p>
            <a:pPr lvl="1"/>
            <a:r>
              <a:rPr lang="en-US" sz="1800" dirty="0" smtClean="0"/>
              <a:t>Oversubscription </a:t>
            </a:r>
            <a:r>
              <a:rPr lang="en-US" sz="1800" dirty="0"/>
              <a:t>and excessive task switching </a:t>
            </a:r>
            <a:endParaRPr lang="en-US" sz="1800" dirty="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69023227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smtClean="0"/>
              <a:t>Matrix multiplication</a:t>
            </a:r>
          </a:p>
          <a:p>
            <a:pPr lvl="1"/>
            <a:r>
              <a:rPr lang="en-US" sz="1800" dirty="0"/>
              <a:t>have each thread calculate the values for a number of columns in the result </a:t>
            </a:r>
            <a:r>
              <a:rPr lang="en-US" sz="1800" dirty="0" smtClean="0"/>
              <a:t>matrix</a:t>
            </a:r>
          </a:p>
          <a:p>
            <a:pPr lvl="1"/>
            <a:r>
              <a:rPr lang="en-US" sz="1800" dirty="0" smtClean="0"/>
              <a:t>have </a:t>
            </a:r>
            <a:r>
              <a:rPr lang="en-US" sz="1800" dirty="0"/>
              <a:t>each thread calculate the results for a number of </a:t>
            </a:r>
            <a:r>
              <a:rPr lang="en-US" sz="1800" dirty="0" smtClean="0"/>
              <a:t>rows (may be better than above option)</a:t>
            </a:r>
            <a:endParaRPr lang="en-US" sz="1800" dirty="0"/>
          </a:p>
          <a:p>
            <a:pPr lvl="1"/>
            <a:r>
              <a:rPr lang="en-US" sz="1800" dirty="0" smtClean="0"/>
              <a:t>have </a:t>
            </a:r>
            <a:r>
              <a:rPr lang="en-US" sz="1800" dirty="0"/>
              <a:t>each thread calculate the results for a rectangular subset of the </a:t>
            </a:r>
            <a:r>
              <a:rPr lang="en-US" sz="1800" dirty="0" smtClean="0"/>
              <a:t>matrix (may be better than above two options)</a:t>
            </a:r>
            <a:endParaRPr lang="en-US" sz="1800" dirty="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pic>
        <p:nvPicPr>
          <p:cNvPr id="4" name="Picture 3" descr="Screen Shot 2014-03-15 at 3.45.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 y="4017963"/>
            <a:ext cx="7950200" cy="2425700"/>
          </a:xfrm>
          <a:prstGeom prst="rect">
            <a:avLst/>
          </a:prstGeom>
        </p:spPr>
      </p:pic>
    </p:spTree>
    <p:extLst>
      <p:ext uri="{BB962C8B-B14F-4D97-AF65-F5344CB8AC3E}">
        <p14:creationId xmlns:p14="http://schemas.microsoft.com/office/powerpoint/2010/main" val="294473649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a:t>Data access patterns in other data structures </a:t>
            </a:r>
            <a:endParaRPr lang="en-US" sz="2400" dirty="0" smtClean="0"/>
          </a:p>
          <a:p>
            <a:pPr lvl="1"/>
            <a:r>
              <a:rPr lang="en-US" sz="1800" dirty="0"/>
              <a:t>Try to adjust the data distribution between threads so that data that’s close together is worked on by the same thread </a:t>
            </a:r>
          </a:p>
          <a:p>
            <a:pPr lvl="1"/>
            <a:r>
              <a:rPr lang="en-US" sz="1800" dirty="0"/>
              <a:t>Try to minimize the data required by any given thread </a:t>
            </a:r>
          </a:p>
          <a:p>
            <a:pPr lvl="1"/>
            <a:r>
              <a:rPr lang="en-US" sz="1800" dirty="0"/>
              <a:t>Try to ensure that data accessed by separate threads is sufficiently far apart to </a:t>
            </a:r>
            <a:r>
              <a:rPr lang="en-US" sz="1800" dirty="0" smtClean="0"/>
              <a:t>avoid </a:t>
            </a:r>
            <a:r>
              <a:rPr lang="en-US" sz="1800" dirty="0"/>
              <a:t>false sharing </a:t>
            </a:r>
          </a:p>
          <a:p>
            <a:pPr lvl="1"/>
            <a:r>
              <a:rPr lang="en-US" sz="1800" dirty="0" smtClean="0"/>
              <a:t>(Pay attention to the </a:t>
            </a:r>
            <a:r>
              <a:rPr lang="en-US" sz="1800" dirty="0" err="1" smtClean="0"/>
              <a:t>mutex</a:t>
            </a:r>
            <a:r>
              <a:rPr lang="en-US" sz="1800" dirty="0" smtClean="0"/>
              <a:t> false sharing problem, for </a:t>
            </a:r>
            <a:r>
              <a:rPr lang="en-US" sz="1800" dirty="0" err="1" smtClean="0"/>
              <a:t>e.g</a:t>
            </a:r>
            <a:r>
              <a:rPr lang="en-US" sz="1800" dirty="0" smtClean="0"/>
              <a:t>, when the </a:t>
            </a:r>
            <a:r>
              <a:rPr lang="en-US" sz="1800" dirty="0" err="1" smtClean="0"/>
              <a:t>mutex</a:t>
            </a:r>
            <a:r>
              <a:rPr lang="en-US" sz="1800" dirty="0" smtClean="0"/>
              <a:t> and the data items are close together in memory, when loading the </a:t>
            </a:r>
            <a:r>
              <a:rPr lang="en-US" sz="1800" dirty="0" err="1" smtClean="0"/>
              <a:t>mutex</a:t>
            </a:r>
            <a:r>
              <a:rPr lang="en-US" sz="1800" dirty="0" smtClean="0"/>
              <a:t>, the data items are also loaded into the same cache line. </a:t>
            </a:r>
            <a:r>
              <a:rPr lang="en-US" sz="1800" dirty="0" err="1" smtClean="0"/>
              <a:t>Mutex</a:t>
            </a:r>
            <a:r>
              <a:rPr lang="en-US" sz="1800" dirty="0" smtClean="0"/>
              <a:t> lock is read-modify-write operation which will cause the cache line invalidated.)</a:t>
            </a:r>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290464939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a:xfrm>
            <a:off x="457200" y="1417638"/>
            <a:ext cx="8229600" cy="5440362"/>
          </a:xfrm>
        </p:spPr>
        <p:txBody>
          <a:bodyPr>
            <a:normAutofit/>
          </a:bodyPr>
          <a:lstStyle/>
          <a:p>
            <a:r>
              <a:rPr lang="en-US" sz="2400" dirty="0"/>
              <a:t>Data access patterns in other data structures </a:t>
            </a:r>
            <a:endParaRPr lang="en-US" sz="2400" dirty="0" smtClean="0"/>
          </a:p>
          <a:p>
            <a:pPr lvl="1"/>
            <a:r>
              <a:rPr lang="en-US" sz="1800" dirty="0"/>
              <a:t>Try to adjust the data distribution between threads so that data that’s close together is worked on by the same thread </a:t>
            </a:r>
          </a:p>
          <a:p>
            <a:pPr lvl="1"/>
            <a:r>
              <a:rPr lang="en-US" sz="1800" dirty="0"/>
              <a:t>Try to minimize the data required by any given thread </a:t>
            </a:r>
          </a:p>
          <a:p>
            <a:pPr lvl="1"/>
            <a:r>
              <a:rPr lang="en-US" sz="1800" dirty="0"/>
              <a:t>Try to ensure that data accessed by separate threads is sufficiently far apart to </a:t>
            </a:r>
            <a:r>
              <a:rPr lang="en-US" sz="1800" dirty="0" smtClean="0"/>
              <a:t>avoid </a:t>
            </a:r>
            <a:r>
              <a:rPr lang="en-US" sz="1800" dirty="0"/>
              <a:t>false sharing </a:t>
            </a:r>
          </a:p>
          <a:p>
            <a:pPr lvl="1"/>
            <a:r>
              <a:rPr lang="en-US" sz="1800" dirty="0" smtClean="0"/>
              <a:t>(Pay attention to the </a:t>
            </a:r>
            <a:r>
              <a:rPr lang="en-US" sz="1800" dirty="0" err="1" smtClean="0"/>
              <a:t>mutex</a:t>
            </a:r>
            <a:r>
              <a:rPr lang="en-US" sz="1800" dirty="0" smtClean="0"/>
              <a:t> false sharing problem, for </a:t>
            </a:r>
            <a:r>
              <a:rPr lang="en-US" sz="1800" dirty="0" err="1" smtClean="0"/>
              <a:t>e.g</a:t>
            </a:r>
            <a:r>
              <a:rPr lang="en-US" sz="1800" dirty="0" smtClean="0"/>
              <a:t>, when the </a:t>
            </a:r>
            <a:r>
              <a:rPr lang="en-US" sz="1800" dirty="0" err="1" smtClean="0"/>
              <a:t>mutex</a:t>
            </a:r>
            <a:r>
              <a:rPr lang="en-US" sz="1800" dirty="0" smtClean="0"/>
              <a:t> and the data items are close together in memory, when loading the </a:t>
            </a:r>
            <a:r>
              <a:rPr lang="en-US" sz="1800" dirty="0" err="1" smtClean="0"/>
              <a:t>mutex</a:t>
            </a:r>
            <a:r>
              <a:rPr lang="en-US" sz="1800" dirty="0" smtClean="0"/>
              <a:t>, the data items are also loaded into the same cache line. </a:t>
            </a:r>
            <a:r>
              <a:rPr lang="en-US" sz="1800" dirty="0" err="1" smtClean="0"/>
              <a:t>Mutex</a:t>
            </a:r>
            <a:r>
              <a:rPr lang="en-US" sz="1800" dirty="0" smtClean="0"/>
              <a:t> lock is read-modify-write operation which will cause the cache line invalidated. </a:t>
            </a:r>
            <a:r>
              <a:rPr lang="en-US" sz="1800" dirty="0"/>
              <a:t>One way to test whether this kind of false sharing is a problem is to add huge blocks of padding between the data elements that can be concurrently accessed by </a:t>
            </a:r>
            <a:r>
              <a:rPr lang="en-US" sz="1800" dirty="0" err="1"/>
              <a:t>dif</a:t>
            </a:r>
            <a:r>
              <a:rPr lang="en-US" sz="1800" dirty="0"/>
              <a:t>- </a:t>
            </a:r>
            <a:r>
              <a:rPr lang="en-US" sz="1800" dirty="0" err="1"/>
              <a:t>ferent</a:t>
            </a:r>
            <a:r>
              <a:rPr lang="en-US" sz="1800" dirty="0"/>
              <a:t> </a:t>
            </a:r>
            <a:r>
              <a:rPr lang="en-US" sz="1800" dirty="0" smtClean="0"/>
              <a:t>threads. For </a:t>
            </a:r>
            <a:r>
              <a:rPr lang="en-US" sz="1800" dirty="0" err="1" smtClean="0"/>
              <a:t>eg</a:t>
            </a:r>
            <a:r>
              <a:rPr lang="en-US" sz="1800" dirty="0" smtClean="0"/>
              <a:t>: </a:t>
            </a:r>
            <a:br>
              <a:rPr lang="en-US" sz="1800" dirty="0" smtClean="0"/>
            </a:br>
            <a:r>
              <a:rPr lang="en-US" sz="1800" dirty="0" err="1" smtClean="0"/>
              <a:t>struct</a:t>
            </a:r>
            <a:r>
              <a:rPr lang="en-US" sz="1800" dirty="0" smtClean="0"/>
              <a:t> </a:t>
            </a:r>
            <a:r>
              <a:rPr lang="en-US" sz="1800" dirty="0" err="1"/>
              <a:t>protected_data</a:t>
            </a:r>
            <a:r>
              <a:rPr lang="en-US" sz="1800" dirty="0"/>
              <a:t> { </a:t>
            </a:r>
            <a:r>
              <a:rPr lang="en-US" sz="1800" dirty="0" smtClean="0"/>
              <a:t/>
            </a:r>
            <a:br>
              <a:rPr lang="en-US" sz="1800" dirty="0" smtClean="0"/>
            </a:br>
            <a:r>
              <a:rPr lang="en-US" sz="1800" dirty="0" smtClean="0"/>
              <a:t>    </a:t>
            </a:r>
            <a:r>
              <a:rPr lang="en-US" sz="1800" dirty="0" err="1" smtClean="0"/>
              <a:t>std</a:t>
            </a:r>
            <a:r>
              <a:rPr lang="en-US" sz="1800" dirty="0"/>
              <a:t>::</a:t>
            </a:r>
            <a:r>
              <a:rPr lang="en-US" sz="1800" dirty="0" err="1"/>
              <a:t>mutex</a:t>
            </a:r>
            <a:r>
              <a:rPr lang="en-US" sz="1800" dirty="0"/>
              <a:t> m; </a:t>
            </a:r>
            <a:r>
              <a:rPr lang="en-US" sz="1800" dirty="0" smtClean="0"/>
              <a:t/>
            </a:r>
            <a:br>
              <a:rPr lang="en-US" sz="1800" dirty="0" smtClean="0"/>
            </a:br>
            <a:r>
              <a:rPr lang="en-US" sz="1800" dirty="0" smtClean="0"/>
              <a:t>    </a:t>
            </a:r>
            <a:r>
              <a:rPr lang="en-US" sz="1800" dirty="0" smtClean="0">
                <a:solidFill>
                  <a:srgbClr val="FF0000"/>
                </a:solidFill>
              </a:rPr>
              <a:t>char </a:t>
            </a:r>
            <a:r>
              <a:rPr lang="en-US" sz="1800" dirty="0">
                <a:solidFill>
                  <a:srgbClr val="FF0000"/>
                </a:solidFill>
              </a:rPr>
              <a:t>padding[65536]</a:t>
            </a:r>
            <a:r>
              <a:rPr lang="en-US" sz="1800" dirty="0"/>
              <a:t>; </a:t>
            </a:r>
            <a:r>
              <a:rPr lang="en-US" sz="1800" dirty="0" smtClean="0"/>
              <a:t/>
            </a:r>
            <a:br>
              <a:rPr lang="en-US" sz="1800" dirty="0" smtClean="0"/>
            </a:br>
            <a:r>
              <a:rPr lang="en-US" sz="1800" dirty="0" smtClean="0"/>
              <a:t>    </a:t>
            </a:r>
            <a:r>
              <a:rPr lang="en-US" sz="1800" dirty="0" err="1" smtClean="0"/>
              <a:t>my_data</a:t>
            </a:r>
            <a:r>
              <a:rPr lang="en-US" sz="1800" dirty="0" smtClean="0"/>
              <a:t> </a:t>
            </a:r>
            <a:r>
              <a:rPr lang="en-US" sz="1800" dirty="0" err="1"/>
              <a:t>data_to_protect</a:t>
            </a:r>
            <a:r>
              <a:rPr lang="en-US" sz="1800" dirty="0"/>
              <a:t>; </a:t>
            </a:r>
            <a:r>
              <a:rPr lang="en-US" sz="1800" dirty="0" smtClean="0"/>
              <a:t/>
            </a:r>
            <a:br>
              <a:rPr lang="en-US" sz="1800" dirty="0" smtClean="0"/>
            </a:br>
            <a:r>
              <a:rPr lang="en-US" sz="1800" dirty="0" smtClean="0"/>
              <a:t>}</a:t>
            </a:r>
            <a:r>
              <a:rPr lang="en-US" sz="1800" dirty="0"/>
              <a:t>; </a:t>
            </a:r>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420004058"/>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concurrent code</a:t>
            </a:r>
            <a:endParaRPr lang="en-US" dirty="0"/>
          </a:p>
        </p:txBody>
      </p:sp>
      <p:sp>
        <p:nvSpPr>
          <p:cNvPr id="3" name="Content Placeholder 2"/>
          <p:cNvSpPr>
            <a:spLocks noGrp="1"/>
          </p:cNvSpPr>
          <p:nvPr>
            <p:ph idx="1"/>
          </p:nvPr>
        </p:nvSpPr>
        <p:spPr/>
        <p:txBody>
          <a:bodyPr>
            <a:normAutofit/>
          </a:bodyPr>
          <a:lstStyle/>
          <a:p>
            <a:r>
              <a:rPr lang="en-US" sz="2400" dirty="0"/>
              <a:t>Additional considerations when designing for concurrency </a:t>
            </a:r>
            <a:endParaRPr lang="en-US" sz="2400" dirty="0" smtClean="0"/>
          </a:p>
          <a:p>
            <a:pPr lvl="1"/>
            <a:r>
              <a:rPr lang="en-US" sz="1800" dirty="0"/>
              <a:t>Exception safety in parallel algorithms </a:t>
            </a:r>
            <a:r>
              <a:rPr lang="en-US" sz="1800" dirty="0" smtClean="0"/>
              <a:t>(essential to C++, RAII is the solution)</a:t>
            </a:r>
          </a:p>
          <a:p>
            <a:pPr lvl="2"/>
            <a:r>
              <a:rPr lang="en-US" sz="1600" dirty="0" err="1" smtClean="0"/>
              <a:t>async</a:t>
            </a:r>
            <a:endParaRPr lang="en-US" sz="1600" dirty="0"/>
          </a:p>
          <a:p>
            <a:pPr lvl="2"/>
            <a:r>
              <a:rPr lang="en-US" sz="1600" dirty="0" err="1" smtClean="0"/>
              <a:t>packaged_task</a:t>
            </a:r>
            <a:endParaRPr lang="en-US" sz="1600" dirty="0" smtClean="0"/>
          </a:p>
          <a:p>
            <a:pPr lvl="1"/>
            <a:r>
              <a:rPr lang="en-US" sz="1800" dirty="0"/>
              <a:t>Scalability and Amdahl’s law </a:t>
            </a:r>
            <a:r>
              <a:rPr lang="en-US" sz="1800" dirty="0" smtClean="0"/>
              <a:t>(</a:t>
            </a:r>
            <a:r>
              <a:rPr lang="en-US" sz="1800" dirty="0" err="1" smtClean="0"/>
              <a:t>fs</a:t>
            </a:r>
            <a:r>
              <a:rPr lang="en-US" sz="1800" dirty="0" smtClean="0"/>
              <a:t> is the serial part)</a:t>
            </a:r>
          </a:p>
          <a:p>
            <a:pPr lvl="1"/>
            <a:endParaRPr lang="en-US" sz="1800" dirty="0"/>
          </a:p>
          <a:p>
            <a:pPr lvl="1"/>
            <a:endParaRPr lang="en-US" sz="1800" dirty="0" smtClean="0"/>
          </a:p>
          <a:p>
            <a:pPr lvl="1"/>
            <a:endParaRPr lang="en-US" sz="1800" dirty="0"/>
          </a:p>
          <a:p>
            <a:pPr lvl="1"/>
            <a:r>
              <a:rPr lang="en-US" sz="1800" dirty="0"/>
              <a:t>Hiding latency with multiple threads </a:t>
            </a:r>
            <a:endParaRPr lang="en-US" sz="1800" dirty="0" smtClean="0"/>
          </a:p>
          <a:p>
            <a:pPr lvl="2"/>
            <a:r>
              <a:rPr lang="en-US" sz="1600" dirty="0" smtClean="0"/>
              <a:t>Try best to avoid the thread is blocking with doing nothing</a:t>
            </a:r>
          </a:p>
          <a:p>
            <a:pPr lvl="2"/>
            <a:r>
              <a:rPr lang="en-US" sz="1600" dirty="0" smtClean="0"/>
              <a:t>(1) Running </a:t>
            </a:r>
            <a:r>
              <a:rPr lang="en-US" sz="1600" dirty="0"/>
              <a:t>one or more additional thread </a:t>
            </a:r>
            <a:r>
              <a:rPr lang="en-US" sz="1600" dirty="0" smtClean="0"/>
              <a:t>(when we are blocking for </a:t>
            </a:r>
            <a:r>
              <a:rPr lang="en-US" sz="1600" dirty="0" err="1" smtClean="0"/>
              <a:t>sth</a:t>
            </a:r>
            <a:r>
              <a:rPr lang="en-US" sz="1600" dirty="0" smtClean="0"/>
              <a:t>.) or</a:t>
            </a:r>
          </a:p>
          <a:p>
            <a:pPr lvl="2"/>
            <a:r>
              <a:rPr lang="en-US" sz="1600" dirty="0" smtClean="0"/>
              <a:t>(2) Without spawning additional threads, the waiting thread itself does the work</a:t>
            </a:r>
            <a:endParaRPr lang="en-US" sz="1600" dirty="0"/>
          </a:p>
          <a:p>
            <a:pPr lvl="2"/>
            <a:endParaRPr lang="en-US" sz="16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pic>
        <p:nvPicPr>
          <p:cNvPr id="4" name="Picture 3" descr="Screen Shot 2014-03-15 at 4.08.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3340100"/>
            <a:ext cx="1536700" cy="863600"/>
          </a:xfrm>
          <a:prstGeom prst="rect">
            <a:avLst/>
          </a:prstGeom>
        </p:spPr>
      </p:pic>
    </p:spTree>
    <p:extLst>
      <p:ext uri="{BB962C8B-B14F-4D97-AF65-F5344CB8AC3E}">
        <p14:creationId xmlns:p14="http://schemas.microsoft.com/office/powerpoint/2010/main" val="415498468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Advanced thread management</a:t>
            </a:r>
            <a:endParaRPr lang="en-US" dirty="0"/>
          </a:p>
        </p:txBody>
      </p:sp>
      <p:sp>
        <p:nvSpPr>
          <p:cNvPr id="3" name="Content Placeholder 2"/>
          <p:cNvSpPr>
            <a:spLocks noGrp="1"/>
          </p:cNvSpPr>
          <p:nvPr>
            <p:ph idx="1"/>
          </p:nvPr>
        </p:nvSpPr>
        <p:spPr/>
        <p:txBody>
          <a:bodyPr>
            <a:normAutofit/>
          </a:bodyPr>
          <a:lstStyle/>
          <a:p>
            <a:r>
              <a:rPr lang="en-US" sz="2400" dirty="0" smtClean="0"/>
              <a:t>Thread pool (design consideration)</a:t>
            </a:r>
          </a:p>
          <a:p>
            <a:pPr lvl="1"/>
            <a:r>
              <a:rPr lang="en-US" sz="1800" dirty="0"/>
              <a:t>Waiting for tasks submitted to a thread pool </a:t>
            </a:r>
            <a:r>
              <a:rPr lang="en-US" sz="1800" dirty="0" smtClean="0"/>
              <a:t>(return “future” when submitting task)</a:t>
            </a:r>
            <a:endParaRPr lang="en-US" sz="1800" dirty="0"/>
          </a:p>
          <a:p>
            <a:pPr lvl="1"/>
            <a:r>
              <a:rPr lang="en-US" sz="1800" dirty="0"/>
              <a:t>Tasks that wait for other tasks </a:t>
            </a:r>
            <a:endParaRPr lang="en-US" sz="1800" dirty="0" smtClean="0"/>
          </a:p>
          <a:p>
            <a:pPr lvl="1"/>
            <a:r>
              <a:rPr lang="en-US" sz="1800" dirty="0"/>
              <a:t>Avoiding contention on the work </a:t>
            </a:r>
            <a:r>
              <a:rPr lang="en-US" sz="1800" dirty="0" smtClean="0"/>
              <a:t>queue</a:t>
            </a:r>
          </a:p>
          <a:p>
            <a:pPr lvl="2"/>
            <a:r>
              <a:rPr lang="en-US" sz="1600" dirty="0" smtClean="0"/>
              <a:t>global queue + thread specific queue and thread fetch jobs from thread queue, or global queue, or stealing job from other thread queue</a:t>
            </a:r>
            <a:endParaRPr lang="en-US" sz="1600" dirty="0"/>
          </a:p>
          <a:p>
            <a:r>
              <a:rPr lang="en-US" sz="2200" dirty="0" smtClean="0"/>
              <a:t>Interrupting threads</a:t>
            </a:r>
          </a:p>
          <a:p>
            <a:pPr lvl="1"/>
            <a:r>
              <a:rPr lang="en-US" sz="1800" dirty="0" smtClean="0"/>
              <a:t>Insert interruption point into (while loop) code</a:t>
            </a:r>
          </a:p>
          <a:p>
            <a:pPr lvl="1"/>
            <a:r>
              <a:rPr lang="en-US" sz="1800" dirty="0" smtClean="0"/>
              <a:t>Interrupting a condition variable wait</a:t>
            </a:r>
          </a:p>
          <a:p>
            <a:pPr lvl="1"/>
            <a:r>
              <a:rPr lang="en-US" sz="1800" dirty="0" smtClean="0"/>
              <a:t>Interrupting a wait on </a:t>
            </a:r>
            <a:r>
              <a:rPr lang="en-US" sz="1800" dirty="0" err="1" smtClean="0"/>
              <a:t>condition_variable_any</a:t>
            </a:r>
            <a:endParaRPr lang="en-US" sz="1800" dirty="0" smtClean="0"/>
          </a:p>
          <a:p>
            <a:pPr lvl="1"/>
            <a:r>
              <a:rPr lang="en-US" sz="1800" dirty="0" smtClean="0"/>
              <a:t>Interrupting other blocking calls (with timeout option)</a:t>
            </a:r>
            <a:endParaRPr lang="en-US" sz="1800" dirty="0"/>
          </a:p>
          <a:p>
            <a:pPr lvl="1"/>
            <a:endParaRPr lang="en-US" sz="1800" dirty="0" smtClean="0"/>
          </a:p>
          <a:p>
            <a:pPr lvl="2"/>
            <a:endParaRPr lang="en-US" sz="16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smtClean="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48817435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and debugging </a:t>
            </a:r>
            <a:endParaRPr lang="en-US" dirty="0"/>
          </a:p>
        </p:txBody>
      </p:sp>
      <p:sp>
        <p:nvSpPr>
          <p:cNvPr id="3" name="Content Placeholder 2"/>
          <p:cNvSpPr>
            <a:spLocks noGrp="1"/>
          </p:cNvSpPr>
          <p:nvPr>
            <p:ph idx="1"/>
          </p:nvPr>
        </p:nvSpPr>
        <p:spPr/>
        <p:txBody>
          <a:bodyPr>
            <a:normAutofit/>
          </a:bodyPr>
          <a:lstStyle/>
          <a:p>
            <a:r>
              <a:rPr lang="en-US" sz="2400" dirty="0" smtClean="0"/>
              <a:t>Bugs</a:t>
            </a:r>
          </a:p>
          <a:p>
            <a:pPr lvl="1"/>
            <a:r>
              <a:rPr lang="en-US" sz="1800" dirty="0" smtClean="0"/>
              <a:t>Race conditions</a:t>
            </a:r>
          </a:p>
          <a:p>
            <a:pPr lvl="2"/>
            <a:r>
              <a:rPr lang="en-US" sz="1400" dirty="0" smtClean="0"/>
              <a:t>Data races</a:t>
            </a:r>
          </a:p>
          <a:p>
            <a:pPr lvl="2"/>
            <a:r>
              <a:rPr lang="en-US" sz="1400" dirty="0" smtClean="0"/>
              <a:t>Broken invariants: dangling pointers, random memory corruption, double free</a:t>
            </a:r>
          </a:p>
          <a:p>
            <a:pPr lvl="2"/>
            <a:r>
              <a:rPr lang="en-US" sz="1400" dirty="0" err="1" smtClean="0"/>
              <a:t>Lifttime</a:t>
            </a:r>
            <a:r>
              <a:rPr lang="en-US" sz="1400" dirty="0" smtClean="0"/>
              <a:t> issues</a:t>
            </a:r>
          </a:p>
          <a:p>
            <a:pPr lvl="1"/>
            <a:r>
              <a:rPr lang="en-US" sz="1800" dirty="0" smtClean="0"/>
              <a:t>Unwanted blocking</a:t>
            </a:r>
          </a:p>
          <a:p>
            <a:pPr lvl="2"/>
            <a:r>
              <a:rPr lang="en-US" sz="1600" dirty="0" smtClean="0"/>
              <a:t>Dead lock</a:t>
            </a:r>
          </a:p>
          <a:p>
            <a:pPr lvl="2"/>
            <a:r>
              <a:rPr lang="en-US" sz="1600" dirty="0" smtClean="0"/>
              <a:t>Live lock (which is </a:t>
            </a:r>
            <a:r>
              <a:rPr lang="en-US" sz="1600" dirty="0"/>
              <a:t>similar to deadlock in that one thread is waiting for another, which is in turn waiting for the first. The key difference here is that the wait is not a blocking wait but an active checking loop, such as a spin </a:t>
            </a:r>
            <a:r>
              <a:rPr lang="en-US" sz="1600" dirty="0" smtClean="0"/>
              <a:t>lock)</a:t>
            </a:r>
          </a:p>
          <a:p>
            <a:pPr lvl="2"/>
            <a:r>
              <a:rPr lang="en-US" sz="1600" dirty="0"/>
              <a:t>Blocking on I/O or other external input </a:t>
            </a:r>
          </a:p>
          <a:p>
            <a:pPr lvl="2"/>
            <a:endParaRPr lang="en-US" sz="1600" dirty="0" smtClean="0"/>
          </a:p>
          <a:p>
            <a:pPr marL="457200" lvl="1" indent="0">
              <a:buNone/>
            </a:pPr>
            <a:endParaRPr lang="en-US" sz="1800" dirty="0"/>
          </a:p>
          <a:p>
            <a:pPr lvl="1"/>
            <a:endParaRPr lang="en-US" sz="1800" dirty="0"/>
          </a:p>
        </p:txBody>
      </p:sp>
    </p:spTree>
    <p:extLst>
      <p:ext uri="{BB962C8B-B14F-4D97-AF65-F5344CB8AC3E}">
        <p14:creationId xmlns:p14="http://schemas.microsoft.com/office/powerpoint/2010/main" val="221313859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and debugging </a:t>
            </a:r>
            <a:endParaRPr lang="en-US" dirty="0"/>
          </a:p>
        </p:txBody>
      </p:sp>
      <p:sp>
        <p:nvSpPr>
          <p:cNvPr id="3" name="Content Placeholder 2"/>
          <p:cNvSpPr>
            <a:spLocks noGrp="1"/>
          </p:cNvSpPr>
          <p:nvPr>
            <p:ph idx="1"/>
          </p:nvPr>
        </p:nvSpPr>
        <p:spPr/>
        <p:txBody>
          <a:bodyPr>
            <a:normAutofit/>
          </a:bodyPr>
          <a:lstStyle/>
          <a:p>
            <a:r>
              <a:rPr lang="en-US" sz="2800" dirty="0"/>
              <a:t>Techniques for locating concurrency-related bugs </a:t>
            </a:r>
            <a:endParaRPr lang="en-US" sz="2800" dirty="0" smtClean="0"/>
          </a:p>
          <a:p>
            <a:pPr lvl="1"/>
            <a:r>
              <a:rPr lang="en-US" sz="1900" dirty="0"/>
              <a:t>Reviewing code to locate potential bugs</a:t>
            </a:r>
            <a:r>
              <a:rPr lang="en-US" sz="1900" b="1" i="1" dirty="0"/>
              <a:t> </a:t>
            </a:r>
            <a:endParaRPr lang="en-US" sz="1900" dirty="0"/>
          </a:p>
          <a:p>
            <a:pPr lvl="2"/>
            <a:r>
              <a:rPr lang="en-US" sz="1700" dirty="0"/>
              <a:t>Which data needs to be protected from concurrent access? </a:t>
            </a:r>
            <a:endParaRPr lang="en-US" sz="1700" dirty="0" smtClean="0"/>
          </a:p>
          <a:p>
            <a:pPr lvl="2"/>
            <a:r>
              <a:rPr lang="en-US" sz="1700" dirty="0" smtClean="0"/>
              <a:t>How </a:t>
            </a:r>
            <a:r>
              <a:rPr lang="en-US" sz="1700" dirty="0"/>
              <a:t>do you ensure that the data is protected? </a:t>
            </a:r>
            <a:endParaRPr lang="en-US" sz="1700" dirty="0"/>
          </a:p>
          <a:p>
            <a:pPr lvl="2"/>
            <a:r>
              <a:rPr lang="en-US" sz="1700" dirty="0" smtClean="0"/>
              <a:t>Where </a:t>
            </a:r>
            <a:r>
              <a:rPr lang="en-US" sz="1700" dirty="0"/>
              <a:t>in the code could other threads be at this time? </a:t>
            </a:r>
            <a:endParaRPr lang="en-US" sz="1700" dirty="0"/>
          </a:p>
          <a:p>
            <a:pPr lvl="2"/>
            <a:r>
              <a:rPr lang="en-US" sz="1700" dirty="0" smtClean="0"/>
              <a:t>Which </a:t>
            </a:r>
            <a:r>
              <a:rPr lang="en-US" sz="1700" dirty="0" err="1"/>
              <a:t>mutexes</a:t>
            </a:r>
            <a:r>
              <a:rPr lang="en-US" sz="1700" dirty="0"/>
              <a:t> does this thread hold? </a:t>
            </a:r>
            <a:endParaRPr lang="en-US" sz="1700" dirty="0"/>
          </a:p>
          <a:p>
            <a:pPr lvl="2"/>
            <a:r>
              <a:rPr lang="en-US" sz="1700" dirty="0" smtClean="0"/>
              <a:t>Which </a:t>
            </a:r>
            <a:r>
              <a:rPr lang="en-US" sz="1700" dirty="0" err="1"/>
              <a:t>mutexes</a:t>
            </a:r>
            <a:r>
              <a:rPr lang="en-US" sz="1700" dirty="0"/>
              <a:t> might other threads hold? </a:t>
            </a:r>
            <a:endParaRPr lang="en-US" sz="1700" dirty="0"/>
          </a:p>
          <a:p>
            <a:pPr lvl="2"/>
            <a:r>
              <a:rPr lang="en-US" sz="1700" dirty="0" smtClean="0"/>
              <a:t>Are </a:t>
            </a:r>
            <a:r>
              <a:rPr lang="en-US" sz="1700" dirty="0"/>
              <a:t>there any ordering requirements between the operations done in this </a:t>
            </a:r>
            <a:r>
              <a:rPr lang="en-US" sz="1700" dirty="0" smtClean="0"/>
              <a:t>thread </a:t>
            </a:r>
            <a:r>
              <a:rPr lang="en-US" sz="1700" dirty="0"/>
              <a:t>and those done in another? How are those requirements enforced? </a:t>
            </a:r>
            <a:endParaRPr lang="en-US" sz="1700" dirty="0"/>
          </a:p>
          <a:p>
            <a:pPr lvl="2"/>
            <a:r>
              <a:rPr lang="en-US" sz="1700" dirty="0" smtClean="0"/>
              <a:t>Is </a:t>
            </a:r>
            <a:r>
              <a:rPr lang="en-US" sz="1700" dirty="0"/>
              <a:t>the data loaded by this thread still valid? Could it have been modified </a:t>
            </a:r>
            <a:r>
              <a:rPr lang="en-US" sz="1700" dirty="0" smtClean="0"/>
              <a:t>by other </a:t>
            </a:r>
            <a:r>
              <a:rPr lang="en-US" sz="1700" dirty="0"/>
              <a:t>threads? </a:t>
            </a:r>
            <a:r>
              <a:rPr lang="en-US" sz="1700" dirty="0"/>
              <a:t> </a:t>
            </a:r>
            <a:endParaRPr lang="en-US" sz="1700" dirty="0" smtClean="0"/>
          </a:p>
          <a:p>
            <a:pPr lvl="2"/>
            <a:r>
              <a:rPr lang="en-US" sz="1700" dirty="0" smtClean="0"/>
              <a:t>If </a:t>
            </a:r>
            <a:r>
              <a:rPr lang="en-US" sz="1700" dirty="0"/>
              <a:t>you assume that another thread could be modifying the data, what would that </a:t>
            </a:r>
            <a:r>
              <a:rPr lang="en-US" sz="1700" dirty="0" smtClean="0"/>
              <a:t>mean </a:t>
            </a:r>
            <a:r>
              <a:rPr lang="en-US" sz="1700" dirty="0"/>
              <a:t>and how could you ensure that this never happens</a:t>
            </a:r>
            <a:r>
              <a:rPr lang="en-US" sz="1700" dirty="0" smtClean="0"/>
              <a:t>?</a:t>
            </a:r>
            <a:endParaRPr lang="en-US" sz="1700" dirty="0"/>
          </a:p>
          <a:p>
            <a:pPr lvl="1"/>
            <a:endParaRPr lang="en-US" sz="2100" dirty="0"/>
          </a:p>
        </p:txBody>
      </p:sp>
    </p:spTree>
    <p:extLst>
      <p:ext uri="{BB962C8B-B14F-4D97-AF65-F5344CB8AC3E}">
        <p14:creationId xmlns:p14="http://schemas.microsoft.com/office/powerpoint/2010/main" val="367979558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and debugging </a:t>
            </a:r>
            <a:endParaRPr lang="en-US" dirty="0"/>
          </a:p>
        </p:txBody>
      </p:sp>
      <p:sp>
        <p:nvSpPr>
          <p:cNvPr id="3" name="Content Placeholder 2"/>
          <p:cNvSpPr>
            <a:spLocks noGrp="1"/>
          </p:cNvSpPr>
          <p:nvPr>
            <p:ph idx="1"/>
          </p:nvPr>
        </p:nvSpPr>
        <p:spPr/>
        <p:txBody>
          <a:bodyPr>
            <a:normAutofit/>
          </a:bodyPr>
          <a:lstStyle/>
          <a:p>
            <a:r>
              <a:rPr lang="en-US" sz="2400" dirty="0"/>
              <a:t>Techniques for locating concurrency-related bugs </a:t>
            </a:r>
            <a:endParaRPr lang="en-US" sz="2400" dirty="0" smtClean="0"/>
          </a:p>
          <a:p>
            <a:pPr lvl="1"/>
            <a:r>
              <a:rPr lang="en-US" sz="1900" dirty="0" smtClean="0"/>
              <a:t>Testing</a:t>
            </a:r>
          </a:p>
          <a:p>
            <a:pPr lvl="1"/>
            <a:r>
              <a:rPr lang="en-US" sz="1900" dirty="0"/>
              <a:t>Designing for </a:t>
            </a:r>
            <a:r>
              <a:rPr lang="en-US" sz="1900" dirty="0" smtClean="0"/>
              <a:t>testability</a:t>
            </a:r>
          </a:p>
          <a:p>
            <a:pPr lvl="2"/>
            <a:r>
              <a:rPr lang="en-US" sz="1600" dirty="0"/>
              <a:t>The responsibilities of each function and class are clear. </a:t>
            </a:r>
          </a:p>
          <a:p>
            <a:pPr lvl="2"/>
            <a:r>
              <a:rPr lang="en-US" sz="1600" dirty="0"/>
              <a:t>The functions are short and to the point. </a:t>
            </a:r>
          </a:p>
          <a:p>
            <a:pPr lvl="2"/>
            <a:r>
              <a:rPr lang="en-US" sz="1600" dirty="0"/>
              <a:t>Your tests can take complete control of the environment surrounding the code </a:t>
            </a:r>
            <a:r>
              <a:rPr lang="en-US" sz="1600" dirty="0" smtClean="0"/>
              <a:t>being </a:t>
            </a:r>
            <a:r>
              <a:rPr lang="en-US" sz="1600" dirty="0"/>
              <a:t>tested. </a:t>
            </a:r>
          </a:p>
          <a:p>
            <a:pPr lvl="2"/>
            <a:r>
              <a:rPr lang="en-US" sz="1600" dirty="0"/>
              <a:t>The code that performs the particular operation being tested is close together </a:t>
            </a:r>
            <a:r>
              <a:rPr lang="en-US" sz="1600" dirty="0" smtClean="0"/>
              <a:t>rather </a:t>
            </a:r>
            <a:r>
              <a:rPr lang="en-US" sz="1600" dirty="0"/>
              <a:t>than spread throughout the system. </a:t>
            </a:r>
          </a:p>
          <a:p>
            <a:pPr lvl="2"/>
            <a:r>
              <a:rPr lang="en-US" sz="1600" dirty="0"/>
              <a:t>You thought about how to test the code before you wrote </a:t>
            </a:r>
            <a:r>
              <a:rPr lang="en-US" sz="1600" dirty="0" smtClean="0"/>
              <a:t>it</a:t>
            </a:r>
            <a:endParaRPr lang="en-US" sz="1600" dirty="0"/>
          </a:p>
          <a:p>
            <a:pPr lvl="1"/>
            <a:r>
              <a:rPr lang="en-US" sz="2000" smtClean="0"/>
              <a:t>Performance</a:t>
            </a:r>
            <a:endParaRPr lang="en-US" sz="2000" dirty="0"/>
          </a:p>
          <a:p>
            <a:pPr lvl="1"/>
            <a:endParaRPr lang="en-US" sz="2100" dirty="0"/>
          </a:p>
        </p:txBody>
      </p:sp>
    </p:spTree>
    <p:extLst>
      <p:ext uri="{BB962C8B-B14F-4D97-AF65-F5344CB8AC3E}">
        <p14:creationId xmlns:p14="http://schemas.microsoft.com/office/powerpoint/2010/main" val="9638944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RAII to make sure thread is correctly joined</a:t>
            </a:r>
          </a:p>
          <a:p>
            <a:pPr lvl="1"/>
            <a:endParaRPr lang="en-US" sz="2000" dirty="0" smtClean="0"/>
          </a:p>
          <a:p>
            <a:pPr lvl="1"/>
            <a:endParaRPr lang="en-US" sz="2000" dirty="0" smtClean="0"/>
          </a:p>
          <a:p>
            <a:pPr lvl="1"/>
            <a:endParaRPr lang="en-US" sz="2000" dirty="0" smtClean="0"/>
          </a:p>
          <a:p>
            <a:endParaRPr lang="en-US" sz="2400" dirty="0"/>
          </a:p>
        </p:txBody>
      </p:sp>
      <p:pic>
        <p:nvPicPr>
          <p:cNvPr id="4" name="Picture 3" descr="Screen Shot 2014-02-16 at 6.18.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74638"/>
            <a:ext cx="7289800" cy="6527800"/>
          </a:xfrm>
          <a:prstGeom prst="rect">
            <a:avLst/>
          </a:prstGeom>
        </p:spPr>
      </p:pic>
    </p:spTree>
    <p:extLst>
      <p:ext uri="{BB962C8B-B14F-4D97-AF65-F5344CB8AC3E}">
        <p14:creationId xmlns:p14="http://schemas.microsoft.com/office/powerpoint/2010/main" val="294189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Detached thread</a:t>
            </a:r>
            <a:endParaRPr lang="en-US" sz="2000" dirty="0" smtClean="0"/>
          </a:p>
          <a:p>
            <a:pPr lvl="1"/>
            <a:r>
              <a:rPr lang="en-US" sz="1800" dirty="0"/>
              <a:t>Detached threads truly run in the background; ownership and control are passed over to the C++ Run- time Library, which ensures that the resources associated with the thread are correctly reclaimed when the thread exits. </a:t>
            </a:r>
            <a:endParaRPr lang="en-US" sz="1800" dirty="0" smtClean="0"/>
          </a:p>
          <a:p>
            <a:pPr lvl="1"/>
            <a:r>
              <a:rPr lang="en-US" sz="1800" dirty="0" smtClean="0"/>
              <a:t>It is not joinable</a:t>
            </a:r>
          </a:p>
          <a:p>
            <a:r>
              <a:rPr lang="en-US" sz="2400" dirty="0" smtClean="0"/>
              <a:t>Thread arguments</a:t>
            </a:r>
            <a:endParaRPr lang="en-US" sz="2400" dirty="0"/>
          </a:p>
          <a:p>
            <a:pPr lvl="1"/>
            <a:r>
              <a:rPr lang="en-US" sz="1800" dirty="0" smtClean="0"/>
              <a:t>By default, the function arguments passed to thread’s </a:t>
            </a:r>
            <a:r>
              <a:rPr lang="en-US" sz="1800" dirty="0" err="1" smtClean="0"/>
              <a:t>ctor</a:t>
            </a:r>
            <a:r>
              <a:rPr lang="en-US" sz="1800" dirty="0" smtClean="0"/>
              <a:t> are copied to into internal storage, where they can be </a:t>
            </a:r>
            <a:r>
              <a:rPr lang="en-US" sz="1800" dirty="0"/>
              <a:t>accessed by the newly created thread of execution, even if the corresponding parameter in the function is expecting a reference </a:t>
            </a:r>
            <a:endParaRPr lang="en-US" sz="1800" dirty="0" smtClean="0"/>
          </a:p>
          <a:p>
            <a:pPr lvl="1"/>
            <a:endParaRPr lang="en-US" sz="1800" dirty="0" smtClean="0"/>
          </a:p>
          <a:p>
            <a:pPr lvl="1"/>
            <a:endParaRPr lang="en-US" sz="2000" dirty="0" smtClean="0"/>
          </a:p>
          <a:p>
            <a:endParaRPr lang="en-US" sz="2400" dirty="0"/>
          </a:p>
        </p:txBody>
      </p:sp>
    </p:spTree>
    <p:extLst>
      <p:ext uri="{BB962C8B-B14F-4D97-AF65-F5344CB8AC3E}">
        <p14:creationId xmlns:p14="http://schemas.microsoft.com/office/powerpoint/2010/main" val="422335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thread</a:t>
            </a:r>
            <a:endParaRPr lang="en-US" dirty="0"/>
          </a:p>
        </p:txBody>
      </p:sp>
      <p:sp>
        <p:nvSpPr>
          <p:cNvPr id="3" name="Content Placeholder 2"/>
          <p:cNvSpPr>
            <a:spLocks noGrp="1"/>
          </p:cNvSpPr>
          <p:nvPr>
            <p:ph idx="1"/>
          </p:nvPr>
        </p:nvSpPr>
        <p:spPr/>
        <p:txBody>
          <a:bodyPr>
            <a:normAutofit/>
          </a:bodyPr>
          <a:lstStyle/>
          <a:p>
            <a:r>
              <a:rPr lang="en-US" sz="2400" dirty="0" smtClean="0"/>
              <a:t>Thread arguments example</a:t>
            </a:r>
            <a:endParaRPr lang="en-US" sz="24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r>
              <a:rPr lang="en-US" sz="1800" dirty="0"/>
              <a:t>there’s a significant chance that the function oops will exit before the buffer has been converted to a </a:t>
            </a:r>
            <a:r>
              <a:rPr lang="en-US" sz="1800" dirty="0" err="1"/>
              <a:t>std</a:t>
            </a:r>
            <a:r>
              <a:rPr lang="en-US" sz="1800" dirty="0"/>
              <a:t>::string on the new thread, thus leading to undefined behavior. The solution is to cast to </a:t>
            </a:r>
            <a:r>
              <a:rPr lang="en-US" sz="1800" dirty="0" err="1"/>
              <a:t>std</a:t>
            </a:r>
            <a:r>
              <a:rPr lang="en-US" sz="1800" dirty="0"/>
              <a:t>::string </a:t>
            </a:r>
            <a:r>
              <a:rPr lang="en-US" sz="1800" i="1" dirty="0"/>
              <a:t>before </a:t>
            </a:r>
            <a:r>
              <a:rPr lang="en-US" sz="1800" dirty="0"/>
              <a:t>passing the buffer to the </a:t>
            </a:r>
            <a:r>
              <a:rPr lang="en-US" sz="1800" dirty="0" err="1"/>
              <a:t>std</a:t>
            </a:r>
            <a:r>
              <a:rPr lang="en-US" sz="1800" dirty="0"/>
              <a:t>::thread constructor </a:t>
            </a:r>
            <a:endParaRPr lang="en-US" sz="1800" dirty="0" smtClean="0"/>
          </a:p>
          <a:p>
            <a:pPr lvl="1"/>
            <a:r>
              <a:rPr lang="en-US" sz="1800" b="1" dirty="0" err="1"/>
              <a:t>std</a:t>
            </a:r>
            <a:r>
              <a:rPr lang="en-US" sz="1800" b="1" dirty="0"/>
              <a:t>::thread t(f,3,std::string(buffer)); </a:t>
            </a:r>
            <a:endParaRPr lang="en-US" sz="1800" dirty="0" smtClean="0"/>
          </a:p>
          <a:p>
            <a:endParaRPr lang="en-US" sz="1800" dirty="0"/>
          </a:p>
        </p:txBody>
      </p:sp>
      <p:pic>
        <p:nvPicPr>
          <p:cNvPr id="4" name="Picture 3" descr="Screen Shot 2014-02-16 at 9.0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2184400"/>
            <a:ext cx="4533900" cy="1816100"/>
          </a:xfrm>
          <a:prstGeom prst="rect">
            <a:avLst/>
          </a:prstGeom>
        </p:spPr>
      </p:pic>
    </p:spTree>
    <p:extLst>
      <p:ext uri="{BB962C8B-B14F-4D97-AF65-F5344CB8AC3E}">
        <p14:creationId xmlns:p14="http://schemas.microsoft.com/office/powerpoint/2010/main" val="118829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11712</TotalTime>
  <Words>6323</Words>
  <Application>Microsoft Macintosh PowerPoint</Application>
  <PresentationFormat>On-screen Show (4:3)</PresentationFormat>
  <Paragraphs>692</Paragraphs>
  <Slides>69</Slides>
  <Notes>63</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CPP Concurrency in Action</vt:lpstr>
      <vt:lpstr>TOC</vt:lpstr>
      <vt:lpstr>Hello World concurrency</vt:lpstr>
      <vt:lpstr>Managing thread</vt:lpstr>
      <vt:lpstr>Managing thread</vt:lpstr>
      <vt:lpstr>Managing thread</vt:lpstr>
      <vt:lpstr>Managing thread</vt:lpstr>
      <vt:lpstr>Managing thread</vt:lpstr>
      <vt:lpstr>Managing thread</vt:lpstr>
      <vt:lpstr>Managing thread</vt:lpstr>
      <vt:lpstr>Managing thread</vt:lpstr>
      <vt:lpstr>Managing thread</vt:lpstr>
      <vt:lpstr>Sharing data between threads</vt:lpstr>
      <vt:lpstr>Sharing data between threads</vt:lpstr>
      <vt:lpstr>Sharing data between threads</vt:lpstr>
      <vt:lpstr>Sharing data between threads</vt:lpstr>
      <vt:lpstr>Sharing data between threads</vt:lpstr>
      <vt:lpstr>Sharing data between threads</vt:lpstr>
      <vt:lpstr>Sharing data between threads</vt:lpstr>
      <vt:lpstr>Sharing data between threads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Synchronizing concurrent operations</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The C++ memory model</vt:lpstr>
      <vt:lpstr>Lock-based data structure</vt:lpstr>
      <vt:lpstr>Lock-based data structure</vt:lpstr>
      <vt:lpstr>Lock-free data structure</vt:lpstr>
      <vt:lpstr>Lock-free data structure</vt:lpstr>
      <vt:lpstr>Lock-free data structure</vt:lpstr>
      <vt:lpstr>Lock-free data structure</vt:lpstr>
      <vt:lpstr>Lock-free data structure</vt:lpstr>
      <vt:lpstr>Designing concurrent code</vt:lpstr>
      <vt:lpstr>Designing concurrent code</vt:lpstr>
      <vt:lpstr>Designing concurrent code</vt:lpstr>
      <vt:lpstr>Designing concurrent code</vt:lpstr>
      <vt:lpstr>Designing concurrent code</vt:lpstr>
      <vt:lpstr>Designing concurrent code</vt:lpstr>
      <vt:lpstr>Designing concurrent code</vt:lpstr>
      <vt:lpstr>Designing concurrent code</vt:lpstr>
      <vt:lpstr>Designing concurrent code</vt:lpstr>
      <vt:lpstr>Advanced thread management</vt:lpstr>
      <vt:lpstr>Testing and debugging </vt:lpstr>
      <vt:lpstr>Testing and debugging </vt:lpstr>
      <vt:lpstr>Testing and debugging </vt:lpstr>
    </vt:vector>
  </TitlesOfParts>
  <Company>Splunk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 Concurrency in Action</dc:title>
  <dc:creator>Ken Chen</dc:creator>
  <cp:lastModifiedBy>Ken Chen</cp:lastModifiedBy>
  <cp:revision>276</cp:revision>
  <dcterms:created xsi:type="dcterms:W3CDTF">2014-02-16T06:07:27Z</dcterms:created>
  <dcterms:modified xsi:type="dcterms:W3CDTF">2014-03-15T13:49:11Z</dcterms:modified>
</cp:coreProperties>
</file>