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6" r:id="rId2"/>
    <p:sldId id="257" r:id="rId3"/>
    <p:sldId id="258" r:id="rId4"/>
    <p:sldId id="259" r:id="rId5"/>
    <p:sldId id="267" r:id="rId6"/>
    <p:sldId id="268" r:id="rId7"/>
    <p:sldId id="269" r:id="rId8"/>
    <p:sldId id="270" r:id="rId9"/>
    <p:sldId id="271" r:id="rId10"/>
    <p:sldId id="272" r:id="rId11"/>
    <p:sldId id="273" r:id="rId12"/>
    <p:sldId id="274" r:id="rId13"/>
    <p:sldId id="262" r:id="rId14"/>
    <p:sldId id="275" r:id="rId15"/>
    <p:sldId id="282" r:id="rId16"/>
    <p:sldId id="283" r:id="rId17"/>
    <p:sldId id="284" r:id="rId18"/>
    <p:sldId id="285" r:id="rId19"/>
    <p:sldId id="286" r:id="rId20"/>
    <p:sldId id="287" r:id="rId21"/>
    <p:sldId id="288" r:id="rId22"/>
    <p:sldId id="289" r:id="rId23"/>
    <p:sldId id="290" r:id="rId24"/>
    <p:sldId id="295" r:id="rId25"/>
    <p:sldId id="296" r:id="rId26"/>
    <p:sldId id="297" r:id="rId27"/>
    <p:sldId id="291" r:id="rId28"/>
    <p:sldId id="292" r:id="rId29"/>
    <p:sldId id="300" r:id="rId30"/>
    <p:sldId id="301" r:id="rId31"/>
    <p:sldId id="302" r:id="rId32"/>
    <p:sldId id="303" r:id="rId33"/>
    <p:sldId id="294" r:id="rId34"/>
    <p:sldId id="298" r:id="rId35"/>
    <p:sldId id="299" r:id="rId36"/>
    <p:sldId id="304" r:id="rId37"/>
    <p:sldId id="307" r:id="rId38"/>
    <p:sldId id="305" r:id="rId39"/>
    <p:sldId id="306"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264" r:id="rId66"/>
    <p:sldId id="265" r:id="rId67"/>
    <p:sldId id="335" r:id="rId68"/>
    <p:sldId id="336" r:id="rId69"/>
    <p:sldId id="334" r:id="rId70"/>
    <p:sldId id="337" r:id="rId71"/>
    <p:sldId id="338" r:id="rId72"/>
    <p:sldId id="266" r:id="rId73"/>
    <p:sldId id="260" r:id="rId74"/>
    <p:sldId id="261" r:id="rId75"/>
    <p:sldId id="276" r:id="rId76"/>
    <p:sldId id="277" r:id="rId77"/>
    <p:sldId id="278" r:id="rId78"/>
    <p:sldId id="279" r:id="rId79"/>
    <p:sldId id="280" r:id="rId80"/>
    <p:sldId id="281" r:id="rId81"/>
    <p:sldId id="293" r:id="rId82"/>
    <p:sldId id="339" r:id="rId83"/>
    <p:sldId id="340" r:id="rId84"/>
    <p:sldId id="341" r:id="rId85"/>
    <p:sldId id="342" r:id="rId86"/>
    <p:sldId id="343" r:id="rId87"/>
    <p:sldId id="345" r:id="rId88"/>
    <p:sldId id="346" r:id="rId89"/>
    <p:sldId id="347" r:id="rId90"/>
    <p:sldId id="348" r:id="rId91"/>
    <p:sldId id="349"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71" r:id="rId110"/>
    <p:sldId id="370" r:id="rId111"/>
    <p:sldId id="369" r:id="rId112"/>
    <p:sldId id="368"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8" r:id="rId139"/>
    <p:sldId id="397" r:id="rId140"/>
    <p:sldId id="399"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6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297ED8-7890-4D1D-8449-CEAA90431818}" type="datetimeFigureOut">
              <a:rPr lang="en-US" smtClean="0"/>
              <a:pPr/>
              <a:t>7/22/2012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A0855-5C37-4555-AE25-441975F025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A0855-5C37-4555-AE25-441975F025CE}" type="slidenum">
              <a:rPr lang="en-US" smtClean="0"/>
              <a:pPr/>
              <a:t>60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PYTHON</a:t>
            </a:r>
            <a:endParaRPr lang="en-US" dirty="0"/>
          </a:p>
        </p:txBody>
      </p:sp>
      <p:sp>
        <p:nvSpPr>
          <p:cNvPr id="3" name="Subtitle 2"/>
          <p:cNvSpPr>
            <a:spLocks noGrp="1"/>
          </p:cNvSpPr>
          <p:nvPr>
            <p:ph type="subTitle" idx="1"/>
          </p:nvPr>
        </p:nvSpPr>
        <p:spPr/>
        <p:txBody>
          <a:bodyPr/>
          <a:lstStyle/>
          <a:p>
            <a:r>
              <a:rPr lang="en-US" dirty="0" smtClean="0"/>
              <a:t>Ken Chen 2012/06/26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Factory methods recap</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Factory methods which are built-in functions in old days</a:t>
            </a:r>
          </a:p>
          <a:p>
            <a:pPr lvl="1"/>
            <a:r>
              <a:rPr lang="en-US" altLang="zh-CN" sz="2000" dirty="0" err="1" smtClean="0"/>
              <a:t>dict</a:t>
            </a:r>
            <a:r>
              <a:rPr lang="en-US" altLang="zh-CN" sz="2000" dirty="0" smtClean="0"/>
              <a:t>()</a:t>
            </a:r>
          </a:p>
          <a:p>
            <a:pPr lvl="1"/>
            <a:r>
              <a:rPr lang="en-US" altLang="zh-CN" sz="2000" dirty="0" err="1" smtClean="0"/>
              <a:t>bool</a:t>
            </a:r>
            <a:r>
              <a:rPr lang="en-US" altLang="zh-CN" sz="2000" dirty="0" smtClean="0"/>
              <a:t>()/</a:t>
            </a:r>
            <a:r>
              <a:rPr lang="en-US" altLang="zh-CN" sz="2000" dirty="0" err="1" smtClean="0"/>
              <a:t>int</a:t>
            </a:r>
            <a:r>
              <a:rPr lang="en-US" altLang="zh-CN" sz="2000" dirty="0" smtClean="0"/>
              <a:t>()/long()/float()/complex()</a:t>
            </a:r>
          </a:p>
          <a:p>
            <a:pPr lvl="1"/>
            <a:r>
              <a:rPr lang="en-US" altLang="zh-CN" sz="2000" dirty="0" smtClean="0"/>
              <a:t>set()/</a:t>
            </a:r>
            <a:r>
              <a:rPr lang="en-US" altLang="zh-CN" sz="2000" dirty="0" err="1" smtClean="0"/>
              <a:t>frozenset</a:t>
            </a:r>
            <a:endParaRPr lang="en-US" altLang="zh-CN" sz="2000" dirty="0" smtClean="0"/>
          </a:p>
          <a:p>
            <a:pPr lvl="1"/>
            <a:r>
              <a:rPr lang="en-US" altLang="zh-CN" sz="2000" dirty="0" smtClean="0"/>
              <a:t>object()</a:t>
            </a:r>
          </a:p>
          <a:p>
            <a:pPr lvl="1"/>
            <a:r>
              <a:rPr lang="en-US" altLang="zh-CN" sz="2000" dirty="0" err="1" smtClean="0"/>
              <a:t>classmethod</a:t>
            </a:r>
            <a:r>
              <a:rPr lang="en-US" altLang="zh-CN" sz="2000" dirty="0" smtClean="0"/>
              <a:t>()</a:t>
            </a:r>
          </a:p>
          <a:p>
            <a:pPr lvl="1"/>
            <a:r>
              <a:rPr lang="en-US" altLang="zh-CN" sz="2000" dirty="0" err="1" smtClean="0"/>
              <a:t>staticmethod</a:t>
            </a:r>
            <a:r>
              <a:rPr lang="en-US" altLang="zh-CN" sz="2000" dirty="0" smtClean="0"/>
              <a:t>()</a:t>
            </a:r>
          </a:p>
          <a:p>
            <a:pPr lvl="1"/>
            <a:r>
              <a:rPr lang="en-US" altLang="zh-CN" sz="2000" dirty="0" smtClean="0"/>
              <a:t>super()</a:t>
            </a:r>
          </a:p>
          <a:p>
            <a:pPr lvl="1"/>
            <a:r>
              <a:rPr lang="en-US" altLang="zh-CN" sz="2000" dirty="0" smtClean="0"/>
              <a:t>property()</a:t>
            </a:r>
          </a:p>
          <a:p>
            <a:pPr lvl="1"/>
            <a:r>
              <a:rPr lang="en-US" altLang="zh-CN" sz="2000" dirty="0" smtClean="0"/>
              <a:t>file()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Execution </a:t>
            </a:r>
            <a:r>
              <a:rPr lang="en-US" sz="3200" dirty="0" err="1" smtClean="0"/>
              <a:t>env</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Callable objects</a:t>
            </a:r>
            <a:endParaRPr lang="en-US" sz="2400" dirty="0" smtClean="0"/>
          </a:p>
          <a:p>
            <a:pPr lvl="1"/>
            <a:r>
              <a:rPr lang="en-US" sz="2000" dirty="0" smtClean="0"/>
              <a:t>BIF (Built-in function)</a:t>
            </a:r>
          </a:p>
          <a:p>
            <a:pPr lvl="1"/>
            <a:r>
              <a:rPr lang="en-US" sz="2000" dirty="0" smtClean="0"/>
              <a:t>UDF (User-defined function)</a:t>
            </a:r>
          </a:p>
          <a:p>
            <a:pPr lvl="1"/>
            <a:r>
              <a:rPr lang="en-US" sz="2000" dirty="0" smtClean="0"/>
              <a:t>Lambda</a:t>
            </a:r>
          </a:p>
          <a:p>
            <a:pPr lvl="1"/>
            <a:r>
              <a:rPr lang="en-US" sz="2000" dirty="0" smtClean="0"/>
              <a:t>BIM (Built-in method)</a:t>
            </a:r>
          </a:p>
          <a:p>
            <a:pPr lvl="1"/>
            <a:r>
              <a:rPr lang="en-US" sz="2000" dirty="0" smtClean="0"/>
              <a:t>UDM (User-defined, method)</a:t>
            </a:r>
          </a:p>
          <a:p>
            <a:pPr lvl="1"/>
            <a:r>
              <a:rPr lang="en-US" sz="2000" dirty="0" smtClean="0"/>
              <a:t>Class instances </a:t>
            </a:r>
            <a:r>
              <a:rPr lang="en-US" sz="2000" dirty="0" err="1" smtClean="0"/>
              <a:t>instanciated</a:t>
            </a:r>
            <a:r>
              <a:rPr lang="en-US" sz="2000" dirty="0" smtClean="0"/>
              <a:t> from classes which has defined </a:t>
            </a:r>
            <a:r>
              <a:rPr lang="en-US" sz="2000" dirty="0" smtClean="0">
                <a:solidFill>
                  <a:srgbClr val="FF0000"/>
                </a:solidFill>
              </a:rPr>
              <a:t>__call__ </a:t>
            </a:r>
            <a:r>
              <a:rPr lang="en-US" sz="2000" dirty="0" smtClean="0"/>
              <a:t>special method</a:t>
            </a:r>
          </a:p>
          <a:p>
            <a:pPr marL="342900" lvl="1" indent="-342900">
              <a:buFont typeface="Arial" pitchFamily="34" charset="0"/>
              <a:buChar char="•"/>
            </a:pPr>
            <a:r>
              <a:rPr lang="en-US" sz="2400" dirty="0" smtClean="0"/>
              <a:t>Code object </a:t>
            </a:r>
            <a:endParaRPr lang="en-US" sz="2400" dirty="0" smtClean="0"/>
          </a:p>
          <a:p>
            <a:pPr lvl="1"/>
            <a:r>
              <a:rPr lang="en-US" sz="2000" dirty="0" smtClean="0"/>
              <a:t>byte-compiled code (</a:t>
            </a:r>
            <a:r>
              <a:rPr lang="en-US" sz="2000" dirty="0" smtClean="0"/>
              <a:t>byte code) converted from Python code</a:t>
            </a:r>
          </a:p>
          <a:p>
            <a:pPr lvl="1"/>
            <a:r>
              <a:rPr lang="en-US" sz="2000" dirty="0" smtClean="0"/>
              <a:t>They do not contain any information about their execution environment</a:t>
            </a:r>
            <a:r>
              <a:rPr lang="en-US" sz="2000" dirty="0" smtClean="0"/>
              <a:t>, </a:t>
            </a:r>
            <a:r>
              <a:rPr lang="en-US" sz="2000" dirty="0" smtClean="0"/>
              <a:t>and that is </a:t>
            </a:r>
            <a:r>
              <a:rPr lang="en-US" sz="2000" dirty="0" smtClean="0"/>
              <a:t>why </a:t>
            </a:r>
            <a:r>
              <a:rPr lang="en-US" sz="2000" dirty="0" err="1" smtClean="0"/>
              <a:t>callables</a:t>
            </a:r>
            <a:r>
              <a:rPr lang="en-US" sz="2000" dirty="0" smtClean="0"/>
              <a:t> exist, to "wrap" a code object and provide that extra information</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Executable Object Statements and Built-in Functions</a:t>
            </a:r>
            <a:endParaRPr lang="en-US" sz="3200" dirty="0"/>
          </a:p>
        </p:txBody>
      </p:sp>
      <p:pic>
        <p:nvPicPr>
          <p:cNvPr id="8194" name="Picture 2"/>
          <p:cNvPicPr>
            <a:picLocks noChangeAspect="1" noChangeArrowheads="1"/>
          </p:cNvPicPr>
          <p:nvPr/>
        </p:nvPicPr>
        <p:blipFill>
          <a:blip r:embed="rId2" cstate="print"/>
          <a:srcRect/>
          <a:stretch>
            <a:fillRect/>
          </a:stretch>
        </p:blipFill>
        <p:spPr bwMode="auto">
          <a:xfrm>
            <a:off x="533400" y="1447800"/>
            <a:ext cx="82296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Execute other python program</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Import</a:t>
            </a:r>
            <a:endParaRPr lang="en-US" sz="2400" dirty="0" smtClean="0"/>
          </a:p>
          <a:p>
            <a:pPr lvl="1"/>
            <a:r>
              <a:rPr lang="en-US" sz="2000" dirty="0" smtClean="0"/>
              <a:t>Import executes the module</a:t>
            </a:r>
          </a:p>
          <a:p>
            <a:pPr marL="342900" lvl="1" indent="-342900">
              <a:buFont typeface="Arial" pitchFamily="34" charset="0"/>
              <a:buChar char="•"/>
            </a:pPr>
            <a:r>
              <a:rPr lang="en-US" sz="2400" dirty="0" err="1" smtClean="0"/>
              <a:t>execfile</a:t>
            </a:r>
            <a:r>
              <a:rPr lang="en-US" sz="2400" dirty="0" smtClean="0"/>
              <a:t>()</a:t>
            </a:r>
          </a:p>
          <a:p>
            <a:pPr lvl="1"/>
            <a:r>
              <a:rPr lang="en-US" sz="2000" dirty="0" err="1" smtClean="0"/>
              <a:t>execfile</a:t>
            </a:r>
            <a:r>
              <a:rPr lang="en-US" sz="2000" dirty="0" smtClean="0"/>
              <a:t>(</a:t>
            </a:r>
            <a:r>
              <a:rPr lang="en-US" sz="2000" i="1" dirty="0" smtClean="0"/>
              <a:t>filename, </a:t>
            </a:r>
            <a:r>
              <a:rPr lang="en-US" sz="2000" i="1" dirty="0" err="1" smtClean="0"/>
              <a:t>globals</a:t>
            </a:r>
            <a:r>
              <a:rPr lang="en-US" sz="2000" i="1" dirty="0" smtClean="0"/>
              <a:t>=</a:t>
            </a:r>
            <a:r>
              <a:rPr lang="en-US" sz="2000" i="1" dirty="0" err="1" smtClean="0"/>
              <a:t>globals</a:t>
            </a:r>
            <a:r>
              <a:rPr lang="en-US" sz="2000" i="1" dirty="0" smtClean="0"/>
              <a:t>(), locals=locals</a:t>
            </a:r>
            <a:r>
              <a:rPr lang="en-US" sz="2000" i="1" dirty="0" smtClean="0"/>
              <a:t>())</a:t>
            </a:r>
          </a:p>
          <a:p>
            <a:pPr marL="342900" lvl="1" indent="-342900">
              <a:buFont typeface="Arial" pitchFamily="34" charset="0"/>
              <a:buChar char="•"/>
            </a:pPr>
            <a:r>
              <a:rPr lang="en-US" sz="2400" dirty="0" smtClean="0"/>
              <a:t>Executing </a:t>
            </a:r>
            <a:r>
              <a:rPr lang="en-US" sz="2400" dirty="0" smtClean="0"/>
              <a:t>Modules as </a:t>
            </a:r>
            <a:r>
              <a:rPr lang="en-US" sz="2400" dirty="0" smtClean="0"/>
              <a:t>Scripts</a:t>
            </a:r>
          </a:p>
          <a:p>
            <a:pPr lvl="1"/>
            <a:r>
              <a:rPr lang="en-US" sz="2000" dirty="0" smtClean="0"/>
              <a:t>python</a:t>
            </a:r>
            <a:r>
              <a:rPr lang="en-US" sz="2000" b="1" dirty="0" smtClean="0">
                <a:solidFill>
                  <a:srgbClr val="FF0000"/>
                </a:solidFill>
              </a:rPr>
              <a:t> </a:t>
            </a:r>
            <a:r>
              <a:rPr lang="en-US" sz="2000" b="1" dirty="0" smtClean="0">
                <a:solidFill>
                  <a:srgbClr val="FF0000"/>
                </a:solidFill>
              </a:rPr>
              <a:t>-</a:t>
            </a:r>
            <a:r>
              <a:rPr lang="en-US" sz="2000" b="1" dirty="0" smtClean="0">
                <a:solidFill>
                  <a:srgbClr val="FF0000"/>
                </a:solidFill>
              </a:rPr>
              <a:t>m </a:t>
            </a:r>
            <a:r>
              <a:rPr lang="en-US" sz="2000" dirty="0" err="1" smtClean="0"/>
              <a:t>CGIHTTPServer</a:t>
            </a:r>
            <a:endParaRPr lang="en-US" sz="2000"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Execute other program (</a:t>
            </a:r>
            <a:r>
              <a:rPr lang="en-US" sz="3200" dirty="0" err="1" smtClean="0"/>
              <a:t>os</a:t>
            </a:r>
            <a:r>
              <a:rPr lang="en-US" sz="3200" dirty="0" smtClean="0"/>
              <a:t> Module)</a:t>
            </a:r>
            <a:endParaRPr lang="en-US" sz="3200" dirty="0"/>
          </a:p>
        </p:txBody>
      </p:sp>
      <p:pic>
        <p:nvPicPr>
          <p:cNvPr id="9218" name="Picture 2"/>
          <p:cNvPicPr>
            <a:picLocks noChangeAspect="1" noChangeArrowheads="1"/>
          </p:cNvPicPr>
          <p:nvPr/>
        </p:nvPicPr>
        <p:blipFill>
          <a:blip r:embed="rId2" cstate="print"/>
          <a:srcRect/>
          <a:stretch>
            <a:fillRect/>
          </a:stretch>
        </p:blipFill>
        <p:spPr bwMode="auto">
          <a:xfrm>
            <a:off x="457200" y="1219200"/>
            <a:ext cx="8334375"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Execute other program</a:t>
            </a:r>
            <a:endParaRPr lang="en-US" sz="3200" dirty="0"/>
          </a:p>
        </p:txBody>
      </p:sp>
      <p:pic>
        <p:nvPicPr>
          <p:cNvPr id="10242" name="Picture 2"/>
          <p:cNvPicPr>
            <a:picLocks noChangeAspect="1" noChangeArrowheads="1"/>
          </p:cNvPicPr>
          <p:nvPr/>
        </p:nvPicPr>
        <p:blipFill>
          <a:blip r:embed="rId2" cstate="print"/>
          <a:srcRect/>
          <a:stretch>
            <a:fillRect/>
          </a:stretch>
        </p:blipFill>
        <p:spPr bwMode="auto">
          <a:xfrm>
            <a:off x="533400" y="1066800"/>
            <a:ext cx="8286750"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200" dirty="0" smtClean="0"/>
              <a:t>Terminating execution</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pPr marL="342900" lvl="1" indent="-342900">
              <a:buFont typeface="Arial" pitchFamily="34" charset="0"/>
              <a:buChar char="•"/>
            </a:pPr>
            <a:r>
              <a:rPr lang="en-US" sz="2400" dirty="0" err="1" smtClean="0"/>
              <a:t>sys.exit</a:t>
            </a:r>
            <a:r>
              <a:rPr lang="en-US" sz="2400" dirty="0" smtClean="0"/>
              <a:t>()</a:t>
            </a:r>
            <a:endParaRPr lang="en-US" sz="2400" dirty="0" smtClean="0"/>
          </a:p>
          <a:p>
            <a:pPr lvl="1"/>
            <a:r>
              <a:rPr lang="en-US" sz="2000" dirty="0" smtClean="0"/>
              <a:t>Throws </a:t>
            </a:r>
            <a:r>
              <a:rPr lang="en-US" sz="2000" dirty="0" err="1" smtClean="0"/>
              <a:t>SystemExit</a:t>
            </a:r>
            <a:r>
              <a:rPr lang="en-US" sz="2000" dirty="0" smtClean="0"/>
              <a:t> exception which is the only exception that not </a:t>
            </a:r>
            <a:r>
              <a:rPr lang="en-US" sz="2000" dirty="0" smtClean="0"/>
              <a:t>viewed as an error.</a:t>
            </a:r>
            <a:endParaRPr lang="en-US" sz="2000" dirty="0" smtClean="0"/>
          </a:p>
          <a:p>
            <a:pPr marL="342900" lvl="1" indent="-342900">
              <a:buFont typeface="Arial" pitchFamily="34" charset="0"/>
              <a:buChar char="•"/>
            </a:pPr>
            <a:r>
              <a:rPr lang="en-US" sz="2400" dirty="0" err="1" smtClean="0"/>
              <a:t>sys.exitfunc</a:t>
            </a:r>
            <a:r>
              <a:rPr lang="en-US" sz="2400" dirty="0" smtClean="0"/>
              <a:t>()</a:t>
            </a:r>
          </a:p>
          <a:p>
            <a:pPr lvl="1"/>
            <a:r>
              <a:rPr lang="en-US" sz="2000" dirty="0" smtClean="0"/>
              <a:t>Is </a:t>
            </a:r>
            <a:r>
              <a:rPr lang="en-US" sz="2000" dirty="0" smtClean="0"/>
              <a:t>disabled by default, but can be overridden to provide additional functionality, </a:t>
            </a:r>
            <a:r>
              <a:rPr lang="en-US" sz="2000" dirty="0" smtClean="0"/>
              <a:t>which </a:t>
            </a:r>
            <a:r>
              <a:rPr lang="en-US" sz="2000" dirty="0" smtClean="0"/>
              <a:t>takes place when </a:t>
            </a:r>
            <a:r>
              <a:rPr lang="en-US" sz="2000" dirty="0" err="1" smtClean="0"/>
              <a:t>sys.exit</a:t>
            </a:r>
            <a:r>
              <a:rPr lang="en-US" sz="2000" dirty="0" smtClean="0"/>
              <a:t>() is called and before the interpreter </a:t>
            </a:r>
            <a:r>
              <a:rPr lang="en-US" sz="2000" dirty="0" smtClean="0"/>
              <a:t>exits</a:t>
            </a:r>
          </a:p>
          <a:p>
            <a:pPr lvl="1"/>
            <a:r>
              <a:rPr lang="en-US" sz="2000" dirty="0" smtClean="0"/>
              <a:t>This function will not be </a:t>
            </a:r>
            <a:r>
              <a:rPr lang="en-US" sz="2000" dirty="0" smtClean="0"/>
              <a:t>passed </a:t>
            </a:r>
            <a:r>
              <a:rPr lang="en-US" sz="2000" dirty="0" smtClean="0"/>
              <a:t>any </a:t>
            </a:r>
            <a:r>
              <a:rPr lang="en-US" sz="2000" dirty="0" smtClean="0"/>
              <a:t>arguments</a:t>
            </a:r>
            <a:br>
              <a:rPr lang="en-US" sz="2000" dirty="0" smtClean="0"/>
            </a:br>
            <a:r>
              <a:rPr lang="en-US" sz="2000" dirty="0" smtClean="0"/>
              <a:t/>
            </a:r>
            <a:br>
              <a:rPr lang="en-US" sz="2000" dirty="0" smtClean="0"/>
            </a:br>
            <a:r>
              <a:rPr lang="en-US" sz="1800" dirty="0" smtClean="0"/>
              <a:t>import </a:t>
            </a:r>
            <a:r>
              <a:rPr lang="en-US" sz="1800" dirty="0" smtClean="0"/>
              <a:t>sys</a:t>
            </a:r>
            <a:br>
              <a:rPr lang="en-US" sz="1800" dirty="0" smtClean="0"/>
            </a:br>
            <a:r>
              <a:rPr lang="en-US" sz="1800" dirty="0" err="1" smtClean="0"/>
              <a:t>prev_exit_func</a:t>
            </a:r>
            <a:r>
              <a:rPr lang="en-US" sz="1800" dirty="0" smtClean="0"/>
              <a:t> = </a:t>
            </a:r>
            <a:r>
              <a:rPr lang="en-US" sz="1800" dirty="0" err="1" smtClean="0"/>
              <a:t>getattr</a:t>
            </a:r>
            <a:r>
              <a:rPr lang="en-US" sz="1800" dirty="0" smtClean="0"/>
              <a:t>(sys, '</a:t>
            </a:r>
            <a:r>
              <a:rPr lang="en-US" sz="1800" dirty="0" err="1" smtClean="0"/>
              <a:t>exitfunc</a:t>
            </a:r>
            <a:r>
              <a:rPr lang="en-US" sz="1800" dirty="0" smtClean="0"/>
              <a:t>', None</a:t>
            </a:r>
            <a:r>
              <a:rPr lang="en-US" sz="1800" dirty="0" smtClean="0"/>
              <a:t>)</a:t>
            </a:r>
            <a:br>
              <a:rPr lang="en-US" sz="1800" dirty="0" smtClean="0"/>
            </a:br>
            <a:r>
              <a:rPr lang="en-US" sz="1800" dirty="0" smtClean="0"/>
              <a:t>def </a:t>
            </a:r>
            <a:r>
              <a:rPr lang="en-US" sz="1800" dirty="0" err="1" smtClean="0"/>
              <a:t>my_exit_func</a:t>
            </a:r>
            <a:r>
              <a:rPr lang="en-US" sz="1800" dirty="0" smtClean="0"/>
              <a:t>(</a:t>
            </a:r>
            <a:r>
              <a:rPr lang="en-US" sz="1800" dirty="0" err="1" smtClean="0"/>
              <a:t>old_exit</a:t>
            </a:r>
            <a:r>
              <a:rPr lang="en-US" sz="1800" dirty="0" smtClean="0"/>
              <a:t> = </a:t>
            </a:r>
            <a:r>
              <a:rPr lang="en-US" sz="1800" dirty="0" err="1" smtClean="0"/>
              <a:t>prev_exit_func</a:t>
            </a:r>
            <a:r>
              <a:rPr lang="en-US" sz="1800" dirty="0" smtClean="0"/>
              <a:t>):</a:t>
            </a:r>
            <a:br>
              <a:rPr lang="en-US" sz="1800" dirty="0" smtClean="0"/>
            </a:br>
            <a:r>
              <a:rPr lang="en-US" sz="1800" dirty="0" smtClean="0"/>
              <a:t>    # </a:t>
            </a:r>
            <a:r>
              <a:rPr lang="en-US" sz="1800" dirty="0" smtClean="0"/>
              <a:t>perform </a:t>
            </a:r>
            <a:r>
              <a:rPr lang="en-US" sz="1800" dirty="0" smtClean="0"/>
              <a:t>cleanup</a:t>
            </a:r>
            <a:br>
              <a:rPr lang="en-US" sz="1800" dirty="0" smtClean="0"/>
            </a:br>
            <a:r>
              <a:rPr lang="en-US" sz="1800" dirty="0" smtClean="0"/>
              <a:t>if </a:t>
            </a:r>
            <a:r>
              <a:rPr lang="en-US" sz="1800" dirty="0" err="1" smtClean="0"/>
              <a:t>old_exit</a:t>
            </a:r>
            <a:r>
              <a:rPr lang="en-US" sz="1800" dirty="0" smtClean="0"/>
              <a:t> is not None and callable(</a:t>
            </a:r>
            <a:r>
              <a:rPr lang="en-US" sz="1800" dirty="0" err="1" smtClean="0"/>
              <a:t>old_exit</a:t>
            </a:r>
            <a:r>
              <a:rPr lang="en-US" sz="1800" dirty="0" smtClean="0"/>
              <a:t>):</a:t>
            </a:r>
            <a:br>
              <a:rPr lang="en-US" sz="1800" dirty="0" smtClean="0"/>
            </a:br>
            <a:r>
              <a:rPr lang="en-US" sz="1800" dirty="0" smtClean="0"/>
              <a:t>    </a:t>
            </a:r>
            <a:r>
              <a:rPr lang="en-US" sz="1800" dirty="0" err="1" smtClean="0"/>
              <a:t>old_exit</a:t>
            </a:r>
            <a:r>
              <a:rPr lang="en-US" sz="1800" dirty="0" smtClean="0"/>
              <a:t>()</a:t>
            </a:r>
            <a:br>
              <a:rPr lang="en-US" sz="1800" dirty="0" smtClean="0"/>
            </a:br>
            <a:r>
              <a:rPr lang="en-US" sz="1800" dirty="0" err="1" smtClean="0"/>
              <a:t>sys.exitfunc</a:t>
            </a:r>
            <a:r>
              <a:rPr lang="en-US" sz="1800" dirty="0" smtClean="0"/>
              <a:t> = </a:t>
            </a:r>
            <a:r>
              <a:rPr lang="en-US" sz="1800" dirty="0" err="1" smtClean="0"/>
              <a:t>my_exit_func</a:t>
            </a:r>
            <a:endParaRPr lang="en-US" sz="1800" dirty="0" smtClean="0"/>
          </a:p>
          <a:p>
            <a:pPr marL="342900" lvl="1" indent="-342900">
              <a:buFont typeface="Arial" pitchFamily="34" charset="0"/>
              <a:buChar char="•"/>
            </a:pPr>
            <a:r>
              <a:rPr lang="en-US" altLang="zh-CN" sz="2400" dirty="0" err="1" smtClean="0"/>
              <a:t>os</a:t>
            </a:r>
            <a:r>
              <a:rPr lang="en-US" altLang="zh-CN" sz="2400" dirty="0" err="1" smtClean="0"/>
              <a:t>._exit</a:t>
            </a:r>
            <a:r>
              <a:rPr lang="en-US" altLang="zh-CN" sz="2400" dirty="0" smtClean="0"/>
              <a:t>(), </a:t>
            </a:r>
            <a:r>
              <a:rPr lang="en-US" altLang="zh-CN" sz="2400" dirty="0" err="1" smtClean="0"/>
              <a:t>os.kill</a:t>
            </a:r>
            <a:r>
              <a:rPr lang="en-US" altLang="zh-CN" sz="2400" dirty="0" smtClean="0"/>
              <a:t>()</a:t>
            </a:r>
            <a:endParaRPr lang="en-US" sz="24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200" dirty="0" smtClean="0"/>
              <a:t>Os interface</a:t>
            </a:r>
            <a:endParaRPr lang="en-US" sz="3200" dirty="0"/>
          </a:p>
        </p:txBody>
      </p:sp>
      <p:pic>
        <p:nvPicPr>
          <p:cNvPr id="11266" name="Picture 2"/>
          <p:cNvPicPr>
            <a:picLocks noChangeAspect="1" noChangeArrowheads="1"/>
          </p:cNvPicPr>
          <p:nvPr/>
        </p:nvPicPr>
        <p:blipFill>
          <a:blip r:embed="rId2" cstate="print"/>
          <a:srcRect/>
          <a:stretch>
            <a:fillRect/>
          </a:stretch>
        </p:blipFill>
        <p:spPr bwMode="auto">
          <a:xfrm>
            <a:off x="457200" y="323850"/>
            <a:ext cx="8258175" cy="653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868362"/>
          </a:xfrm>
        </p:spPr>
        <p:txBody>
          <a:bodyPr>
            <a:normAutofit/>
          </a:bodyPr>
          <a:lstStyle/>
          <a:p>
            <a:r>
              <a:rPr lang="en-US" b="1" dirty="0" smtClean="0"/>
              <a:t>Advance topics</a:t>
            </a:r>
            <a:endParaRPr lang="en-US" b="1"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Regular expression</a:t>
            </a:r>
            <a:endParaRPr lang="en-US" sz="3200" dirty="0"/>
          </a:p>
        </p:txBody>
      </p:sp>
      <p:pic>
        <p:nvPicPr>
          <p:cNvPr id="12291" name="Picture 3"/>
          <p:cNvPicPr>
            <a:picLocks noChangeAspect="1" noChangeArrowheads="1"/>
          </p:cNvPicPr>
          <p:nvPr/>
        </p:nvPicPr>
        <p:blipFill>
          <a:blip r:embed="rId2" cstate="print"/>
          <a:srcRect/>
          <a:stretch>
            <a:fillRect/>
          </a:stretch>
        </p:blipFill>
        <p:spPr bwMode="auto">
          <a:xfrm>
            <a:off x="381000" y="981075"/>
            <a:ext cx="8458200" cy="587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Regular expression</a:t>
            </a:r>
            <a:endParaRPr lang="en-US" sz="3200" dirty="0"/>
          </a:p>
        </p:txBody>
      </p:sp>
      <p:pic>
        <p:nvPicPr>
          <p:cNvPr id="14338" name="Picture 2"/>
          <p:cNvPicPr>
            <a:picLocks noChangeAspect="1" noChangeArrowheads="1"/>
          </p:cNvPicPr>
          <p:nvPr/>
        </p:nvPicPr>
        <p:blipFill>
          <a:blip r:embed="rId2" cstate="print"/>
          <a:srcRect/>
          <a:stretch>
            <a:fillRect/>
          </a:stretch>
        </p:blipFill>
        <p:spPr bwMode="auto">
          <a:xfrm>
            <a:off x="762000" y="1295400"/>
            <a:ext cx="7505700" cy="372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Categorizing</a:t>
            </a:r>
            <a:r>
              <a:rPr lang="en-US" sz="3200" b="1" dirty="0" smtClean="0"/>
              <a:t> </a:t>
            </a:r>
            <a:r>
              <a:rPr lang="en-US" sz="3200" dirty="0" smtClean="0"/>
              <a:t>Primitive types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Storage Model</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marL="342900" lvl="1" indent="-342900">
              <a:buFont typeface="Arial" pitchFamily="34" charset="0"/>
              <a:buChar char="•"/>
            </a:pPr>
            <a:r>
              <a:rPr lang="en-US" sz="2400" dirty="0" smtClean="0"/>
              <a:t>Update Model</a:t>
            </a:r>
            <a:endParaRPr lang="en-US" altLang="zh-CN" sz="2400" dirty="0" smtClean="0"/>
          </a:p>
        </p:txBody>
      </p:sp>
      <p:pic>
        <p:nvPicPr>
          <p:cNvPr id="4098" name="Picture 2"/>
          <p:cNvPicPr>
            <a:picLocks noChangeAspect="1" noChangeArrowheads="1"/>
          </p:cNvPicPr>
          <p:nvPr/>
        </p:nvPicPr>
        <p:blipFill>
          <a:blip r:embed="rId2" cstate="print"/>
          <a:srcRect/>
          <a:stretch>
            <a:fillRect/>
          </a:stretch>
        </p:blipFill>
        <p:spPr bwMode="auto">
          <a:xfrm>
            <a:off x="838200" y="1752600"/>
            <a:ext cx="6600825" cy="18097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219200" y="4419600"/>
            <a:ext cx="5076825"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 module</a:t>
            </a:r>
            <a:endParaRPr lang="en-US" sz="3200" dirty="0"/>
          </a:p>
        </p:txBody>
      </p:sp>
      <p:pic>
        <p:nvPicPr>
          <p:cNvPr id="12290" name="Picture 2"/>
          <p:cNvPicPr>
            <a:picLocks noChangeAspect="1" noChangeArrowheads="1"/>
          </p:cNvPicPr>
          <p:nvPr/>
        </p:nvPicPr>
        <p:blipFill>
          <a:blip r:embed="rId2" cstate="print"/>
          <a:srcRect/>
          <a:stretch>
            <a:fillRect/>
          </a:stretch>
        </p:blipFill>
        <p:spPr bwMode="auto">
          <a:xfrm>
            <a:off x="304800" y="1143000"/>
            <a:ext cx="8486775" cy="541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a:t>
            </a:r>
            <a:r>
              <a:rPr lang="en-US" sz="3200" dirty="0" smtClean="0"/>
              <a:t>e module</a:t>
            </a:r>
            <a:endParaRPr lang="en-US" sz="3200" dirty="0"/>
          </a:p>
        </p:txBody>
      </p:sp>
      <p:pic>
        <p:nvPicPr>
          <p:cNvPr id="13314" name="Picture 2"/>
          <p:cNvPicPr>
            <a:picLocks noChangeAspect="1" noChangeArrowheads="1"/>
          </p:cNvPicPr>
          <p:nvPr/>
        </p:nvPicPr>
        <p:blipFill>
          <a:blip r:embed="rId2" cstate="print"/>
          <a:srcRect/>
          <a:stretch>
            <a:fillRect/>
          </a:stretch>
        </p:blipFill>
        <p:spPr bwMode="auto">
          <a:xfrm>
            <a:off x="381000" y="1371600"/>
            <a:ext cx="83820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Regular expression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Greedy and non-greedy mode</a:t>
            </a:r>
          </a:p>
          <a:p>
            <a:pPr lvl="1"/>
            <a:r>
              <a:rPr lang="en-US" sz="2000" dirty="0" smtClean="0"/>
              <a:t>patt1 </a:t>
            </a:r>
            <a:r>
              <a:rPr lang="en-US" sz="2000" dirty="0" smtClean="0"/>
              <a:t>= '.+(\d+-\d+-\d</a:t>
            </a:r>
            <a:r>
              <a:rPr lang="en-US" sz="2000" dirty="0" smtClean="0"/>
              <a:t>+)’       # Greedy by default</a:t>
            </a:r>
          </a:p>
          <a:p>
            <a:pPr lvl="1"/>
            <a:r>
              <a:rPr lang="en-US" sz="2000" dirty="0" smtClean="0"/>
              <a:t>patt2= '.+</a:t>
            </a:r>
            <a:r>
              <a:rPr lang="en-US" sz="2000" b="1" dirty="0" smtClean="0"/>
              <a:t>?</a:t>
            </a:r>
            <a:r>
              <a:rPr lang="en-US" sz="2000" dirty="0" smtClean="0"/>
              <a:t>(\</a:t>
            </a:r>
            <a:r>
              <a:rPr lang="en-US" sz="2000" dirty="0" smtClean="0"/>
              <a:t>d+-\d+-\d</a:t>
            </a:r>
            <a:r>
              <a:rPr lang="en-US" sz="2000" dirty="0" smtClean="0"/>
              <a:t>+)‘     # “?” tell the RE engine non-greedy</a:t>
            </a:r>
            <a:br>
              <a:rPr lang="en-US" sz="2000" dirty="0" smtClean="0"/>
            </a:br>
            <a:r>
              <a:rPr lang="en-US" sz="2000" dirty="0" smtClean="0"/>
              <a:t/>
            </a:r>
            <a:br>
              <a:rPr lang="en-US" sz="2000" dirty="0" smtClean="0"/>
            </a:br>
            <a:r>
              <a:rPr lang="en-US" sz="2000" dirty="0" smtClean="0"/>
              <a:t>data = ‘Thu </a:t>
            </a:r>
            <a:r>
              <a:rPr lang="en-US" sz="2000" dirty="0" smtClean="0"/>
              <a:t>Feb 15 17:46:04 2007::</a:t>
            </a:r>
            <a:r>
              <a:rPr lang="en-US" sz="2000" dirty="0" smtClean="0"/>
              <a:t>uzifzf@dp.gov</a:t>
            </a:r>
            <a:r>
              <a:rPr lang="en-US" sz="2000" dirty="0" smtClean="0"/>
              <a:t>::</a:t>
            </a:r>
            <a:r>
              <a:rPr lang="en-US" sz="2000" dirty="0" smtClean="0"/>
              <a:t>1171590364-6-8 </a:t>
            </a:r>
            <a:br>
              <a:rPr lang="en-US" sz="2000" dirty="0" smtClean="0"/>
            </a:br>
            <a:r>
              <a:rPr lang="en-US" sz="2000" dirty="0" err="1" smtClean="0"/>
              <a:t>re.match</a:t>
            </a:r>
            <a:r>
              <a:rPr lang="en-US" sz="2000" dirty="0" smtClean="0"/>
              <a:t>(patt1, </a:t>
            </a:r>
            <a:r>
              <a:rPr lang="en-US" sz="2000" dirty="0" smtClean="0"/>
              <a:t>data).group(1</a:t>
            </a:r>
            <a:r>
              <a:rPr lang="en-US" sz="2000" dirty="0" smtClean="0"/>
              <a:t>) =&gt; 4-6-8</a:t>
            </a:r>
            <a:br>
              <a:rPr lang="en-US" sz="2000" dirty="0" smtClean="0"/>
            </a:br>
            <a:r>
              <a:rPr lang="en-US" sz="2000" dirty="0" err="1" smtClean="0"/>
              <a:t>re.match</a:t>
            </a:r>
            <a:r>
              <a:rPr lang="en-US" sz="2000" dirty="0" smtClean="0"/>
              <a:t>(patt2, </a:t>
            </a:r>
            <a:r>
              <a:rPr lang="en-US" sz="2000" dirty="0" smtClean="0"/>
              <a:t>data).group(1) =&gt; 1171590364-6-8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Network programming</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a:t>
            </a:r>
            <a:r>
              <a:rPr lang="en-US" sz="2400" dirty="0" smtClean="0"/>
              <a:t>ocket module</a:t>
            </a:r>
          </a:p>
          <a:p>
            <a:pPr lvl="1"/>
            <a:r>
              <a:rPr lang="en-US" sz="2000" dirty="0" err="1" smtClean="0"/>
              <a:t>sockObject</a:t>
            </a:r>
            <a:r>
              <a:rPr lang="en-US" sz="2000" dirty="0" smtClean="0"/>
              <a:t> = </a:t>
            </a:r>
            <a:r>
              <a:rPr lang="en-US" sz="2000" dirty="0" err="1" smtClean="0"/>
              <a:t>socket.socket</a:t>
            </a:r>
            <a:r>
              <a:rPr lang="en-US" sz="2000" dirty="0" smtClean="0"/>
              <a:t>(</a:t>
            </a:r>
            <a:r>
              <a:rPr lang="en-US" sz="2000" i="1" dirty="0" err="1" smtClean="0"/>
              <a:t>socket_family</a:t>
            </a:r>
            <a:r>
              <a:rPr lang="en-US" sz="2000" i="1" dirty="0" smtClean="0"/>
              <a:t>, </a:t>
            </a:r>
            <a:r>
              <a:rPr lang="en-US" sz="2000" i="1" dirty="0" err="1" smtClean="0"/>
              <a:t>socket_type</a:t>
            </a:r>
            <a:r>
              <a:rPr lang="en-US" sz="2000" i="1" dirty="0" smtClean="0"/>
              <a:t>, protocol=0) </a:t>
            </a:r>
            <a:r>
              <a:rPr lang="en-US" sz="2000" dirty="0" smtClean="0"/>
              <a:t/>
            </a:r>
            <a:br>
              <a:rPr lang="en-US" sz="2000" dirty="0" smtClean="0"/>
            </a:br>
            <a:endParaRPr lang="en-US" sz="2000" dirty="0" smtClean="0"/>
          </a:p>
        </p:txBody>
      </p:sp>
      <p:pic>
        <p:nvPicPr>
          <p:cNvPr id="15365" name="Picture 5"/>
          <p:cNvPicPr>
            <a:picLocks noChangeAspect="1" noChangeArrowheads="1"/>
          </p:cNvPicPr>
          <p:nvPr/>
        </p:nvPicPr>
        <p:blipFill>
          <a:blip r:embed="rId2" cstate="print"/>
          <a:srcRect/>
          <a:stretch>
            <a:fillRect/>
          </a:stretch>
        </p:blipFill>
        <p:spPr bwMode="auto">
          <a:xfrm>
            <a:off x="457200" y="2057400"/>
            <a:ext cx="8286750" cy="462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Socket module (cont.)</a:t>
            </a:r>
            <a:endParaRPr lang="en-US" sz="3200" dirty="0"/>
          </a:p>
        </p:txBody>
      </p:sp>
      <p:pic>
        <p:nvPicPr>
          <p:cNvPr id="16387" name="Picture 3"/>
          <p:cNvPicPr>
            <a:picLocks noChangeAspect="1" noChangeArrowheads="1"/>
          </p:cNvPicPr>
          <p:nvPr/>
        </p:nvPicPr>
        <p:blipFill>
          <a:blip r:embed="rId2" cstate="print"/>
          <a:srcRect/>
          <a:stretch>
            <a:fillRect/>
          </a:stretch>
        </p:blipFill>
        <p:spPr bwMode="auto">
          <a:xfrm>
            <a:off x="1633538" y="1304925"/>
            <a:ext cx="5876925"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Socket module attributes</a:t>
            </a:r>
            <a:endParaRPr lang="en-US" sz="3200" dirty="0"/>
          </a:p>
        </p:txBody>
      </p:sp>
      <p:pic>
        <p:nvPicPr>
          <p:cNvPr id="17410" name="Picture 2"/>
          <p:cNvPicPr>
            <a:picLocks noChangeAspect="1" noChangeArrowheads="1"/>
          </p:cNvPicPr>
          <p:nvPr/>
        </p:nvPicPr>
        <p:blipFill>
          <a:blip r:embed="rId2" cstate="print"/>
          <a:srcRect/>
          <a:stretch>
            <a:fillRect/>
          </a:stretch>
        </p:blipFill>
        <p:spPr bwMode="auto">
          <a:xfrm>
            <a:off x="533400" y="1143000"/>
            <a:ext cx="81153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Socket module attributes (cont.)</a:t>
            </a:r>
            <a:endParaRPr lang="en-US" sz="3200" dirty="0"/>
          </a:p>
        </p:txBody>
      </p:sp>
      <p:pic>
        <p:nvPicPr>
          <p:cNvPr id="18434" name="Picture 2"/>
          <p:cNvPicPr>
            <a:picLocks noChangeAspect="1" noChangeArrowheads="1"/>
          </p:cNvPicPr>
          <p:nvPr/>
        </p:nvPicPr>
        <p:blipFill>
          <a:blip r:embed="rId2" cstate="print"/>
          <a:srcRect/>
          <a:stretch>
            <a:fillRect/>
          </a:stretch>
        </p:blipFill>
        <p:spPr bwMode="auto">
          <a:xfrm>
            <a:off x="533400" y="-47625"/>
            <a:ext cx="8029575" cy="690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SocketServer</a:t>
            </a:r>
            <a:r>
              <a:rPr lang="en-US" sz="3200" dirty="0" smtClean="0"/>
              <a:t> Module</a:t>
            </a:r>
            <a:endParaRPr lang="en-US" sz="3200" dirty="0"/>
          </a:p>
        </p:txBody>
      </p:sp>
      <p:pic>
        <p:nvPicPr>
          <p:cNvPr id="19458" name="Picture 2"/>
          <p:cNvPicPr>
            <a:picLocks noChangeAspect="1" noChangeArrowheads="1"/>
          </p:cNvPicPr>
          <p:nvPr/>
        </p:nvPicPr>
        <p:blipFill>
          <a:blip r:embed="rId2" cstate="print"/>
          <a:srcRect/>
          <a:stretch>
            <a:fillRect/>
          </a:stretch>
        </p:blipFill>
        <p:spPr bwMode="auto">
          <a:xfrm>
            <a:off x="533400" y="1219200"/>
            <a:ext cx="8315325"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Internet Client programming</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ftplib.FTP</a:t>
            </a:r>
          </a:p>
          <a:p>
            <a:r>
              <a:rPr lang="en-US" sz="2400" dirty="0" err="1" smtClean="0"/>
              <a:t>nntplib.NNTP</a:t>
            </a:r>
            <a:endParaRPr lang="en-US" sz="2400" dirty="0" smtClean="0"/>
          </a:p>
          <a:p>
            <a:r>
              <a:rPr lang="en-US" sz="2400" dirty="0" err="1" smtClean="0"/>
              <a:t>smtplib.SMTP</a:t>
            </a:r>
            <a:endParaRPr lang="en-US" sz="2400" dirty="0" smtClean="0"/>
          </a:p>
          <a:p>
            <a:r>
              <a:rPr lang="en-US" sz="2400" dirty="0" smtClean="0"/>
              <a:t>poplib.POP3</a:t>
            </a:r>
          </a:p>
          <a:p>
            <a:r>
              <a:rPr lang="en-US" sz="2400" dirty="0" err="1" smtClean="0"/>
              <a:t>t</a:t>
            </a:r>
            <a:r>
              <a:rPr lang="en-US" sz="2400" dirty="0" err="1" smtClean="0"/>
              <a:t>elnetlib</a:t>
            </a:r>
            <a:endParaRPr lang="en-US" sz="2400" dirty="0" smtClean="0"/>
          </a:p>
          <a:p>
            <a:r>
              <a:rPr lang="en-US" sz="2400" dirty="0" err="1" smtClean="0"/>
              <a:t>Httplib</a:t>
            </a:r>
            <a:endParaRPr lang="en-US" sz="2400" dirty="0" smtClean="0"/>
          </a:p>
          <a:p>
            <a:r>
              <a:rPr lang="en-US" sz="2400" dirty="0" err="1" smtClean="0"/>
              <a:t>gopherlib</a:t>
            </a:r>
            <a:r>
              <a:rPr lang="en-US" sz="2000" dirty="0" smtClean="0"/>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Multi-thread programming</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Global Interpreter Lock (GIL</a:t>
            </a:r>
            <a:r>
              <a:rPr lang="en-US" sz="2400" dirty="0" smtClean="0"/>
              <a:t>)</a:t>
            </a:r>
          </a:p>
          <a:p>
            <a:pPr lvl="1"/>
            <a:r>
              <a:rPr lang="en-US" sz="2000" dirty="0" smtClean="0"/>
              <a:t>Execution of Python code is controlled by the </a:t>
            </a:r>
            <a:r>
              <a:rPr lang="en-US" sz="2000" i="1" dirty="0" smtClean="0"/>
              <a:t>Python Virtual Machine (aka the interpreter main loop</a:t>
            </a:r>
            <a:r>
              <a:rPr lang="en-US" sz="2000" i="1" dirty="0" smtClean="0"/>
              <a:t>). </a:t>
            </a:r>
            <a:r>
              <a:rPr lang="en-US" sz="2000" dirty="0" smtClean="0"/>
              <a:t>Python </a:t>
            </a:r>
            <a:r>
              <a:rPr lang="en-US" sz="2000" dirty="0" smtClean="0"/>
              <a:t>was designed in such a way that only one thread of control may be executing in this main </a:t>
            </a:r>
            <a:r>
              <a:rPr lang="en-US" sz="2000" dirty="0" smtClean="0"/>
              <a:t>loop</a:t>
            </a:r>
          </a:p>
          <a:p>
            <a:pPr lvl="1"/>
            <a:r>
              <a:rPr lang="en-US" sz="2000" dirty="0" smtClean="0"/>
              <a:t>Access to the Python Virtual Machine is controlled by the </a:t>
            </a:r>
            <a:r>
              <a:rPr lang="en-US" sz="2000" i="1" dirty="0" smtClean="0"/>
              <a:t>global interpreter lock (GIL</a:t>
            </a:r>
            <a:r>
              <a:rPr lang="en-US" sz="2000" i="1" dirty="0" smtClean="0"/>
              <a:t>). </a:t>
            </a:r>
            <a:r>
              <a:rPr lang="en-US" sz="2000" dirty="0" smtClean="0"/>
              <a:t>This lock is </a:t>
            </a:r>
            <a:r>
              <a:rPr lang="en-US" sz="2000" dirty="0" smtClean="0"/>
              <a:t>what </a:t>
            </a:r>
            <a:r>
              <a:rPr lang="en-US" sz="2000" dirty="0" smtClean="0"/>
              <a:t>ensures that exactly one thread is </a:t>
            </a:r>
            <a:r>
              <a:rPr lang="en-US" sz="2000" dirty="0" smtClean="0"/>
              <a:t>running.</a:t>
            </a:r>
          </a:p>
          <a:p>
            <a:r>
              <a:rPr lang="en-US" sz="2400" dirty="0" smtClean="0"/>
              <a:t>The </a:t>
            </a:r>
            <a:r>
              <a:rPr lang="en-US" sz="2400" dirty="0" smtClean="0"/>
              <a:t>PVM execs </a:t>
            </a:r>
            <a:r>
              <a:rPr lang="en-US" sz="2400" dirty="0" smtClean="0"/>
              <a:t>in the following </a:t>
            </a:r>
            <a:r>
              <a:rPr lang="en-US" sz="2400" dirty="0" smtClean="0"/>
              <a:t>manner in a MT </a:t>
            </a:r>
            <a:r>
              <a:rPr lang="en-US" sz="2400" dirty="0" err="1" smtClean="0"/>
              <a:t>env</a:t>
            </a:r>
            <a:endParaRPr lang="en-US" sz="2400" dirty="0" smtClean="0"/>
          </a:p>
          <a:p>
            <a:pPr lvl="1"/>
            <a:r>
              <a:rPr lang="en-US" sz="2000" dirty="0" smtClean="0"/>
              <a:t>Set the </a:t>
            </a:r>
            <a:r>
              <a:rPr lang="en-US" sz="2000" dirty="0" smtClean="0"/>
              <a:t>GIL</a:t>
            </a:r>
          </a:p>
          <a:p>
            <a:pPr lvl="1"/>
            <a:r>
              <a:rPr lang="en-US" sz="2000" dirty="0" smtClean="0"/>
              <a:t>Switch in a thread to </a:t>
            </a:r>
            <a:r>
              <a:rPr lang="en-US" sz="2000" dirty="0" smtClean="0"/>
              <a:t>run</a:t>
            </a:r>
          </a:p>
          <a:p>
            <a:pPr lvl="1"/>
            <a:r>
              <a:rPr lang="en-US" sz="2000" dirty="0" smtClean="0"/>
              <a:t>Execute either </a:t>
            </a:r>
            <a:r>
              <a:rPr lang="en-US" sz="2000" dirty="0" smtClean="0"/>
              <a:t>... a) </a:t>
            </a:r>
            <a:r>
              <a:rPr lang="en-US" sz="2000" dirty="0" smtClean="0"/>
              <a:t>For a specified number of </a:t>
            </a:r>
            <a:r>
              <a:rPr lang="en-US" sz="2000" dirty="0" err="1" smtClean="0"/>
              <a:t>bytecode</a:t>
            </a:r>
            <a:r>
              <a:rPr lang="en-US" sz="2000" dirty="0" smtClean="0"/>
              <a:t> </a:t>
            </a:r>
            <a:r>
              <a:rPr lang="en-US" sz="2000" dirty="0" smtClean="0"/>
              <a:t>instructions, or b) </a:t>
            </a:r>
            <a:r>
              <a:rPr lang="en-US" sz="2000" dirty="0" smtClean="0"/>
              <a:t>If the thread voluntarily yields control (can be accomplished </a:t>
            </a:r>
            <a:r>
              <a:rPr lang="en-US" sz="2000" dirty="0" err="1" smtClean="0"/>
              <a:t>time.sleep</a:t>
            </a:r>
            <a:r>
              <a:rPr lang="en-US" sz="2000" dirty="0" smtClean="0"/>
              <a:t>(0))</a:t>
            </a:r>
            <a:endParaRPr lang="en-US" sz="2000" dirty="0" smtClean="0"/>
          </a:p>
          <a:p>
            <a:pPr lvl="1"/>
            <a:r>
              <a:rPr lang="en-US" sz="2000" dirty="0" smtClean="0"/>
              <a:t>Put the thread back to sleep (switch out thread</a:t>
            </a:r>
            <a:r>
              <a:rPr lang="en-US" sz="2000" dirty="0" smtClean="0"/>
              <a:t>)</a:t>
            </a:r>
          </a:p>
          <a:p>
            <a:pPr lvl="1"/>
            <a:r>
              <a:rPr lang="en-US" sz="2000" dirty="0" smtClean="0"/>
              <a:t>Unlock the GIL, and </a:t>
            </a:r>
            <a:r>
              <a:rPr lang="en-US" sz="2000" dirty="0" smtClean="0"/>
              <a:t>...</a:t>
            </a:r>
          </a:p>
          <a:p>
            <a:pPr lvl="1"/>
            <a:r>
              <a:rPr lang="en-US" sz="2000" dirty="0" smtClean="0"/>
              <a:t>Do it all over again (lather, rinse, repeat)</a:t>
            </a: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Categorizing</a:t>
            </a:r>
            <a:r>
              <a:rPr lang="en-US" sz="3200" b="1" dirty="0" smtClean="0"/>
              <a:t> </a:t>
            </a:r>
            <a:r>
              <a:rPr lang="en-US" sz="3200" dirty="0" smtClean="0"/>
              <a:t>Primitive types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Access Model</a:t>
            </a:r>
            <a:endParaRPr lang="en-US" altLang="zh-CN" sz="24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marL="342900" lvl="1" indent="-342900">
              <a:buNone/>
            </a:pPr>
            <a:endParaRPr lang="en-US" sz="2400" dirty="0" smtClean="0"/>
          </a:p>
          <a:p>
            <a:pPr marL="342900" lvl="1" indent="-342900">
              <a:buFont typeface="Arial" pitchFamily="34" charset="0"/>
              <a:buChar char="•"/>
            </a:pPr>
            <a:r>
              <a:rPr lang="en-US" altLang="zh-CN" sz="2400" dirty="0" smtClean="0"/>
              <a:t>Summary</a:t>
            </a:r>
          </a:p>
        </p:txBody>
      </p:sp>
      <p:pic>
        <p:nvPicPr>
          <p:cNvPr id="5122" name="Picture 2"/>
          <p:cNvPicPr>
            <a:picLocks noChangeAspect="1" noChangeArrowheads="1"/>
          </p:cNvPicPr>
          <p:nvPr/>
        </p:nvPicPr>
        <p:blipFill>
          <a:blip r:embed="rId2" cstate="print"/>
          <a:srcRect/>
          <a:stretch>
            <a:fillRect/>
          </a:stretch>
        </p:blipFill>
        <p:spPr bwMode="auto">
          <a:xfrm>
            <a:off x="2590800" y="1524000"/>
            <a:ext cx="4505325" cy="238125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295400" y="4495800"/>
            <a:ext cx="5181600" cy="222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 module (low level)</a:t>
            </a:r>
            <a:endParaRPr lang="en-US" sz="3200" dirty="0"/>
          </a:p>
        </p:txBody>
      </p:sp>
      <p:pic>
        <p:nvPicPr>
          <p:cNvPr id="20482" name="Picture 2"/>
          <p:cNvPicPr>
            <a:picLocks noChangeAspect="1" noChangeArrowheads="1"/>
          </p:cNvPicPr>
          <p:nvPr/>
        </p:nvPicPr>
        <p:blipFill>
          <a:blip r:embed="rId2" cstate="print"/>
          <a:srcRect/>
          <a:stretch>
            <a:fillRect/>
          </a:stretch>
        </p:blipFill>
        <p:spPr bwMode="auto">
          <a:xfrm>
            <a:off x="381000" y="1447800"/>
            <a:ext cx="8420100"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threading module (high level)</a:t>
            </a:r>
            <a:endParaRPr lang="en-US" sz="3200" dirty="0"/>
          </a:p>
        </p:txBody>
      </p:sp>
      <p:pic>
        <p:nvPicPr>
          <p:cNvPr id="21506" name="Picture 2"/>
          <p:cNvPicPr>
            <a:picLocks noChangeAspect="1" noChangeArrowheads="1"/>
          </p:cNvPicPr>
          <p:nvPr/>
        </p:nvPicPr>
        <p:blipFill>
          <a:blip r:embed="rId2" cstate="print"/>
          <a:srcRect/>
          <a:stretch>
            <a:fillRect/>
          </a:stretch>
        </p:blipFill>
        <p:spPr bwMode="auto">
          <a:xfrm>
            <a:off x="476250" y="1357313"/>
            <a:ext cx="8191500"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threading module (Thread method)</a:t>
            </a:r>
            <a:endParaRPr lang="en-US" sz="3200" dirty="0"/>
          </a:p>
        </p:txBody>
      </p:sp>
      <p:pic>
        <p:nvPicPr>
          <p:cNvPr id="22530" name="Picture 2"/>
          <p:cNvPicPr>
            <a:picLocks noChangeAspect="1" noChangeArrowheads="1"/>
          </p:cNvPicPr>
          <p:nvPr/>
        </p:nvPicPr>
        <p:blipFill>
          <a:blip r:embed="rId2" cstate="print"/>
          <a:srcRect/>
          <a:stretch>
            <a:fillRect/>
          </a:stretch>
        </p:blipFill>
        <p:spPr bwMode="auto">
          <a:xfrm>
            <a:off x="457200" y="1295400"/>
            <a:ext cx="826770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threading module (Other </a:t>
            </a:r>
            <a:r>
              <a:rPr lang="en-US" sz="3200" b="1" dirty="0" smtClean="0"/>
              <a:t>functions</a:t>
            </a:r>
            <a:r>
              <a:rPr lang="en-US" sz="3200" dirty="0" smtClean="0"/>
              <a:t>)</a:t>
            </a:r>
            <a:endParaRPr lang="en-US" sz="3200" dirty="0"/>
          </a:p>
        </p:txBody>
      </p:sp>
      <p:pic>
        <p:nvPicPr>
          <p:cNvPr id="23554" name="Picture 2"/>
          <p:cNvPicPr>
            <a:picLocks noChangeAspect="1" noChangeArrowheads="1"/>
          </p:cNvPicPr>
          <p:nvPr/>
        </p:nvPicPr>
        <p:blipFill>
          <a:blip r:embed="rId2" cstate="print"/>
          <a:srcRect/>
          <a:stretch>
            <a:fillRect/>
          </a:stretch>
        </p:blipFill>
        <p:spPr bwMode="auto">
          <a:xfrm>
            <a:off x="1828800" y="1600200"/>
            <a:ext cx="5153025"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Q</a:t>
            </a:r>
            <a:r>
              <a:rPr lang="en-US" sz="3200" dirty="0" smtClean="0"/>
              <a:t>ueue</a:t>
            </a:r>
            <a:r>
              <a:rPr lang="en-US" sz="3200" dirty="0" smtClean="0"/>
              <a:t> module</a:t>
            </a:r>
            <a:endParaRPr lang="en-US" sz="3200" dirty="0"/>
          </a:p>
        </p:txBody>
      </p:sp>
      <p:pic>
        <p:nvPicPr>
          <p:cNvPr id="24578" name="Picture 2"/>
          <p:cNvPicPr>
            <a:picLocks noChangeAspect="1" noChangeArrowheads="1"/>
          </p:cNvPicPr>
          <p:nvPr/>
        </p:nvPicPr>
        <p:blipFill>
          <a:blip r:embed="rId2" cstate="print"/>
          <a:srcRect/>
          <a:stretch>
            <a:fillRect/>
          </a:stretch>
        </p:blipFill>
        <p:spPr bwMode="auto">
          <a:xfrm>
            <a:off x="304800" y="1295400"/>
            <a:ext cx="8448675"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Web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urlparse</a:t>
            </a:r>
            <a:r>
              <a:rPr lang="en-US" sz="2400" dirty="0" smtClean="0"/>
              <a:t> module</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5602" name="Picture 2"/>
          <p:cNvPicPr>
            <a:picLocks noChangeAspect="1" noChangeArrowheads="1"/>
          </p:cNvPicPr>
          <p:nvPr/>
        </p:nvPicPr>
        <p:blipFill>
          <a:blip r:embed="rId2" cstate="print"/>
          <a:srcRect/>
          <a:stretch>
            <a:fillRect/>
          </a:stretch>
        </p:blipFill>
        <p:spPr bwMode="auto">
          <a:xfrm>
            <a:off x="533400" y="1828800"/>
            <a:ext cx="8267700"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Web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urllib</a:t>
            </a:r>
            <a:r>
              <a:rPr lang="en-US" sz="2400" dirty="0" smtClean="0"/>
              <a:t> module (</a:t>
            </a:r>
            <a:r>
              <a:rPr lang="en-US" sz="2400" dirty="0" smtClean="0"/>
              <a:t>more </a:t>
            </a:r>
            <a:r>
              <a:rPr lang="en-US" sz="2400" dirty="0" err="1" smtClean="0"/>
              <a:t>powful</a:t>
            </a:r>
            <a:r>
              <a:rPr lang="en-US" sz="2400" dirty="0" smtClean="0"/>
              <a:t> urllib2)</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6626" name="Picture 2"/>
          <p:cNvPicPr>
            <a:picLocks noChangeAspect="1" noChangeArrowheads="1"/>
          </p:cNvPicPr>
          <p:nvPr/>
        </p:nvPicPr>
        <p:blipFill>
          <a:blip r:embed="rId2" cstate="print"/>
          <a:srcRect/>
          <a:stretch>
            <a:fillRect/>
          </a:stretch>
        </p:blipFill>
        <p:spPr bwMode="auto">
          <a:xfrm>
            <a:off x="457200" y="1809750"/>
            <a:ext cx="8315325"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Web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urllib.urlopen</a:t>
            </a:r>
            <a:r>
              <a:rPr lang="en-US" sz="2400" dirty="0" smtClean="0"/>
              <a:t> file object methods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7650" name="Picture 2"/>
          <p:cNvPicPr>
            <a:picLocks noChangeAspect="1" noChangeArrowheads="1"/>
          </p:cNvPicPr>
          <p:nvPr/>
        </p:nvPicPr>
        <p:blipFill>
          <a:blip r:embed="rId2" cstate="print"/>
          <a:srcRect/>
          <a:stretch>
            <a:fillRect/>
          </a:stretch>
        </p:blipFill>
        <p:spPr bwMode="auto">
          <a:xfrm>
            <a:off x="1447800" y="1981200"/>
            <a:ext cx="504825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Database and Python</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8674" name="Picture 2"/>
          <p:cNvPicPr>
            <a:picLocks noChangeAspect="1" noChangeArrowheads="1"/>
          </p:cNvPicPr>
          <p:nvPr/>
        </p:nvPicPr>
        <p:blipFill>
          <a:blip r:embed="rId2" cstate="print"/>
          <a:srcRect/>
          <a:stretch>
            <a:fillRect/>
          </a:stretch>
        </p:blipFill>
        <p:spPr bwMode="auto">
          <a:xfrm>
            <a:off x="838200" y="1905000"/>
            <a:ext cx="7467600" cy="311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DB-API module attributes </a:t>
            </a:r>
          </a:p>
          <a:p>
            <a:pPr lvl="1"/>
            <a:r>
              <a:rPr lang="en-US" sz="2000" dirty="0" err="1" smtClean="0"/>
              <a:t>Threadsafety</a:t>
            </a:r>
            <a:endParaRPr lang="en-US" sz="2000" dirty="0" smtClean="0"/>
          </a:p>
          <a:p>
            <a:pPr marL="914400" lvl="1" indent="-457200">
              <a:buFont typeface="Arial" pitchFamily="34" charset="0"/>
              <a:buChar char="•"/>
            </a:pPr>
            <a:r>
              <a:rPr lang="en-US" sz="2000" dirty="0" smtClean="0"/>
              <a:t>0: Not </a:t>
            </a:r>
            <a:r>
              <a:rPr lang="en-US" sz="2000" dirty="0" err="1" smtClean="0"/>
              <a:t>threadsafe</a:t>
            </a:r>
            <a:r>
              <a:rPr lang="en-US" sz="2000" dirty="0" smtClean="0"/>
              <a:t>, so threads should not share the module at </a:t>
            </a:r>
            <a:r>
              <a:rPr lang="en-US" sz="2000" dirty="0" smtClean="0"/>
              <a:t>all</a:t>
            </a:r>
          </a:p>
          <a:p>
            <a:pPr marL="914400" lvl="1" indent="-457200">
              <a:buFont typeface="Arial" pitchFamily="34" charset="0"/>
              <a:buChar char="•"/>
            </a:pPr>
            <a:r>
              <a:rPr lang="en-US" sz="2000" dirty="0" smtClean="0"/>
              <a:t>1: Minimally </a:t>
            </a:r>
            <a:r>
              <a:rPr lang="en-US" sz="2000" dirty="0" err="1" smtClean="0"/>
              <a:t>threadsafe</a:t>
            </a:r>
            <a:r>
              <a:rPr lang="en-US" sz="2000" dirty="0" smtClean="0"/>
              <a:t>: threads can share the module but not </a:t>
            </a:r>
            <a:r>
              <a:rPr lang="en-US" sz="2000" dirty="0" smtClean="0"/>
              <a:t>connections</a:t>
            </a:r>
          </a:p>
          <a:p>
            <a:pPr marL="914400" lvl="1" indent="-457200">
              <a:buFont typeface="Arial" pitchFamily="34" charset="0"/>
              <a:buChar char="•"/>
            </a:pPr>
            <a:r>
              <a:rPr lang="en-US" sz="2000" dirty="0" smtClean="0"/>
              <a:t>2: Moderately </a:t>
            </a:r>
            <a:r>
              <a:rPr lang="en-US" sz="2000" dirty="0" err="1" smtClean="0"/>
              <a:t>threadsafe</a:t>
            </a:r>
            <a:r>
              <a:rPr lang="en-US" sz="2000" dirty="0" smtClean="0"/>
              <a:t>: threads can share the module and connections but not </a:t>
            </a:r>
            <a:r>
              <a:rPr lang="en-US" sz="2000" dirty="0" smtClean="0"/>
              <a:t>cursors</a:t>
            </a:r>
          </a:p>
          <a:p>
            <a:pPr marL="914400" lvl="1" indent="-457200">
              <a:buFont typeface="Arial" pitchFamily="34" charset="0"/>
              <a:buChar char="•"/>
            </a:pPr>
            <a:r>
              <a:rPr lang="en-US" sz="2000" dirty="0" smtClean="0"/>
              <a:t>3: Fully </a:t>
            </a:r>
            <a:r>
              <a:rPr lang="en-US" sz="2000" dirty="0" err="1" smtClean="0"/>
              <a:t>threadsafe</a:t>
            </a:r>
            <a:r>
              <a:rPr lang="en-US" sz="2000" dirty="0" smtClean="0"/>
              <a:t>: threads can share the module, connections, and cursors</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29698" name="Picture 2"/>
          <p:cNvPicPr>
            <a:picLocks noChangeAspect="1" noChangeArrowheads="1"/>
          </p:cNvPicPr>
          <p:nvPr/>
        </p:nvPicPr>
        <p:blipFill>
          <a:blip r:embed="rId2" cstate="print"/>
          <a:srcRect/>
          <a:stretch>
            <a:fillRect/>
          </a:stretch>
        </p:blipFill>
        <p:spPr bwMode="auto">
          <a:xfrm>
            <a:off x="1066800" y="4495800"/>
            <a:ext cx="5667375"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Keywords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Python keyword set</a:t>
            </a: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r>
              <a:rPr lang="en-US" altLang="zh-CN" sz="2400" dirty="0" smtClean="0"/>
              <a:t>Built-ins</a:t>
            </a:r>
          </a:p>
          <a:p>
            <a:pPr lvl="1"/>
            <a:r>
              <a:rPr lang="en-US" altLang="zh-CN" sz="2000" dirty="0" smtClean="0"/>
              <a:t>In __</a:t>
            </a:r>
            <a:r>
              <a:rPr lang="en-US" altLang="zh-CN" sz="2000" dirty="0" err="1" smtClean="0"/>
              <a:t>builtins</a:t>
            </a:r>
            <a:r>
              <a:rPr lang="en-US" altLang="zh-CN" sz="2000" dirty="0" smtClean="0"/>
              <a:t>__ module, should be treated as reserved words by the system</a:t>
            </a:r>
          </a:p>
          <a:p>
            <a:pPr marL="342900" lvl="1" indent="-342900">
              <a:buFont typeface="Arial" pitchFamily="34" charset="0"/>
              <a:buChar char="•"/>
            </a:pPr>
            <a:r>
              <a:rPr lang="en-US" altLang="zh-CN" sz="2400" dirty="0" smtClean="0"/>
              <a:t>Special Underscore Identifiers</a:t>
            </a:r>
          </a:p>
          <a:p>
            <a:pPr lvl="1"/>
            <a:r>
              <a:rPr lang="en-US" altLang="zh-CN" sz="2000" dirty="0" smtClean="0"/>
              <a:t>_xxx Do not import with 'from module import *‘</a:t>
            </a:r>
          </a:p>
          <a:p>
            <a:pPr lvl="1"/>
            <a:r>
              <a:rPr lang="en-US" altLang="zh-CN" sz="2000" dirty="0" smtClean="0"/>
              <a:t>__xxx__ System-defined name</a:t>
            </a:r>
          </a:p>
          <a:p>
            <a:pPr lvl="1"/>
            <a:r>
              <a:rPr lang="en-US" altLang="zh-CN" sz="2000" dirty="0" smtClean="0"/>
              <a:t>__xxx Request private name mangling in classes</a:t>
            </a:r>
          </a:p>
        </p:txBody>
      </p:sp>
      <p:pic>
        <p:nvPicPr>
          <p:cNvPr id="2052" name="Picture 4"/>
          <p:cNvPicPr>
            <a:picLocks noChangeAspect="1" noChangeArrowheads="1"/>
          </p:cNvPicPr>
          <p:nvPr/>
        </p:nvPicPr>
        <p:blipFill>
          <a:blip r:embed="rId2" cstate="print"/>
          <a:srcRect/>
          <a:stretch>
            <a:fillRect/>
          </a:stretch>
        </p:blipFill>
        <p:spPr bwMode="auto">
          <a:xfrm>
            <a:off x="2667000" y="1524000"/>
            <a:ext cx="300990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Paramstyle</a:t>
            </a:r>
            <a:endParaRPr lang="en-US" sz="24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0722" name="Picture 2"/>
          <p:cNvPicPr>
            <a:picLocks noChangeAspect="1" noChangeArrowheads="1"/>
          </p:cNvPicPr>
          <p:nvPr/>
        </p:nvPicPr>
        <p:blipFill>
          <a:blip r:embed="rId2" cstate="print"/>
          <a:srcRect/>
          <a:stretch>
            <a:fillRect/>
          </a:stretch>
        </p:blipFill>
        <p:spPr bwMode="auto">
          <a:xfrm>
            <a:off x="838200" y="1905000"/>
            <a:ext cx="701992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DB-API exceptions</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1746" name="Picture 2"/>
          <p:cNvPicPr>
            <a:picLocks noChangeAspect="1" noChangeArrowheads="1"/>
          </p:cNvPicPr>
          <p:nvPr/>
        </p:nvPicPr>
        <p:blipFill>
          <a:blip r:embed="rId2" cstate="print"/>
          <a:srcRect/>
          <a:stretch>
            <a:fillRect/>
          </a:stretch>
        </p:blipFill>
        <p:spPr bwMode="auto">
          <a:xfrm>
            <a:off x="685800" y="1828800"/>
            <a:ext cx="75057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connection object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2770" name="Picture 2"/>
          <p:cNvPicPr>
            <a:picLocks noChangeAspect="1" noChangeArrowheads="1"/>
          </p:cNvPicPr>
          <p:nvPr/>
        </p:nvPicPr>
        <p:blipFill>
          <a:blip r:embed="rId2" cstate="print"/>
          <a:srcRect/>
          <a:stretch>
            <a:fillRect/>
          </a:stretch>
        </p:blipFill>
        <p:spPr bwMode="auto">
          <a:xfrm>
            <a:off x="457200" y="1752600"/>
            <a:ext cx="81819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err="1" smtClean="0"/>
              <a:t>Curosr</a:t>
            </a:r>
            <a:r>
              <a:rPr lang="en-US" sz="2400" dirty="0" smtClean="0"/>
              <a:t> object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3794" name="Picture 2"/>
          <p:cNvPicPr>
            <a:picLocks noChangeAspect="1" noChangeArrowheads="1"/>
          </p:cNvPicPr>
          <p:nvPr/>
        </p:nvPicPr>
        <p:blipFill>
          <a:blip r:embed="rId2" cstate="print"/>
          <a:srcRect/>
          <a:stretch>
            <a:fillRect/>
          </a:stretch>
        </p:blipFill>
        <p:spPr bwMode="auto">
          <a:xfrm>
            <a:off x="338138" y="1695450"/>
            <a:ext cx="846772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r>
              <a:rPr lang="en-US" sz="2400" dirty="0" err="1" smtClean="0"/>
              <a:t>Curosr</a:t>
            </a:r>
            <a:r>
              <a:rPr lang="en-US" sz="2400" dirty="0" smtClean="0"/>
              <a:t> object (cont.)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4818" name="Picture 2"/>
          <p:cNvPicPr>
            <a:picLocks noChangeAspect="1" noChangeArrowheads="1"/>
          </p:cNvPicPr>
          <p:nvPr/>
        </p:nvPicPr>
        <p:blipFill>
          <a:blip r:embed="rId2" cstate="print"/>
          <a:srcRect/>
          <a:stretch>
            <a:fillRect/>
          </a:stretch>
        </p:blipFill>
        <p:spPr bwMode="auto">
          <a:xfrm>
            <a:off x="457200" y="1533525"/>
            <a:ext cx="8324850"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r>
              <a:rPr lang="en-US" sz="2400" dirty="0" smtClean="0"/>
              <a:t>Type Objects and Constructors</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pic>
        <p:nvPicPr>
          <p:cNvPr id="35842" name="Picture 2"/>
          <p:cNvPicPr>
            <a:picLocks noChangeAspect="1" noChangeArrowheads="1"/>
          </p:cNvPicPr>
          <p:nvPr/>
        </p:nvPicPr>
        <p:blipFill>
          <a:blip r:embed="rId2" cstate="print"/>
          <a:srcRect/>
          <a:stretch>
            <a:fillRect/>
          </a:stretch>
        </p:blipFill>
        <p:spPr bwMode="auto">
          <a:xfrm>
            <a:off x="685800" y="1676400"/>
            <a:ext cx="7829550" cy="400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Database programming</a:t>
            </a:r>
            <a:endParaRPr lang="en-US" sz="3200" dirty="0"/>
          </a:p>
        </p:txBody>
      </p:sp>
      <p:sp>
        <p:nvSpPr>
          <p:cNvPr id="4" name="Content Placeholder 2"/>
          <p:cNvSpPr>
            <a:spLocks noGrp="1"/>
          </p:cNvSpPr>
          <p:nvPr>
            <p:ph idx="1"/>
          </p:nvPr>
        </p:nvSpPr>
        <p:spPr>
          <a:xfrm>
            <a:off x="457200" y="990600"/>
            <a:ext cx="8229600" cy="5715000"/>
          </a:xfrm>
        </p:spPr>
        <p:txBody>
          <a:bodyPr>
            <a:normAutofit/>
          </a:bodyPr>
          <a:lstStyle/>
          <a:p>
            <a:r>
              <a:rPr lang="en-US" sz="2400" dirty="0" smtClean="0"/>
              <a:t>Modules</a:t>
            </a:r>
          </a:p>
          <a:p>
            <a:pPr lvl="1"/>
            <a:r>
              <a:rPr lang="en-US" sz="2000" dirty="0" err="1" smtClean="0"/>
              <a:t>MySQLdb</a:t>
            </a:r>
            <a:endParaRPr lang="en-US" sz="2000" dirty="0" smtClean="0"/>
          </a:p>
          <a:p>
            <a:pPr lvl="1"/>
            <a:r>
              <a:rPr lang="en-US" sz="2000" dirty="0" err="1" smtClean="0"/>
              <a:t>psycopg</a:t>
            </a:r>
            <a:r>
              <a:rPr lang="en-US" sz="2000" dirty="0" smtClean="0"/>
              <a:t>/</a:t>
            </a:r>
            <a:r>
              <a:rPr lang="en-US" sz="2000" dirty="0" err="1" smtClean="0"/>
              <a:t>pyPgSQL</a:t>
            </a:r>
            <a:r>
              <a:rPr lang="en-US" sz="2000" dirty="0" smtClean="0"/>
              <a:t>/</a:t>
            </a:r>
            <a:r>
              <a:rPr lang="en-US" sz="2000" dirty="0" err="1" smtClean="0"/>
              <a:t>pgdb</a:t>
            </a:r>
            <a:endParaRPr lang="en-US" sz="2000" dirty="0" smtClean="0"/>
          </a:p>
          <a:p>
            <a:pPr lvl="1"/>
            <a:r>
              <a:rPr lang="en-US" sz="2000" dirty="0" smtClean="0"/>
              <a:t>sqlite3</a:t>
            </a:r>
          </a:p>
          <a:p>
            <a:pPr lvl="1"/>
            <a:r>
              <a:rPr lang="en-US" sz="2000" dirty="0" smtClean="0"/>
              <a:t>g</a:t>
            </a:r>
            <a:r>
              <a:rPr lang="en-US" sz="2000" dirty="0" smtClean="0"/>
              <a:t>adfly</a:t>
            </a:r>
          </a:p>
          <a:p>
            <a:pPr lvl="1"/>
            <a:r>
              <a:rPr lang="en-US" sz="2000" dirty="0" smtClean="0"/>
              <a:t>etc</a:t>
            </a:r>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Extending Python</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Steps</a:t>
            </a:r>
          </a:p>
          <a:p>
            <a:pPr lvl="1"/>
            <a:r>
              <a:rPr lang="en-US" sz="2000" dirty="0" smtClean="0"/>
              <a:t>Create a C module, </a:t>
            </a:r>
            <a:r>
              <a:rPr lang="en-US" sz="2000" dirty="0" err="1" smtClean="0"/>
              <a:t>xxx.c</a:t>
            </a:r>
            <a:endParaRPr lang="en-US" sz="2000" dirty="0" smtClean="0"/>
          </a:p>
          <a:p>
            <a:pPr lvl="1"/>
            <a:r>
              <a:rPr lang="en-US" sz="2000" dirty="0" smtClean="0"/>
              <a:t>Wrap Your Code in </a:t>
            </a:r>
            <a:r>
              <a:rPr lang="en-US" sz="2000" dirty="0" smtClean="0"/>
              <a:t>Boilerplate</a:t>
            </a:r>
          </a:p>
          <a:p>
            <a:pPr lvl="2"/>
            <a:r>
              <a:rPr lang="en-US" sz="1800" dirty="0" smtClean="0"/>
              <a:t>Include Python header </a:t>
            </a:r>
            <a:r>
              <a:rPr lang="en-US" sz="1800" dirty="0" smtClean="0"/>
              <a:t>file</a:t>
            </a:r>
          </a:p>
          <a:p>
            <a:pPr lvl="2"/>
            <a:r>
              <a:rPr lang="en-US" sz="1800" dirty="0" smtClean="0"/>
              <a:t>Add </a:t>
            </a:r>
            <a:r>
              <a:rPr lang="en-US" sz="1800" dirty="0" err="1" smtClean="0"/>
              <a:t>PyObject</a:t>
            </a:r>
            <a:r>
              <a:rPr lang="en-US" sz="1800" dirty="0" smtClean="0"/>
              <a:t>* </a:t>
            </a:r>
            <a:r>
              <a:rPr lang="en-US" sz="1800" i="1" dirty="0" err="1" smtClean="0"/>
              <a:t>Module_func</a:t>
            </a:r>
            <a:r>
              <a:rPr lang="en-US" sz="1800" i="1" dirty="0" smtClean="0"/>
              <a:t>() Python wrappers for each module </a:t>
            </a:r>
            <a:r>
              <a:rPr lang="en-US" sz="1800" i="1" dirty="0" smtClean="0"/>
              <a:t>function</a:t>
            </a:r>
          </a:p>
          <a:p>
            <a:pPr lvl="2"/>
            <a:r>
              <a:rPr lang="en-US" sz="1800" dirty="0" smtClean="0"/>
              <a:t>Add </a:t>
            </a:r>
            <a:r>
              <a:rPr lang="en-US" sz="1800" dirty="0" err="1" smtClean="0"/>
              <a:t>PyMethodDef</a:t>
            </a:r>
            <a:r>
              <a:rPr lang="en-US" sz="1800" dirty="0" smtClean="0"/>
              <a:t> </a:t>
            </a:r>
            <a:r>
              <a:rPr lang="en-US" sz="1800" i="1" dirty="0" smtClean="0"/>
              <a:t>Module Methods[] array/table for each module </a:t>
            </a:r>
            <a:r>
              <a:rPr lang="en-US" sz="1800" i="1" dirty="0" smtClean="0"/>
              <a:t>function</a:t>
            </a:r>
          </a:p>
          <a:p>
            <a:pPr lvl="2"/>
            <a:r>
              <a:rPr lang="en-US" sz="1800" dirty="0" smtClean="0"/>
              <a:t>Add </a:t>
            </a:r>
            <a:r>
              <a:rPr lang="en-US" sz="1800" b="1" dirty="0" smtClean="0"/>
              <a:t>void init </a:t>
            </a:r>
            <a:r>
              <a:rPr lang="en-US" sz="1800" b="1" i="1" dirty="0" smtClean="0"/>
              <a:t>Module() </a:t>
            </a:r>
            <a:r>
              <a:rPr lang="en-US" sz="1800" i="1" dirty="0" smtClean="0"/>
              <a:t>module </a:t>
            </a:r>
            <a:r>
              <a:rPr lang="en-US" sz="1800" i="1" dirty="0" err="1" smtClean="0"/>
              <a:t>initializer</a:t>
            </a:r>
            <a:r>
              <a:rPr lang="en-US" sz="1800" i="1" dirty="0" smtClean="0"/>
              <a:t> function</a:t>
            </a:r>
            <a:endParaRPr lang="en-US" sz="1800" dirty="0" smtClean="0"/>
          </a:p>
          <a:p>
            <a:pPr lvl="1"/>
            <a:r>
              <a:rPr lang="en-US" sz="2000" dirty="0" smtClean="0"/>
              <a:t>Compile</a:t>
            </a:r>
          </a:p>
          <a:p>
            <a:pPr lvl="2"/>
            <a:r>
              <a:rPr lang="en-US" sz="1800" dirty="0" smtClean="0"/>
              <a:t>Create setup.py</a:t>
            </a:r>
          </a:p>
          <a:p>
            <a:pPr lvl="2"/>
            <a:r>
              <a:rPr lang="en-US" sz="1800" dirty="0" smtClean="0"/>
              <a:t>python setup.py build</a:t>
            </a:r>
          </a:p>
          <a:p>
            <a:pPr lvl="2"/>
            <a:r>
              <a:rPr lang="en-US" sz="1800" dirty="0" smtClean="0"/>
              <a:t>python setup.py </a:t>
            </a:r>
            <a:r>
              <a:rPr lang="en-US" sz="1800" dirty="0" smtClean="0"/>
              <a:t>install</a:t>
            </a:r>
            <a:endParaRPr lang="en-US" sz="1800" dirty="0" smtClean="0"/>
          </a:p>
          <a:p>
            <a:pPr lvl="1"/>
            <a:r>
              <a:rPr lang="en-US" sz="2000" dirty="0" smtClean="0"/>
              <a:t>Import and testing</a:t>
            </a:r>
            <a:endParaRPr lang="en-US" sz="2000" dirty="0" smtClean="0"/>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Extending Python</a:t>
            </a:r>
            <a:endParaRPr lang="en-US" sz="3200" dirty="0"/>
          </a:p>
        </p:txBody>
      </p:sp>
      <p:sp>
        <p:nvSpPr>
          <p:cNvPr id="4" name="Content Placeholder 2"/>
          <p:cNvSpPr>
            <a:spLocks noGrp="1"/>
          </p:cNvSpPr>
          <p:nvPr>
            <p:ph idx="1"/>
          </p:nvPr>
        </p:nvSpPr>
        <p:spPr>
          <a:xfrm>
            <a:off x="457200" y="838200"/>
            <a:ext cx="8229600" cy="5867400"/>
          </a:xfrm>
        </p:spPr>
        <p:txBody>
          <a:bodyPr>
            <a:normAutofit/>
          </a:bodyPr>
          <a:lstStyle/>
          <a:p>
            <a:r>
              <a:rPr lang="en-US" sz="2400" dirty="0" smtClean="0"/>
              <a:t>Data conversion between Python and C/C++</a:t>
            </a:r>
          </a:p>
          <a:p>
            <a:pPr lvl="1"/>
            <a:endParaRPr lang="en-US" sz="2000" dirty="0" smtClean="0"/>
          </a:p>
          <a:p>
            <a:pPr lvl="1"/>
            <a:endParaRPr lang="en-US" sz="2000" dirty="0" smtClean="0"/>
          </a:p>
          <a:p>
            <a:pPr lvl="1"/>
            <a:endParaRPr lang="en-US" sz="2000" dirty="0" smtClean="0"/>
          </a:p>
        </p:txBody>
      </p:sp>
      <p:pic>
        <p:nvPicPr>
          <p:cNvPr id="36866" name="Picture 2"/>
          <p:cNvPicPr>
            <a:picLocks noChangeAspect="1" noChangeArrowheads="1"/>
          </p:cNvPicPr>
          <p:nvPr/>
        </p:nvPicPr>
        <p:blipFill>
          <a:blip r:embed="rId2" cstate="print"/>
          <a:srcRect/>
          <a:stretch>
            <a:fillRect/>
          </a:stretch>
        </p:blipFill>
        <p:spPr bwMode="auto">
          <a:xfrm>
            <a:off x="381000" y="1371600"/>
            <a:ext cx="8467725" cy="2324100"/>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2514600" y="3838575"/>
            <a:ext cx="4038600"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Extending Python</a:t>
            </a:r>
            <a:endParaRPr lang="en-US" sz="3200" dirty="0"/>
          </a:p>
        </p:txBody>
      </p:sp>
      <p:sp>
        <p:nvSpPr>
          <p:cNvPr id="4" name="Content Placeholder 2"/>
          <p:cNvSpPr>
            <a:spLocks noGrp="1"/>
          </p:cNvSpPr>
          <p:nvPr>
            <p:ph idx="1"/>
          </p:nvPr>
        </p:nvSpPr>
        <p:spPr>
          <a:xfrm>
            <a:off x="457200" y="1143000"/>
            <a:ext cx="8229600" cy="5562600"/>
          </a:xfrm>
        </p:spPr>
        <p:txBody>
          <a:bodyPr>
            <a:normAutofit lnSpcReduction="10000"/>
          </a:bodyPr>
          <a:lstStyle/>
          <a:p>
            <a:r>
              <a:rPr lang="en-US" sz="2400" dirty="0" smtClean="0"/>
              <a:t>Example</a:t>
            </a:r>
            <a:br>
              <a:rPr lang="en-US" sz="2400" dirty="0" smtClean="0"/>
            </a:br>
            <a:r>
              <a:rPr lang="en-US" sz="1800" dirty="0" smtClean="0"/>
              <a:t># </a:t>
            </a:r>
            <a:r>
              <a:rPr lang="en-US" sz="1800" dirty="0" err="1" smtClean="0"/>
              <a:t>Extest.c</a:t>
            </a:r>
            <a:r>
              <a:rPr lang="en-US" sz="1800" dirty="0" smtClean="0"/>
              <a:t/>
            </a:r>
            <a:br>
              <a:rPr lang="en-US" sz="1800" dirty="0" smtClean="0"/>
            </a:br>
            <a:r>
              <a:rPr lang="en-US" sz="1800" dirty="0" smtClean="0"/>
              <a:t>#include &lt;</a:t>
            </a:r>
            <a:r>
              <a:rPr lang="en-US" sz="1800" dirty="0" err="1" smtClean="0"/>
              <a:t>stdlib.h</a:t>
            </a:r>
            <a:r>
              <a:rPr lang="en-US" sz="1800" dirty="0" smtClean="0"/>
              <a:t>&gt;</a:t>
            </a:r>
            <a:br>
              <a:rPr lang="en-US" sz="1800" dirty="0" smtClean="0"/>
            </a:br>
            <a:r>
              <a:rPr lang="en-US" sz="1800" dirty="0" err="1" smtClean="0"/>
              <a:t>int</a:t>
            </a:r>
            <a:r>
              <a:rPr lang="en-US" sz="1800" dirty="0" smtClean="0"/>
              <a:t> </a:t>
            </a:r>
            <a:r>
              <a:rPr lang="en-US" sz="1800" dirty="0" err="1" smtClean="0">
                <a:solidFill>
                  <a:srgbClr val="FF0000"/>
                </a:solidFill>
              </a:rPr>
              <a:t>fac</a:t>
            </a:r>
            <a:r>
              <a:rPr lang="en-US" sz="1800" dirty="0" smtClean="0"/>
              <a:t>(</a:t>
            </a:r>
            <a:r>
              <a:rPr lang="en-US" sz="1800" dirty="0" err="1" smtClean="0"/>
              <a:t>int</a:t>
            </a:r>
            <a:r>
              <a:rPr lang="en-US" sz="1800" dirty="0" smtClean="0"/>
              <a:t> n) { if (n &lt; 2) return (1); return (n) * </a:t>
            </a:r>
            <a:r>
              <a:rPr lang="en-US" sz="1800" dirty="0" err="1" smtClean="0"/>
              <a:t>fac</a:t>
            </a:r>
            <a:r>
              <a:rPr lang="en-US" sz="1800" dirty="0" smtClean="0"/>
              <a:t>(n-1); }</a:t>
            </a:r>
            <a:r>
              <a:rPr lang="en-US" sz="2400" dirty="0" smtClean="0"/>
              <a:t/>
            </a:r>
            <a:br>
              <a:rPr lang="en-US" sz="2400" dirty="0" smtClean="0"/>
            </a:br>
            <a:r>
              <a:rPr lang="en-US" sz="2400" dirty="0" smtClean="0"/>
              <a:t/>
            </a:r>
            <a:br>
              <a:rPr lang="en-US" sz="2400" dirty="0" smtClean="0"/>
            </a:br>
            <a:r>
              <a:rPr lang="en-US" sz="1800" dirty="0" smtClean="0"/>
              <a:t>#include “</a:t>
            </a:r>
            <a:r>
              <a:rPr lang="en-US" sz="1800" dirty="0" err="1" smtClean="0"/>
              <a:t>python.h</a:t>
            </a:r>
            <a:r>
              <a:rPr lang="en-US" sz="1800" dirty="0" smtClean="0"/>
              <a:t>”</a:t>
            </a:r>
            <a:br>
              <a:rPr lang="en-US" sz="1800" dirty="0" smtClean="0"/>
            </a:br>
            <a:r>
              <a:rPr lang="en-US" sz="1800" dirty="0" smtClean="0"/>
              <a:t>static </a:t>
            </a:r>
            <a:r>
              <a:rPr lang="en-US" sz="1800" dirty="0" err="1" smtClean="0"/>
              <a:t>PyObject</a:t>
            </a:r>
            <a:r>
              <a:rPr lang="en-US" sz="1800" dirty="0" smtClean="0"/>
              <a:t>* </a:t>
            </a:r>
            <a:r>
              <a:rPr lang="en-US" sz="1800" dirty="0" err="1" smtClean="0"/>
              <a:t>Extest</a:t>
            </a:r>
            <a:r>
              <a:rPr lang="en-US" sz="1800" dirty="0" err="1" smtClean="0">
                <a:solidFill>
                  <a:srgbClr val="FF0000"/>
                </a:solidFill>
              </a:rPr>
              <a:t>_fac</a:t>
            </a:r>
            <a:r>
              <a:rPr lang="en-US" sz="1800" dirty="0" smtClean="0"/>
              <a:t>(</a:t>
            </a:r>
            <a:r>
              <a:rPr lang="en-US" sz="1800" dirty="0" err="1" smtClean="0"/>
              <a:t>PyObject</a:t>
            </a:r>
            <a:r>
              <a:rPr lang="en-US" sz="1800" dirty="0" smtClean="0"/>
              <a:t> *self, </a:t>
            </a:r>
            <a:r>
              <a:rPr lang="en-US" sz="1800" dirty="0" err="1" smtClean="0"/>
              <a:t>PyObject</a:t>
            </a:r>
            <a:r>
              <a:rPr lang="en-US" sz="1800" dirty="0" smtClean="0"/>
              <a:t> *</a:t>
            </a:r>
            <a:r>
              <a:rPr lang="en-US" sz="1800" dirty="0" err="1" smtClean="0"/>
              <a:t>args</a:t>
            </a:r>
            <a:r>
              <a:rPr lang="en-US" sz="1800" dirty="0" smtClean="0"/>
              <a:t>) {</a:t>
            </a:r>
            <a:br>
              <a:rPr lang="en-US" sz="1800" dirty="0" smtClean="0"/>
            </a:br>
            <a:r>
              <a:rPr lang="en-US" sz="1800" dirty="0" smtClean="0"/>
              <a:t>    </a:t>
            </a:r>
            <a:r>
              <a:rPr lang="en-US" sz="1800" dirty="0" err="1" smtClean="0"/>
              <a:t>int</a:t>
            </a:r>
            <a:r>
              <a:rPr lang="en-US" sz="1800" dirty="0" smtClean="0"/>
              <a:t> num;</a:t>
            </a:r>
            <a:br>
              <a:rPr lang="en-US" sz="1800" dirty="0" smtClean="0"/>
            </a:br>
            <a:r>
              <a:rPr lang="en-US" sz="1800" dirty="0" smtClean="0"/>
              <a:t>    if (!</a:t>
            </a:r>
            <a:r>
              <a:rPr lang="en-US" sz="1800" dirty="0" err="1" smtClean="0"/>
              <a:t>PyArg_ParseTuple</a:t>
            </a:r>
            <a:r>
              <a:rPr lang="en-US" sz="1800" dirty="0" smtClean="0"/>
              <a:t>(</a:t>
            </a:r>
            <a:r>
              <a:rPr lang="en-US" sz="1800" dirty="0" err="1" smtClean="0"/>
              <a:t>args</a:t>
            </a:r>
            <a:r>
              <a:rPr lang="en-US" sz="1800" dirty="0" smtClean="0"/>
              <a:t>, “I”, &amp;num)) return NULL;</a:t>
            </a:r>
            <a:br>
              <a:rPr lang="en-US" sz="1800" dirty="0" smtClean="0"/>
            </a:br>
            <a:r>
              <a:rPr lang="en-US" sz="1800" dirty="0" smtClean="0"/>
              <a:t>    return (</a:t>
            </a:r>
            <a:r>
              <a:rPr lang="en-US" sz="1800" dirty="0" err="1" smtClean="0"/>
              <a:t>PyObject</a:t>
            </a:r>
            <a:r>
              <a:rPr lang="en-US" sz="1800" dirty="0" smtClean="0"/>
              <a:t>*) </a:t>
            </a:r>
            <a:r>
              <a:rPr lang="en-US" sz="1800" dirty="0" err="1" smtClean="0"/>
              <a:t>Py_BuildValue</a:t>
            </a:r>
            <a:r>
              <a:rPr lang="en-US" sz="1800" dirty="0" smtClean="0"/>
              <a:t>(“</a:t>
            </a:r>
            <a:r>
              <a:rPr lang="en-US" sz="1800" dirty="0" err="1" smtClean="0"/>
              <a:t>i</a:t>
            </a:r>
            <a:r>
              <a:rPr lang="en-US" sz="1800" dirty="0" smtClean="0"/>
              <a:t>”, </a:t>
            </a:r>
            <a:r>
              <a:rPr lang="en-US" sz="1800" dirty="0" err="1" smtClean="0"/>
              <a:t>fac</a:t>
            </a:r>
            <a:r>
              <a:rPr lang="en-US" sz="1800" dirty="0" smtClean="0"/>
              <a:t>(num));</a:t>
            </a:r>
            <a:br>
              <a:rPr lang="en-US" sz="1800" dirty="0" smtClean="0"/>
            </a:br>
            <a:r>
              <a:rPr lang="en-US" sz="1800" dirty="0" smtClean="0"/>
              <a:t>}</a:t>
            </a:r>
            <a:br>
              <a:rPr lang="en-US" sz="1800" dirty="0" smtClean="0"/>
            </a:br>
            <a:r>
              <a:rPr lang="en-US" sz="1800" dirty="0" smtClean="0"/>
              <a:t/>
            </a:r>
            <a:br>
              <a:rPr lang="en-US" sz="1800" dirty="0" smtClean="0"/>
            </a:br>
            <a:r>
              <a:rPr lang="en-US" sz="1800" dirty="0" smtClean="0">
                <a:solidFill>
                  <a:srgbClr val="FF0000"/>
                </a:solidFill>
              </a:rPr>
              <a:t>static</a:t>
            </a:r>
            <a:r>
              <a:rPr lang="en-US" sz="1800" dirty="0" smtClean="0"/>
              <a:t> </a:t>
            </a:r>
            <a:r>
              <a:rPr lang="en-US" sz="1800" dirty="0" err="1" smtClean="0"/>
              <a:t>PyMethodDef</a:t>
            </a:r>
            <a:r>
              <a:rPr lang="en-US" sz="1800" dirty="0" smtClean="0"/>
              <a:t> </a:t>
            </a:r>
            <a:r>
              <a:rPr lang="en-US" sz="1800" dirty="0" err="1" smtClean="0"/>
              <a:t>ExtestMethods</a:t>
            </a:r>
            <a:r>
              <a:rPr lang="en-US" sz="1800" dirty="0" smtClean="0"/>
              <a:t>[] = {</a:t>
            </a:r>
            <a:br>
              <a:rPr lang="en-US" sz="1800" dirty="0" smtClean="0"/>
            </a:br>
            <a:r>
              <a:rPr lang="en-US" sz="1800" dirty="0" smtClean="0"/>
              <a:t>    {“</a:t>
            </a:r>
            <a:r>
              <a:rPr lang="en-US" sz="1800" dirty="0" err="1" smtClean="0"/>
              <a:t>fac</a:t>
            </a:r>
            <a:r>
              <a:rPr lang="en-US" sz="1800" dirty="0" smtClean="0"/>
              <a:t>”, </a:t>
            </a:r>
            <a:r>
              <a:rPr lang="en-US" sz="1800" dirty="0" err="1" smtClean="0"/>
              <a:t>Extest</a:t>
            </a:r>
            <a:r>
              <a:rPr lang="en-US" sz="1800" dirty="0" err="1" smtClean="0">
                <a:solidFill>
                  <a:srgbClr val="FF0000"/>
                </a:solidFill>
              </a:rPr>
              <a:t>_fac</a:t>
            </a:r>
            <a:r>
              <a:rPr lang="en-US" sz="1800" dirty="0" smtClean="0"/>
              <a:t>, METH_VARGARGS},</a:t>
            </a:r>
            <a:br>
              <a:rPr lang="en-US" sz="1800" dirty="0" smtClean="0"/>
            </a:br>
            <a:r>
              <a:rPr lang="en-US" sz="1800" dirty="0" smtClean="0"/>
              <a:t>    {NULL, NULL},</a:t>
            </a:r>
            <a:br>
              <a:rPr lang="en-US" sz="1800" dirty="0" smtClean="0"/>
            </a:br>
            <a:r>
              <a:rPr lang="en-US" sz="1800" dirty="0" smtClean="0"/>
              <a:t>};</a:t>
            </a:r>
            <a:br>
              <a:rPr lang="en-US" sz="1800" dirty="0" smtClean="0"/>
            </a:br>
            <a:r>
              <a:rPr lang="en-US" sz="1800" dirty="0" smtClean="0"/>
              <a:t/>
            </a:r>
            <a:br>
              <a:rPr lang="en-US" sz="1800" dirty="0" smtClean="0"/>
            </a:br>
            <a:r>
              <a:rPr lang="en-US" sz="1800" dirty="0" smtClean="0"/>
              <a:t>void </a:t>
            </a:r>
            <a:r>
              <a:rPr lang="en-US" sz="1800" dirty="0" err="1" smtClean="0"/>
              <a:t>initExtest</a:t>
            </a:r>
            <a:r>
              <a:rPr lang="en-US" sz="1800" dirty="0" smtClean="0"/>
              <a:t>() {</a:t>
            </a:r>
            <a:br>
              <a:rPr lang="en-US" sz="1800" dirty="0" smtClean="0"/>
            </a:br>
            <a:r>
              <a:rPr lang="en-US" sz="1800" dirty="0" smtClean="0"/>
              <a:t>    </a:t>
            </a:r>
            <a:r>
              <a:rPr lang="en-US" sz="1800" dirty="0" err="1" smtClean="0"/>
              <a:t>Py_InitModule</a:t>
            </a:r>
            <a:r>
              <a:rPr lang="en-US" sz="1800" dirty="0" smtClean="0"/>
              <a:t>(“</a:t>
            </a:r>
            <a:r>
              <a:rPr lang="en-US" sz="1800" dirty="0" err="1" smtClean="0"/>
              <a:t>Extest</a:t>
            </a:r>
            <a:r>
              <a:rPr lang="en-US" sz="1800" dirty="0" smtClean="0"/>
              <a:t>”, </a:t>
            </a:r>
            <a:r>
              <a:rPr lang="en-US" sz="1800" dirty="0" err="1" smtClean="0"/>
              <a:t>ExtestMethods</a:t>
            </a:r>
            <a:r>
              <a:rPr lang="en-US" sz="1800" dirty="0" smtClean="0"/>
              <a:t>);</a:t>
            </a:r>
            <a:br>
              <a:rPr lang="en-US" sz="1800" dirty="0" smtClean="0"/>
            </a:br>
            <a:r>
              <a:rPr lang="en-US" sz="18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a:t>
            </a:r>
            <a:endParaRPr lang="en-US" sz="3200" dirty="0"/>
          </a:p>
        </p:txBody>
      </p:sp>
      <p:sp>
        <p:nvSpPr>
          <p:cNvPr id="3" name="Content Placeholder 2"/>
          <p:cNvSpPr>
            <a:spLocks noGrp="1"/>
          </p:cNvSpPr>
          <p:nvPr>
            <p:ph idx="1"/>
          </p:nvPr>
        </p:nvSpPr>
        <p:spPr>
          <a:xfrm>
            <a:off x="457200" y="1143000"/>
            <a:ext cx="8229600" cy="5562600"/>
          </a:xfrm>
        </p:spPr>
        <p:txBody>
          <a:bodyPr>
            <a:normAutofit fontScale="92500" lnSpcReduction="20000"/>
          </a:bodyPr>
          <a:lstStyle/>
          <a:p>
            <a:r>
              <a:rPr lang="en-US" altLang="zh-CN" sz="2400" dirty="0" smtClean="0"/>
              <a:t>Basic rules and special characters</a:t>
            </a:r>
          </a:p>
          <a:p>
            <a:pPr lvl="1"/>
            <a:r>
              <a:rPr lang="en-US" sz="2000" dirty="0" smtClean="0"/>
              <a:t># - Comments</a:t>
            </a:r>
          </a:p>
          <a:p>
            <a:pPr lvl="1"/>
            <a:r>
              <a:rPr lang="en-US" sz="2000" dirty="0" smtClean="0"/>
              <a:t>\n - NEWLINE, standard line separator</a:t>
            </a:r>
          </a:p>
          <a:p>
            <a:pPr lvl="1"/>
            <a:r>
              <a:rPr lang="en-US" sz="2000" dirty="0" smtClean="0"/>
              <a:t>\ - Continues a line</a:t>
            </a:r>
          </a:p>
          <a:p>
            <a:pPr lvl="1"/>
            <a:r>
              <a:rPr lang="en-US" sz="2000" dirty="0" smtClean="0"/>
              <a:t>; - Joins two statements  on a line</a:t>
            </a:r>
          </a:p>
          <a:p>
            <a:pPr lvl="1"/>
            <a:r>
              <a:rPr lang="en-US" sz="2000" dirty="0" smtClean="0"/>
              <a:t>: - Separate a header line from its suite</a:t>
            </a:r>
          </a:p>
          <a:p>
            <a:pPr lvl="1"/>
            <a:r>
              <a:rPr lang="en-US" sz="2000" dirty="0" smtClean="0"/>
              <a:t>Code blocks are grouped as suites (must identical indented)</a:t>
            </a:r>
          </a:p>
          <a:p>
            <a:pPr lvl="1"/>
            <a:r>
              <a:rPr lang="en-US" sz="2000" dirty="0" smtClean="0"/>
              <a:t>Suites delimited via </a:t>
            </a:r>
            <a:r>
              <a:rPr lang="en-US" sz="2000" b="1" dirty="0" smtClean="0"/>
              <a:t>indentation</a:t>
            </a:r>
          </a:p>
          <a:p>
            <a:pPr lvl="1"/>
            <a:r>
              <a:rPr lang="en-US" sz="2000" dirty="0" smtClean="0"/>
              <a:t>Python files organized as modules</a:t>
            </a:r>
          </a:p>
          <a:p>
            <a:r>
              <a:rPr lang="en-US" altLang="zh-CN" sz="2400" dirty="0" smtClean="0"/>
              <a:t>Variable Assignment</a:t>
            </a:r>
          </a:p>
          <a:p>
            <a:pPr lvl="1"/>
            <a:r>
              <a:rPr lang="en-US" altLang="zh-CN" sz="2200" dirty="0" err="1" smtClean="0"/>
              <a:t>anInt</a:t>
            </a:r>
            <a:r>
              <a:rPr lang="en-US" altLang="zh-CN" sz="2200" dirty="0" smtClean="0"/>
              <a:t> = 12</a:t>
            </a:r>
          </a:p>
          <a:p>
            <a:pPr lvl="1"/>
            <a:r>
              <a:rPr lang="en-US" altLang="zh-CN" sz="2200" dirty="0" err="1" smtClean="0"/>
              <a:t>aString</a:t>
            </a:r>
            <a:r>
              <a:rPr lang="en-US" altLang="zh-CN" sz="2200" dirty="0" smtClean="0"/>
              <a:t> = ‘cart’</a:t>
            </a:r>
          </a:p>
          <a:p>
            <a:pPr lvl="1"/>
            <a:r>
              <a:rPr lang="en-US" altLang="zh-CN" sz="2200" dirty="0" err="1" smtClean="0"/>
              <a:t>aFloat</a:t>
            </a:r>
            <a:r>
              <a:rPr lang="en-US" altLang="zh-CN" sz="2200" dirty="0" smtClean="0"/>
              <a:t> = -3.14</a:t>
            </a:r>
          </a:p>
          <a:p>
            <a:pPr lvl="1"/>
            <a:r>
              <a:rPr lang="en-US" altLang="zh-CN" sz="2200" dirty="0" err="1" smtClean="0"/>
              <a:t>aList</a:t>
            </a:r>
            <a:r>
              <a:rPr lang="en-US" altLang="zh-CN" sz="2200" dirty="0" smtClean="0"/>
              <a:t> = [1, 2, 3, 4]</a:t>
            </a:r>
          </a:p>
          <a:p>
            <a:pPr lvl="1"/>
            <a:r>
              <a:rPr lang="en-US" altLang="zh-CN" sz="2200" dirty="0" err="1" smtClean="0"/>
              <a:t>aTuple</a:t>
            </a:r>
            <a:r>
              <a:rPr lang="en-US" altLang="zh-CN" sz="2200" dirty="0" smtClean="0"/>
              <a:t> = (1, 2, 3, 4)</a:t>
            </a:r>
          </a:p>
          <a:p>
            <a:pPr lvl="1"/>
            <a:r>
              <a:rPr lang="en-US" altLang="zh-CN" sz="2200" dirty="0" err="1" smtClean="0"/>
              <a:t>aComplex</a:t>
            </a:r>
            <a:r>
              <a:rPr lang="en-US" altLang="zh-CN" sz="2200" dirty="0" smtClean="0"/>
              <a:t> = 1 + 2j</a:t>
            </a:r>
          </a:p>
          <a:p>
            <a:pPr lvl="1"/>
            <a:r>
              <a:rPr lang="en-US" altLang="zh-CN" sz="2200" b="1" dirty="0" smtClean="0"/>
              <a:t>x, y ,z = 1, 2, ‘a string’ but (x, y, z) = (1, 2, ‘a string’) is preferred</a:t>
            </a:r>
          </a:p>
          <a:p>
            <a:endParaRPr lang="en-US" altLang="zh-CN" sz="20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Miscellaneous</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r>
              <a:rPr lang="en-US" sz="2400" dirty="0" smtClean="0"/>
              <a:t>Win32 module deals with MS Office</a:t>
            </a:r>
          </a:p>
          <a:p>
            <a:pPr lvl="1"/>
            <a:r>
              <a:rPr lang="en-US" sz="2000" dirty="0" smtClean="0"/>
              <a:t>win32com.client</a:t>
            </a:r>
          </a:p>
          <a:p>
            <a:pPr lvl="1"/>
            <a:r>
              <a:rPr lang="en-US" sz="2000" dirty="0" smtClean="0"/>
              <a:t>Excel/Word/PowerPoint/Outlook</a:t>
            </a:r>
          </a:p>
          <a:p>
            <a:pPr marL="342900" lvl="1" indent="-342900">
              <a:buFont typeface="Arial" pitchFamily="34" charset="0"/>
              <a:buChar char="•"/>
            </a:pPr>
            <a:r>
              <a:rPr lang="en-US" sz="2400" dirty="0" err="1" smtClean="0"/>
              <a:t>Jython</a:t>
            </a:r>
            <a:r>
              <a:rPr lang="en-US" sz="2400" dirty="0" smtClean="0"/>
              <a:t> deals with Java and Python</a:t>
            </a: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If statement</a:t>
            </a:r>
          </a:p>
          <a:p>
            <a:pPr lvl="1"/>
            <a:r>
              <a:rPr lang="en-US" sz="2000" b="1" dirty="0" smtClean="0"/>
              <a:t>if  </a:t>
            </a:r>
            <a:r>
              <a:rPr lang="en-US" sz="2000" i="1" dirty="0" smtClean="0"/>
              <a:t>expression1</a:t>
            </a:r>
            <a:r>
              <a:rPr lang="en-US" sz="2000" b="1" dirty="0" smtClean="0"/>
              <a:t>:</a:t>
            </a:r>
            <a:br>
              <a:rPr lang="en-US" sz="2000" b="1" dirty="0" smtClean="0"/>
            </a:br>
            <a:r>
              <a:rPr lang="en-US" sz="2000" b="1" dirty="0" smtClean="0"/>
              <a:t>    </a:t>
            </a:r>
            <a:r>
              <a:rPr lang="en-US" sz="2000" i="1" dirty="0" smtClean="0"/>
              <a:t>statement1</a:t>
            </a:r>
            <a:r>
              <a:rPr lang="en-US" sz="2000" dirty="0" smtClean="0"/>
              <a:t/>
            </a:r>
            <a:br>
              <a:rPr lang="en-US" sz="2000" dirty="0" smtClean="0"/>
            </a:br>
            <a:r>
              <a:rPr lang="en-US" sz="2000" b="1" dirty="0" err="1" smtClean="0"/>
              <a:t>elif</a:t>
            </a:r>
            <a:r>
              <a:rPr lang="en-US" sz="2000" dirty="0" smtClean="0"/>
              <a:t> </a:t>
            </a:r>
            <a:r>
              <a:rPr lang="en-US" sz="2000" i="1" dirty="0" smtClean="0"/>
              <a:t>expression2</a:t>
            </a:r>
            <a:r>
              <a:rPr lang="en-US" sz="2000" b="1" dirty="0" smtClean="0"/>
              <a:t>:</a:t>
            </a:r>
            <a:br>
              <a:rPr lang="en-US" sz="2000" b="1" dirty="0" smtClean="0"/>
            </a:br>
            <a:r>
              <a:rPr lang="en-US" sz="2000" dirty="0" smtClean="0"/>
              <a:t>    </a:t>
            </a:r>
            <a:r>
              <a:rPr lang="en-US" sz="2000" i="1" dirty="0" smtClean="0"/>
              <a:t>statement2</a:t>
            </a:r>
            <a:r>
              <a:rPr lang="en-US" sz="2000" b="1" dirty="0" smtClean="0"/>
              <a:t/>
            </a:r>
            <a:br>
              <a:rPr lang="en-US" sz="2000" b="1" dirty="0" smtClean="0"/>
            </a:br>
            <a:r>
              <a:rPr lang="en-US" sz="2000" b="1" dirty="0" smtClean="0"/>
              <a:t>else:</a:t>
            </a:r>
            <a:br>
              <a:rPr lang="en-US" sz="2000" b="1" dirty="0" smtClean="0"/>
            </a:br>
            <a:r>
              <a:rPr lang="en-US" sz="2000" b="1" dirty="0" smtClean="0"/>
              <a:t> </a:t>
            </a:r>
            <a:r>
              <a:rPr lang="en-US" sz="2000" dirty="0" smtClean="0"/>
              <a:t>   </a:t>
            </a:r>
            <a:r>
              <a:rPr lang="en-US" sz="2000" i="1" dirty="0" smtClean="0"/>
              <a:t>statement3</a:t>
            </a:r>
            <a:endParaRPr lang="en-US" sz="2000" b="1" i="1" dirty="0" smtClean="0"/>
          </a:p>
          <a:p>
            <a:r>
              <a:rPr lang="en-US" altLang="zh-CN" sz="2400" dirty="0" smtClean="0"/>
              <a:t>The ternary operator</a:t>
            </a:r>
          </a:p>
          <a:p>
            <a:pPr lvl="1"/>
            <a:r>
              <a:rPr lang="en-US" altLang="zh-CN" sz="2000" i="1" dirty="0" smtClean="0"/>
              <a:t>X</a:t>
            </a:r>
            <a:r>
              <a:rPr lang="en-US" altLang="zh-CN" sz="2000" b="1" dirty="0" smtClean="0"/>
              <a:t> if </a:t>
            </a:r>
            <a:r>
              <a:rPr lang="en-US" altLang="zh-CN" sz="2000" i="1" dirty="0" smtClean="0"/>
              <a:t>C</a:t>
            </a:r>
            <a:r>
              <a:rPr lang="en-US" altLang="zh-CN" sz="2000" b="1" dirty="0" smtClean="0"/>
              <a:t> else </a:t>
            </a:r>
            <a:r>
              <a:rPr lang="en-US" altLang="zh-CN" sz="2000" i="1" dirty="0" smtClean="0"/>
              <a:t>Y</a:t>
            </a:r>
          </a:p>
          <a:p>
            <a:pPr lvl="1"/>
            <a:r>
              <a:rPr lang="en-US" altLang="zh-CN" sz="2000" dirty="0" smtClean="0"/>
              <a:t>smaller = (x if x &lt; y else y)</a:t>
            </a:r>
          </a:p>
          <a:p>
            <a:pPr marL="342900" lvl="1" indent="-342900">
              <a:buFont typeface="Arial" pitchFamily="34" charset="0"/>
              <a:buChar char="•"/>
            </a:pPr>
            <a:r>
              <a:rPr lang="en-US" altLang="zh-CN" sz="2400" dirty="0" smtClean="0"/>
              <a:t>While</a:t>
            </a:r>
          </a:p>
          <a:p>
            <a:pPr lvl="1"/>
            <a:r>
              <a:rPr lang="en-US" altLang="zh-CN" sz="2000" b="1" dirty="0" smtClean="0"/>
              <a:t>while</a:t>
            </a:r>
            <a:r>
              <a:rPr lang="en-US" altLang="zh-CN" sz="2000" i="1" dirty="0" smtClean="0"/>
              <a:t> expression</a:t>
            </a:r>
            <a:r>
              <a:rPr lang="en-US" altLang="zh-CN" sz="2000" b="1" dirty="0" smtClean="0"/>
              <a:t>:</a:t>
            </a:r>
            <a:r>
              <a:rPr lang="en-US" altLang="zh-CN" sz="2000" i="1" dirty="0" smtClean="0"/>
              <a:t/>
            </a:r>
            <a:br>
              <a:rPr lang="en-US" altLang="zh-CN" sz="2000" i="1" dirty="0" smtClean="0"/>
            </a:br>
            <a:r>
              <a:rPr lang="en-US" altLang="zh-CN" sz="2000" i="1" dirty="0" smtClean="0"/>
              <a:t>     </a:t>
            </a:r>
            <a:r>
              <a:rPr lang="en-US" altLang="zh-CN" sz="2000" i="1" dirty="0" err="1" smtClean="0"/>
              <a:t>suite_to_repeat</a:t>
            </a:r>
            <a:endParaRPr lang="en-US" altLang="zh-CN" sz="2000"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For statement</a:t>
            </a:r>
          </a:p>
          <a:p>
            <a:pPr lvl="1"/>
            <a:r>
              <a:rPr lang="en-US" sz="2000" b="1" dirty="0" smtClean="0"/>
              <a:t>for </a:t>
            </a:r>
            <a:r>
              <a:rPr lang="en-US" sz="2000" i="1" dirty="0" err="1" smtClean="0"/>
              <a:t>iter_var</a:t>
            </a:r>
            <a:r>
              <a:rPr lang="en-US" sz="2000" i="1" dirty="0" smtClean="0"/>
              <a:t> </a:t>
            </a:r>
            <a:r>
              <a:rPr lang="en-US" sz="2000" b="1" dirty="0" smtClean="0"/>
              <a:t>in</a:t>
            </a:r>
            <a:r>
              <a:rPr lang="en-US" sz="2000" i="1" dirty="0" smtClean="0"/>
              <a:t> </a:t>
            </a:r>
            <a:r>
              <a:rPr lang="en-US" sz="2000" i="1" dirty="0" err="1" smtClean="0"/>
              <a:t>iterable</a:t>
            </a:r>
            <a:r>
              <a:rPr lang="en-US" sz="2000" b="1" dirty="0" smtClean="0"/>
              <a:t>:</a:t>
            </a:r>
            <a:br>
              <a:rPr lang="en-US" sz="2000" b="1" dirty="0" smtClean="0"/>
            </a:br>
            <a:r>
              <a:rPr lang="en-US" sz="2000" b="1" dirty="0" smtClean="0"/>
              <a:t>    </a:t>
            </a:r>
            <a:r>
              <a:rPr lang="en-US" altLang="zh-CN" sz="2000" i="1" dirty="0" err="1" smtClean="0"/>
              <a:t>suite_to_repeat</a:t>
            </a:r>
            <a:endParaRPr lang="en-US" altLang="zh-CN" sz="2000" i="1" dirty="0" smtClean="0"/>
          </a:p>
          <a:p>
            <a:pPr lvl="1"/>
            <a:r>
              <a:rPr lang="en-US" sz="2000" dirty="0" smtClean="0"/>
              <a:t>Used with </a:t>
            </a:r>
            <a:r>
              <a:rPr lang="en-US" sz="2000" b="1" dirty="0" smtClean="0"/>
              <a:t>sequence</a:t>
            </a:r>
            <a:r>
              <a:rPr lang="en-US" sz="2000" dirty="0" smtClean="0"/>
              <a:t> type:</a:t>
            </a:r>
            <a:br>
              <a:rPr lang="en-US" sz="2000" dirty="0" smtClean="0"/>
            </a:br>
            <a:r>
              <a:rPr lang="en-US" sz="2000" dirty="0" smtClean="0"/>
              <a:t>for </a:t>
            </a:r>
            <a:r>
              <a:rPr lang="en-US" sz="2000" dirty="0" err="1" smtClean="0"/>
              <a:t>eachLetter</a:t>
            </a:r>
            <a:r>
              <a:rPr lang="en-US" sz="2000" dirty="0" smtClean="0"/>
              <a:t> in ‘hello world’:</a:t>
            </a:r>
            <a:br>
              <a:rPr lang="en-US" sz="2000" dirty="0" smtClean="0"/>
            </a:br>
            <a:r>
              <a:rPr lang="en-US" sz="2000" dirty="0" smtClean="0"/>
              <a:t>    print </a:t>
            </a:r>
            <a:r>
              <a:rPr lang="en-US" sz="2000" dirty="0" err="1" smtClean="0"/>
              <a:t>eachLetter</a:t>
            </a:r>
            <a:endParaRPr lang="en-US" sz="2000" dirty="0" smtClean="0"/>
          </a:p>
          <a:p>
            <a:pPr lvl="1"/>
            <a:r>
              <a:rPr lang="en-US" sz="2000" dirty="0" smtClean="0"/>
              <a:t>Used with </a:t>
            </a:r>
            <a:r>
              <a:rPr lang="en-US" sz="2000" b="1" dirty="0" err="1" smtClean="0"/>
              <a:t>iterator</a:t>
            </a:r>
            <a:r>
              <a:rPr lang="en-US" sz="2000" dirty="0" smtClean="0"/>
              <a:t> type</a:t>
            </a:r>
            <a:br>
              <a:rPr lang="en-US" sz="2000" dirty="0" smtClean="0"/>
            </a:br>
            <a:r>
              <a:rPr lang="en-US" sz="2000" dirty="0" smtClean="0"/>
              <a:t>for </a:t>
            </a:r>
            <a:r>
              <a:rPr lang="en-US" sz="2000" dirty="0" err="1" smtClean="0"/>
              <a:t>cnt</a:t>
            </a:r>
            <a:r>
              <a:rPr lang="en-US" sz="2000" dirty="0" smtClean="0"/>
              <a:t> in range(2, 5):</a:t>
            </a:r>
            <a:br>
              <a:rPr lang="en-US" sz="2000" dirty="0" smtClean="0"/>
            </a:br>
            <a:r>
              <a:rPr lang="en-US" sz="2000" dirty="0" smtClean="0"/>
              <a:t>    print </a:t>
            </a:r>
            <a:r>
              <a:rPr lang="en-US" sz="2000" dirty="0" err="1" smtClean="0"/>
              <a:t>cnt</a:t>
            </a:r>
            <a:endParaRPr lang="en-US" sz="2000" dirty="0" smtClean="0"/>
          </a:p>
          <a:p>
            <a:r>
              <a:rPr lang="en-US" altLang="zh-CN" sz="2400" dirty="0" smtClean="0"/>
              <a:t>continue/break</a:t>
            </a:r>
          </a:p>
          <a:p>
            <a:r>
              <a:rPr lang="en-US" altLang="zh-CN" sz="2400" dirty="0" smtClean="0"/>
              <a:t>pass - </a:t>
            </a:r>
            <a:r>
              <a:rPr lang="en-US" altLang="zh-CN" sz="2400" dirty="0" err="1" smtClean="0"/>
              <a:t>nop</a:t>
            </a:r>
            <a:endParaRPr lang="en-US" altLang="zh-CN" sz="2400" dirty="0" smtClean="0"/>
          </a:p>
          <a:p>
            <a:r>
              <a:rPr lang="en-US" altLang="zh-CN" sz="2400" dirty="0" smtClean="0"/>
              <a:t>while/else, for/else, else is executed when while/for run to end</a:t>
            </a:r>
          </a:p>
          <a:p>
            <a:pPr lvl="1"/>
            <a:r>
              <a:rPr lang="en-US" altLang="zh-CN" sz="2000" dirty="0" smtClean="0"/>
              <a:t>While </a:t>
            </a:r>
            <a:r>
              <a:rPr lang="en-US" altLang="zh-CN" sz="2000" i="1" dirty="0" smtClean="0"/>
              <a:t>expression</a:t>
            </a:r>
            <a:r>
              <a:rPr lang="en-US" altLang="zh-CN" sz="2000" dirty="0" smtClean="0"/>
              <a:t>:</a:t>
            </a:r>
            <a:br>
              <a:rPr lang="en-US" altLang="zh-CN" sz="2000" dirty="0" smtClean="0"/>
            </a:br>
            <a:r>
              <a:rPr lang="en-US" altLang="zh-CN" sz="2000" dirty="0" smtClean="0"/>
              <a:t>    </a:t>
            </a:r>
            <a:r>
              <a:rPr lang="en-US" altLang="zh-CN" sz="2000" i="1" dirty="0" err="1" smtClean="0"/>
              <a:t>suite_to_repeat</a:t>
            </a:r>
            <a:r>
              <a:rPr lang="en-US" altLang="zh-CN" sz="2000" dirty="0" smtClean="0"/>
              <a:t/>
            </a:r>
            <a:br>
              <a:rPr lang="en-US" altLang="zh-CN" sz="2000" dirty="0" smtClean="0"/>
            </a:br>
            <a:r>
              <a:rPr lang="en-US" altLang="zh-CN" sz="2000" b="1" dirty="0" smtClean="0"/>
              <a:t>else:</a:t>
            </a:r>
            <a:r>
              <a:rPr lang="en-US" altLang="zh-CN" sz="2000" dirty="0" smtClean="0"/>
              <a:t/>
            </a:r>
            <a:br>
              <a:rPr lang="en-US" altLang="zh-CN" sz="2000" dirty="0" smtClean="0"/>
            </a:br>
            <a:r>
              <a:rPr lang="en-US" altLang="zh-CN" sz="2000" dirty="0" smtClean="0"/>
              <a:t>    </a:t>
            </a:r>
            <a:r>
              <a:rPr lang="en-US" altLang="zh-CN" sz="2000" i="1" dirty="0" smtClean="0"/>
              <a:t>statements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while/else, for/else, else is executed when while/for run to end</a:t>
            </a:r>
          </a:p>
          <a:p>
            <a:pPr lvl="1"/>
            <a:r>
              <a:rPr lang="en-US" altLang="zh-CN" sz="2000" dirty="0" smtClean="0"/>
              <a:t>While </a:t>
            </a:r>
            <a:r>
              <a:rPr lang="en-US" altLang="zh-CN" sz="2000" i="1" dirty="0" smtClean="0"/>
              <a:t>expression</a:t>
            </a:r>
            <a:r>
              <a:rPr lang="en-US" altLang="zh-CN" sz="2000" dirty="0" smtClean="0"/>
              <a:t>:</a:t>
            </a:r>
            <a:br>
              <a:rPr lang="en-US" altLang="zh-CN" sz="2000" dirty="0" smtClean="0"/>
            </a:br>
            <a:r>
              <a:rPr lang="en-US" altLang="zh-CN" sz="2000" dirty="0" smtClean="0"/>
              <a:t>    </a:t>
            </a:r>
            <a:r>
              <a:rPr lang="en-US" altLang="zh-CN" sz="2000" i="1" dirty="0" err="1" smtClean="0"/>
              <a:t>suite_to_repeat</a:t>
            </a:r>
            <a:r>
              <a:rPr lang="en-US" altLang="zh-CN" sz="2000" dirty="0" smtClean="0"/>
              <a:t/>
            </a:r>
            <a:br>
              <a:rPr lang="en-US" altLang="zh-CN" sz="2000" dirty="0" smtClean="0"/>
            </a:br>
            <a:r>
              <a:rPr lang="en-US" altLang="zh-CN" sz="2000" b="1" dirty="0" smtClean="0"/>
              <a:t>else:</a:t>
            </a:r>
            <a:r>
              <a:rPr lang="en-US" altLang="zh-CN" sz="2000" dirty="0" smtClean="0"/>
              <a:t/>
            </a:r>
            <a:br>
              <a:rPr lang="en-US" altLang="zh-CN" sz="2000" dirty="0" smtClean="0"/>
            </a:br>
            <a:r>
              <a:rPr lang="en-US" altLang="zh-CN" sz="2000" dirty="0" smtClean="0"/>
              <a:t>    </a:t>
            </a:r>
            <a:r>
              <a:rPr lang="en-US" altLang="zh-CN" sz="2000" i="1" dirty="0" smtClean="0"/>
              <a:t>statements</a:t>
            </a:r>
          </a:p>
          <a:p>
            <a:r>
              <a:rPr lang="en-US" altLang="zh-CN" sz="2400" dirty="0" err="1" smtClean="0"/>
              <a:t>Iterator</a:t>
            </a:r>
            <a:r>
              <a:rPr lang="en-US" altLang="zh-CN" sz="2400" dirty="0" smtClean="0"/>
              <a:t> and </a:t>
            </a:r>
            <a:r>
              <a:rPr lang="en-US" altLang="zh-CN" sz="2400" dirty="0" err="1" smtClean="0"/>
              <a:t>iter</a:t>
            </a:r>
            <a:r>
              <a:rPr lang="en-US" altLang="zh-CN" sz="2400" dirty="0" smtClean="0"/>
              <a:t>()</a:t>
            </a:r>
          </a:p>
          <a:p>
            <a:pPr lvl="1"/>
            <a:r>
              <a:rPr lang="en-US" altLang="zh-CN" sz="2000" dirty="0" err="1" smtClean="0"/>
              <a:t>Iterator</a:t>
            </a:r>
            <a:r>
              <a:rPr lang="en-US" altLang="zh-CN" sz="2000" dirty="0" smtClean="0"/>
              <a:t> object has next() method</a:t>
            </a:r>
          </a:p>
          <a:p>
            <a:pPr lvl="1"/>
            <a:r>
              <a:rPr lang="en-US" altLang="zh-CN" sz="2000" dirty="0" err="1" smtClean="0"/>
              <a:t>iter</a:t>
            </a:r>
            <a:r>
              <a:rPr lang="en-US" altLang="zh-CN" sz="2000" dirty="0" smtClean="0"/>
              <a:t>() creates </a:t>
            </a:r>
            <a:r>
              <a:rPr lang="en-US" altLang="zh-CN" sz="2000" dirty="0" err="1" smtClean="0"/>
              <a:t>iterator</a:t>
            </a:r>
            <a:r>
              <a:rPr lang="en-US" altLang="zh-CN" sz="2000" dirty="0" smtClean="0"/>
              <a:t> object</a:t>
            </a:r>
            <a:br>
              <a:rPr lang="en-US" altLang="zh-CN" sz="2000" dirty="0" smtClean="0"/>
            </a:br>
            <a:r>
              <a:rPr lang="en-US" altLang="zh-CN" sz="2000" dirty="0" err="1" smtClean="0"/>
              <a:t>iter</a:t>
            </a:r>
            <a:r>
              <a:rPr lang="en-US" altLang="zh-CN" sz="2000" dirty="0" smtClean="0"/>
              <a:t>(</a:t>
            </a:r>
            <a:r>
              <a:rPr lang="en-US" altLang="zh-CN" sz="2000" dirty="0" err="1" smtClean="0"/>
              <a:t>obj</a:t>
            </a:r>
            <a:r>
              <a:rPr lang="en-US" altLang="zh-CN" sz="2000" dirty="0" smtClean="0"/>
              <a:t>), </a:t>
            </a:r>
            <a:r>
              <a:rPr lang="en-US" altLang="zh-CN" sz="2000" dirty="0" err="1" smtClean="0"/>
              <a:t>iter</a:t>
            </a:r>
            <a:r>
              <a:rPr lang="en-US" altLang="zh-CN" sz="2000" dirty="0" smtClean="0"/>
              <a:t>(</a:t>
            </a:r>
            <a:r>
              <a:rPr lang="en-US" altLang="zh-CN" sz="2000" dirty="0" err="1" smtClean="0"/>
              <a:t>func</a:t>
            </a:r>
            <a:r>
              <a:rPr lang="en-US" altLang="zh-CN" sz="2000" dirty="0" smtClean="0"/>
              <a:t>, sentinel)</a:t>
            </a:r>
          </a:p>
          <a:p>
            <a:pPr lvl="1"/>
            <a:r>
              <a:rPr lang="en-US" altLang="zh-CN" sz="2000" dirty="0" smtClean="0"/>
              <a:t>Use </a:t>
            </a:r>
            <a:r>
              <a:rPr lang="en-US" altLang="zh-CN" sz="2000" dirty="0" err="1" smtClean="0"/>
              <a:t>iterator</a:t>
            </a:r>
            <a:r>
              <a:rPr lang="en-US" altLang="zh-CN" sz="2000" dirty="0" smtClean="0"/>
              <a:t> coz better performance/extensible interface/more readable code</a:t>
            </a:r>
          </a:p>
          <a:p>
            <a:pPr lvl="1"/>
            <a:endParaRPr lang="en-US" altLang="zh-CN"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err="1" smtClean="0"/>
              <a:t>Iterator</a:t>
            </a:r>
            <a:r>
              <a:rPr lang="en-US" altLang="zh-CN" sz="2400" dirty="0" smtClean="0"/>
              <a:t> and </a:t>
            </a:r>
            <a:r>
              <a:rPr lang="en-US" altLang="zh-CN" sz="2400" dirty="0" err="1" smtClean="0"/>
              <a:t>iter</a:t>
            </a:r>
            <a:r>
              <a:rPr lang="en-US" altLang="zh-CN" sz="2400" dirty="0" smtClean="0"/>
              <a:t>() (cont.)</a:t>
            </a:r>
          </a:p>
          <a:p>
            <a:pPr lvl="1"/>
            <a:r>
              <a:rPr lang="en-US" altLang="zh-CN" sz="2000" dirty="0" smtClean="0"/>
              <a:t>for </a:t>
            </a:r>
            <a:r>
              <a:rPr lang="en-US" altLang="zh-CN" sz="2000" dirty="0" err="1" smtClean="0"/>
              <a:t>i</a:t>
            </a:r>
            <a:r>
              <a:rPr lang="en-US" altLang="zh-CN" sz="2000" dirty="0" smtClean="0"/>
              <a:t> in </a:t>
            </a:r>
            <a:r>
              <a:rPr lang="en-US" altLang="zh-CN" sz="2000" dirty="0" err="1" smtClean="0"/>
              <a:t>seq</a:t>
            </a:r>
            <a:r>
              <a:rPr lang="en-US" altLang="zh-CN" sz="2000" dirty="0" smtClean="0"/>
              <a:t>:</a:t>
            </a:r>
            <a:br>
              <a:rPr lang="en-US" altLang="zh-CN" sz="2000" dirty="0" smtClean="0"/>
            </a:br>
            <a:r>
              <a:rPr lang="en-US" altLang="zh-CN" sz="2000" dirty="0" smtClean="0"/>
              <a:t>    </a:t>
            </a:r>
            <a:r>
              <a:rPr lang="en-US" altLang="zh-CN" sz="2000" dirty="0" err="1" smtClean="0"/>
              <a:t>do_sth_to</a:t>
            </a:r>
            <a:r>
              <a:rPr lang="en-US" altLang="zh-CN" sz="2000" dirty="0" smtClean="0"/>
              <a:t>(</a:t>
            </a:r>
            <a:r>
              <a:rPr lang="en-US" altLang="zh-CN" sz="2000" dirty="0" err="1" smtClean="0"/>
              <a:t>i</a:t>
            </a:r>
            <a:r>
              <a:rPr lang="en-US" altLang="zh-CN" sz="2000" dirty="0" smtClean="0"/>
              <a:t>)</a:t>
            </a:r>
            <a:br>
              <a:rPr lang="en-US" altLang="zh-CN" sz="2000" dirty="0" smtClean="0"/>
            </a:br>
            <a:r>
              <a:rPr lang="en-US" altLang="zh-CN" sz="2000" dirty="0" smtClean="0"/>
              <a:t>equals</a:t>
            </a:r>
            <a:br>
              <a:rPr lang="en-US" altLang="zh-CN" sz="2000" dirty="0" smtClean="0"/>
            </a:br>
            <a:r>
              <a:rPr lang="en-US" altLang="zh-CN" sz="2000" dirty="0" smtClean="0"/>
              <a:t>fetch = </a:t>
            </a:r>
            <a:r>
              <a:rPr lang="en-US" altLang="zh-CN" sz="2000" dirty="0" err="1" smtClean="0"/>
              <a:t>iter</a:t>
            </a:r>
            <a:r>
              <a:rPr lang="en-US" altLang="zh-CN" sz="2000" dirty="0" smtClean="0"/>
              <a:t>(</a:t>
            </a:r>
            <a:r>
              <a:rPr lang="en-US" altLang="zh-CN" sz="2000" dirty="0" err="1" smtClean="0"/>
              <a:t>seq</a:t>
            </a:r>
            <a:r>
              <a:rPr lang="en-US" altLang="zh-CN" sz="2000" dirty="0" smtClean="0"/>
              <a:t>)</a:t>
            </a:r>
            <a:br>
              <a:rPr lang="en-US" altLang="zh-CN" sz="2000" dirty="0" smtClean="0"/>
            </a:br>
            <a:r>
              <a:rPr lang="en-US" altLang="zh-CN" sz="2000" dirty="0" smtClean="0"/>
              <a:t>while True:</a:t>
            </a:r>
            <a:br>
              <a:rPr lang="en-US" altLang="zh-CN" sz="2000" dirty="0" smtClean="0"/>
            </a:br>
            <a:r>
              <a:rPr lang="en-US" altLang="zh-CN" sz="2000" dirty="0" smtClean="0"/>
              <a:t>    try:</a:t>
            </a:r>
            <a:br>
              <a:rPr lang="en-US" altLang="zh-CN" sz="2000" dirty="0" smtClean="0"/>
            </a:br>
            <a:r>
              <a:rPr lang="en-US" altLang="zh-CN" sz="2000" dirty="0" smtClean="0"/>
              <a:t>        </a:t>
            </a:r>
            <a:r>
              <a:rPr lang="en-US" altLang="zh-CN" sz="2000" dirty="0" err="1" smtClean="0"/>
              <a:t>i</a:t>
            </a:r>
            <a:r>
              <a:rPr lang="en-US" altLang="zh-CN" sz="2000" dirty="0" smtClean="0"/>
              <a:t> = </a:t>
            </a:r>
            <a:r>
              <a:rPr lang="en-US" altLang="zh-CN" sz="2000" dirty="0" err="1" smtClean="0"/>
              <a:t>fetch.next</a:t>
            </a:r>
            <a:r>
              <a:rPr lang="en-US" altLang="zh-CN" sz="2000" dirty="0" smtClean="0"/>
              <a:t>()</a:t>
            </a:r>
            <a:br>
              <a:rPr lang="en-US" altLang="zh-CN" sz="2000" dirty="0" smtClean="0"/>
            </a:br>
            <a:r>
              <a:rPr lang="en-US" altLang="zh-CN" sz="2000" dirty="0" smtClean="0"/>
              <a:t>    except:</a:t>
            </a:r>
            <a:br>
              <a:rPr lang="en-US" altLang="zh-CN" sz="2000" dirty="0" smtClean="0"/>
            </a:br>
            <a:r>
              <a:rPr lang="en-US" altLang="zh-CN" sz="2000" dirty="0" smtClean="0"/>
              <a:t>        break</a:t>
            </a:r>
            <a:br>
              <a:rPr lang="en-US" altLang="zh-CN" sz="2000" dirty="0" smtClean="0"/>
            </a:br>
            <a:r>
              <a:rPr lang="en-US" altLang="zh-CN" sz="2000" dirty="0" smtClean="0"/>
              <a:t>    </a:t>
            </a:r>
            <a:r>
              <a:rPr lang="en-US" altLang="zh-CN" sz="2000" dirty="0" err="1" smtClean="0"/>
              <a:t>do_sth_to</a:t>
            </a:r>
            <a:r>
              <a:rPr lang="en-US" altLang="zh-CN" sz="2000" dirty="0" smtClean="0"/>
              <a:t>(</a:t>
            </a:r>
            <a:r>
              <a:rPr lang="en-US" altLang="zh-CN" sz="2000" dirty="0" err="1" smtClean="0"/>
              <a:t>i</a:t>
            </a:r>
            <a:r>
              <a:rPr lang="en-US" altLang="zh-CN" sz="2000" dirty="0" smtClean="0"/>
              <a:t>)</a:t>
            </a:r>
          </a:p>
          <a:p>
            <a:pPr marL="342900" lvl="1" indent="-342900">
              <a:buFont typeface="Arial" pitchFamily="34" charset="0"/>
              <a:buChar char="•"/>
            </a:pPr>
            <a:r>
              <a:rPr lang="en-US" altLang="zh-CN" sz="2400" b="1" dirty="0" smtClean="0"/>
              <a:t>File</a:t>
            </a:r>
            <a:r>
              <a:rPr lang="en-US" altLang="zh-CN" sz="2400" dirty="0" smtClean="0"/>
              <a:t> is </a:t>
            </a:r>
            <a:r>
              <a:rPr lang="en-US" altLang="zh-CN" sz="2400" dirty="0" err="1" smtClean="0"/>
              <a:t>iterable</a:t>
            </a:r>
            <a:r>
              <a:rPr lang="en-US" altLang="zh-CN" sz="2400" dirty="0" smtClean="0"/>
              <a:t> </a:t>
            </a:r>
          </a:p>
          <a:p>
            <a:pPr lvl="1"/>
            <a:r>
              <a:rPr lang="en-US" altLang="zh-CN" sz="2000" dirty="0" err="1" smtClean="0"/>
              <a:t>myFile</a:t>
            </a:r>
            <a:r>
              <a:rPr lang="en-US" altLang="zh-CN" sz="2000" dirty="0" smtClean="0"/>
              <a:t> = open(‘test.txt’)</a:t>
            </a:r>
            <a:br>
              <a:rPr lang="en-US" altLang="zh-CN" sz="2000" dirty="0" smtClean="0"/>
            </a:br>
            <a:r>
              <a:rPr lang="en-US" altLang="zh-CN" sz="2000" b="1" dirty="0" smtClean="0"/>
              <a:t> for</a:t>
            </a:r>
            <a:r>
              <a:rPr lang="en-US" altLang="zh-CN" sz="2000" dirty="0" smtClean="0"/>
              <a:t> </a:t>
            </a:r>
            <a:r>
              <a:rPr lang="en-US" altLang="zh-CN" sz="2000" dirty="0" err="1" smtClean="0"/>
              <a:t>eachLine</a:t>
            </a:r>
            <a:r>
              <a:rPr lang="en-US" altLang="zh-CN" sz="2000" dirty="0" smtClean="0"/>
              <a:t> </a:t>
            </a:r>
            <a:r>
              <a:rPr lang="en-US" altLang="zh-CN" sz="2000" b="1" dirty="0" smtClean="0"/>
              <a:t>in</a:t>
            </a:r>
            <a:r>
              <a:rPr lang="en-US" altLang="zh-CN" sz="2000" dirty="0" smtClean="0"/>
              <a:t> </a:t>
            </a:r>
            <a:r>
              <a:rPr lang="en-US" altLang="zh-CN" sz="2000" dirty="0" err="1" smtClean="0"/>
              <a:t>myfile</a:t>
            </a:r>
            <a:r>
              <a:rPr lang="en-US" altLang="zh-CN" sz="2000" dirty="0" smtClean="0"/>
              <a:t>:</a:t>
            </a:r>
            <a:br>
              <a:rPr lang="en-US" altLang="zh-CN" sz="2000" dirty="0" smtClean="0"/>
            </a:br>
            <a:r>
              <a:rPr lang="en-US" altLang="zh-CN" sz="2000" dirty="0" smtClean="0"/>
              <a:t>    print </a:t>
            </a:r>
            <a:r>
              <a:rPr lang="en-US" altLang="zh-CN" sz="2000" dirty="0" err="1" smtClean="0"/>
              <a:t>eachLine</a:t>
            </a:r>
            <a:r>
              <a:rPr lang="en-US" altLang="zh-CN" sz="2000" dirty="0" smtClean="0"/>
              <a:t>,   # comma </a:t>
            </a:r>
            <a:r>
              <a:rPr lang="en-US" altLang="zh-CN" sz="2000" dirty="0" err="1" smtClean="0"/>
              <a:t>supresses</a:t>
            </a:r>
            <a:r>
              <a:rPr lang="en-US" altLang="zh-CN" sz="2000" dirty="0" smtClean="0"/>
              <a:t> extra \n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Conditions and loops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Dictionary is </a:t>
            </a:r>
            <a:r>
              <a:rPr lang="en-US" altLang="zh-CN" sz="2400" dirty="0" err="1" smtClean="0"/>
              <a:t>iterable</a:t>
            </a:r>
            <a:r>
              <a:rPr lang="en-US" altLang="zh-CN" sz="2400" dirty="0" smtClean="0"/>
              <a:t> </a:t>
            </a:r>
          </a:p>
          <a:p>
            <a:pPr lvl="1"/>
            <a:r>
              <a:rPr lang="en-US" altLang="zh-CN" sz="2000" dirty="0" smtClean="0"/>
              <a:t>legends = {</a:t>
            </a:r>
            <a:r>
              <a:rPr lang="en-US" sz="2000" dirty="0" smtClean="0"/>
              <a:t>('Poe', 'author'): (1809, 1849, 1976),</a:t>
            </a:r>
            <a:br>
              <a:rPr lang="en-US" sz="2000" dirty="0" smtClean="0"/>
            </a:br>
            <a:r>
              <a:rPr lang="nl-NL" sz="2000" dirty="0" smtClean="0"/>
              <a:t> ('Gaudi', 'architect'): (1852, 1906, 1987), ...}</a:t>
            </a:r>
            <a:br>
              <a:rPr lang="nl-NL" sz="2000" dirty="0" smtClean="0"/>
            </a:br>
            <a:r>
              <a:rPr lang="en-US" sz="2000" b="1" dirty="0" smtClean="0"/>
              <a:t> </a:t>
            </a:r>
            <a:r>
              <a:rPr lang="en-US" sz="2000" dirty="0" smtClean="0"/>
              <a:t>for </a:t>
            </a:r>
            <a:r>
              <a:rPr lang="en-US" sz="2000" dirty="0" err="1" smtClean="0"/>
              <a:t>eachLegend</a:t>
            </a:r>
            <a:r>
              <a:rPr lang="en-US" sz="2000" dirty="0" smtClean="0"/>
              <a:t> in legends:</a:t>
            </a:r>
            <a:br>
              <a:rPr lang="en-US" sz="2000" dirty="0" smtClean="0"/>
            </a:br>
            <a:r>
              <a:rPr lang="en-US" sz="2000" dirty="0" smtClean="0"/>
              <a:t>     print 'Name: %s\</a:t>
            </a:r>
            <a:r>
              <a:rPr lang="en-US" sz="2000" dirty="0" err="1" smtClean="0"/>
              <a:t>tOccupation</a:t>
            </a:r>
            <a:r>
              <a:rPr lang="en-US" sz="2000" dirty="0" smtClean="0"/>
              <a:t>: %s' </a:t>
            </a:r>
            <a:r>
              <a:rPr lang="en-US" sz="2000" b="1" dirty="0" smtClean="0"/>
              <a:t>% </a:t>
            </a:r>
            <a:r>
              <a:rPr lang="en-US" sz="2000" b="1" dirty="0" err="1" smtClean="0"/>
              <a:t>eachLegend</a:t>
            </a:r>
            <a:r>
              <a:rPr lang="en-US" sz="2000" dirty="0" smtClean="0"/>
              <a:t/>
            </a:r>
            <a:br>
              <a:rPr lang="en-US" sz="2000" dirty="0" smtClean="0"/>
            </a:br>
            <a:r>
              <a:rPr lang="en-US" sz="2000" dirty="0" smtClean="0"/>
              <a:t>     print ' Birth: %s\</a:t>
            </a:r>
            <a:r>
              <a:rPr lang="en-US" sz="2000" dirty="0" err="1" smtClean="0"/>
              <a:t>tDeath</a:t>
            </a:r>
            <a:r>
              <a:rPr lang="en-US" sz="2000" dirty="0" smtClean="0"/>
              <a:t>: %s\</a:t>
            </a:r>
            <a:r>
              <a:rPr lang="en-US" sz="2000" dirty="0" err="1" smtClean="0"/>
              <a:t>tAlbum</a:t>
            </a:r>
            <a:r>
              <a:rPr lang="en-US" sz="2000" dirty="0" smtClean="0"/>
              <a:t>: %s\n' \</a:t>
            </a:r>
            <a:br>
              <a:rPr lang="en-US" sz="2000" dirty="0" smtClean="0"/>
            </a:br>
            <a:r>
              <a:rPr lang="en-US" sz="2000" dirty="0" smtClean="0"/>
              <a:t>     % </a:t>
            </a:r>
            <a:r>
              <a:rPr lang="en-US" sz="2000" b="1" dirty="0" smtClean="0"/>
              <a:t>legends[</a:t>
            </a:r>
            <a:r>
              <a:rPr lang="en-US" sz="2000" b="1" dirty="0" err="1" smtClean="0"/>
              <a:t>eachLegend</a:t>
            </a:r>
            <a:r>
              <a:rPr lang="en-US" sz="2000" b="1" dirty="0" smtClean="0"/>
              <a:t>]</a:t>
            </a:r>
            <a:endParaRPr lang="en-US" altLang="zh-CN" sz="20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Agenda</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Basic native data types in python</a:t>
            </a:r>
          </a:p>
          <a:p>
            <a:r>
              <a:rPr lang="en-US" dirty="0" smtClean="0"/>
              <a:t>The python </a:t>
            </a:r>
            <a:r>
              <a:rPr lang="en-US" dirty="0" smtClean="0"/>
              <a:t>grammar</a:t>
            </a:r>
            <a:endParaRPr lang="en-US" dirty="0" smtClean="0"/>
          </a:p>
          <a:p>
            <a:r>
              <a:rPr lang="en-US" dirty="0" smtClean="0"/>
              <a:t>String, list and </a:t>
            </a:r>
            <a:r>
              <a:rPr lang="en-US" dirty="0" err="1" smtClean="0"/>
              <a:t>tuple</a:t>
            </a:r>
            <a:endParaRPr lang="en-US" dirty="0" smtClean="0"/>
          </a:p>
          <a:p>
            <a:r>
              <a:rPr lang="en-US" dirty="0" smtClean="0"/>
              <a:t>Map and collection</a:t>
            </a:r>
          </a:p>
          <a:p>
            <a:r>
              <a:rPr lang="en-US" dirty="0" smtClean="0"/>
              <a:t>Module</a:t>
            </a:r>
          </a:p>
          <a:p>
            <a:r>
              <a:rPr lang="en-US" dirty="0" smtClean="0"/>
              <a:t>Regular expression</a:t>
            </a:r>
          </a:p>
          <a:p>
            <a:r>
              <a:rPr lang="en-US" dirty="0" smtClean="0"/>
              <a:t>Network programming</a:t>
            </a:r>
          </a:p>
          <a:p>
            <a:r>
              <a:rPr lang="en-US" dirty="0" smtClean="0"/>
              <a:t>Multi-thread</a:t>
            </a:r>
          </a:p>
          <a:p>
            <a:r>
              <a:rPr lang="en-US" dirty="0" smtClean="0"/>
              <a:t>Web programming</a:t>
            </a:r>
          </a:p>
          <a:p>
            <a:r>
              <a:rPr lang="en-US" dirty="0" smtClean="0"/>
              <a:t>Database programming</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Exception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try/except (exception)</a:t>
            </a:r>
          </a:p>
          <a:p>
            <a:pPr lvl="1"/>
            <a:r>
              <a:rPr lang="en-US" altLang="zh-CN" sz="2000" b="1" dirty="0" smtClean="0"/>
              <a:t>try</a:t>
            </a:r>
            <a:r>
              <a:rPr lang="en-US" altLang="zh-CN" sz="2000" dirty="0" smtClean="0"/>
              <a:t>:</a:t>
            </a:r>
            <a:br>
              <a:rPr lang="en-US" altLang="zh-CN" sz="2000" dirty="0" smtClean="0"/>
            </a:br>
            <a:r>
              <a:rPr lang="en-US" altLang="zh-CN" sz="2000" i="1" dirty="0" smtClean="0"/>
              <a:t>    </a:t>
            </a:r>
            <a:r>
              <a:rPr lang="en-US" altLang="zh-CN" sz="2000" i="1" dirty="0" err="1" smtClean="0"/>
              <a:t>try_suite</a:t>
            </a:r>
            <a:r>
              <a:rPr lang="en-US" altLang="zh-CN" sz="2000" dirty="0" smtClean="0"/>
              <a:t/>
            </a:r>
            <a:br>
              <a:rPr lang="en-US" altLang="zh-CN" sz="2000" dirty="0" smtClean="0"/>
            </a:br>
            <a:r>
              <a:rPr lang="en-US" altLang="zh-CN" sz="2000" b="1" dirty="0" smtClean="0"/>
              <a:t>except</a:t>
            </a:r>
            <a:r>
              <a:rPr lang="en-US" altLang="zh-CN" sz="2000" dirty="0" smtClean="0"/>
              <a:t> </a:t>
            </a:r>
            <a:r>
              <a:rPr lang="en-US" altLang="zh-CN" sz="2000" i="1" dirty="0" smtClean="0"/>
              <a:t>Exception1 </a:t>
            </a:r>
            <a:r>
              <a:rPr lang="en-US" altLang="zh-CN" sz="2000" dirty="0" smtClean="0"/>
              <a:t>[, </a:t>
            </a:r>
            <a:r>
              <a:rPr lang="en-US" altLang="zh-CN" sz="2000" i="1" dirty="0" smtClean="0"/>
              <a:t>reason1</a:t>
            </a:r>
            <a:r>
              <a:rPr lang="en-US" altLang="zh-CN" sz="2000" dirty="0" smtClean="0"/>
              <a:t>]:</a:t>
            </a:r>
            <a:br>
              <a:rPr lang="en-US" altLang="zh-CN" sz="2000" dirty="0" smtClean="0"/>
            </a:br>
            <a:r>
              <a:rPr lang="en-US" altLang="zh-CN" sz="2000" dirty="0" smtClean="0"/>
              <a:t>   </a:t>
            </a:r>
            <a:r>
              <a:rPr lang="en-US" altLang="zh-CN" sz="2000" i="1" dirty="0" smtClean="0"/>
              <a:t> except_suite1</a:t>
            </a:r>
            <a:br>
              <a:rPr lang="en-US" altLang="zh-CN" sz="2000" i="1" dirty="0" smtClean="0"/>
            </a:br>
            <a:r>
              <a:rPr lang="en-US" altLang="zh-CN" sz="2000" b="1" dirty="0" smtClean="0"/>
              <a:t>except</a:t>
            </a:r>
            <a:r>
              <a:rPr lang="en-US" altLang="zh-CN" sz="2000" i="1" dirty="0" smtClean="0"/>
              <a:t> (Exception3, Exception4, …) [, reason]</a:t>
            </a:r>
            <a:r>
              <a:rPr lang="en-US" altLang="zh-CN" sz="2000" dirty="0" smtClean="0"/>
              <a:t>:</a:t>
            </a:r>
            <a:r>
              <a:rPr lang="en-US" altLang="zh-CN" sz="2000" i="1" dirty="0" smtClean="0"/>
              <a:t/>
            </a:r>
            <a:br>
              <a:rPr lang="en-US" altLang="zh-CN" sz="2000" i="1" dirty="0" smtClean="0"/>
            </a:br>
            <a:r>
              <a:rPr lang="en-US" altLang="zh-CN" sz="2000" i="1" dirty="0" smtClean="0"/>
              <a:t>    except_suite3</a:t>
            </a:r>
            <a:br>
              <a:rPr lang="en-US" altLang="zh-CN" sz="2000" i="1" dirty="0" smtClean="0"/>
            </a:br>
            <a:r>
              <a:rPr lang="en-US" altLang="zh-CN" sz="2000" i="1" dirty="0" smtClean="0"/>
              <a:t>…</a:t>
            </a:r>
            <a:br>
              <a:rPr lang="en-US" altLang="zh-CN" sz="2000" i="1" dirty="0" smtClean="0"/>
            </a:br>
            <a:r>
              <a:rPr lang="en-US" altLang="zh-CN" sz="2000" b="1" dirty="0" smtClean="0"/>
              <a:t>else:</a:t>
            </a:r>
            <a:r>
              <a:rPr lang="en-US" altLang="zh-CN" sz="2000" i="1" dirty="0" smtClean="0"/>
              <a:t/>
            </a:r>
            <a:br>
              <a:rPr lang="en-US" altLang="zh-CN" sz="2000" i="1" dirty="0" smtClean="0"/>
            </a:br>
            <a:r>
              <a:rPr lang="en-US" altLang="zh-CN" sz="2000" i="1" dirty="0" smtClean="0"/>
              <a:t>    </a:t>
            </a:r>
            <a:r>
              <a:rPr lang="en-US" altLang="zh-CN" sz="2000" i="1" dirty="0" err="1" smtClean="0"/>
              <a:t>else_suite</a:t>
            </a:r>
            <a:r>
              <a:rPr lang="en-US" altLang="zh-CN" sz="2000" i="1" dirty="0" smtClean="0"/>
              <a:t/>
            </a:r>
            <a:br>
              <a:rPr lang="en-US" altLang="zh-CN" sz="2000" i="1" dirty="0" smtClean="0"/>
            </a:br>
            <a:r>
              <a:rPr lang="en-US" altLang="zh-CN" sz="2000" b="1" dirty="0" smtClean="0"/>
              <a:t>finally:</a:t>
            </a:r>
            <a:r>
              <a:rPr lang="en-US" altLang="zh-CN" sz="2000" i="1" dirty="0" smtClean="0"/>
              <a:t/>
            </a:r>
            <a:br>
              <a:rPr lang="en-US" altLang="zh-CN" sz="2000" i="1" dirty="0" smtClean="0"/>
            </a:br>
            <a:r>
              <a:rPr lang="en-US" altLang="zh-CN" sz="2000" i="1" dirty="0" smtClean="0"/>
              <a:t>   </a:t>
            </a:r>
            <a:r>
              <a:rPr lang="en-US" altLang="zh-CN" sz="2000" i="1" dirty="0" err="1" smtClean="0"/>
              <a:t>final_suite</a:t>
            </a:r>
            <a:endParaRPr lang="en-US" altLang="zh-CN" sz="2000" i="1" dirty="0" smtClean="0"/>
          </a:p>
          <a:p>
            <a:pPr lvl="1"/>
            <a:r>
              <a:rPr lang="en-US" altLang="zh-CN" sz="2000" dirty="0" smtClean="0"/>
              <a:t>Else suite will be executed if No exception is raised in </a:t>
            </a:r>
            <a:r>
              <a:rPr lang="en-US" altLang="zh-CN" sz="2000" dirty="0" err="1" smtClean="0"/>
              <a:t>try_suite</a:t>
            </a:r>
            <a:endParaRPr lang="en-US" altLang="zh-CN" sz="2000" dirty="0" smtClean="0"/>
          </a:p>
          <a:p>
            <a:pPr lvl="1"/>
            <a:r>
              <a:rPr lang="en-US" altLang="zh-CN" sz="2000" dirty="0" smtClean="0"/>
              <a:t>Finally suite is always granted to be executed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Grammar - Exception</a:t>
            </a:r>
            <a:endParaRPr lang="en-US" sz="3200" dirty="0"/>
          </a:p>
        </p:txBody>
      </p:sp>
      <p:sp>
        <p:nvSpPr>
          <p:cNvPr id="3" name="Content Placeholder 2"/>
          <p:cNvSpPr>
            <a:spLocks noGrp="1"/>
          </p:cNvSpPr>
          <p:nvPr>
            <p:ph idx="1"/>
          </p:nvPr>
        </p:nvSpPr>
        <p:spPr>
          <a:xfrm>
            <a:off x="457200" y="762000"/>
            <a:ext cx="8229600" cy="5562600"/>
          </a:xfrm>
        </p:spPr>
        <p:txBody>
          <a:bodyPr>
            <a:normAutofit/>
          </a:bodyPr>
          <a:lstStyle/>
          <a:p>
            <a:pPr marL="342900" lvl="1" indent="-342900">
              <a:buFont typeface="Arial" pitchFamily="34" charset="0"/>
              <a:buChar char="•"/>
            </a:pPr>
            <a:r>
              <a:rPr lang="en-US" altLang="zh-CN" sz="2400" dirty="0" smtClean="0"/>
              <a:t>raise (exception)</a:t>
            </a:r>
          </a:p>
          <a:p>
            <a:pPr lvl="1"/>
            <a:r>
              <a:rPr lang="en-US" altLang="zh-CN" sz="2000" b="1" dirty="0" err="1" smtClean="0"/>
              <a:t>rasie</a:t>
            </a:r>
            <a:r>
              <a:rPr lang="en-US" altLang="zh-CN" sz="2000" b="1" dirty="0" smtClean="0"/>
              <a:t>  </a:t>
            </a:r>
            <a:r>
              <a:rPr lang="en-US" altLang="zh-CN" sz="2000" dirty="0" smtClean="0"/>
              <a:t>[</a:t>
            </a:r>
            <a:r>
              <a:rPr lang="en-US" altLang="zh-CN" sz="2000" dirty="0" err="1" smtClean="0"/>
              <a:t>SomeException</a:t>
            </a:r>
            <a:r>
              <a:rPr lang="en-US" altLang="zh-CN" sz="2000" dirty="0" smtClean="0"/>
              <a:t> [, </a:t>
            </a:r>
            <a:r>
              <a:rPr lang="en-US" altLang="zh-CN" sz="2000" dirty="0" err="1" smtClean="0"/>
              <a:t>args</a:t>
            </a:r>
            <a:r>
              <a:rPr lang="en-US" altLang="zh-CN" sz="2000" dirty="0" smtClean="0"/>
              <a:t> [, </a:t>
            </a:r>
            <a:r>
              <a:rPr lang="en-US" altLang="zh-CN" sz="2000" dirty="0" err="1" smtClean="0"/>
              <a:t>traceback</a:t>
            </a:r>
            <a:r>
              <a:rPr lang="en-US" altLang="zh-CN" sz="2000" dirty="0" smtClean="0"/>
              <a:t>]]]</a:t>
            </a:r>
            <a:endParaRPr lang="en-US" altLang="zh-CN" sz="2000" i="1" dirty="0" smtClean="0"/>
          </a:p>
          <a:p>
            <a:pPr lvl="1"/>
            <a:endParaRPr lang="en-US" altLang="zh-CN" sz="2000" dirty="0" smtClean="0"/>
          </a:p>
        </p:txBody>
      </p:sp>
      <p:pic>
        <p:nvPicPr>
          <p:cNvPr id="6146" name="Picture 2"/>
          <p:cNvPicPr>
            <a:picLocks noChangeAspect="1" noChangeArrowheads="1"/>
          </p:cNvPicPr>
          <p:nvPr/>
        </p:nvPicPr>
        <p:blipFill>
          <a:blip r:embed="rId2" cstate="print"/>
          <a:srcRect/>
          <a:stretch>
            <a:fillRect/>
          </a:stretch>
        </p:blipFill>
        <p:spPr bwMode="auto">
          <a:xfrm>
            <a:off x="1143000" y="1685925"/>
            <a:ext cx="7096125" cy="5172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Exception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assert</a:t>
            </a:r>
          </a:p>
          <a:p>
            <a:pPr lvl="1"/>
            <a:r>
              <a:rPr lang="en-US" altLang="zh-CN" sz="2000" b="1" dirty="0" smtClean="0"/>
              <a:t>assert</a:t>
            </a:r>
            <a:r>
              <a:rPr lang="en-US" altLang="zh-CN" sz="2000" dirty="0" smtClean="0"/>
              <a:t> </a:t>
            </a:r>
            <a:r>
              <a:rPr lang="en-US" altLang="zh-CN" sz="2000" i="1" dirty="0" smtClean="0"/>
              <a:t>expression</a:t>
            </a:r>
            <a:r>
              <a:rPr lang="en-US" altLang="zh-CN" sz="2000" dirty="0" smtClean="0"/>
              <a:t> [, </a:t>
            </a:r>
            <a:r>
              <a:rPr lang="en-US" altLang="zh-CN" sz="2000" i="1" dirty="0" smtClean="0"/>
              <a:t>arguments</a:t>
            </a:r>
            <a:r>
              <a:rPr lang="en-US" altLang="zh-CN" sz="2000" dirty="0" smtClean="0"/>
              <a:t>]</a:t>
            </a:r>
          </a:p>
          <a:p>
            <a:pPr marL="342900" lvl="1" indent="-342900">
              <a:buFont typeface="Arial" pitchFamily="34" charset="0"/>
              <a:buChar char="•"/>
            </a:pPr>
            <a:r>
              <a:rPr lang="en-US" altLang="zh-CN" sz="2400" dirty="0" smtClean="0"/>
              <a:t>Create exception class</a:t>
            </a:r>
          </a:p>
          <a:p>
            <a:pPr lvl="1"/>
            <a:r>
              <a:rPr lang="en-US" altLang="zh-CN" sz="2000" b="1" dirty="0" smtClean="0"/>
              <a:t>class </a:t>
            </a:r>
            <a:r>
              <a:rPr lang="en-US" altLang="zh-CN" sz="2000" dirty="0" err="1" smtClean="0"/>
              <a:t>FileError</a:t>
            </a:r>
            <a:r>
              <a:rPr lang="en-US" altLang="zh-CN" sz="2000" dirty="0" smtClean="0"/>
              <a:t>(</a:t>
            </a:r>
            <a:r>
              <a:rPr lang="en-US" altLang="zh-CN" sz="2000" dirty="0" err="1" smtClean="0"/>
              <a:t>IOError</a:t>
            </a:r>
            <a:r>
              <a:rPr lang="en-US" altLang="zh-CN" sz="2000" dirty="0" smtClean="0"/>
              <a:t>)</a:t>
            </a:r>
            <a:r>
              <a:rPr lang="en-US" altLang="zh-CN" sz="2000" b="1" dirty="0" smtClean="0"/>
              <a:t>:</a:t>
            </a:r>
            <a:br>
              <a:rPr lang="en-US" altLang="zh-CN" sz="2000" b="1" dirty="0" smtClean="0"/>
            </a:br>
            <a:r>
              <a:rPr lang="en-US" altLang="zh-CN" sz="2000" b="1" dirty="0" smtClean="0"/>
              <a:t>    pass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Function</a:t>
            </a:r>
          </a:p>
          <a:p>
            <a:pPr lvl="1"/>
            <a:r>
              <a:rPr lang="en-US" altLang="zh-CN" sz="2000" b="1" dirty="0" smtClean="0"/>
              <a:t>def </a:t>
            </a:r>
            <a:r>
              <a:rPr lang="en-US" altLang="zh-CN" sz="2000" i="1" dirty="0" err="1" smtClean="0"/>
              <a:t>function_name</a:t>
            </a:r>
            <a:r>
              <a:rPr lang="en-US" altLang="zh-CN" sz="2000" i="1" dirty="0" smtClean="0"/>
              <a:t> </a:t>
            </a:r>
            <a:r>
              <a:rPr lang="en-US" altLang="zh-CN" sz="2000" dirty="0" smtClean="0"/>
              <a:t>(</a:t>
            </a:r>
            <a:r>
              <a:rPr lang="en-US" altLang="zh-CN" sz="2000" i="1" dirty="0" smtClean="0"/>
              <a:t>arguments</a:t>
            </a:r>
            <a:r>
              <a:rPr lang="en-US" altLang="zh-CN" sz="2000" dirty="0" smtClean="0"/>
              <a:t>)</a:t>
            </a:r>
            <a:r>
              <a:rPr lang="en-US" altLang="zh-CN" sz="2000" b="1" dirty="0" smtClean="0"/>
              <a:t>:</a:t>
            </a:r>
            <a:br>
              <a:rPr lang="en-US" altLang="zh-CN" sz="2000" b="1" dirty="0" smtClean="0"/>
            </a:br>
            <a:r>
              <a:rPr lang="en-US" altLang="zh-CN" sz="2000" i="1" dirty="0" smtClean="0"/>
              <a:t>    “</a:t>
            </a:r>
            <a:r>
              <a:rPr lang="en-US" altLang="zh-CN" sz="2000" i="1" dirty="0" err="1" smtClean="0"/>
              <a:t>function_documentation_string</a:t>
            </a:r>
            <a:r>
              <a:rPr lang="en-US" altLang="zh-CN" sz="2000" i="1" dirty="0" smtClean="0"/>
              <a:t>”</a:t>
            </a:r>
            <a:br>
              <a:rPr lang="en-US" altLang="zh-CN" sz="2000" i="1" dirty="0" smtClean="0"/>
            </a:br>
            <a:r>
              <a:rPr lang="en-US" altLang="zh-CN" sz="2000" i="1" dirty="0" smtClean="0"/>
              <a:t>    </a:t>
            </a:r>
            <a:r>
              <a:rPr lang="en-US" altLang="zh-CN" sz="2000" i="1" dirty="0" err="1" smtClean="0"/>
              <a:t>function_body_suite</a:t>
            </a:r>
            <a:endParaRPr lang="en-US" altLang="zh-CN" sz="2000" i="1" dirty="0" smtClean="0"/>
          </a:p>
          <a:p>
            <a:pPr lvl="1"/>
            <a:r>
              <a:rPr lang="en-US" altLang="zh-CN" sz="2000" dirty="0" smtClean="0"/>
              <a:t>Default arguments are supported</a:t>
            </a:r>
            <a:br>
              <a:rPr lang="en-US" altLang="zh-CN" sz="2000" dirty="0" smtClean="0"/>
            </a:br>
            <a:r>
              <a:rPr lang="en-US" altLang="zh-CN" sz="2000" dirty="0" smtClean="0"/>
              <a:t>def </a:t>
            </a:r>
            <a:r>
              <a:rPr lang="en-US" altLang="zh-CN" sz="2000" dirty="0" err="1" smtClean="0"/>
              <a:t>default_arg</a:t>
            </a:r>
            <a:r>
              <a:rPr lang="en-US" altLang="zh-CN" sz="2000" dirty="0" smtClean="0"/>
              <a:t> (</a:t>
            </a:r>
            <a:r>
              <a:rPr lang="en-US" altLang="zh-CN" sz="2000" dirty="0" err="1" smtClean="0"/>
              <a:t>i</a:t>
            </a:r>
            <a:r>
              <a:rPr lang="en-US" altLang="zh-CN" sz="2000" dirty="0" smtClean="0"/>
              <a:t>, j = 0)</a:t>
            </a:r>
          </a:p>
          <a:p>
            <a:pPr lvl="1"/>
            <a:r>
              <a:rPr lang="en-US" altLang="zh-CN" sz="2000" dirty="0" smtClean="0"/>
              <a:t>Positional arguments are supported when calling function</a:t>
            </a:r>
            <a:br>
              <a:rPr lang="en-US" altLang="zh-CN" sz="2000" dirty="0" smtClean="0"/>
            </a:br>
            <a:r>
              <a:rPr lang="en-US" altLang="zh-CN" sz="2000" dirty="0" err="1" smtClean="0"/>
              <a:t>default_arg</a:t>
            </a:r>
            <a:r>
              <a:rPr lang="en-US" altLang="zh-CN" sz="2000" dirty="0" smtClean="0"/>
              <a:t>(j = 3, </a:t>
            </a:r>
            <a:r>
              <a:rPr lang="en-US" altLang="zh-CN" sz="2000" dirty="0" err="1" smtClean="0"/>
              <a:t>i</a:t>
            </a:r>
            <a:r>
              <a:rPr lang="en-US" altLang="zh-CN" sz="2000" dirty="0" smtClean="0"/>
              <a:t> = 4)</a:t>
            </a:r>
          </a:p>
          <a:p>
            <a:pPr lvl="1"/>
            <a:r>
              <a:rPr lang="en-US" sz="2000" dirty="0" smtClean="0"/>
              <a:t>Grouped Arguments are supported</a:t>
            </a:r>
            <a:br>
              <a:rPr lang="en-US" sz="2000" dirty="0" smtClean="0"/>
            </a:br>
            <a:r>
              <a:rPr lang="en-US" sz="1700" dirty="0" smtClean="0"/>
              <a:t>allows to execute a function without explicitly specifying individual arguments in the call as long as grouped the arguments in either a </a:t>
            </a:r>
            <a:r>
              <a:rPr lang="en-US" sz="1700" dirty="0" err="1" smtClean="0"/>
              <a:t>tuple</a:t>
            </a:r>
            <a:r>
              <a:rPr lang="en-US" sz="1700" dirty="0" smtClean="0"/>
              <a:t> (non-keyword arguments) or a dictionary (keyword arguments).</a:t>
            </a:r>
            <a:br>
              <a:rPr lang="en-US" sz="1700" dirty="0" smtClean="0"/>
            </a:br>
            <a:r>
              <a:rPr lang="en-US" sz="1700" dirty="0" err="1" smtClean="0"/>
              <a:t>func</a:t>
            </a:r>
            <a:r>
              <a:rPr lang="en-US" sz="1700" dirty="0" smtClean="0"/>
              <a:t>(</a:t>
            </a:r>
            <a:r>
              <a:rPr lang="en-US" sz="1700" b="1" dirty="0" smtClean="0"/>
              <a:t>*</a:t>
            </a:r>
            <a:r>
              <a:rPr lang="en-US" sz="1700" i="1" dirty="0" err="1" smtClean="0"/>
              <a:t>tuple_grp_nonkw_args</a:t>
            </a:r>
            <a:r>
              <a:rPr lang="en-US" sz="1700" dirty="0" smtClean="0"/>
              <a:t>, </a:t>
            </a:r>
            <a:r>
              <a:rPr lang="en-US" sz="1700" b="1" dirty="0" smtClean="0"/>
              <a:t>**</a:t>
            </a:r>
            <a:r>
              <a:rPr lang="en-US" sz="1700" i="1" dirty="0" err="1" smtClean="0"/>
              <a:t>dict_grp_kw_args</a:t>
            </a:r>
            <a:r>
              <a:rPr lang="en-US" sz="1700" dirty="0" smtClean="0"/>
              <a:t>)</a:t>
            </a:r>
          </a:p>
          <a:p>
            <a:pPr lvl="1"/>
            <a:r>
              <a:rPr lang="en-US" altLang="zh-CN" sz="1800" dirty="0" smtClean="0"/>
              <a:t>Embedded functions are supported</a:t>
            </a:r>
          </a:p>
          <a:p>
            <a:pPr lvl="1"/>
            <a:endParaRPr lang="en-US" altLang="zh-CN" sz="17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Non-keyword Variable Arguments - </a:t>
            </a:r>
            <a:r>
              <a:rPr lang="en-US" altLang="zh-CN" sz="2400" dirty="0" err="1" smtClean="0"/>
              <a:t>Tuple</a:t>
            </a:r>
            <a:endParaRPr lang="en-US" altLang="zh-CN" sz="2400" dirty="0" smtClean="0"/>
          </a:p>
          <a:p>
            <a:pPr lvl="1"/>
            <a:r>
              <a:rPr lang="en-US" altLang="zh-CN" sz="2000" dirty="0" smtClean="0"/>
              <a:t>Def </a:t>
            </a:r>
            <a:r>
              <a:rPr lang="en-US" altLang="zh-CN" sz="2000" dirty="0" err="1" smtClean="0"/>
              <a:t>function_name</a:t>
            </a:r>
            <a:r>
              <a:rPr lang="en-US" altLang="zh-CN" sz="2000" dirty="0" smtClean="0"/>
              <a:t> ([</a:t>
            </a:r>
            <a:r>
              <a:rPr lang="en-US" altLang="zh-CN" sz="2000" dirty="0" err="1" smtClean="0"/>
              <a:t>formal_args</a:t>
            </a:r>
            <a:r>
              <a:rPr lang="en-US" altLang="zh-CN" sz="2000" dirty="0" smtClean="0"/>
              <a:t>,] </a:t>
            </a:r>
            <a:r>
              <a:rPr lang="en-US" altLang="zh-CN" sz="2000" b="1" dirty="0" smtClean="0">
                <a:solidFill>
                  <a:srgbClr val="FF0000"/>
                </a:solidFill>
              </a:rPr>
              <a:t>*</a:t>
            </a:r>
            <a:r>
              <a:rPr lang="en-US" altLang="zh-CN" sz="2000" dirty="0" err="1" smtClean="0"/>
              <a:t>vargs_tuple</a:t>
            </a:r>
            <a:r>
              <a:rPr lang="en-US" altLang="zh-CN" sz="2000" dirty="0" smtClean="0"/>
              <a:t>):</a:t>
            </a:r>
            <a:br>
              <a:rPr lang="en-US" altLang="zh-CN" sz="2000" dirty="0" smtClean="0"/>
            </a:br>
            <a:r>
              <a:rPr lang="en-US" altLang="zh-CN" sz="2000" dirty="0" smtClean="0"/>
              <a:t>    “</a:t>
            </a:r>
            <a:r>
              <a:rPr lang="en-US" altLang="zh-CN" sz="2000" dirty="0" err="1" smtClean="0"/>
              <a:t>function_documentation_string</a:t>
            </a:r>
            <a:r>
              <a:rPr lang="en-US" altLang="zh-CN" sz="2000" dirty="0" smtClean="0"/>
              <a:t>”</a:t>
            </a:r>
            <a:br>
              <a:rPr lang="en-US" altLang="zh-CN" sz="2000" dirty="0" smtClean="0"/>
            </a:br>
            <a:r>
              <a:rPr lang="en-US" altLang="zh-CN" sz="2000" dirty="0" smtClean="0"/>
              <a:t>     </a:t>
            </a:r>
            <a:r>
              <a:rPr lang="en-US" altLang="zh-CN" sz="2000" dirty="0" err="1" smtClean="0"/>
              <a:t>function_body_suite</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def </a:t>
            </a:r>
            <a:r>
              <a:rPr lang="en-US" altLang="zh-CN" sz="2000" dirty="0" err="1" smtClean="0"/>
              <a:t>tupleVarArgs</a:t>
            </a:r>
            <a:r>
              <a:rPr lang="en-US" altLang="zh-CN" sz="2000" dirty="0" smtClean="0"/>
              <a:t>(arg1, arg2 = ‘</a:t>
            </a:r>
            <a:r>
              <a:rPr lang="en-US" altLang="zh-CN" sz="2000" dirty="0" err="1" smtClean="0"/>
              <a:t>defaultB</a:t>
            </a:r>
            <a:r>
              <a:rPr lang="en-US" altLang="zh-CN" sz="2000" dirty="0" smtClean="0"/>
              <a:t>’, *</a:t>
            </a:r>
            <a:r>
              <a:rPr lang="en-US" altLang="zh-CN" sz="2000" dirty="0" err="1" smtClean="0"/>
              <a:t>theRest</a:t>
            </a:r>
            <a:r>
              <a:rPr lang="en-US" altLang="zh-CN" sz="2000" dirty="0" smtClean="0"/>
              <a:t>)</a:t>
            </a:r>
            <a:br>
              <a:rPr lang="en-US" altLang="zh-CN" sz="2000" dirty="0" smtClean="0"/>
            </a:br>
            <a:r>
              <a:rPr lang="en-US" altLang="zh-CN" sz="2000" dirty="0" smtClean="0"/>
              <a:t>    print ‘format </a:t>
            </a:r>
            <a:r>
              <a:rPr lang="en-US" altLang="zh-CN" sz="2000" dirty="0" err="1" smtClean="0"/>
              <a:t>arg</a:t>
            </a:r>
            <a:r>
              <a:rPr lang="en-US" altLang="zh-CN" sz="2000" dirty="0" smtClean="0"/>
              <a:t> 1:’, arg1</a:t>
            </a:r>
            <a:br>
              <a:rPr lang="en-US" altLang="zh-CN" sz="2000" dirty="0" smtClean="0"/>
            </a:br>
            <a:r>
              <a:rPr lang="en-US" altLang="zh-CN" sz="2000" dirty="0" smtClean="0"/>
              <a:t>    print ‘format </a:t>
            </a:r>
            <a:r>
              <a:rPr lang="en-US" altLang="zh-CN" sz="2000" dirty="0" err="1" smtClean="0"/>
              <a:t>arg</a:t>
            </a:r>
            <a:r>
              <a:rPr lang="en-US" altLang="zh-CN" sz="2000" dirty="0" smtClean="0"/>
              <a:t> 2:’, arg2</a:t>
            </a:r>
            <a:br>
              <a:rPr lang="en-US" altLang="zh-CN" sz="2000" dirty="0" smtClean="0"/>
            </a:br>
            <a:r>
              <a:rPr lang="en-US" altLang="zh-CN" sz="2000" dirty="0" smtClean="0"/>
              <a:t>    for </a:t>
            </a:r>
            <a:r>
              <a:rPr lang="en-US" altLang="zh-CN" sz="2000" dirty="0" err="1" smtClean="0"/>
              <a:t>eachXtrArg</a:t>
            </a:r>
            <a:r>
              <a:rPr lang="en-US" altLang="zh-CN" sz="2000" dirty="0" smtClean="0"/>
              <a:t> in </a:t>
            </a:r>
            <a:r>
              <a:rPr lang="en-US" altLang="zh-CN" sz="2000" dirty="0" err="1" smtClean="0"/>
              <a:t>theRest</a:t>
            </a:r>
            <a:r>
              <a:rPr lang="en-US" altLang="zh-CN" sz="2000" dirty="0" smtClean="0"/>
              <a:t>:</a:t>
            </a:r>
            <a:br>
              <a:rPr lang="en-US" altLang="zh-CN" sz="2000" dirty="0" smtClean="0"/>
            </a:br>
            <a:r>
              <a:rPr lang="en-US" altLang="zh-CN" sz="2000" dirty="0" smtClean="0"/>
              <a:t>        print ‘another </a:t>
            </a:r>
            <a:r>
              <a:rPr lang="en-US" altLang="zh-CN" sz="2000" dirty="0" err="1" smtClean="0"/>
              <a:t>arg</a:t>
            </a:r>
            <a:r>
              <a:rPr lang="en-US" altLang="zh-CN" sz="2000" dirty="0" smtClean="0"/>
              <a:t>:’, </a:t>
            </a:r>
            <a:r>
              <a:rPr lang="en-US" altLang="zh-CN" sz="2000" dirty="0" err="1" smtClean="0"/>
              <a:t>eachXtrArg</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err="1" smtClean="0"/>
              <a:t>tupleVarArgs</a:t>
            </a:r>
            <a:r>
              <a:rPr lang="en-US" altLang="zh-CN" sz="2000" dirty="0" smtClean="0"/>
              <a:t>(‘</a:t>
            </a:r>
            <a:r>
              <a:rPr lang="en-US" altLang="zh-CN" sz="2000" dirty="0" err="1" smtClean="0"/>
              <a:t>abc</a:t>
            </a:r>
            <a:r>
              <a:rPr lang="en-US" altLang="zh-CN" sz="2000" dirty="0" smtClean="0"/>
              <a:t>’)</a:t>
            </a:r>
            <a:br>
              <a:rPr lang="en-US" altLang="zh-CN" sz="2000" dirty="0" smtClean="0"/>
            </a:br>
            <a:r>
              <a:rPr lang="en-US" altLang="zh-CN" sz="2000" dirty="0" err="1" smtClean="0"/>
              <a:t>tupleVarArgs</a:t>
            </a:r>
            <a:r>
              <a:rPr lang="en-US" altLang="zh-CN" sz="2000" dirty="0" smtClean="0"/>
              <a:t>(23, 34)</a:t>
            </a:r>
            <a:br>
              <a:rPr lang="en-US" altLang="zh-CN" sz="2000" dirty="0" smtClean="0"/>
            </a:br>
            <a:r>
              <a:rPr lang="en-US" altLang="zh-CN" sz="2000" dirty="0" err="1" smtClean="0"/>
              <a:t>tupleVarArgs</a:t>
            </a:r>
            <a:r>
              <a:rPr lang="en-US" altLang="zh-CN" sz="2000" dirty="0" smtClean="0"/>
              <a:t>(‘</a:t>
            </a:r>
            <a:r>
              <a:rPr lang="en-US" altLang="zh-CN" sz="2000" dirty="0" err="1" smtClean="0"/>
              <a:t>abc</a:t>
            </a:r>
            <a:r>
              <a:rPr lang="en-US" altLang="zh-CN" sz="2000" dirty="0" smtClean="0"/>
              <a:t>’, 123, ‘xyz’, 456.78)</a:t>
            </a:r>
          </a:p>
          <a:p>
            <a:pPr lvl="1"/>
            <a:endParaRPr lang="en-US" altLang="zh-CN" sz="2000" dirty="0" smtClean="0"/>
          </a:p>
          <a:p>
            <a:pPr lvl="1"/>
            <a:endParaRPr lang="en-US" altLang="zh-CN" sz="2000" dirty="0" smtClean="0"/>
          </a:p>
          <a:p>
            <a:pPr lvl="1"/>
            <a:endParaRPr lang="en-US" altLang="zh-CN" sz="20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Keyword Variable Arguments - Dictionary</a:t>
            </a:r>
          </a:p>
          <a:p>
            <a:pPr lvl="1"/>
            <a:r>
              <a:rPr lang="en-US" altLang="zh-CN" sz="2000" dirty="0" smtClean="0"/>
              <a:t>Def </a:t>
            </a:r>
            <a:r>
              <a:rPr lang="en-US" altLang="zh-CN" sz="2000" dirty="0" err="1" smtClean="0"/>
              <a:t>function_name</a:t>
            </a:r>
            <a:r>
              <a:rPr lang="en-US" altLang="zh-CN" sz="2000" dirty="0" smtClean="0"/>
              <a:t> ([</a:t>
            </a:r>
            <a:r>
              <a:rPr lang="en-US" altLang="zh-CN" sz="2000" dirty="0" err="1" smtClean="0"/>
              <a:t>formal_args</a:t>
            </a:r>
            <a:r>
              <a:rPr lang="en-US" altLang="zh-CN" sz="2000" dirty="0" smtClean="0"/>
              <a:t>,] [*</a:t>
            </a:r>
            <a:r>
              <a:rPr lang="en-US" altLang="zh-CN" sz="2000" dirty="0" err="1" smtClean="0"/>
              <a:t>vargs_tuple</a:t>
            </a:r>
            <a:r>
              <a:rPr lang="en-US" altLang="zh-CN" sz="2000" dirty="0" smtClean="0"/>
              <a:t>,] </a:t>
            </a:r>
            <a:r>
              <a:rPr lang="en-US" altLang="zh-CN" sz="2000" b="1" dirty="0" smtClean="0">
                <a:solidFill>
                  <a:srgbClr val="FF0000"/>
                </a:solidFill>
              </a:rPr>
              <a:t>**</a:t>
            </a:r>
            <a:r>
              <a:rPr lang="en-US" altLang="zh-CN" sz="2000" dirty="0" err="1" smtClean="0"/>
              <a:t>vargsd</a:t>
            </a:r>
            <a:r>
              <a:rPr lang="en-US" altLang="zh-CN" sz="2000" dirty="0" smtClean="0"/>
              <a:t>):</a:t>
            </a:r>
            <a:br>
              <a:rPr lang="en-US" altLang="zh-CN" sz="2000" dirty="0" smtClean="0"/>
            </a:br>
            <a:r>
              <a:rPr lang="en-US" altLang="zh-CN" sz="2000" dirty="0" smtClean="0"/>
              <a:t>    “</a:t>
            </a:r>
            <a:r>
              <a:rPr lang="en-US" altLang="zh-CN" sz="2000" dirty="0" err="1" smtClean="0"/>
              <a:t>function_documentation_string</a:t>
            </a:r>
            <a:r>
              <a:rPr lang="en-US" altLang="zh-CN" sz="2000" dirty="0" smtClean="0"/>
              <a:t>”</a:t>
            </a:r>
            <a:br>
              <a:rPr lang="en-US" altLang="zh-CN" sz="2000" dirty="0" smtClean="0"/>
            </a:br>
            <a:r>
              <a:rPr lang="en-US" altLang="zh-CN" sz="2000" dirty="0" smtClean="0"/>
              <a:t>     </a:t>
            </a:r>
            <a:r>
              <a:rPr lang="en-US" altLang="zh-CN" sz="2000" dirty="0" err="1" smtClean="0"/>
              <a:t>function_body_suite</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def </a:t>
            </a:r>
            <a:r>
              <a:rPr lang="en-US" altLang="zh-CN" sz="2000" dirty="0" err="1" smtClean="0"/>
              <a:t>dictVarArgs</a:t>
            </a:r>
            <a:r>
              <a:rPr lang="en-US" altLang="zh-CN" sz="2000" dirty="0" smtClean="0"/>
              <a:t>(arg1, arg2 = ‘</a:t>
            </a:r>
            <a:r>
              <a:rPr lang="en-US" altLang="zh-CN" sz="2000" dirty="0" err="1" smtClean="0"/>
              <a:t>defaultB</a:t>
            </a:r>
            <a:r>
              <a:rPr lang="en-US" altLang="zh-CN" sz="2000" dirty="0" smtClean="0"/>
              <a:t>’, **</a:t>
            </a:r>
            <a:r>
              <a:rPr lang="en-US" altLang="zh-CN" sz="2000" dirty="0" err="1" smtClean="0"/>
              <a:t>theRest</a:t>
            </a:r>
            <a:r>
              <a:rPr lang="en-US" altLang="zh-CN" sz="2000" dirty="0" smtClean="0"/>
              <a:t>)</a:t>
            </a:r>
            <a:br>
              <a:rPr lang="en-US" altLang="zh-CN" sz="2000" dirty="0" smtClean="0"/>
            </a:br>
            <a:r>
              <a:rPr lang="en-US" altLang="zh-CN" sz="2000" dirty="0" smtClean="0"/>
              <a:t>    print ‘format </a:t>
            </a:r>
            <a:r>
              <a:rPr lang="en-US" altLang="zh-CN" sz="2000" dirty="0" err="1" smtClean="0"/>
              <a:t>arg</a:t>
            </a:r>
            <a:r>
              <a:rPr lang="en-US" altLang="zh-CN" sz="2000" dirty="0" smtClean="0"/>
              <a:t> 1:’, arg1</a:t>
            </a:r>
            <a:br>
              <a:rPr lang="en-US" altLang="zh-CN" sz="2000" dirty="0" smtClean="0"/>
            </a:br>
            <a:r>
              <a:rPr lang="en-US" altLang="zh-CN" sz="2000" dirty="0" smtClean="0"/>
              <a:t>    print ‘format </a:t>
            </a:r>
            <a:r>
              <a:rPr lang="en-US" altLang="zh-CN" sz="2000" dirty="0" err="1" smtClean="0"/>
              <a:t>arg</a:t>
            </a:r>
            <a:r>
              <a:rPr lang="en-US" altLang="zh-CN" sz="2000" dirty="0" smtClean="0"/>
              <a:t> 2:’, arg2</a:t>
            </a:r>
            <a:br>
              <a:rPr lang="en-US" altLang="zh-CN" sz="2000" dirty="0" smtClean="0"/>
            </a:br>
            <a:r>
              <a:rPr lang="en-US" altLang="zh-CN" sz="2000" dirty="0" smtClean="0"/>
              <a:t>    for </a:t>
            </a:r>
            <a:r>
              <a:rPr lang="en-US" altLang="zh-CN" sz="2000" dirty="0" err="1" smtClean="0"/>
              <a:t>eachXtrArg</a:t>
            </a:r>
            <a:r>
              <a:rPr lang="en-US" altLang="zh-CN" sz="2000" dirty="0" smtClean="0"/>
              <a:t> in </a:t>
            </a:r>
            <a:r>
              <a:rPr lang="en-US" altLang="zh-CN" sz="2000" dirty="0" err="1" smtClean="0"/>
              <a:t>theRest.keys</a:t>
            </a:r>
            <a:r>
              <a:rPr lang="en-US" altLang="zh-CN" sz="2000" dirty="0" smtClean="0"/>
              <a:t>():</a:t>
            </a:r>
            <a:br>
              <a:rPr lang="en-US" altLang="zh-CN" sz="2000" dirty="0" smtClean="0"/>
            </a:br>
            <a:r>
              <a:rPr lang="en-US" altLang="zh-CN" sz="2000" dirty="0" smtClean="0"/>
              <a:t>        print ‘</a:t>
            </a:r>
            <a:r>
              <a:rPr lang="en-US" altLang="zh-CN" sz="2000" dirty="0" err="1" smtClean="0"/>
              <a:t>Xtra</a:t>
            </a:r>
            <a:r>
              <a:rPr lang="en-US" altLang="zh-CN" sz="2000" dirty="0" smtClean="0"/>
              <a:t> </a:t>
            </a:r>
            <a:r>
              <a:rPr lang="en-US" altLang="zh-CN" sz="2000" dirty="0" err="1" smtClean="0"/>
              <a:t>arg</a:t>
            </a:r>
            <a:r>
              <a:rPr lang="en-US" altLang="zh-CN" sz="2000" dirty="0" smtClean="0"/>
              <a:t> %s: %s’, %(</a:t>
            </a:r>
            <a:r>
              <a:rPr lang="en-US" altLang="zh-CN" sz="2000" dirty="0" err="1" smtClean="0"/>
              <a:t>eachXtrArg</a:t>
            </a:r>
            <a:r>
              <a:rPr lang="en-US" altLang="zh-CN" sz="2000" dirty="0" smtClean="0"/>
              <a:t>, </a:t>
            </a:r>
            <a:r>
              <a:rPr lang="en-US" altLang="zh-CN" sz="2000" dirty="0" err="1" smtClean="0"/>
              <a:t>str</a:t>
            </a:r>
            <a:r>
              <a:rPr lang="en-US" altLang="zh-CN" sz="2000" dirty="0" smtClean="0"/>
              <a:t>(</a:t>
            </a:r>
            <a:r>
              <a:rPr lang="en-US" altLang="zh-CN" sz="2000" dirty="0" err="1" smtClean="0"/>
              <a:t>theRest</a:t>
            </a:r>
            <a:r>
              <a:rPr lang="en-US" altLang="zh-CN" sz="2000" dirty="0" smtClean="0"/>
              <a:t>[</a:t>
            </a:r>
            <a:r>
              <a:rPr lang="en-US" altLang="zh-CN" sz="2000" dirty="0" err="1" smtClean="0"/>
              <a:t>eachXtrArg</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err="1" smtClean="0"/>
              <a:t>tupleVarArgs</a:t>
            </a:r>
            <a:r>
              <a:rPr lang="en-US" altLang="zh-CN" sz="2000" dirty="0" smtClean="0"/>
              <a:t>(arg2=‘tales’, c=123, d=‘</a:t>
            </a:r>
            <a:r>
              <a:rPr lang="en-US" altLang="zh-CN" sz="2000" dirty="0" err="1" smtClean="0"/>
              <a:t>poe</a:t>
            </a:r>
            <a:r>
              <a:rPr lang="en-US" altLang="zh-CN" sz="2000" dirty="0" smtClean="0"/>
              <a:t>’, arg1=‘mystery’)</a:t>
            </a:r>
            <a:br>
              <a:rPr lang="en-US" altLang="zh-CN" sz="2000" dirty="0" smtClean="0"/>
            </a:br>
            <a:r>
              <a:rPr lang="en-US" altLang="zh-CN" sz="2000" dirty="0" err="1" smtClean="0"/>
              <a:t>tupleVarArgs</a:t>
            </a:r>
            <a:r>
              <a:rPr lang="en-US" altLang="zh-CN" sz="2000" dirty="0" smtClean="0"/>
              <a:t>(‘one’, d=10, e=‘xyz’, men=(‘</a:t>
            </a:r>
            <a:r>
              <a:rPr lang="en-US" altLang="zh-CN" sz="2000" dirty="0" err="1" smtClean="0"/>
              <a:t>freud</a:t>
            </a:r>
            <a:r>
              <a:rPr lang="en-US" altLang="zh-CN" sz="2000" dirty="0" smtClean="0"/>
              <a:t>’, ‘</a:t>
            </a:r>
            <a:r>
              <a:rPr lang="en-US" altLang="zh-CN" sz="2000" dirty="0" err="1" smtClean="0"/>
              <a:t>gaudi</a:t>
            </a:r>
            <a:r>
              <a:rPr lang="en-US" altLang="zh-CN" sz="2000" dirty="0" smtClean="0"/>
              <a:t>’))</a:t>
            </a:r>
          </a:p>
          <a:p>
            <a:pPr lvl="1"/>
            <a:endParaRPr lang="en-US" altLang="zh-CN" sz="2000" dirty="0" smtClean="0"/>
          </a:p>
          <a:p>
            <a:pPr lvl="1"/>
            <a:r>
              <a:rPr lang="en-US" altLang="zh-CN" sz="2000" dirty="0" smtClean="0"/>
              <a:t>Non-Keyword variable </a:t>
            </a:r>
            <a:r>
              <a:rPr lang="en-US" altLang="zh-CN" sz="2000" dirty="0" err="1" smtClean="0"/>
              <a:t>args</a:t>
            </a:r>
            <a:r>
              <a:rPr lang="en-US" altLang="zh-CN" sz="2000" dirty="0" smtClean="0"/>
              <a:t> Must be the last </a:t>
            </a:r>
            <a:r>
              <a:rPr lang="en-US" altLang="zh-CN" sz="2000" dirty="0" err="1" smtClean="0"/>
              <a:t>arg</a:t>
            </a:r>
            <a:r>
              <a:rPr lang="en-US" altLang="zh-CN" sz="2000" dirty="0" smtClean="0"/>
              <a:t> if there is no Keyword variable </a:t>
            </a:r>
            <a:r>
              <a:rPr lang="en-US" altLang="zh-CN" sz="2000" dirty="0" err="1" smtClean="0"/>
              <a:t>args</a:t>
            </a:r>
            <a:r>
              <a:rPr lang="en-US" altLang="zh-CN" sz="2000" dirty="0" smtClean="0"/>
              <a:t>, </a:t>
            </a:r>
            <a:r>
              <a:rPr lang="en-US" altLang="zh-CN" sz="2000" dirty="0" err="1" smtClean="0"/>
              <a:t>otherwisethe</a:t>
            </a:r>
            <a:r>
              <a:rPr lang="en-US" altLang="zh-CN" sz="2000" dirty="0" smtClean="0"/>
              <a:t> keyword variable </a:t>
            </a:r>
            <a:r>
              <a:rPr lang="en-US" altLang="zh-CN" sz="2000" dirty="0" err="1" smtClean="0"/>
              <a:t>args</a:t>
            </a:r>
            <a:r>
              <a:rPr lang="en-US" altLang="zh-CN" sz="2000" dirty="0" smtClean="0"/>
              <a:t> will be the last </a:t>
            </a:r>
            <a:r>
              <a:rPr lang="en-US" altLang="zh-CN" sz="2000" dirty="0" err="1" smtClean="0"/>
              <a:t>arg</a:t>
            </a:r>
            <a:r>
              <a:rPr lang="en-US" altLang="zh-CN" sz="2000" dirty="0" smtClean="0"/>
              <a:t>, and non-keyword variable </a:t>
            </a:r>
            <a:r>
              <a:rPr lang="en-US" altLang="zh-CN" sz="2000" dirty="0" err="1" smtClean="0"/>
              <a:t>arg</a:t>
            </a:r>
            <a:r>
              <a:rPr lang="en-US" altLang="zh-CN" sz="2000" dirty="0" smtClean="0"/>
              <a:t> will proceed it.</a:t>
            </a:r>
          </a:p>
          <a:p>
            <a:pPr lvl="1"/>
            <a:endParaRPr lang="en-US" altLang="zh-CN" sz="2000" dirty="0" smtClean="0"/>
          </a:p>
          <a:p>
            <a:pPr lvl="1"/>
            <a:endParaRPr lang="en-US" altLang="zh-CN" sz="2000" dirty="0" smtClean="0"/>
          </a:p>
          <a:p>
            <a:pPr lvl="1"/>
            <a:endParaRPr lang="en-US" altLang="zh-CN" sz="20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Calling variable arguments</a:t>
            </a:r>
          </a:p>
          <a:p>
            <a:pPr lvl="1"/>
            <a:r>
              <a:rPr lang="en-US" altLang="zh-CN" sz="2000" dirty="0" smtClean="0"/>
              <a:t>def  </a:t>
            </a:r>
            <a:r>
              <a:rPr lang="en-US" altLang="zh-CN" sz="2000" dirty="0" err="1" smtClean="0"/>
              <a:t>newfoo</a:t>
            </a:r>
            <a:r>
              <a:rPr lang="en-US" altLang="zh-CN" sz="2000" dirty="0" smtClean="0"/>
              <a:t>(arg1, arg2, *</a:t>
            </a:r>
            <a:r>
              <a:rPr lang="en-US" altLang="zh-CN" sz="2000" dirty="0" err="1" smtClean="0"/>
              <a:t>nkw</a:t>
            </a:r>
            <a:r>
              <a:rPr lang="en-US" altLang="zh-CN" sz="2000" dirty="0" smtClean="0"/>
              <a:t>, **</a:t>
            </a:r>
            <a:r>
              <a:rPr lang="en-US" altLang="zh-CN" sz="2000" dirty="0" err="1" smtClean="0"/>
              <a:t>kw</a:t>
            </a:r>
            <a:r>
              <a:rPr lang="en-US" altLang="zh-CN" sz="2000" dirty="0" smtClean="0"/>
              <a:t>)</a:t>
            </a:r>
            <a:br>
              <a:rPr lang="en-US" altLang="zh-CN" sz="2000" dirty="0" smtClean="0"/>
            </a:br>
            <a:r>
              <a:rPr lang="en-US" altLang="zh-CN" sz="2000" dirty="0" smtClean="0"/>
              <a:t>    print “arg1 is: ”, arg1</a:t>
            </a:r>
            <a:br>
              <a:rPr lang="en-US" altLang="zh-CN" sz="2000" dirty="0" smtClean="0"/>
            </a:br>
            <a:r>
              <a:rPr lang="en-US" altLang="zh-CN" sz="2000" dirty="0" smtClean="0"/>
              <a:t>    print “arg2 is: ”, arg2</a:t>
            </a:r>
            <a:br>
              <a:rPr lang="en-US" altLang="zh-CN" sz="2000" dirty="0" smtClean="0"/>
            </a:br>
            <a:r>
              <a:rPr lang="en-US" altLang="zh-CN" sz="2000" dirty="0" smtClean="0"/>
              <a:t>    for </a:t>
            </a:r>
            <a:r>
              <a:rPr lang="en-US" altLang="zh-CN" sz="2000" dirty="0" err="1" smtClean="0"/>
              <a:t>eachNKW</a:t>
            </a:r>
            <a:r>
              <a:rPr lang="en-US" altLang="zh-CN" sz="2000" dirty="0" smtClean="0"/>
              <a:t> in </a:t>
            </a:r>
            <a:r>
              <a:rPr lang="en-US" altLang="zh-CN" sz="2000" dirty="0" err="1" smtClean="0"/>
              <a:t>nks</a:t>
            </a:r>
            <a:r>
              <a:rPr lang="en-US" altLang="zh-CN" sz="2000" dirty="0" smtClean="0"/>
              <a:t>:</a:t>
            </a:r>
            <a:br>
              <a:rPr lang="en-US" altLang="zh-CN" sz="2000" dirty="0" smtClean="0"/>
            </a:br>
            <a:r>
              <a:rPr lang="en-US" altLang="zh-CN" sz="2000" dirty="0" smtClean="0"/>
              <a:t>         print ‘additional non-keyword </a:t>
            </a:r>
            <a:r>
              <a:rPr lang="en-US" altLang="zh-CN" sz="2000" dirty="0" err="1" smtClean="0"/>
              <a:t>arg</a:t>
            </a:r>
            <a:r>
              <a:rPr lang="en-US" altLang="zh-CN" sz="2000" dirty="0" smtClean="0"/>
              <a:t>: ’, </a:t>
            </a:r>
            <a:r>
              <a:rPr lang="en-US" altLang="zh-CN" sz="2000" dirty="0" err="1" smtClean="0"/>
              <a:t>eachNKW</a:t>
            </a:r>
            <a:r>
              <a:rPr lang="en-US" altLang="zh-CN" sz="2000" dirty="0" smtClean="0"/>
              <a:t/>
            </a:r>
            <a:br>
              <a:rPr lang="en-US" altLang="zh-CN" sz="2000" dirty="0" smtClean="0"/>
            </a:br>
            <a:r>
              <a:rPr lang="en-US" altLang="zh-CN" sz="2000" dirty="0" smtClean="0"/>
              <a:t>    for </a:t>
            </a:r>
            <a:r>
              <a:rPr lang="en-US" altLang="zh-CN" sz="2000" dirty="0" err="1" smtClean="0"/>
              <a:t>eachKW</a:t>
            </a:r>
            <a:r>
              <a:rPr lang="en-US" altLang="zh-CN" sz="2000" dirty="0" smtClean="0"/>
              <a:t> in </a:t>
            </a:r>
            <a:r>
              <a:rPr lang="en-US" altLang="zh-CN" sz="2000" dirty="0" err="1" smtClean="0"/>
              <a:t>kw.keys</a:t>
            </a:r>
            <a:r>
              <a:rPr lang="en-US" altLang="zh-CN" sz="2000" dirty="0" smtClean="0"/>
              <a:t>():</a:t>
            </a:r>
            <a:br>
              <a:rPr lang="en-US" altLang="zh-CN" sz="2000" dirty="0" smtClean="0"/>
            </a:br>
            <a:r>
              <a:rPr lang="en-US" altLang="zh-CN" sz="2000" dirty="0" smtClean="0"/>
              <a:t>        print “additional keyword </a:t>
            </a:r>
            <a:r>
              <a:rPr lang="en-US" altLang="zh-CN" sz="2000" dirty="0" err="1" smtClean="0"/>
              <a:t>arg</a:t>
            </a:r>
            <a:r>
              <a:rPr lang="en-US" altLang="zh-CN" sz="2000" dirty="0" smtClean="0"/>
              <a:t> ‘%s’: %s” %(</a:t>
            </a:r>
            <a:r>
              <a:rPr lang="en-US" altLang="zh-CN" sz="2000" dirty="0" err="1" smtClean="0"/>
              <a:t>eachKW</a:t>
            </a:r>
            <a:r>
              <a:rPr lang="en-US" altLang="zh-CN" sz="2000" dirty="0" smtClean="0"/>
              <a:t>, </a:t>
            </a:r>
            <a:r>
              <a:rPr lang="en-US" altLang="zh-CN" sz="2000" dirty="0" err="1" smtClean="0"/>
              <a:t>kw</a:t>
            </a:r>
            <a:r>
              <a:rPr lang="en-US" altLang="zh-CN" sz="2000" dirty="0" smtClean="0"/>
              <a:t>[</a:t>
            </a:r>
            <a:r>
              <a:rPr lang="en-US" altLang="zh-CN" sz="2000" dirty="0" err="1" smtClean="0"/>
              <a:t>eachKW</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err="1" smtClean="0"/>
              <a:t>newfoo</a:t>
            </a:r>
            <a:r>
              <a:rPr lang="en-US" altLang="zh-CN" sz="2000" dirty="0" smtClean="0"/>
              <a:t>(2, 4, *(6, 8), **{‘</a:t>
            </a:r>
            <a:r>
              <a:rPr lang="en-US" altLang="zh-CN" sz="2000" dirty="0" err="1" smtClean="0"/>
              <a:t>foo</a:t>
            </a:r>
            <a:r>
              <a:rPr lang="en-US" altLang="zh-CN" sz="2000" dirty="0" smtClean="0"/>
              <a:t>’: 10, ‘bar’: 12})</a:t>
            </a:r>
            <a:br>
              <a:rPr lang="en-US" altLang="zh-CN" sz="2000" dirty="0" smtClean="0"/>
            </a:br>
            <a:r>
              <a:rPr lang="en-US" altLang="zh-CN" sz="2000" dirty="0" err="1" smtClean="0"/>
              <a:t>aTuple</a:t>
            </a:r>
            <a:r>
              <a:rPr lang="en-US" altLang="zh-CN" sz="2000" dirty="0" smtClean="0"/>
              <a:t> = (6, 7, 8)</a:t>
            </a:r>
            <a:br>
              <a:rPr lang="en-US" altLang="zh-CN" sz="2000" dirty="0" smtClean="0"/>
            </a:br>
            <a:r>
              <a:rPr lang="en-US" altLang="zh-CN" sz="2000" dirty="0" err="1" smtClean="0"/>
              <a:t>aDict</a:t>
            </a:r>
            <a:r>
              <a:rPr lang="en-US" altLang="zh-CN" sz="2000" dirty="0" smtClean="0"/>
              <a:t> = {‘z’ : 9}</a:t>
            </a:r>
            <a:br>
              <a:rPr lang="en-US" altLang="zh-CN" sz="2000" dirty="0" smtClean="0"/>
            </a:br>
            <a:r>
              <a:rPr lang="en-US" altLang="zh-CN" sz="2000" dirty="0" smtClean="0"/>
              <a:t> </a:t>
            </a:r>
            <a:r>
              <a:rPr lang="en-US" altLang="zh-CN" sz="2000" dirty="0" err="1" smtClean="0"/>
              <a:t>newfoo</a:t>
            </a:r>
            <a:r>
              <a:rPr lang="en-US" altLang="zh-CN" sz="2000" dirty="0" smtClean="0"/>
              <a:t>(1, 2, 3, x = 4,  y=5, *</a:t>
            </a:r>
            <a:r>
              <a:rPr lang="en-US" altLang="zh-CN" sz="2000" dirty="0" err="1" smtClean="0"/>
              <a:t>aTuple</a:t>
            </a:r>
            <a:r>
              <a:rPr lang="en-US" altLang="zh-CN" sz="2000" dirty="0" smtClean="0"/>
              <a:t>, **</a:t>
            </a:r>
            <a:r>
              <a:rPr lang="en-US" altLang="zh-CN" sz="2000" dirty="0" err="1" smtClean="0"/>
              <a:t>aDict</a:t>
            </a:r>
            <a:r>
              <a:rPr lang="en-US" altLang="zh-CN" sz="2000" dirty="0" smtClean="0"/>
              <a:t>)</a:t>
            </a:r>
          </a:p>
          <a:p>
            <a:pPr lvl="1"/>
            <a:endParaRPr lang="en-US" altLang="zh-CN" sz="2000" dirty="0" smtClean="0"/>
          </a:p>
          <a:p>
            <a:pPr lvl="1"/>
            <a:endParaRPr lang="en-US" altLang="zh-CN" sz="2000" dirty="0" smtClean="0"/>
          </a:p>
          <a:p>
            <a:pPr marL="342900" lvl="1" indent="-342900">
              <a:buFont typeface="Arial" pitchFamily="34" charset="0"/>
              <a:buChar char="•"/>
            </a:pPr>
            <a:endParaRPr lang="en-US" altLang="zh-CN" sz="20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Decorator </a:t>
            </a:r>
          </a:p>
          <a:p>
            <a:pPr lvl="1"/>
            <a:r>
              <a:rPr lang="en-US" altLang="zh-CN" sz="2000" b="1" dirty="0" smtClean="0"/>
              <a:t>@decorator</a:t>
            </a:r>
            <a:r>
              <a:rPr lang="en-US" altLang="zh-CN" sz="2000" dirty="0" smtClean="0"/>
              <a:t>(</a:t>
            </a:r>
            <a:r>
              <a:rPr lang="en-US" altLang="zh-CN" sz="2000" i="1" dirty="0" err="1" smtClean="0"/>
              <a:t>dec_opt_args</a:t>
            </a:r>
            <a:r>
              <a:rPr lang="en-US" altLang="zh-CN" sz="2000" dirty="0" smtClean="0"/>
              <a:t>)</a:t>
            </a:r>
            <a:br>
              <a:rPr lang="en-US" altLang="zh-CN" sz="2000" dirty="0" smtClean="0"/>
            </a:br>
            <a:r>
              <a:rPr lang="en-US" altLang="zh-CN" sz="2000" b="1" dirty="0" smtClean="0"/>
              <a:t>def</a:t>
            </a:r>
            <a:r>
              <a:rPr lang="en-US" altLang="zh-CN" sz="2000" dirty="0" smtClean="0"/>
              <a:t> </a:t>
            </a:r>
            <a:r>
              <a:rPr lang="en-US" altLang="zh-CN" sz="2000" i="1" dirty="0" smtClean="0"/>
              <a:t>func2Bdecorated</a:t>
            </a:r>
            <a:r>
              <a:rPr lang="en-US" altLang="zh-CN" sz="2000" dirty="0" smtClean="0"/>
              <a:t>(</a:t>
            </a:r>
            <a:r>
              <a:rPr lang="en-US" altLang="zh-CN" sz="2000" i="1" dirty="0" err="1" smtClean="0"/>
              <a:t>func_opt_args</a:t>
            </a:r>
            <a:r>
              <a:rPr lang="en-US" altLang="zh-CN" sz="2000" dirty="0" smtClean="0"/>
              <a:t>)</a:t>
            </a:r>
          </a:p>
          <a:p>
            <a:pPr lvl="1"/>
            <a:r>
              <a:rPr lang="en-US" altLang="zh-CN" sz="2000" dirty="0" smtClean="0"/>
              <a:t>decorator is a function in fact</a:t>
            </a:r>
          </a:p>
          <a:p>
            <a:pPr lvl="1"/>
            <a:r>
              <a:rPr lang="en-US" altLang="zh-CN" sz="2000" dirty="0" smtClean="0"/>
              <a:t>Decorator can be stacked</a:t>
            </a:r>
            <a:br>
              <a:rPr lang="en-US" altLang="zh-CN" sz="2000" dirty="0" smtClean="0"/>
            </a:br>
            <a:r>
              <a:rPr lang="en-US" altLang="zh-CN" sz="2000" dirty="0" smtClean="0"/>
              <a:t>@deco2</a:t>
            </a:r>
            <a:br>
              <a:rPr lang="en-US" altLang="zh-CN" sz="2000" dirty="0" smtClean="0"/>
            </a:br>
            <a:r>
              <a:rPr lang="en-US" altLang="zh-CN" sz="2000" dirty="0" smtClean="0"/>
              <a:t>@deco1</a:t>
            </a:r>
            <a:br>
              <a:rPr lang="en-US" altLang="zh-CN" sz="2000" dirty="0" smtClean="0"/>
            </a:br>
            <a:r>
              <a:rPr lang="en-US" altLang="zh-CN" sz="2000" dirty="0" smtClean="0"/>
              <a:t>def </a:t>
            </a:r>
            <a:r>
              <a:rPr lang="en-US" altLang="zh-CN" sz="2000" dirty="0" err="1" smtClean="0"/>
              <a:t>func</a:t>
            </a:r>
            <a:r>
              <a:rPr lang="en-US" altLang="zh-CN" sz="2000" dirty="0" smtClean="0"/>
              <a:t>(arg1, arg2, …): pass</a:t>
            </a:r>
            <a:br>
              <a:rPr lang="en-US" altLang="zh-CN" sz="2000" dirty="0" smtClean="0"/>
            </a:br>
            <a:r>
              <a:rPr lang="en-US" altLang="zh-CN" sz="2000" dirty="0" smtClean="0"/>
              <a:t>equals</a:t>
            </a:r>
            <a:br>
              <a:rPr lang="en-US" altLang="zh-CN" sz="2000" dirty="0" smtClean="0"/>
            </a:br>
            <a:r>
              <a:rPr lang="en-US" altLang="zh-CN" sz="2000" dirty="0" err="1" smtClean="0"/>
              <a:t>func</a:t>
            </a:r>
            <a:r>
              <a:rPr lang="en-US" altLang="zh-CN" sz="2000" dirty="0" smtClean="0"/>
              <a:t> = deco2(deco1 (</a:t>
            </a:r>
            <a:r>
              <a:rPr lang="en-US" altLang="zh-CN" sz="2000" dirty="0" err="1" smtClean="0"/>
              <a:t>func</a:t>
            </a:r>
            <a:r>
              <a:rPr lang="en-US" altLang="zh-CN" sz="20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Create decorator</a:t>
            </a:r>
          </a:p>
          <a:p>
            <a:pPr lvl="1"/>
            <a:r>
              <a:rPr lang="en-US" altLang="zh-CN" sz="2000" dirty="0" smtClean="0"/>
              <a:t>def </a:t>
            </a:r>
            <a:r>
              <a:rPr lang="en-US" altLang="zh-CN" sz="2000" dirty="0" err="1" smtClean="0"/>
              <a:t>tsfunc</a:t>
            </a:r>
            <a:r>
              <a:rPr lang="en-US" altLang="zh-CN" sz="2000" dirty="0" smtClean="0"/>
              <a:t> (</a:t>
            </a:r>
            <a:r>
              <a:rPr lang="en-US" altLang="zh-CN" sz="2000" dirty="0" err="1" smtClean="0"/>
              <a:t>args</a:t>
            </a:r>
            <a:r>
              <a:rPr lang="en-US" altLang="zh-CN" sz="2000" dirty="0" smtClean="0"/>
              <a:t>):</a:t>
            </a:r>
            <a:br>
              <a:rPr lang="en-US" altLang="zh-CN" sz="2000" dirty="0" smtClean="0"/>
            </a:br>
            <a:r>
              <a:rPr lang="en-US" altLang="zh-CN" sz="2000" dirty="0" smtClean="0"/>
              <a:t>    def </a:t>
            </a:r>
            <a:r>
              <a:rPr lang="en-US" altLang="zh-CN" sz="2000" dirty="0" err="1" smtClean="0"/>
              <a:t>post_logged</a:t>
            </a:r>
            <a:r>
              <a:rPr lang="en-US" altLang="zh-CN" sz="2000" dirty="0" smtClean="0"/>
              <a:t>(f)</a:t>
            </a:r>
            <a:br>
              <a:rPr lang="en-US" altLang="zh-CN" sz="2000" dirty="0" smtClean="0"/>
            </a:br>
            <a:r>
              <a:rPr lang="en-US" altLang="zh-CN" sz="2000" dirty="0" smtClean="0"/>
              <a:t>        def </a:t>
            </a:r>
            <a:r>
              <a:rPr lang="en-US" altLang="zh-CN" sz="2000" dirty="0" err="1" smtClean="0"/>
              <a:t>wrappedFunc</a:t>
            </a:r>
            <a:r>
              <a:rPr lang="en-US" altLang="zh-CN" sz="2000" dirty="0" smtClean="0"/>
              <a:t>(*</a:t>
            </a:r>
            <a:r>
              <a:rPr lang="en-US" altLang="zh-CN" sz="2000" dirty="0" err="1" smtClean="0"/>
              <a:t>args</a:t>
            </a:r>
            <a:r>
              <a:rPr lang="en-US" altLang="zh-CN" sz="2000" dirty="0" smtClean="0"/>
              <a:t>, **</a:t>
            </a:r>
            <a:r>
              <a:rPr lang="en-US" altLang="zh-CN" sz="2000" dirty="0" err="1" smtClean="0"/>
              <a:t>kargs</a:t>
            </a:r>
            <a:r>
              <a:rPr lang="en-US" altLang="zh-CN" sz="2000" dirty="0" smtClean="0"/>
              <a:t>):</a:t>
            </a:r>
          </a:p>
          <a:p>
            <a:pPr lvl="1">
              <a:buNone/>
            </a:pPr>
            <a:r>
              <a:rPr lang="en-US" altLang="zh-CN" sz="2000" dirty="0" smtClean="0"/>
              <a:t>                 print "%s() called, </a:t>
            </a:r>
            <a:r>
              <a:rPr lang="en-US" altLang="zh-CN" sz="2000" dirty="0" err="1" smtClean="0"/>
              <a:t>args</a:t>
            </a:r>
            <a:r>
              <a:rPr lang="en-US" altLang="zh-CN" sz="2000" dirty="0" smtClean="0"/>
              <a:t>: %r, </a:t>
            </a:r>
            <a:r>
              <a:rPr lang="en-US" altLang="zh-CN" sz="2000" dirty="0" err="1" smtClean="0"/>
              <a:t>kargs</a:t>
            </a:r>
            <a:r>
              <a:rPr lang="en-US" altLang="zh-CN" sz="2000" dirty="0" smtClean="0"/>
              <a:t>: %r" %(</a:t>
            </a:r>
            <a:r>
              <a:rPr lang="en-US" altLang="zh-CN" sz="2000" dirty="0" err="1" smtClean="0"/>
              <a:t>f.__name</a:t>
            </a:r>
            <a:r>
              <a:rPr lang="en-US" altLang="zh-CN" sz="2000" dirty="0" smtClean="0"/>
              <a:t>__, </a:t>
            </a:r>
            <a:r>
              <a:rPr lang="en-US" altLang="zh-CN" sz="2000" dirty="0" err="1" smtClean="0"/>
              <a:t>args</a:t>
            </a:r>
            <a:r>
              <a:rPr lang="en-US" altLang="zh-CN" sz="2000" dirty="0" smtClean="0"/>
              <a:t>, </a:t>
            </a:r>
            <a:r>
              <a:rPr lang="en-US" altLang="zh-CN" sz="2000" dirty="0" err="1" smtClean="0"/>
              <a:t>kargs</a:t>
            </a:r>
            <a:r>
              <a:rPr lang="en-US" altLang="zh-CN" sz="2000" dirty="0" smtClean="0"/>
              <a:t>)</a:t>
            </a:r>
          </a:p>
          <a:p>
            <a:pPr lvl="1">
              <a:buNone/>
            </a:pPr>
            <a:r>
              <a:rPr lang="en-US" altLang="zh-CN" sz="2000" dirty="0" smtClean="0"/>
              <a:t>                 return f(*</a:t>
            </a:r>
            <a:r>
              <a:rPr lang="en-US" altLang="zh-CN" sz="2000" dirty="0" err="1" smtClean="0"/>
              <a:t>args</a:t>
            </a:r>
            <a:r>
              <a:rPr lang="en-US" altLang="zh-CN" sz="2000" dirty="0" smtClean="0"/>
              <a:t>, **</a:t>
            </a:r>
            <a:r>
              <a:rPr lang="en-US" altLang="zh-CN" sz="2000" dirty="0" err="1" smtClean="0"/>
              <a:t>kargs</a:t>
            </a:r>
            <a:r>
              <a:rPr lang="en-US" altLang="zh-CN" sz="2000" dirty="0" smtClean="0"/>
              <a:t>)</a:t>
            </a:r>
          </a:p>
          <a:p>
            <a:pPr lvl="1">
              <a:buNone/>
            </a:pPr>
            <a:r>
              <a:rPr lang="en-US" altLang="zh-CN" sz="2000" dirty="0" smtClean="0"/>
              <a:t>             return </a:t>
            </a:r>
            <a:r>
              <a:rPr lang="en-US" altLang="zh-CN" sz="2000" dirty="0" err="1" smtClean="0"/>
              <a:t>wrappedFunc</a:t>
            </a:r>
            <a:endParaRPr lang="en-US" altLang="zh-CN" sz="2000" dirty="0" smtClean="0"/>
          </a:p>
          <a:p>
            <a:pPr lvl="1">
              <a:buNone/>
            </a:pPr>
            <a:r>
              <a:rPr lang="en-US" altLang="zh-CN" sz="2000" dirty="0" smtClean="0"/>
              <a:t>        print </a:t>
            </a:r>
            <a:r>
              <a:rPr lang="en-US" altLang="zh-CN" sz="2000" dirty="0" err="1" smtClean="0"/>
              <a:t>args</a:t>
            </a:r>
            <a:r>
              <a:rPr lang="en-US" altLang="zh-CN" sz="2000" dirty="0" smtClean="0"/>
              <a:t> </a:t>
            </a:r>
          </a:p>
          <a:p>
            <a:pPr lvl="1">
              <a:buNone/>
            </a:pPr>
            <a:r>
              <a:rPr lang="en-US" altLang="zh-CN" sz="2000" dirty="0" smtClean="0"/>
              <a:t>        return </a:t>
            </a:r>
            <a:r>
              <a:rPr lang="en-US" altLang="zh-CN" sz="2000" dirty="0" err="1" smtClean="0"/>
              <a:t>post_logged</a:t>
            </a:r>
            <a:r>
              <a:rPr lang="en-US" altLang="zh-CN" sz="2000" dirty="0" smtClean="0"/>
              <a:t> </a:t>
            </a:r>
            <a:r>
              <a:rPr lang="en-US" altLang="zh-CN" sz="2000" dirty="0" smtClean="0">
                <a:solidFill>
                  <a:srgbClr val="FF0000"/>
                </a:solidFill>
                <a:sym typeface="Wingdings" pitchFamily="2" charset="2"/>
              </a:rPr>
              <a:t> Must return a </a:t>
            </a:r>
            <a:r>
              <a:rPr lang="en-US" altLang="zh-CN" sz="2000" dirty="0" err="1" smtClean="0">
                <a:solidFill>
                  <a:srgbClr val="FF0000"/>
                </a:solidFill>
                <a:sym typeface="Wingdings" pitchFamily="2" charset="2"/>
              </a:rPr>
              <a:t>func</a:t>
            </a:r>
            <a:r>
              <a:rPr lang="en-US" altLang="zh-CN" sz="2000" dirty="0" smtClean="0">
                <a:solidFill>
                  <a:srgbClr val="FF0000"/>
                </a:solidFill>
                <a:sym typeface="Wingdings" pitchFamily="2" charset="2"/>
              </a:rPr>
              <a:t> which takes the </a:t>
            </a:r>
            <a:br>
              <a:rPr lang="en-US" altLang="zh-CN" sz="2000" dirty="0" smtClean="0">
                <a:solidFill>
                  <a:srgbClr val="FF0000"/>
                </a:solidFill>
                <a:sym typeface="Wingdings" pitchFamily="2" charset="2"/>
              </a:rPr>
            </a:br>
            <a:r>
              <a:rPr lang="en-US" altLang="zh-CN" sz="2000" dirty="0" smtClean="0">
                <a:solidFill>
                  <a:srgbClr val="FF0000"/>
                </a:solidFill>
                <a:sym typeface="Wingdings" pitchFamily="2" charset="2"/>
              </a:rPr>
              <a:t>                                             decorated </a:t>
            </a:r>
            <a:r>
              <a:rPr lang="en-US" altLang="zh-CN" sz="2000" dirty="0" err="1" smtClean="0">
                <a:solidFill>
                  <a:srgbClr val="FF0000"/>
                </a:solidFill>
                <a:sym typeface="Wingdings" pitchFamily="2" charset="2"/>
              </a:rPr>
              <a:t>func</a:t>
            </a:r>
            <a:r>
              <a:rPr lang="en-US" altLang="zh-CN" sz="2000" dirty="0" smtClean="0">
                <a:solidFill>
                  <a:srgbClr val="FF0000"/>
                </a:solidFill>
                <a:sym typeface="Wingdings" pitchFamily="2" charset="2"/>
              </a:rPr>
              <a:t> as the </a:t>
            </a:r>
            <a:r>
              <a:rPr lang="en-US" altLang="zh-CN" sz="2000" dirty="0" err="1" smtClean="0">
                <a:solidFill>
                  <a:srgbClr val="FF0000"/>
                </a:solidFill>
                <a:sym typeface="Wingdings" pitchFamily="2" charset="2"/>
              </a:rPr>
              <a:t>arg</a:t>
            </a:r>
            <a:endParaRPr lang="en-US" altLang="zh-CN" sz="2000" dirty="0" smtClean="0"/>
          </a:p>
          <a:p>
            <a:pPr lvl="1">
              <a:buNone/>
            </a:pPr>
            <a:r>
              <a:rPr lang="en-US" altLang="zh-CN" sz="2000" dirty="0" smtClean="0"/>
              <a:t>@</a:t>
            </a:r>
            <a:r>
              <a:rPr lang="en-US" altLang="zh-CN" sz="2000" dirty="0" err="1" smtClean="0"/>
              <a:t>tsfunc</a:t>
            </a:r>
            <a:r>
              <a:rPr lang="en-US" altLang="zh-CN" sz="2000" dirty="0" smtClean="0"/>
              <a:t>("</a:t>
            </a:r>
            <a:r>
              <a:rPr lang="en-US" altLang="zh-CN" sz="2000" dirty="0" err="1" smtClean="0"/>
              <a:t>decorator_args</a:t>
            </a:r>
            <a:r>
              <a:rPr lang="en-US" altLang="zh-CN" sz="2000" dirty="0" smtClean="0"/>
              <a:t>")</a:t>
            </a:r>
          </a:p>
          <a:p>
            <a:pPr lvl="1">
              <a:buNone/>
            </a:pPr>
            <a:r>
              <a:rPr lang="en-US" altLang="zh-CN" sz="2000" dirty="0" smtClean="0"/>
              <a:t>def </a:t>
            </a:r>
            <a:r>
              <a:rPr lang="en-US" altLang="zh-CN" sz="2000" dirty="0" err="1" smtClean="0"/>
              <a:t>foo</a:t>
            </a:r>
            <a:r>
              <a:rPr lang="en-US" altLang="zh-CN" sz="2000" dirty="0" smtClean="0"/>
              <a:t>(name):</a:t>
            </a:r>
          </a:p>
          <a:p>
            <a:pPr lvl="1">
              <a:buNone/>
            </a:pPr>
            <a:r>
              <a:rPr lang="en-US" altLang="zh-CN" sz="2000" dirty="0" smtClean="0"/>
              <a:t>    print "</a:t>
            </a:r>
            <a:r>
              <a:rPr lang="en-US" altLang="zh-CN" sz="2000" dirty="0" err="1" smtClean="0"/>
              <a:t>foo</a:t>
            </a:r>
            <a:r>
              <a:rPr lang="en-US" altLang="zh-CN" sz="2000" dirty="0" smtClean="0"/>
              <a:t> %s" %(name)</a:t>
            </a:r>
          </a:p>
          <a:p>
            <a:pPr lvl="1">
              <a:buNone/>
            </a:pPr>
            <a:endParaRPr lang="en-US" altLang="zh-CN" sz="2000" dirty="0" smtClean="0"/>
          </a:p>
          <a:p>
            <a:pPr lvl="1">
              <a:buNone/>
            </a:pPr>
            <a:r>
              <a:rPr lang="en-US" altLang="zh-CN" sz="2000" dirty="0" err="1" smtClean="0"/>
              <a:t>foo</a:t>
            </a:r>
            <a:r>
              <a:rPr lang="en-US" altLang="zh-CN" sz="2000" dirty="0" smtClean="0"/>
              <a:t>("hello")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err="1" smtClean="0"/>
              <a:t>Lamba</a:t>
            </a:r>
            <a:endParaRPr lang="en-US" altLang="zh-CN" sz="2400" dirty="0" smtClean="0"/>
          </a:p>
          <a:p>
            <a:pPr lvl="1"/>
            <a:r>
              <a:rPr lang="en-US" sz="2000" b="1" dirty="0" smtClean="0"/>
              <a:t>lambda </a:t>
            </a:r>
            <a:r>
              <a:rPr lang="en-US" sz="2000" dirty="0" smtClean="0">
                <a:solidFill>
                  <a:srgbClr val="FF0000"/>
                </a:solidFill>
              </a:rPr>
              <a:t>[</a:t>
            </a:r>
            <a:r>
              <a:rPr lang="en-US" sz="2000" i="1" dirty="0" smtClean="0">
                <a:solidFill>
                  <a:srgbClr val="FF0000"/>
                </a:solidFill>
              </a:rPr>
              <a:t>arg1[, arg2, ... </a:t>
            </a:r>
            <a:r>
              <a:rPr lang="en-US" sz="2000" i="1" dirty="0" err="1" smtClean="0">
                <a:solidFill>
                  <a:srgbClr val="FF0000"/>
                </a:solidFill>
              </a:rPr>
              <a:t>argN</a:t>
            </a:r>
            <a:r>
              <a:rPr lang="en-US" sz="2000" i="1" dirty="0" smtClean="0">
                <a:solidFill>
                  <a:srgbClr val="FF0000"/>
                </a:solidFill>
              </a:rPr>
              <a:t>]]: </a:t>
            </a:r>
            <a:r>
              <a:rPr lang="en-US" sz="2000" i="1" dirty="0" smtClean="0"/>
              <a:t>expression</a:t>
            </a:r>
            <a:br>
              <a:rPr lang="en-US" sz="2000" i="1" dirty="0" smtClean="0"/>
            </a:br>
            <a:r>
              <a:rPr lang="en-US" sz="2000" dirty="0" smtClean="0"/>
              <a:t>lambda x, y: x + y </a:t>
            </a:r>
          </a:p>
          <a:p>
            <a:pPr marL="342900" lvl="1" indent="-342900">
              <a:buFont typeface="Arial" pitchFamily="34" charset="0"/>
              <a:buChar char="•"/>
            </a:pPr>
            <a:r>
              <a:rPr lang="en-US" altLang="zh-CN" sz="2400" dirty="0" smtClean="0"/>
              <a:t>apply/filter/map/reduce</a:t>
            </a:r>
          </a:p>
          <a:p>
            <a:pPr lvl="1"/>
            <a:endParaRPr lang="en-US" altLang="zh-CN" sz="2000" dirty="0" smtClean="0"/>
          </a:p>
        </p:txBody>
      </p:sp>
      <p:pic>
        <p:nvPicPr>
          <p:cNvPr id="8195" name="Picture 3"/>
          <p:cNvPicPr>
            <a:picLocks noChangeAspect="1" noChangeArrowheads="1"/>
          </p:cNvPicPr>
          <p:nvPr/>
        </p:nvPicPr>
        <p:blipFill>
          <a:blip r:embed="rId2" cstate="print"/>
          <a:srcRect/>
          <a:stretch>
            <a:fillRect/>
          </a:stretch>
        </p:blipFill>
        <p:spPr bwMode="auto">
          <a:xfrm>
            <a:off x="457200" y="2895600"/>
            <a:ext cx="8210550"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Basic built-in data object primitive types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t>
            </a:r>
            <a:r>
              <a:rPr lang="en-US" altLang="zh-CN" sz="2400" dirty="0" smtClean="0"/>
              <a:t>umbers</a:t>
            </a:r>
          </a:p>
          <a:p>
            <a:pPr lvl="1"/>
            <a:r>
              <a:rPr lang="en-US" sz="2000" dirty="0" err="1" smtClean="0"/>
              <a:t>int</a:t>
            </a:r>
            <a:r>
              <a:rPr lang="en-US" sz="2000" dirty="0" smtClean="0"/>
              <a:t>/long/</a:t>
            </a:r>
            <a:r>
              <a:rPr lang="en-US" sz="2000" dirty="0" err="1" smtClean="0"/>
              <a:t>bool</a:t>
            </a:r>
            <a:r>
              <a:rPr lang="en-US" sz="2000" dirty="0" smtClean="0"/>
              <a:t>/float/complex</a:t>
            </a:r>
          </a:p>
          <a:p>
            <a:r>
              <a:rPr lang="en-US" sz="2400" dirty="0" smtClean="0"/>
              <a:t>String (Python has no char type)</a:t>
            </a:r>
          </a:p>
          <a:p>
            <a:pPr lvl="1"/>
            <a:r>
              <a:rPr lang="en-US" sz="2000" dirty="0" smtClean="0"/>
              <a:t>‘string embedded in single quote’</a:t>
            </a:r>
          </a:p>
          <a:p>
            <a:pPr lvl="1"/>
            <a:r>
              <a:rPr lang="en-US" sz="2000" dirty="0" smtClean="0"/>
              <a:t>“string embedded in double-quota”</a:t>
            </a:r>
          </a:p>
          <a:p>
            <a:pPr lvl="1"/>
            <a:r>
              <a:rPr lang="en-US" sz="2000" dirty="0" smtClean="0"/>
              <a:t>‘’’string embedded in triple single quota’’’</a:t>
            </a:r>
          </a:p>
          <a:p>
            <a:pPr lvl="1"/>
            <a:r>
              <a:rPr lang="en-US" sz="2000" dirty="0" smtClean="0"/>
              <a:t>“””string embedded in triple double quota”””</a:t>
            </a:r>
          </a:p>
          <a:p>
            <a:r>
              <a:rPr lang="en-US" sz="2400" dirty="0" smtClean="0"/>
              <a:t>List</a:t>
            </a:r>
          </a:p>
          <a:p>
            <a:pPr lvl="1"/>
            <a:r>
              <a:rPr lang="en-US" sz="2000" dirty="0" err="1" smtClean="0"/>
              <a:t>aList</a:t>
            </a:r>
            <a:r>
              <a:rPr lang="en-US" sz="2000" dirty="0" smtClean="0"/>
              <a:t> = [1, 2, 3, 4]</a:t>
            </a:r>
          </a:p>
          <a:p>
            <a:r>
              <a:rPr lang="en-US" sz="2400" dirty="0" err="1" smtClean="0"/>
              <a:t>Tuple</a:t>
            </a:r>
            <a:endParaRPr lang="en-US" sz="2400" dirty="0" smtClean="0"/>
          </a:p>
          <a:p>
            <a:pPr lvl="1"/>
            <a:r>
              <a:rPr lang="en-US" sz="2000" dirty="0" err="1" smtClean="0"/>
              <a:t>aTuple</a:t>
            </a:r>
            <a:r>
              <a:rPr lang="en-US" sz="2000" dirty="0" smtClean="0"/>
              <a:t> = (1, 2, 3, 4)</a:t>
            </a:r>
          </a:p>
          <a:p>
            <a:pPr marL="342900" lvl="1" indent="-342900">
              <a:buFont typeface="Arial" pitchFamily="34" charset="0"/>
              <a:buChar char="•"/>
            </a:pPr>
            <a:r>
              <a:rPr lang="en-US" sz="2400" dirty="0" smtClean="0"/>
              <a:t>Dictionary</a:t>
            </a:r>
          </a:p>
          <a:p>
            <a:pPr lvl="1"/>
            <a:r>
              <a:rPr lang="en-US" sz="2000" dirty="0" err="1" smtClean="0"/>
              <a:t>aDict</a:t>
            </a:r>
            <a:r>
              <a:rPr lang="en-US" sz="2000" dirty="0" smtClean="0"/>
              <a:t> = {‘key1’: ‘value1’, ‘key2’: ‘value2’}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Partial Function Application</a:t>
            </a:r>
            <a:endParaRPr lang="en-US" altLang="zh-CN" sz="2400" dirty="0" smtClean="0"/>
          </a:p>
          <a:p>
            <a:pPr lvl="1"/>
            <a:r>
              <a:rPr lang="en-US" sz="2000" dirty="0" smtClean="0"/>
              <a:t>A function taking N arguments that is "curried" embalms the first argument as a fixed parameter and returns another function object taking (the remaining) N-1 arguments</a:t>
            </a:r>
          </a:p>
          <a:p>
            <a:pPr lvl="1"/>
            <a:r>
              <a:rPr lang="en-US" sz="2000" dirty="0" smtClean="0"/>
              <a:t>Something like ‘bind’ feature in C++</a:t>
            </a:r>
          </a:p>
          <a:p>
            <a:pPr lvl="1"/>
            <a:r>
              <a:rPr lang="en-US" sz="2000" dirty="0" smtClean="0"/>
              <a:t>Note: the fixed arguments are always placed to the left of the runtime arguments</a:t>
            </a:r>
          </a:p>
          <a:p>
            <a:pPr marL="342900" lvl="1" indent="-342900">
              <a:buFont typeface="Arial" pitchFamily="34" charset="0"/>
              <a:buChar char="•"/>
            </a:pPr>
            <a:r>
              <a:rPr lang="en-US" altLang="zh-CN" sz="2400" dirty="0" smtClean="0"/>
              <a:t>Example</a:t>
            </a:r>
          </a:p>
          <a:p>
            <a:pPr lvl="1"/>
            <a:r>
              <a:rPr lang="en-US" sz="2000" dirty="0" smtClean="0"/>
              <a:t>from operator import add, </a:t>
            </a:r>
            <a:r>
              <a:rPr lang="en-US" sz="2000" dirty="0" err="1" smtClean="0"/>
              <a:t>mul</a:t>
            </a:r>
            <a:r>
              <a:rPr lang="en-US" sz="2000" dirty="0" smtClean="0"/>
              <a:t/>
            </a:r>
            <a:br>
              <a:rPr lang="en-US" sz="2000" dirty="0" smtClean="0"/>
            </a:br>
            <a:r>
              <a:rPr lang="en-US" sz="2000" dirty="0" smtClean="0"/>
              <a:t>from </a:t>
            </a:r>
            <a:r>
              <a:rPr lang="en-US" sz="2000" dirty="0" err="1" smtClean="0"/>
              <a:t>functools</a:t>
            </a:r>
            <a:r>
              <a:rPr lang="en-US" sz="2000" dirty="0" smtClean="0"/>
              <a:t> import partial</a:t>
            </a:r>
            <a:r>
              <a:rPr lang="en-US" sz="2000" b="1" dirty="0" smtClean="0"/>
              <a:t/>
            </a:r>
            <a:br>
              <a:rPr lang="en-US" sz="2000" b="1" dirty="0" smtClean="0"/>
            </a:br>
            <a:r>
              <a:rPr lang="en-US" sz="2000" dirty="0" smtClean="0"/>
              <a:t>add1 = partial(add, 1) # add1(x) == add(1, x)</a:t>
            </a:r>
            <a:br>
              <a:rPr lang="en-US" sz="2000" dirty="0" smtClean="0"/>
            </a:br>
            <a:r>
              <a:rPr lang="it-IT" sz="2000" dirty="0" smtClean="0"/>
              <a:t>mul100 = partial(mul, 100) # mul100(x) == mul(100, x)</a:t>
            </a:r>
            <a:br>
              <a:rPr lang="it-IT" sz="2000" dirty="0" smtClean="0"/>
            </a:br>
            <a:r>
              <a:rPr lang="en-US" sz="2000" dirty="0" smtClean="0"/>
              <a:t>add1(10)</a:t>
            </a:r>
            <a:br>
              <a:rPr lang="en-US" sz="2000" dirty="0" smtClean="0"/>
            </a:br>
            <a:r>
              <a:rPr lang="en-US" sz="2000" dirty="0" smtClean="0"/>
              <a:t>mul100(10)</a:t>
            </a:r>
          </a:p>
          <a:p>
            <a:pPr lvl="1"/>
            <a:r>
              <a:rPr lang="en-US" sz="2000" dirty="0" err="1" smtClean="0"/>
              <a:t>baseTwo</a:t>
            </a:r>
            <a:r>
              <a:rPr lang="en-US" sz="2000" dirty="0" smtClean="0"/>
              <a:t> = partial(</a:t>
            </a:r>
            <a:r>
              <a:rPr lang="en-US" sz="2000" dirty="0" err="1" smtClean="0"/>
              <a:t>int</a:t>
            </a:r>
            <a:r>
              <a:rPr lang="en-US" sz="2000" dirty="0" smtClean="0"/>
              <a:t>, base=2)</a:t>
            </a:r>
          </a:p>
          <a:p>
            <a:pPr lvl="1"/>
            <a:r>
              <a:rPr lang="en-US" sz="2000" dirty="0" err="1" smtClean="0"/>
              <a:t>baseTwoBAD</a:t>
            </a:r>
            <a:r>
              <a:rPr lang="en-US" sz="2000" dirty="0" smtClean="0"/>
              <a:t> = partial(</a:t>
            </a:r>
            <a:r>
              <a:rPr lang="en-US" sz="2000" dirty="0" err="1" smtClean="0"/>
              <a:t>int</a:t>
            </a:r>
            <a:r>
              <a:rPr lang="en-US" sz="2000" dirty="0" smtClean="0"/>
              <a:t>, 2) </a:t>
            </a:r>
            <a:r>
              <a:rPr lang="en-US" sz="2000" b="1" dirty="0" smtClean="0">
                <a:solidFill>
                  <a:srgbClr val="FF0000"/>
                </a:solidFill>
                <a:sym typeface="Wingdings" pitchFamily="2" charset="2"/>
              </a:rPr>
              <a:t> Wrong!!!</a:t>
            </a:r>
            <a:endParaRPr lang="en-US" altLang="zh-CN" sz="2000" b="1" dirty="0" smtClean="0">
              <a:solidFill>
                <a:srgbClr val="FF0000"/>
              </a:solidFill>
            </a:endParaRPr>
          </a:p>
          <a:p>
            <a:pPr lvl="1"/>
            <a:endParaRPr lang="en-US" altLang="zh-CN" sz="2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Variable Scope</a:t>
            </a:r>
          </a:p>
          <a:p>
            <a:pPr lvl="1"/>
            <a:r>
              <a:rPr lang="en-US" altLang="zh-CN" sz="2000" dirty="0" smtClean="0"/>
              <a:t>Local variable will hide global variable. Python search order is from local (function) to global (outside function)</a:t>
            </a:r>
            <a:br>
              <a:rPr lang="en-US" altLang="zh-CN" sz="2000" dirty="0" smtClean="0"/>
            </a:br>
            <a:r>
              <a:rPr lang="en-US" altLang="zh-CN" sz="2000" dirty="0" smtClean="0"/>
              <a:t/>
            </a:r>
            <a:br>
              <a:rPr lang="en-US" altLang="zh-CN" sz="2000" dirty="0" smtClean="0"/>
            </a:br>
            <a:r>
              <a:rPr lang="en-US" sz="2000" dirty="0" err="1" smtClean="0"/>
              <a:t>global_str</a:t>
            </a:r>
            <a:r>
              <a:rPr lang="en-US" sz="2000" dirty="0" smtClean="0"/>
              <a:t> = '</a:t>
            </a:r>
            <a:r>
              <a:rPr lang="en-US" sz="2000" dirty="0" err="1" smtClean="0"/>
              <a:t>foo</a:t>
            </a:r>
            <a:r>
              <a:rPr lang="en-US" sz="2000" dirty="0" smtClean="0"/>
              <a:t>‘</a:t>
            </a:r>
            <a:br>
              <a:rPr lang="en-US" sz="2000" dirty="0" smtClean="0"/>
            </a:br>
            <a:r>
              <a:rPr lang="en-US" sz="2000" b="1" dirty="0" smtClean="0"/>
              <a:t>def </a:t>
            </a:r>
            <a:r>
              <a:rPr lang="en-US" sz="2000" b="1" dirty="0" err="1" smtClean="0"/>
              <a:t>foo</a:t>
            </a:r>
            <a:r>
              <a:rPr lang="en-US" sz="2000" b="1" dirty="0" smtClean="0"/>
              <a:t>():</a:t>
            </a:r>
            <a:br>
              <a:rPr lang="en-US" sz="2000" b="1" dirty="0" smtClean="0"/>
            </a:br>
            <a:r>
              <a:rPr lang="en-US" sz="2000" b="1" dirty="0" smtClean="0"/>
              <a:t>    </a:t>
            </a:r>
            <a:r>
              <a:rPr lang="en-US" sz="2000" dirty="0" err="1" smtClean="0"/>
              <a:t>local_str</a:t>
            </a:r>
            <a:r>
              <a:rPr lang="en-US" sz="2000" dirty="0" smtClean="0"/>
              <a:t> = 'bar‘</a:t>
            </a:r>
            <a:br>
              <a:rPr lang="en-US" sz="2000" dirty="0" smtClean="0"/>
            </a:br>
            <a:r>
              <a:rPr lang="en-US" sz="2000" b="1" dirty="0" smtClean="0"/>
              <a:t>    return </a:t>
            </a:r>
            <a:r>
              <a:rPr lang="en-US" sz="2000" b="1" dirty="0" err="1" smtClean="0"/>
              <a:t>global_str</a:t>
            </a:r>
            <a:r>
              <a:rPr lang="en-US" sz="2000" b="1" dirty="0" smtClean="0"/>
              <a:t> + </a:t>
            </a:r>
            <a:r>
              <a:rPr lang="en-US" sz="2000" b="1" dirty="0" err="1" smtClean="0"/>
              <a:t>local_str</a:t>
            </a:r>
            <a:r>
              <a:rPr lang="en-US" sz="2000" b="1" dirty="0" smtClean="0"/>
              <a:t/>
            </a:r>
            <a:br>
              <a:rPr lang="en-US" sz="2000" b="1" dirty="0" smtClean="0"/>
            </a:br>
            <a:endParaRPr lang="en-US" altLang="zh-CN" sz="2000" b="1" dirty="0" smtClean="0"/>
          </a:p>
          <a:p>
            <a:pPr lvl="1"/>
            <a:r>
              <a:rPr lang="en-US" altLang="zh-CN" sz="2000" dirty="0" smtClean="0"/>
              <a:t>Use “global” to reference the global variable inside the function</a:t>
            </a:r>
            <a:br>
              <a:rPr lang="en-US" altLang="zh-CN" sz="2000" dirty="0" smtClean="0"/>
            </a:br>
            <a:r>
              <a:rPr lang="en-US" sz="2000" b="1" dirty="0" smtClean="0"/>
              <a:t>global</a:t>
            </a:r>
            <a:r>
              <a:rPr lang="en-US" sz="2000" dirty="0" smtClean="0"/>
              <a:t> </a:t>
            </a:r>
            <a:r>
              <a:rPr lang="en-US" sz="2000" i="1" dirty="0" smtClean="0"/>
              <a:t>var1[, var2[, ... </a:t>
            </a:r>
            <a:r>
              <a:rPr lang="en-US" sz="2000" i="1" dirty="0" err="1" smtClean="0"/>
              <a:t>varN</a:t>
            </a:r>
            <a:r>
              <a:rPr lang="en-US" sz="2000" i="1" dirty="0" smtClean="0"/>
              <a:t>]]]</a:t>
            </a:r>
            <a:br>
              <a:rPr lang="en-US" sz="2000" i="1" dirty="0" smtClean="0"/>
            </a:br>
            <a:r>
              <a:rPr lang="en-US" sz="2000" i="1" dirty="0" smtClean="0"/>
              <a:t/>
            </a:r>
            <a:br>
              <a:rPr lang="en-US" sz="2000" i="1" dirty="0" smtClean="0"/>
            </a:br>
            <a:r>
              <a:rPr lang="en-US" sz="2000" dirty="0" err="1" smtClean="0"/>
              <a:t>is_this_global</a:t>
            </a:r>
            <a:r>
              <a:rPr lang="en-US" sz="2000" dirty="0" smtClean="0"/>
              <a:t> = 'xyz‘</a:t>
            </a:r>
            <a:br>
              <a:rPr lang="en-US" sz="2000" dirty="0" smtClean="0"/>
            </a:br>
            <a:r>
              <a:rPr lang="en-US" sz="2000" dirty="0" smtClean="0"/>
              <a:t>def </a:t>
            </a:r>
            <a:r>
              <a:rPr lang="en-US" sz="2000" dirty="0" err="1" smtClean="0"/>
              <a:t>foo</a:t>
            </a:r>
            <a:r>
              <a:rPr lang="en-US" sz="2000" dirty="0" smtClean="0"/>
              <a:t>():</a:t>
            </a:r>
            <a:r>
              <a:rPr lang="en-US" sz="2000" b="1" dirty="0" smtClean="0"/>
              <a:t/>
            </a:r>
            <a:br>
              <a:rPr lang="en-US" sz="2000" b="1" dirty="0" smtClean="0"/>
            </a:br>
            <a:r>
              <a:rPr lang="en-US" sz="2000" dirty="0" smtClean="0"/>
              <a:t>    </a:t>
            </a:r>
            <a:r>
              <a:rPr lang="en-US" sz="2000" b="1" dirty="0" smtClean="0"/>
              <a:t>global</a:t>
            </a:r>
            <a:r>
              <a:rPr lang="en-US" sz="2000" dirty="0" smtClean="0"/>
              <a:t> </a:t>
            </a:r>
            <a:r>
              <a:rPr lang="en-US" sz="2000" dirty="0" err="1" smtClean="0"/>
              <a:t>is_this_global</a:t>
            </a:r>
            <a:r>
              <a:rPr lang="en-US" sz="2000" b="1" dirty="0" smtClean="0"/>
              <a:t/>
            </a:r>
            <a:br>
              <a:rPr lang="en-US" sz="2000" b="1" dirty="0" smtClean="0"/>
            </a:br>
            <a:r>
              <a:rPr lang="en-US" sz="2000" b="1" dirty="0" smtClean="0"/>
              <a:t>    </a:t>
            </a:r>
            <a:r>
              <a:rPr lang="en-US" sz="2000" dirty="0" err="1" smtClean="0"/>
              <a:t>is_this_global</a:t>
            </a:r>
            <a:r>
              <a:rPr lang="en-US" sz="2000" dirty="0" smtClean="0"/>
              <a:t> = 'def‘</a:t>
            </a:r>
            <a:br>
              <a:rPr lang="en-US" sz="2000" dirty="0" smtClean="0"/>
            </a:br>
            <a:r>
              <a:rPr lang="en-US" sz="2000" dirty="0" smtClean="0"/>
              <a:t>    …</a:t>
            </a:r>
            <a:endParaRPr lang="en-US" altLang="zh-CN"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Closure</a:t>
            </a:r>
          </a:p>
          <a:p>
            <a:pPr lvl="1"/>
            <a:r>
              <a:rPr lang="en-US" sz="2000" dirty="0" smtClean="0"/>
              <a:t>If references are made from inside an inner function to an object defined in any outer scope (but not in the global scope), the inner function then is known as a </a:t>
            </a:r>
            <a:r>
              <a:rPr lang="en-US" sz="2000" i="1" dirty="0" smtClean="0"/>
              <a:t>closure</a:t>
            </a:r>
          </a:p>
          <a:p>
            <a:pPr lvl="1"/>
            <a:r>
              <a:rPr lang="en-US" sz="2000" dirty="0" smtClean="0"/>
              <a:t>The variables defined in the outer function but used or referred to by the inner function are called </a:t>
            </a:r>
            <a:r>
              <a:rPr lang="en-US" sz="2000" i="1" dirty="0" smtClean="0"/>
              <a:t>free variables</a:t>
            </a:r>
            <a:br>
              <a:rPr lang="en-US" sz="2000" i="1" dirty="0" smtClean="0"/>
            </a:br>
            <a:r>
              <a:rPr lang="en-US" sz="2000" i="1" dirty="0" smtClean="0"/>
              <a:t/>
            </a:r>
            <a:br>
              <a:rPr lang="en-US" sz="2000" i="1" dirty="0" smtClean="0"/>
            </a:br>
            <a:r>
              <a:rPr lang="en-US" sz="2000" dirty="0" smtClean="0"/>
              <a:t>def counter(</a:t>
            </a:r>
            <a:r>
              <a:rPr lang="en-US" sz="2000" dirty="0" err="1" smtClean="0"/>
              <a:t>start_at</a:t>
            </a:r>
            <a:r>
              <a:rPr lang="en-US" sz="2000" dirty="0" smtClean="0"/>
              <a:t>=0):</a:t>
            </a:r>
            <a:br>
              <a:rPr lang="en-US" sz="2000" dirty="0" smtClean="0"/>
            </a:br>
            <a:r>
              <a:rPr lang="en-US" sz="2000" b="1" dirty="0" smtClean="0"/>
              <a:t>    count</a:t>
            </a:r>
            <a:r>
              <a:rPr lang="en-US" sz="2000" dirty="0" smtClean="0"/>
              <a:t> = [</a:t>
            </a:r>
            <a:r>
              <a:rPr lang="en-US" sz="2000" dirty="0" err="1" smtClean="0"/>
              <a:t>start_at</a:t>
            </a:r>
            <a:r>
              <a:rPr lang="en-US" sz="2000" dirty="0" smtClean="0"/>
              <a:t>]</a:t>
            </a:r>
            <a:br>
              <a:rPr lang="en-US" sz="2000" dirty="0" smtClean="0"/>
            </a:br>
            <a:r>
              <a:rPr lang="en-US" sz="2000" dirty="0" smtClean="0"/>
              <a:t>        def </a:t>
            </a:r>
            <a:r>
              <a:rPr lang="en-US" sz="2000" dirty="0" err="1" smtClean="0"/>
              <a:t>incr</a:t>
            </a:r>
            <a:r>
              <a:rPr lang="en-US" sz="2000" dirty="0" smtClean="0"/>
              <a:t>():</a:t>
            </a:r>
            <a:r>
              <a:rPr lang="en-US" sz="2000" b="1" dirty="0" smtClean="0"/>
              <a:t/>
            </a:r>
            <a:br>
              <a:rPr lang="en-US" sz="2000" b="1" dirty="0" smtClean="0"/>
            </a:br>
            <a:r>
              <a:rPr lang="en-US" sz="2000" b="1" dirty="0" smtClean="0"/>
              <a:t>            </a:t>
            </a:r>
            <a:r>
              <a:rPr lang="en-US" sz="2000" dirty="0" smtClean="0"/>
              <a:t>count[0] += 1</a:t>
            </a:r>
            <a:br>
              <a:rPr lang="en-US" sz="2000" dirty="0" smtClean="0"/>
            </a:br>
            <a:r>
              <a:rPr lang="en-US" sz="2000" dirty="0" smtClean="0"/>
              <a:t>            return </a:t>
            </a:r>
            <a:r>
              <a:rPr lang="en-US" sz="2000" b="1" dirty="0" smtClean="0"/>
              <a:t>count[0]</a:t>
            </a:r>
            <a:br>
              <a:rPr lang="en-US" sz="2000" b="1" dirty="0" smtClean="0"/>
            </a:br>
            <a:r>
              <a:rPr lang="en-US" sz="2000" b="1" dirty="0" smtClean="0"/>
              <a:t>    </a:t>
            </a:r>
            <a:r>
              <a:rPr lang="en-US" sz="2000" dirty="0" smtClean="0"/>
              <a:t>return </a:t>
            </a:r>
            <a:r>
              <a:rPr lang="en-US" sz="2000" dirty="0" err="1" smtClean="0"/>
              <a:t>incr</a:t>
            </a:r>
            <a:endParaRPr lang="en-US" sz="2000" dirty="0" smtClean="0"/>
          </a:p>
          <a:p>
            <a:pPr marL="342900" lvl="1" indent="-342900">
              <a:buFont typeface="Arial" pitchFamily="34" charset="0"/>
              <a:buChar char="•"/>
            </a:pPr>
            <a:r>
              <a:rPr lang="en-US" altLang="zh-CN" sz="2400" dirty="0" smtClean="0"/>
              <a:t>Closure Lexical Variables</a:t>
            </a:r>
          </a:p>
          <a:p>
            <a:pPr lvl="1"/>
            <a:r>
              <a:rPr lang="en-US" sz="2000" dirty="0" smtClean="0"/>
              <a:t>Can track down free variables with a function's</a:t>
            </a:r>
            <a:r>
              <a:rPr lang="en-US" sz="2000" b="1" dirty="0" smtClean="0"/>
              <a:t> </a:t>
            </a:r>
            <a:r>
              <a:rPr lang="en-US" sz="2000" b="1" dirty="0" err="1" smtClean="0"/>
              <a:t>func_closure</a:t>
            </a:r>
            <a:r>
              <a:rPr lang="en-US" sz="2000" b="1" dirty="0" smtClean="0"/>
              <a:t> </a:t>
            </a:r>
            <a:r>
              <a:rPr lang="en-US" sz="2000" dirty="0" smtClean="0"/>
              <a:t>attribute</a:t>
            </a:r>
          </a:p>
          <a:p>
            <a:pPr lvl="1"/>
            <a:r>
              <a:rPr lang="en-US" sz="2000" dirty="0" smtClean="0"/>
              <a:t>print “f closure </a:t>
            </a:r>
            <a:r>
              <a:rPr lang="en-US" sz="2000" dirty="0" err="1" smtClean="0"/>
              <a:t>vars</a:t>
            </a:r>
            <a:r>
              <a:rPr lang="en-US" sz="2000" dirty="0" smtClean="0"/>
              <a:t>:", [</a:t>
            </a:r>
            <a:r>
              <a:rPr lang="en-US" sz="2000" dirty="0" err="1" smtClean="0"/>
              <a:t>str</a:t>
            </a:r>
            <a:r>
              <a:rPr lang="en-US" sz="2000" dirty="0" smtClean="0"/>
              <a:t>(c) for c in </a:t>
            </a:r>
            <a:r>
              <a:rPr lang="en-US" sz="2000" dirty="0" err="1" smtClean="0"/>
              <a:t>f.func_closure</a:t>
            </a:r>
            <a:r>
              <a:rPr 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Generator</a:t>
            </a:r>
          </a:p>
          <a:p>
            <a:pPr lvl="1"/>
            <a:r>
              <a:rPr lang="en-US" sz="2000" dirty="0" err="1" smtClean="0"/>
              <a:t>Coroutine</a:t>
            </a:r>
            <a:r>
              <a:rPr lang="en-US" sz="2000" dirty="0" smtClean="0"/>
              <a:t> is an independent function call that can run, be paused or suspended, and be continued or resumed where it left off. There is also communication between the caller and the (called) </a:t>
            </a:r>
            <a:r>
              <a:rPr lang="en-US" sz="2000" dirty="0" err="1" smtClean="0"/>
              <a:t>coroutine</a:t>
            </a:r>
            <a:endParaRPr lang="en-US" sz="2000" dirty="0" smtClean="0"/>
          </a:p>
          <a:p>
            <a:pPr lvl="1"/>
            <a:r>
              <a:rPr lang="en-US" sz="2000" dirty="0" err="1" smtClean="0"/>
              <a:t>Coroutines</a:t>
            </a:r>
            <a:r>
              <a:rPr lang="en-US" sz="2000" dirty="0" smtClean="0"/>
              <a:t> that are suspended yielding intermediate values and resumed multiple times are called generators, and that is exactly what Python generators do </a:t>
            </a:r>
          </a:p>
          <a:p>
            <a:pPr lvl="1"/>
            <a:r>
              <a:rPr lang="en-US" sz="2000" dirty="0" smtClean="0"/>
              <a:t>Generators can yield control while waiting for a generator </a:t>
            </a:r>
            <a:r>
              <a:rPr lang="en-US" sz="2000" i="1" dirty="0" smtClean="0"/>
              <a:t>it has called to yield a result instead of </a:t>
            </a:r>
            <a:r>
              <a:rPr lang="en-US" sz="2000" dirty="0" smtClean="0"/>
              <a:t>blocking to wait for that result to come back before the calling generator can suspend (and yield a result)</a:t>
            </a:r>
          </a:p>
          <a:p>
            <a:pPr lvl="1"/>
            <a:r>
              <a:rPr lang="en-US" sz="2000" dirty="0" smtClean="0"/>
              <a:t>Syntactically, a generator is a function with a </a:t>
            </a:r>
            <a:r>
              <a:rPr lang="en-US" sz="2000" b="1" dirty="0" smtClean="0"/>
              <a:t>yield </a:t>
            </a:r>
            <a:r>
              <a:rPr lang="en-US" sz="2000" dirty="0" smtClean="0"/>
              <a:t>statement</a:t>
            </a:r>
            <a:endParaRPr lang="en-US" sz="2000" b="1" dirty="0" smtClean="0"/>
          </a:p>
          <a:p>
            <a:pPr lvl="1"/>
            <a:r>
              <a:rPr lang="en-US" altLang="zh-CN" sz="2000" dirty="0" smtClean="0"/>
              <a:t>Need import __future__ module to use it</a:t>
            </a:r>
          </a:p>
          <a:p>
            <a:pPr lvl="1"/>
            <a:r>
              <a:rPr lang="en-US" altLang="zh-CN" sz="2000" dirty="0" smtClean="0"/>
              <a:t>Useful when iterating the large data/database, grab some data, process it and then grab another piece of data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Generator (Cont.)</a:t>
            </a:r>
          </a:p>
          <a:p>
            <a:pPr lvl="1"/>
            <a:r>
              <a:rPr lang="en-US" altLang="zh-CN" sz="2000" dirty="0" smtClean="0"/>
              <a:t>from random import </a:t>
            </a:r>
            <a:r>
              <a:rPr lang="en-US" altLang="zh-CN" sz="2000" dirty="0" err="1" smtClean="0"/>
              <a:t>randint</a:t>
            </a:r>
            <a:r>
              <a:rPr lang="en-US" altLang="zh-CN" sz="2000" dirty="0" smtClean="0"/>
              <a:t/>
            </a:r>
            <a:br>
              <a:rPr lang="en-US" altLang="zh-CN" sz="2000" dirty="0" smtClean="0"/>
            </a:br>
            <a:r>
              <a:rPr lang="en-US" altLang="zh-CN" sz="2000" dirty="0" smtClean="0"/>
              <a:t>    def </a:t>
            </a:r>
            <a:r>
              <a:rPr lang="en-US" altLang="zh-CN" sz="2000" dirty="0" err="1" smtClean="0"/>
              <a:t>randGen</a:t>
            </a:r>
            <a:r>
              <a:rPr lang="en-US" altLang="zh-CN" sz="2000" dirty="0" smtClean="0"/>
              <a:t>(</a:t>
            </a:r>
            <a:r>
              <a:rPr lang="en-US" altLang="zh-CN" sz="2000" dirty="0" err="1" smtClean="0"/>
              <a:t>aList</a:t>
            </a:r>
            <a:r>
              <a:rPr lang="en-US" altLang="zh-CN" sz="2000" dirty="0" smtClean="0"/>
              <a:t>):</a:t>
            </a:r>
            <a:br>
              <a:rPr lang="en-US" altLang="zh-CN" sz="2000" dirty="0" smtClean="0"/>
            </a:br>
            <a:r>
              <a:rPr lang="en-US" altLang="zh-CN" sz="2000" dirty="0" smtClean="0"/>
              <a:t>         while </a:t>
            </a:r>
            <a:r>
              <a:rPr lang="en-US" altLang="zh-CN" sz="2000" dirty="0" err="1" smtClean="0"/>
              <a:t>len</a:t>
            </a:r>
            <a:r>
              <a:rPr lang="en-US" altLang="zh-CN" sz="2000" dirty="0" smtClean="0"/>
              <a:t>(</a:t>
            </a:r>
            <a:r>
              <a:rPr lang="en-US" altLang="zh-CN" sz="2000" dirty="0" err="1" smtClean="0"/>
              <a:t>aList</a:t>
            </a:r>
            <a:r>
              <a:rPr lang="en-US" altLang="zh-CN" sz="2000" dirty="0" smtClean="0"/>
              <a:t>) &gt; 0:</a:t>
            </a:r>
            <a:br>
              <a:rPr lang="en-US" altLang="zh-CN" sz="2000" dirty="0" smtClean="0"/>
            </a:br>
            <a:r>
              <a:rPr lang="en-US" altLang="zh-CN" sz="2000" dirty="0" smtClean="0"/>
              <a:t>              yield aList.pop(</a:t>
            </a:r>
            <a:r>
              <a:rPr lang="en-US" altLang="zh-CN" sz="2000" dirty="0" err="1" smtClean="0"/>
              <a:t>randint</a:t>
            </a:r>
            <a:r>
              <a:rPr lang="en-US" altLang="zh-CN" sz="2000" dirty="0" smtClean="0"/>
              <a:t>(0, </a:t>
            </a:r>
            <a:r>
              <a:rPr lang="en-US" altLang="zh-CN" sz="2000" dirty="0" err="1" smtClean="0"/>
              <a:t>len</a:t>
            </a:r>
            <a:r>
              <a:rPr lang="en-US" altLang="zh-CN" sz="2000" dirty="0" smtClean="0"/>
              <a:t>(</a:t>
            </a:r>
            <a:r>
              <a:rPr lang="en-US" altLang="zh-CN" sz="2000" dirty="0" err="1" smtClean="0"/>
              <a:t>aList</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for item in </a:t>
            </a:r>
            <a:r>
              <a:rPr lang="en-US" altLang="zh-CN" sz="2000" dirty="0" err="1" smtClean="0"/>
              <a:t>randGen</a:t>
            </a:r>
            <a:r>
              <a:rPr lang="en-US" altLang="zh-CN" sz="2000" dirty="0" smtClean="0"/>
              <a:t>(['rock', 'paper', 'scissors']):</a:t>
            </a:r>
            <a:br>
              <a:rPr lang="en-US" altLang="zh-CN" sz="2000" dirty="0" smtClean="0"/>
            </a:br>
            <a:r>
              <a:rPr lang="en-US" altLang="zh-CN" sz="2000" dirty="0" smtClean="0"/>
              <a:t>    print item</a:t>
            </a:r>
          </a:p>
          <a:p>
            <a:pPr marL="342900" lvl="1" indent="-342900">
              <a:buFont typeface="Arial" pitchFamily="34" charset="0"/>
              <a:buChar char="•"/>
            </a:pPr>
            <a:r>
              <a:rPr lang="en-US" altLang="zh-CN" sz="2400" dirty="0" smtClean="0"/>
              <a:t> </a:t>
            </a:r>
            <a:r>
              <a:rPr lang="en-US" sz="2400" dirty="0" smtClean="0"/>
              <a:t>Enhanced Generator Features</a:t>
            </a:r>
          </a:p>
          <a:p>
            <a:pPr lvl="1"/>
            <a:r>
              <a:rPr lang="en-US" altLang="zh-CN" sz="2000" dirty="0" smtClean="0"/>
              <a:t>[send()], send values back into generators</a:t>
            </a:r>
          </a:p>
          <a:p>
            <a:pPr lvl="1"/>
            <a:r>
              <a:rPr lang="en-US" altLang="zh-CN" sz="2000" dirty="0" smtClean="0"/>
              <a:t>[</a:t>
            </a:r>
            <a:r>
              <a:rPr lang="en-US" altLang="zh-CN" sz="2000" dirty="0" err="1" smtClean="0"/>
              <a:t>tHRow</a:t>
            </a:r>
            <a:r>
              <a:rPr lang="en-US" altLang="zh-CN" sz="2000" dirty="0" smtClean="0"/>
              <a:t>()], raise exceptions in generators</a:t>
            </a:r>
          </a:p>
          <a:p>
            <a:pPr lvl="1"/>
            <a:r>
              <a:rPr lang="en-US" altLang="zh-CN" sz="2000" dirty="0" smtClean="0"/>
              <a:t>[close()], request that a generator quit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Function</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Generator (Cont.)</a:t>
            </a:r>
          </a:p>
          <a:p>
            <a:pPr lvl="1"/>
            <a:r>
              <a:rPr lang="en-US" sz="2000" dirty="0" smtClean="0"/>
              <a:t>def counter(</a:t>
            </a:r>
            <a:r>
              <a:rPr lang="en-US" sz="2000" dirty="0" err="1" smtClean="0"/>
              <a:t>start_at</a:t>
            </a:r>
            <a:r>
              <a:rPr lang="en-US" sz="2000" dirty="0" smtClean="0"/>
              <a:t>=0): </a:t>
            </a:r>
            <a:r>
              <a:rPr lang="en-US" sz="2000" b="1" dirty="0" smtClean="0"/>
              <a:t/>
            </a:r>
            <a:br>
              <a:rPr lang="en-US" sz="2000" b="1" dirty="0" smtClean="0"/>
            </a:br>
            <a:r>
              <a:rPr lang="en-US" sz="2000" b="1" dirty="0" smtClean="0"/>
              <a:t>    </a:t>
            </a:r>
            <a:r>
              <a:rPr lang="en-US" sz="2000" dirty="0" smtClean="0"/>
              <a:t>count = </a:t>
            </a:r>
            <a:r>
              <a:rPr lang="en-US" sz="2000" dirty="0" err="1" smtClean="0"/>
              <a:t>start_at</a:t>
            </a:r>
            <a:r>
              <a:rPr lang="en-US" sz="2000" dirty="0" smtClean="0"/>
              <a:t> </a:t>
            </a:r>
            <a:r>
              <a:rPr lang="en-US" altLang="zh-CN" sz="2000" dirty="0" smtClean="0"/>
              <a:t/>
            </a:r>
            <a:br>
              <a:rPr lang="en-US" altLang="zh-CN" sz="2000" dirty="0" smtClean="0"/>
            </a:br>
            <a:r>
              <a:rPr lang="en-US" sz="2000" dirty="0" smtClean="0"/>
              <a:t>    while True: </a:t>
            </a:r>
            <a:br>
              <a:rPr lang="en-US" sz="2000" dirty="0" smtClean="0"/>
            </a:br>
            <a:r>
              <a:rPr lang="en-US" sz="2000" dirty="0" smtClean="0"/>
              <a:t>        </a:t>
            </a:r>
            <a:r>
              <a:rPr lang="en-US" sz="2000" dirty="0" err="1" smtClean="0"/>
              <a:t>val</a:t>
            </a:r>
            <a:r>
              <a:rPr lang="en-US" sz="2000" dirty="0" smtClean="0"/>
              <a:t> = (</a:t>
            </a:r>
            <a:r>
              <a:rPr lang="en-US" sz="2000" b="1" dirty="0" smtClean="0"/>
              <a:t>yield </a:t>
            </a:r>
            <a:r>
              <a:rPr lang="en-US" sz="2000" dirty="0" smtClean="0"/>
              <a:t>count</a:t>
            </a:r>
            <a:r>
              <a:rPr lang="en-US" sz="2000" b="1" dirty="0" smtClean="0"/>
              <a:t>)  </a:t>
            </a:r>
            <a:r>
              <a:rPr lang="en-US" sz="2000" b="1" dirty="0" smtClean="0">
                <a:sym typeface="Wingdings" pitchFamily="2" charset="2"/>
              </a:rPr>
              <a:t> </a:t>
            </a:r>
            <a:r>
              <a:rPr lang="en-US" sz="2000" b="1" dirty="0" smtClean="0">
                <a:solidFill>
                  <a:srgbClr val="FF0000"/>
                </a:solidFill>
                <a:sym typeface="Wingdings" pitchFamily="2" charset="2"/>
              </a:rPr>
              <a:t>Must be an expression to receive data</a:t>
            </a:r>
            <a:r>
              <a:rPr lang="en-US" sz="2000" b="1" dirty="0" smtClean="0"/>
              <a:t/>
            </a:r>
            <a:br>
              <a:rPr lang="en-US" sz="2000" b="1" dirty="0" smtClean="0"/>
            </a:br>
            <a:r>
              <a:rPr lang="en-US" sz="2000" b="1" dirty="0" smtClean="0"/>
              <a:t>        </a:t>
            </a:r>
            <a:r>
              <a:rPr lang="en-US" sz="2000" dirty="0" smtClean="0"/>
              <a:t>if </a:t>
            </a:r>
            <a:r>
              <a:rPr lang="en-US" sz="2000" dirty="0" err="1" smtClean="0"/>
              <a:t>val</a:t>
            </a:r>
            <a:r>
              <a:rPr lang="en-US" sz="2000" dirty="0" smtClean="0"/>
              <a:t> is not None: </a:t>
            </a:r>
            <a:r>
              <a:rPr lang="en-US" sz="2000" b="1" dirty="0" smtClean="0"/>
              <a:t/>
            </a:r>
            <a:br>
              <a:rPr lang="en-US" sz="2000" b="1" dirty="0" smtClean="0"/>
            </a:br>
            <a:r>
              <a:rPr lang="en-US" sz="2000" b="1" dirty="0" smtClean="0"/>
              <a:t>            </a:t>
            </a:r>
            <a:r>
              <a:rPr lang="en-US" sz="2000" dirty="0" smtClean="0"/>
              <a:t>count = </a:t>
            </a:r>
            <a:r>
              <a:rPr lang="en-US" sz="2000" dirty="0" err="1" smtClean="0"/>
              <a:t>val</a:t>
            </a:r>
            <a:r>
              <a:rPr lang="en-US" sz="2000" dirty="0" smtClean="0"/>
              <a:t> </a:t>
            </a:r>
            <a:br>
              <a:rPr lang="en-US" sz="2000" dirty="0" smtClean="0"/>
            </a:br>
            <a:r>
              <a:rPr lang="en-US" sz="2000" dirty="0" smtClean="0"/>
              <a:t>        else: </a:t>
            </a:r>
            <a:r>
              <a:rPr lang="en-US" sz="2000" b="1" dirty="0" smtClean="0"/>
              <a:t/>
            </a:r>
            <a:br>
              <a:rPr lang="en-US" sz="2000" b="1" dirty="0" smtClean="0"/>
            </a:br>
            <a:r>
              <a:rPr lang="en-US" sz="2000" dirty="0" smtClean="0"/>
              <a:t>            count += 1</a:t>
            </a:r>
            <a:endParaRPr lang="en-US" sz="2000" b="1" dirty="0" smtClean="0"/>
          </a:p>
          <a:p>
            <a:pPr lvl="1">
              <a:buNone/>
            </a:pPr>
            <a:r>
              <a:rPr lang="en-US" sz="2000" dirty="0" smtClean="0"/>
              <a:t>     count = counter(5)</a:t>
            </a:r>
            <a:br>
              <a:rPr lang="en-US" sz="2000" dirty="0" smtClean="0"/>
            </a:br>
            <a:r>
              <a:rPr lang="en-US" sz="2000" dirty="0" err="1" smtClean="0"/>
              <a:t>count.next</a:t>
            </a:r>
            <a:r>
              <a:rPr lang="en-US" sz="2000" dirty="0" smtClean="0"/>
              <a:t>()</a:t>
            </a:r>
            <a:br>
              <a:rPr lang="en-US" sz="2000" dirty="0" smtClean="0"/>
            </a:br>
            <a:r>
              <a:rPr lang="en-US" sz="2000" dirty="0" err="1" smtClean="0"/>
              <a:t>count.send</a:t>
            </a:r>
            <a:r>
              <a:rPr lang="en-US" sz="2000" dirty="0" smtClean="0"/>
              <a:t>(9)</a:t>
            </a:r>
            <a:br>
              <a:rPr lang="en-US" sz="2000" dirty="0" smtClean="0"/>
            </a:br>
            <a:r>
              <a:rPr lang="en-US" sz="2000" dirty="0" err="1" smtClean="0"/>
              <a:t>count.next</a:t>
            </a:r>
            <a:r>
              <a:rPr lang="en-US" sz="2000" dirty="0" smtClean="0"/>
              <a:t>()</a:t>
            </a:r>
            <a:br>
              <a:rPr lang="en-US" sz="2000" dirty="0" smtClean="0"/>
            </a:br>
            <a:r>
              <a:rPr lang="en-US" sz="2000" dirty="0" err="1" smtClean="0"/>
              <a:t>count.close</a:t>
            </a:r>
            <a:r>
              <a:rPr lang="en-US" sz="2000" dirty="0" smtClean="0"/>
              <a:t>()</a:t>
            </a:r>
            <a:br>
              <a:rPr lang="en-US" sz="2000" dirty="0" smtClean="0"/>
            </a:br>
            <a:r>
              <a:rPr lang="en-US" sz="2000" dirty="0" err="1" smtClean="0"/>
              <a:t>count.next</a:t>
            </a:r>
            <a:r>
              <a:rPr 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Class Definition</a:t>
            </a:r>
          </a:p>
          <a:p>
            <a:pPr lvl="1"/>
            <a:r>
              <a:rPr lang="en-US" sz="2000" dirty="0" smtClean="0"/>
              <a:t>class  </a:t>
            </a:r>
            <a:r>
              <a:rPr lang="en-US" sz="2000" dirty="0" err="1" smtClean="0"/>
              <a:t>MyClass</a:t>
            </a:r>
            <a:r>
              <a:rPr lang="en-US" sz="2000" dirty="0" smtClean="0"/>
              <a:t>(</a:t>
            </a:r>
            <a:r>
              <a:rPr lang="en-US" sz="2000" i="1" dirty="0" smtClean="0"/>
              <a:t>bases</a:t>
            </a:r>
            <a:r>
              <a:rPr lang="en-US" sz="2000" dirty="0" smtClean="0"/>
              <a:t>):</a:t>
            </a:r>
            <a:br>
              <a:rPr lang="en-US" sz="2000" dirty="0" smtClean="0"/>
            </a:br>
            <a:r>
              <a:rPr lang="en-US" sz="2000" dirty="0" smtClean="0"/>
              <a:t>   ‘define </a:t>
            </a:r>
            <a:r>
              <a:rPr lang="en-US" sz="2000" dirty="0" err="1" smtClean="0"/>
              <a:t>MyClass</a:t>
            </a:r>
            <a:r>
              <a:rPr lang="en-US" sz="2000" dirty="0" smtClean="0"/>
              <a:t> doc’</a:t>
            </a:r>
            <a:br>
              <a:rPr lang="en-US" sz="2000" dirty="0" smtClean="0"/>
            </a:br>
            <a:r>
              <a:rPr lang="en-US" sz="2000" dirty="0" smtClean="0"/>
              <a:t>    def __init__(</a:t>
            </a:r>
            <a:r>
              <a:rPr lang="en-US" sz="2000" b="1" dirty="0" smtClean="0"/>
              <a:t>self</a:t>
            </a:r>
            <a:r>
              <a:rPr lang="en-US" sz="2000" dirty="0" smtClean="0"/>
              <a:t>, </a:t>
            </a:r>
            <a:r>
              <a:rPr lang="en-US" sz="2000" i="1" dirty="0" err="1" smtClean="0"/>
              <a:t>args</a:t>
            </a:r>
            <a:r>
              <a:rPr lang="en-US" sz="2000" i="1" dirty="0" smtClean="0"/>
              <a:t>…</a:t>
            </a:r>
            <a:r>
              <a:rPr lang="en-US" sz="2000" dirty="0" smtClean="0"/>
              <a:t>)  # init function, like constructor in C++</a:t>
            </a:r>
            <a:br>
              <a:rPr lang="en-US" sz="2000" dirty="0" smtClean="0"/>
            </a:br>
            <a:r>
              <a:rPr lang="en-US" sz="2000" dirty="0" smtClean="0"/>
              <a:t>        </a:t>
            </a:r>
            <a:r>
              <a:rPr lang="en-US" sz="2000" i="1" dirty="0" err="1" smtClean="0"/>
              <a:t>base</a:t>
            </a:r>
            <a:r>
              <a:rPr lang="en-US" sz="2000" dirty="0" err="1" smtClean="0"/>
              <a:t>.__init</a:t>
            </a:r>
            <a:r>
              <a:rPr lang="en-US" sz="2000" dirty="0" smtClean="0"/>
              <a:t>__(self, </a:t>
            </a:r>
            <a:r>
              <a:rPr lang="en-US" sz="2000" dirty="0" err="1" smtClean="0"/>
              <a:t>args</a:t>
            </a:r>
            <a:r>
              <a:rPr lang="en-US" sz="2000" dirty="0" smtClean="0"/>
              <a:t>…) # call parent __init__ if necessary</a:t>
            </a:r>
            <a:br>
              <a:rPr lang="en-US" sz="2000" dirty="0" smtClean="0"/>
            </a:br>
            <a:r>
              <a:rPr lang="en-US" sz="2000" dirty="0" smtClean="0"/>
              <a:t>        </a:t>
            </a:r>
            <a:r>
              <a:rPr lang="en-US" sz="2000" b="1" dirty="0" smtClean="0"/>
              <a:t>self.</a:t>
            </a:r>
            <a:r>
              <a:rPr lang="en-US" sz="2000" dirty="0" smtClean="0"/>
              <a:t> </a:t>
            </a:r>
            <a:r>
              <a:rPr lang="en-US" sz="2000" i="1" dirty="0" err="1" smtClean="0"/>
              <a:t>foo</a:t>
            </a:r>
            <a:r>
              <a:rPr lang="en-US" sz="2000" dirty="0" smtClean="0"/>
              <a:t> = arg1  # instance variable</a:t>
            </a:r>
            <a:br>
              <a:rPr lang="en-US" sz="2000" dirty="0" smtClean="0"/>
            </a:br>
            <a:r>
              <a:rPr lang="en-US" sz="2000" dirty="0" smtClean="0"/>
              <a:t/>
            </a:r>
            <a:br>
              <a:rPr lang="en-US" sz="2000" dirty="0" smtClean="0"/>
            </a:br>
            <a:r>
              <a:rPr lang="en-US" sz="2000" dirty="0" smtClean="0"/>
              <a:t>    </a:t>
            </a:r>
            <a:r>
              <a:rPr lang="en-US" sz="2000" i="1" dirty="0" err="1" smtClean="0"/>
              <a:t>foo</a:t>
            </a:r>
            <a:r>
              <a:rPr lang="en-US" sz="2000" dirty="0" smtClean="0"/>
              <a:t> = xxx  # class property (variable, like </a:t>
            </a:r>
            <a:r>
              <a:rPr lang="en-US" sz="2000" b="1" dirty="0" smtClean="0"/>
              <a:t>static</a:t>
            </a:r>
            <a:r>
              <a:rPr lang="en-US" sz="2000" dirty="0" smtClean="0"/>
              <a:t> in C++)</a:t>
            </a:r>
            <a:br>
              <a:rPr lang="en-US" sz="2000" dirty="0" smtClean="0"/>
            </a:br>
            <a:r>
              <a:rPr lang="en-US" sz="2000" dirty="0" smtClean="0"/>
              <a:t/>
            </a:r>
            <a:br>
              <a:rPr lang="en-US" sz="2000" dirty="0" smtClean="0"/>
            </a:br>
            <a:r>
              <a:rPr lang="en-US" sz="2000" dirty="0" smtClean="0"/>
              <a:t>    def </a:t>
            </a:r>
            <a:r>
              <a:rPr lang="en-US" sz="2000" dirty="0" err="1" smtClean="0"/>
              <a:t>instanceMethod</a:t>
            </a:r>
            <a:r>
              <a:rPr lang="en-US" sz="2000" dirty="0" smtClean="0"/>
              <a:t>(</a:t>
            </a:r>
            <a:r>
              <a:rPr lang="en-US" sz="2000" b="1" dirty="0" smtClean="0"/>
              <a:t>self, </a:t>
            </a:r>
            <a:r>
              <a:rPr lang="en-US" sz="2000" i="1" dirty="0" err="1" smtClean="0"/>
              <a:t>args</a:t>
            </a:r>
            <a:r>
              <a:rPr lang="en-US" sz="2000" i="1" dirty="0" smtClean="0"/>
              <a:t>…</a:t>
            </a:r>
            <a:r>
              <a:rPr lang="en-US" sz="2000" dirty="0" smtClean="0"/>
              <a:t>): pass</a:t>
            </a:r>
            <a:br>
              <a:rPr lang="en-US" sz="2000" dirty="0" smtClean="0"/>
            </a:br>
            <a:r>
              <a:rPr lang="en-US" sz="2000" dirty="0" smtClean="0"/>
              <a:t/>
            </a:r>
            <a:br>
              <a:rPr lang="en-US" sz="2000" dirty="0" smtClean="0"/>
            </a:br>
            <a:r>
              <a:rPr lang="en-US" sz="2000" dirty="0" smtClean="0"/>
              <a:t>    </a:t>
            </a:r>
            <a:r>
              <a:rPr lang="en-US" sz="2000" b="1" dirty="0" smtClean="0"/>
              <a:t>@</a:t>
            </a:r>
            <a:r>
              <a:rPr lang="en-US" sz="2000" b="1" dirty="0" err="1" smtClean="0"/>
              <a:t>staticmethod</a:t>
            </a:r>
            <a:r>
              <a:rPr lang="en-US" sz="2000" b="1" dirty="0" smtClean="0"/>
              <a:t> </a:t>
            </a:r>
            <a:r>
              <a:rPr lang="en-US" sz="2000" dirty="0" smtClean="0"/>
              <a:t/>
            </a:r>
            <a:br>
              <a:rPr lang="en-US" sz="2000" dirty="0" smtClean="0"/>
            </a:br>
            <a:r>
              <a:rPr lang="en-US" sz="2000" dirty="0" smtClean="0"/>
              <a:t>    def </a:t>
            </a:r>
            <a:r>
              <a:rPr lang="en-US" sz="2000" dirty="0" err="1" smtClean="0"/>
              <a:t>staticMethod</a:t>
            </a:r>
            <a:r>
              <a:rPr lang="en-US" sz="2000" dirty="0" smtClean="0"/>
              <a:t>(</a:t>
            </a:r>
            <a:r>
              <a:rPr lang="en-US" sz="2000" i="1" dirty="0" err="1" smtClean="0"/>
              <a:t>args</a:t>
            </a:r>
            <a:r>
              <a:rPr lang="en-US" sz="2000" dirty="0" smtClean="0"/>
              <a:t>…): pass</a:t>
            </a:r>
            <a:br>
              <a:rPr lang="en-US" sz="2000" dirty="0" smtClean="0"/>
            </a:br>
            <a:r>
              <a:rPr lang="en-US" sz="2000" dirty="0" smtClean="0"/>
              <a:t/>
            </a:r>
            <a:br>
              <a:rPr lang="en-US" sz="2000" dirty="0" smtClean="0"/>
            </a:br>
            <a:r>
              <a:rPr lang="en-US" sz="2000" dirty="0" smtClean="0"/>
              <a:t>    </a:t>
            </a:r>
            <a:r>
              <a:rPr lang="en-US" sz="2000" b="1" dirty="0" smtClean="0"/>
              <a:t>@</a:t>
            </a:r>
            <a:r>
              <a:rPr lang="en-US" sz="2000" b="1" dirty="0" err="1" smtClean="0"/>
              <a:t>classmethod</a:t>
            </a:r>
            <a:r>
              <a:rPr lang="en-US" sz="2000" b="1" dirty="0" smtClean="0"/>
              <a:t>  # Need </a:t>
            </a:r>
            <a:r>
              <a:rPr lang="en-US" sz="2000" b="1" dirty="0" smtClean="0">
                <a:solidFill>
                  <a:srgbClr val="FF0000"/>
                </a:solidFill>
              </a:rPr>
              <a:t>class (object) </a:t>
            </a:r>
            <a:r>
              <a:rPr lang="en-US" sz="2000" b="1" dirty="0" smtClean="0"/>
              <a:t>passed as the first </a:t>
            </a:r>
            <a:r>
              <a:rPr lang="en-US" sz="2000" b="1" dirty="0" err="1" smtClean="0"/>
              <a:t>arg</a:t>
            </a:r>
            <a:r>
              <a:rPr lang="en-US" sz="2000" dirty="0" smtClean="0"/>
              <a:t/>
            </a:r>
            <a:br>
              <a:rPr lang="en-US" sz="2000" dirty="0" smtClean="0"/>
            </a:br>
            <a:r>
              <a:rPr lang="en-US" sz="2000" dirty="0" smtClean="0"/>
              <a:t>    def </a:t>
            </a:r>
            <a:r>
              <a:rPr lang="en-US" sz="2000" dirty="0" err="1" smtClean="0"/>
              <a:t>classMethod</a:t>
            </a:r>
            <a:r>
              <a:rPr lang="en-US" sz="2000" dirty="0" smtClean="0"/>
              <a:t> (</a:t>
            </a:r>
            <a:r>
              <a:rPr lang="en-US" sz="2000" dirty="0" err="1" smtClean="0"/>
              <a:t>cls</a:t>
            </a:r>
            <a:r>
              <a:rPr lang="en-US" sz="2000" dirty="0" smtClean="0"/>
              <a:t>): pass</a:t>
            </a:r>
            <a:endParaRPr lang="en-US" sz="2000" b="1" dirty="0" smtClean="0"/>
          </a:p>
          <a:p>
            <a:pPr lvl="1"/>
            <a:endParaRPr lang="en-US" altLang="zh-CN"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Access class/instance properties</a:t>
            </a:r>
            <a:endParaRPr lang="en-US" sz="2000" b="1" dirty="0" smtClean="0"/>
          </a:p>
          <a:p>
            <a:pPr lvl="1"/>
            <a:r>
              <a:rPr lang="en-US" altLang="zh-CN" sz="2000" dirty="0" smtClean="0"/>
              <a:t># __init__ is called automatically, self is also passed in automatically</a:t>
            </a:r>
            <a:br>
              <a:rPr lang="en-US" altLang="zh-CN" sz="2000" dirty="0" smtClean="0"/>
            </a:br>
            <a:r>
              <a:rPr lang="en-US" altLang="zh-CN" sz="2000" dirty="0" err="1" smtClean="0"/>
              <a:t>myClassInstance</a:t>
            </a:r>
            <a:r>
              <a:rPr lang="en-US" altLang="zh-CN" sz="2000" dirty="0" smtClean="0"/>
              <a:t> = </a:t>
            </a:r>
            <a:r>
              <a:rPr lang="en-US" altLang="zh-CN" sz="2000" dirty="0" err="1" smtClean="0"/>
              <a:t>MyClass</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 # access instance </a:t>
            </a:r>
            <a:r>
              <a:rPr lang="en-US" altLang="zh-CN" sz="2000" dirty="0" err="1" smtClean="0"/>
              <a:t>var</a:t>
            </a:r>
            <a:r>
              <a:rPr lang="en-US" altLang="zh-CN" sz="2000" dirty="0" smtClean="0"/>
              <a:t>, hide the class </a:t>
            </a:r>
            <a:r>
              <a:rPr lang="en-US" altLang="zh-CN" sz="2000" dirty="0" err="1" smtClean="0"/>
              <a:t>foo</a:t>
            </a:r>
            <a:r>
              <a:rPr lang="en-US" altLang="zh-CN" sz="2000" dirty="0" smtClean="0"/>
              <a:t> property </a:t>
            </a:r>
            <a:br>
              <a:rPr lang="en-US" altLang="zh-CN" sz="2000" dirty="0" smtClean="0"/>
            </a:br>
            <a:r>
              <a:rPr lang="en-US" altLang="zh-CN" sz="2000" dirty="0" smtClean="0"/>
              <a:t>myClassInstance.foo </a:t>
            </a:r>
            <a:br>
              <a:rPr lang="en-US" altLang="zh-CN" sz="2000" dirty="0" smtClean="0"/>
            </a:br>
            <a:r>
              <a:rPr lang="en-US" altLang="zh-CN" sz="2000" dirty="0" smtClean="0"/>
              <a:t/>
            </a:r>
            <a:br>
              <a:rPr lang="en-US" altLang="zh-CN" sz="2000" dirty="0" smtClean="0"/>
            </a:br>
            <a:r>
              <a:rPr lang="en-US" altLang="zh-CN" sz="2000" dirty="0" smtClean="0"/>
              <a:t> # access class </a:t>
            </a:r>
            <a:r>
              <a:rPr lang="en-US" altLang="zh-CN" sz="2000" dirty="0" err="1" smtClean="0"/>
              <a:t>var</a:t>
            </a:r>
            <a:r>
              <a:rPr lang="en-US" altLang="zh-CN" sz="2000" dirty="0" smtClean="0"/>
              <a:t> </a:t>
            </a:r>
            <a:br>
              <a:rPr lang="en-US" altLang="zh-CN" sz="2000" dirty="0" smtClean="0"/>
            </a:br>
            <a:r>
              <a:rPr lang="en-US" altLang="zh-CN" sz="2000" dirty="0" smtClean="0"/>
              <a:t>MyClass.foo</a:t>
            </a:r>
            <a:br>
              <a:rPr lang="en-US" altLang="zh-CN" sz="2000" dirty="0" smtClean="0"/>
            </a:br>
            <a:r>
              <a:rPr lang="en-US" altLang="zh-CN" sz="2000" dirty="0" smtClean="0"/>
              <a:t/>
            </a:r>
            <a:br>
              <a:rPr lang="en-US" altLang="zh-CN" sz="2000" dirty="0" smtClean="0"/>
            </a:br>
            <a:r>
              <a:rPr lang="en-US" altLang="zh-CN" sz="2000" dirty="0" smtClean="0"/>
              <a:t># access instance method</a:t>
            </a:r>
            <a:br>
              <a:rPr lang="en-US" altLang="zh-CN" sz="2000" dirty="0" smtClean="0"/>
            </a:br>
            <a:r>
              <a:rPr lang="en-US" altLang="zh-CN" sz="2000" dirty="0" err="1" smtClean="0"/>
              <a:t>myClassInstance.</a:t>
            </a:r>
            <a:r>
              <a:rPr lang="en-US" sz="2000" dirty="0" err="1" smtClean="0"/>
              <a:t>instanceMethod</a:t>
            </a:r>
            <a:r>
              <a:rPr lang="en-US" sz="2000" dirty="0" smtClean="0"/>
              <a:t>(…)</a:t>
            </a:r>
            <a:br>
              <a:rPr lang="en-US" sz="2000" dirty="0" smtClean="0"/>
            </a:br>
            <a:r>
              <a:rPr lang="en-US" sz="2000" dirty="0" smtClean="0"/>
              <a:t/>
            </a:r>
            <a:br>
              <a:rPr lang="en-US" sz="2000" dirty="0" smtClean="0"/>
            </a:br>
            <a:r>
              <a:rPr lang="en-US" sz="2000" dirty="0" smtClean="0"/>
              <a:t># access </a:t>
            </a:r>
            <a:r>
              <a:rPr lang="en-US" sz="2000" dirty="0" err="1" smtClean="0"/>
              <a:t>classMethod</a:t>
            </a:r>
            <a:r>
              <a:rPr lang="en-US" sz="2000" dirty="0" smtClean="0"/>
              <a:t/>
            </a:r>
            <a:br>
              <a:rPr lang="en-US" sz="2000" dirty="0" smtClean="0"/>
            </a:br>
            <a:r>
              <a:rPr lang="en-US" sz="2000" dirty="0" err="1" smtClean="0"/>
              <a:t>MyClass.classMethod</a:t>
            </a:r>
            <a:r>
              <a:rPr 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pPr marL="342900" lvl="1" indent="-342900">
              <a:buFont typeface="Arial" pitchFamily="34" charset="0"/>
              <a:buChar char="•"/>
            </a:pPr>
            <a:r>
              <a:rPr lang="en-US" altLang="zh-CN" sz="2400" dirty="0" smtClean="0"/>
              <a:t>Special class properties</a:t>
            </a:r>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smtClean="0"/>
          </a:p>
          <a:p>
            <a:pPr marL="342900" lvl="1" indent="-342900">
              <a:buFont typeface="Arial" pitchFamily="34" charset="0"/>
              <a:buChar char="•"/>
            </a:pPr>
            <a:endParaRPr lang="en-US" altLang="zh-CN" sz="2400" dirty="0" smtClean="0"/>
          </a:p>
          <a:p>
            <a:pPr marL="342900" lvl="1" indent="-342900">
              <a:buNone/>
            </a:pPr>
            <a:endParaRPr lang="en-US" altLang="zh-CN" sz="2400" dirty="0" smtClean="0"/>
          </a:p>
          <a:p>
            <a:pPr marL="342900" lvl="1" indent="-342900">
              <a:buNone/>
            </a:pPr>
            <a:endParaRPr lang="en-US" altLang="zh-CN" sz="2400" dirty="0" smtClean="0"/>
          </a:p>
          <a:p>
            <a:pPr marL="342900" lvl="1" indent="-342900">
              <a:buFont typeface="Arial" pitchFamily="34" charset="0"/>
              <a:buChar char="•"/>
            </a:pPr>
            <a:r>
              <a:rPr lang="en-US" sz="2400" dirty="0" err="1" smtClean="0"/>
              <a:t>C.__dict</a:t>
            </a:r>
            <a:r>
              <a:rPr lang="en-US" sz="2400" dirty="0" smtClean="0"/>
              <a:t>__</a:t>
            </a:r>
          </a:p>
          <a:p>
            <a:pPr lvl="1"/>
            <a:r>
              <a:rPr lang="en-US" altLang="zh-CN" sz="2000" dirty="0" smtClean="0"/>
              <a:t>Consists of a dictionary containing the data attributes of a </a:t>
            </a:r>
            <a:r>
              <a:rPr lang="en-US" altLang="zh-CN" sz="2000" b="1" dirty="0" smtClean="0"/>
              <a:t>class</a:t>
            </a:r>
            <a:r>
              <a:rPr lang="en-US" altLang="zh-CN" sz="2000" dirty="0" smtClean="0"/>
              <a:t>. </a:t>
            </a:r>
            <a:r>
              <a:rPr lang="en-US" sz="2000" dirty="0" smtClean="0"/>
              <a:t>When accessing a </a:t>
            </a:r>
            <a:r>
              <a:rPr lang="en-US" sz="2000" b="1" dirty="0" smtClean="0"/>
              <a:t>class</a:t>
            </a:r>
            <a:r>
              <a:rPr lang="en-US" sz="2000" dirty="0" smtClean="0"/>
              <a:t> attribute, this dictionary is searched for the attribute in question. If it is not found in __</a:t>
            </a:r>
            <a:r>
              <a:rPr lang="en-US" sz="2000" dirty="0" err="1" smtClean="0"/>
              <a:t>dict</a:t>
            </a:r>
            <a:r>
              <a:rPr lang="en-US" sz="2000" dirty="0" smtClean="0"/>
              <a:t>__, the hunt continues in the dictionary of </a:t>
            </a:r>
            <a:r>
              <a:rPr lang="en-US" sz="2000" b="1" dirty="0" smtClean="0"/>
              <a:t>base classes</a:t>
            </a:r>
            <a:r>
              <a:rPr lang="en-US" sz="2000" dirty="0" smtClean="0"/>
              <a:t>, in "</a:t>
            </a:r>
            <a:r>
              <a:rPr lang="en-US" sz="2000" b="1" dirty="0" smtClean="0"/>
              <a:t>depth-first search</a:t>
            </a:r>
            <a:r>
              <a:rPr lang="en-US" sz="2000" dirty="0" smtClean="0"/>
              <a:t>" order set of base classes is searched in sequential order, left-to-right in the same order as they are defined as parent classes in a class declaration. </a:t>
            </a:r>
            <a:r>
              <a:rPr lang="en-US" sz="2000" b="1" dirty="0" smtClean="0"/>
              <a:t>Modification of a class attribute affects only the current class's dictionary</a:t>
            </a:r>
            <a:r>
              <a:rPr lang="en-US" sz="2000" dirty="0" smtClean="0"/>
              <a:t>; no base class __</a:t>
            </a:r>
            <a:r>
              <a:rPr lang="en-US" sz="2000" dirty="0" err="1" smtClean="0"/>
              <a:t>dict</a:t>
            </a:r>
            <a:r>
              <a:rPr lang="en-US" sz="2000" dirty="0" smtClean="0"/>
              <a:t>__ attributes are ever modified</a:t>
            </a:r>
            <a:endParaRPr lang="en-US" altLang="zh-CN" sz="2000" dirty="0" smtClean="0"/>
          </a:p>
          <a:p>
            <a:pPr lvl="1"/>
            <a:endParaRPr lang="en-US" altLang="zh-CN" sz="2000" dirty="0" smtClean="0"/>
          </a:p>
        </p:txBody>
      </p:sp>
      <p:pic>
        <p:nvPicPr>
          <p:cNvPr id="1026" name="Picture 2"/>
          <p:cNvPicPr>
            <a:picLocks noChangeAspect="1" noChangeArrowheads="1"/>
          </p:cNvPicPr>
          <p:nvPr/>
        </p:nvPicPr>
        <p:blipFill>
          <a:blip r:embed="rId2" cstate="print"/>
          <a:srcRect/>
          <a:stretch>
            <a:fillRect/>
          </a:stretch>
        </p:blipFill>
        <p:spPr bwMode="auto">
          <a:xfrm>
            <a:off x="1524000" y="1600200"/>
            <a:ext cx="5667375"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static methods and class methods</a:t>
            </a:r>
          </a:p>
          <a:p>
            <a:pPr lvl="1"/>
            <a:r>
              <a:rPr lang="en-US" altLang="zh-CN" sz="2000" dirty="0" smtClean="0"/>
              <a:t>Use @</a:t>
            </a:r>
            <a:r>
              <a:rPr lang="en-US" altLang="zh-CN" sz="2000" dirty="0" err="1" smtClean="0"/>
              <a:t>staticmethod</a:t>
            </a:r>
            <a:r>
              <a:rPr lang="en-US" altLang="zh-CN" sz="2000" dirty="0" smtClean="0"/>
              <a:t>/@</a:t>
            </a:r>
            <a:r>
              <a:rPr lang="en-US" altLang="zh-CN" sz="2000" dirty="0" err="1" smtClean="0"/>
              <a:t>classmethod</a:t>
            </a:r>
            <a:r>
              <a:rPr lang="en-US" altLang="zh-CN" sz="2000" dirty="0" smtClean="0"/>
              <a:t> to decorators define</a:t>
            </a:r>
          </a:p>
          <a:p>
            <a:pPr lvl="1"/>
            <a:r>
              <a:rPr lang="en-US" altLang="zh-CN" sz="2000" dirty="0" smtClean="0"/>
              <a:t>Or use </a:t>
            </a:r>
            <a:r>
              <a:rPr lang="en-US" altLang="zh-CN" sz="2000" dirty="0" err="1" smtClean="0"/>
              <a:t>staticmethod</a:t>
            </a:r>
            <a:r>
              <a:rPr lang="en-US" altLang="zh-CN" sz="2000" dirty="0" smtClean="0"/>
              <a:t>()/</a:t>
            </a:r>
            <a:r>
              <a:rPr lang="en-US" altLang="zh-CN" sz="2000" dirty="0" err="1" smtClean="0"/>
              <a:t>classmethod</a:t>
            </a:r>
            <a:r>
              <a:rPr lang="en-US" altLang="zh-CN" sz="2000" dirty="0" smtClean="0"/>
              <a:t>() traditional function to define</a:t>
            </a:r>
            <a:br>
              <a:rPr lang="en-US" altLang="zh-CN" sz="2000" dirty="0" smtClean="0"/>
            </a:br>
            <a:r>
              <a:rPr lang="en-US" altLang="zh-CN" sz="2000" dirty="0" smtClean="0"/>
              <a:t>class </a:t>
            </a:r>
            <a:r>
              <a:rPr lang="en-US" altLang="zh-CN" sz="2000" dirty="0" err="1" smtClean="0"/>
              <a:t>TestClassMethod</a:t>
            </a:r>
            <a:r>
              <a:rPr lang="en-US" altLang="zh-CN" sz="2000" dirty="0" smtClean="0"/>
              <a:t>:</a:t>
            </a:r>
            <a:br>
              <a:rPr lang="en-US" altLang="zh-CN" sz="2000" dirty="0" smtClean="0"/>
            </a:br>
            <a:r>
              <a:rPr lang="en-US" altLang="zh-CN" sz="2000" dirty="0" smtClean="0"/>
              <a:t>    def </a:t>
            </a:r>
            <a:r>
              <a:rPr lang="en-US" altLang="zh-CN" sz="2000" dirty="0" err="1" smtClean="0"/>
              <a:t>foo</a:t>
            </a:r>
            <a:r>
              <a:rPr lang="en-US" altLang="zh-CN" sz="2000" dirty="0" smtClean="0"/>
              <a:t>(</a:t>
            </a:r>
            <a:r>
              <a:rPr lang="en-US" altLang="zh-CN" sz="2000" dirty="0" err="1" smtClean="0"/>
              <a:t>cls</a:t>
            </a:r>
            <a:r>
              <a:rPr lang="en-US" altLang="zh-CN" sz="2000" dirty="0" smtClean="0"/>
              <a:t>): pass</a:t>
            </a:r>
            <a:br>
              <a:rPr lang="en-US" altLang="zh-CN" sz="2000" dirty="0" smtClean="0"/>
            </a:br>
            <a:r>
              <a:rPr lang="en-US" altLang="zh-CN" sz="2000" dirty="0" smtClean="0"/>
              <a:t>    </a:t>
            </a:r>
            <a:r>
              <a:rPr lang="en-US" altLang="zh-CN" sz="2000" dirty="0" err="1" smtClean="0"/>
              <a:t>foo</a:t>
            </a:r>
            <a:r>
              <a:rPr lang="en-US" altLang="zh-CN" sz="2000" dirty="0" smtClean="0"/>
              <a:t> = </a:t>
            </a:r>
            <a:r>
              <a:rPr lang="en-US" altLang="zh-CN" sz="2000" dirty="0" err="1" smtClean="0"/>
              <a:t>classmethod</a:t>
            </a:r>
            <a:r>
              <a:rPr lang="en-US" altLang="zh-CN" sz="2000" dirty="0" smtClean="0"/>
              <a:t>(</a:t>
            </a:r>
            <a:r>
              <a:rPr lang="en-US" altLang="zh-CN" sz="2000" dirty="0" err="1" smtClean="0"/>
              <a:t>foo</a:t>
            </a:r>
            <a:r>
              <a:rPr lang="en-US" altLang="zh-CN" sz="2000" dirty="0" smtClean="0"/>
              <a:t>)</a:t>
            </a:r>
          </a:p>
          <a:p>
            <a:pPr marL="342900" lvl="1" indent="-342900">
              <a:buFont typeface="Arial" pitchFamily="34" charset="0"/>
              <a:buChar char="•"/>
            </a:pPr>
            <a:r>
              <a:rPr lang="en-US" altLang="zh-CN" sz="2400" dirty="0" smtClean="0"/>
              <a:t>Pay attention to use </a:t>
            </a:r>
            <a:r>
              <a:rPr lang="en-US" altLang="zh-CN" sz="2400" b="1" dirty="0" smtClean="0"/>
              <a:t>instance</a:t>
            </a:r>
            <a:r>
              <a:rPr lang="en-US" altLang="zh-CN" sz="2400" dirty="0" smtClean="0"/>
              <a:t> to access </a:t>
            </a:r>
            <a:r>
              <a:rPr lang="en-US" altLang="zh-CN" sz="2400" b="1" dirty="0" smtClean="0"/>
              <a:t>immutable</a:t>
            </a:r>
            <a:r>
              <a:rPr lang="en-US" altLang="zh-CN" sz="2400" dirty="0" smtClean="0"/>
              <a:t> class properties</a:t>
            </a:r>
          </a:p>
          <a:p>
            <a:pPr lvl="1"/>
            <a:r>
              <a:rPr lang="en-US" altLang="zh-CN" sz="2000" dirty="0" smtClean="0"/>
              <a:t>Class </a:t>
            </a:r>
            <a:r>
              <a:rPr lang="en-US" altLang="zh-CN" sz="2000" dirty="0" err="1" smtClean="0"/>
              <a:t>Foo</a:t>
            </a:r>
            <a:r>
              <a:rPr lang="en-US" altLang="zh-CN" sz="2000" dirty="0" smtClean="0"/>
              <a:t>(object):</a:t>
            </a:r>
            <a:br>
              <a:rPr lang="en-US" altLang="zh-CN" sz="2000" dirty="0" smtClean="0"/>
            </a:br>
            <a:r>
              <a:rPr lang="en-US" altLang="zh-CN" sz="2000" dirty="0" smtClean="0"/>
              <a:t>    x = 1.5      # integer is immutable</a:t>
            </a:r>
            <a:br>
              <a:rPr lang="en-US" altLang="zh-CN" sz="2000" dirty="0" smtClean="0"/>
            </a:br>
            <a:r>
              <a:rPr lang="en-US" altLang="zh-CN" sz="2000" dirty="0" smtClean="0"/>
              <a:t>…</a:t>
            </a:r>
            <a:br>
              <a:rPr lang="en-US" altLang="zh-CN" sz="2000" dirty="0" smtClean="0"/>
            </a:br>
            <a:r>
              <a:rPr lang="en-US" altLang="zh-CN" sz="2000" dirty="0" err="1" smtClean="0"/>
              <a:t>foo</a:t>
            </a:r>
            <a:r>
              <a:rPr lang="en-US" altLang="zh-CN" sz="2000" dirty="0" smtClean="0"/>
              <a:t> = </a:t>
            </a:r>
            <a:r>
              <a:rPr lang="en-US" altLang="zh-CN" sz="2000" dirty="0" err="1" smtClean="0"/>
              <a:t>Foo</a:t>
            </a:r>
            <a:r>
              <a:rPr lang="en-US" altLang="zh-CN" sz="2000" dirty="0" smtClean="0"/>
              <a:t>()</a:t>
            </a:r>
            <a:br>
              <a:rPr lang="en-US" altLang="zh-CN" sz="2000" dirty="0" smtClean="0"/>
            </a:br>
            <a:r>
              <a:rPr lang="en-US" altLang="zh-CN" sz="2000" dirty="0" err="1" smtClean="0"/>
              <a:t>foo.x</a:t>
            </a:r>
            <a:r>
              <a:rPr lang="en-US" altLang="zh-CN" sz="2000" dirty="0" smtClean="0"/>
              <a:t> = 1.7    # try to update class property</a:t>
            </a:r>
            <a:br>
              <a:rPr lang="en-US" altLang="zh-CN" sz="2000" dirty="0" smtClean="0"/>
            </a:br>
            <a:r>
              <a:rPr lang="en-US" altLang="zh-CN" sz="2000" dirty="0" err="1" smtClean="0"/>
              <a:t>Foo.x</a:t>
            </a:r>
            <a:r>
              <a:rPr lang="en-US" altLang="zh-CN" sz="2000" dirty="0" smtClean="0"/>
              <a:t>  =&gt; 1.5  # class property is not changed, instead new property x</a:t>
            </a:r>
            <a:br>
              <a:rPr lang="en-US" altLang="zh-CN" sz="2000" dirty="0" smtClean="0"/>
            </a:br>
            <a:r>
              <a:rPr lang="en-US" altLang="zh-CN" sz="2000" dirty="0" smtClean="0"/>
              <a:t>                         # (which is 1.7) is added to instance </a:t>
            </a:r>
            <a:r>
              <a:rPr lang="en-US" altLang="zh-CN" sz="2000" dirty="0" err="1" smtClean="0"/>
              <a:t>foo</a:t>
            </a:r>
            <a:r>
              <a:rPr lang="en-US" altLang="zh-CN" sz="2000" dirty="0" smtClean="0"/>
              <a:t>, and use</a:t>
            </a:r>
            <a:br>
              <a:rPr lang="en-US" altLang="zh-CN" sz="2000" dirty="0" smtClean="0"/>
            </a:br>
            <a:r>
              <a:rPr lang="en-US" altLang="zh-CN" sz="2000" dirty="0" smtClean="0"/>
              <a:t>                         # instance to access class property will hide class prop…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Basic built-in data object primitive types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t>
            </a:r>
            <a:r>
              <a:rPr lang="en-US" altLang="zh-CN" sz="2400" dirty="0" smtClean="0"/>
              <a:t>umbers</a:t>
            </a:r>
          </a:p>
          <a:p>
            <a:pPr lvl="1"/>
            <a:r>
              <a:rPr lang="en-US" sz="2000" dirty="0" smtClean="0"/>
              <a:t>Can’t be changed, you change number, actually new number is created</a:t>
            </a:r>
          </a:p>
          <a:p>
            <a:pPr lvl="1"/>
            <a:r>
              <a:rPr lang="en-US" sz="2000" dirty="0" smtClean="0"/>
              <a:t>Factory methods: </a:t>
            </a:r>
            <a:r>
              <a:rPr lang="en-US" sz="2000" dirty="0" err="1" smtClean="0"/>
              <a:t>bool</a:t>
            </a:r>
            <a:r>
              <a:rPr lang="en-US" sz="2000" dirty="0" smtClean="0"/>
              <a:t>(</a:t>
            </a:r>
            <a:r>
              <a:rPr lang="en-US" sz="2000" dirty="0" err="1" smtClean="0"/>
              <a:t>obj</a:t>
            </a:r>
            <a:r>
              <a:rPr lang="en-US" sz="2000" dirty="0" smtClean="0"/>
              <a:t>), </a:t>
            </a:r>
            <a:r>
              <a:rPr lang="en-US" sz="2000" dirty="0" err="1" smtClean="0"/>
              <a:t>int</a:t>
            </a:r>
            <a:r>
              <a:rPr lang="en-US" sz="2000" dirty="0" smtClean="0"/>
              <a:t>(</a:t>
            </a:r>
            <a:r>
              <a:rPr lang="en-US" sz="2000" dirty="0" err="1" smtClean="0"/>
              <a:t>obj</a:t>
            </a:r>
            <a:r>
              <a:rPr lang="en-US" sz="2000" dirty="0" smtClean="0"/>
              <a:t>, base=10), long(</a:t>
            </a:r>
            <a:r>
              <a:rPr lang="en-US" sz="2000" dirty="0" err="1" smtClean="0"/>
              <a:t>obj</a:t>
            </a:r>
            <a:r>
              <a:rPr lang="en-US" sz="2000" dirty="0" smtClean="0"/>
              <a:t>, base=10), float(</a:t>
            </a:r>
            <a:r>
              <a:rPr lang="en-US" sz="2000" dirty="0" err="1" smtClean="0"/>
              <a:t>obj</a:t>
            </a:r>
            <a:r>
              <a:rPr lang="en-US" sz="2000" dirty="0" smtClean="0"/>
              <a:t>), complex(</a:t>
            </a:r>
            <a:r>
              <a:rPr lang="en-US" sz="2000" dirty="0" err="1" smtClean="0"/>
              <a:t>str</a:t>
            </a:r>
            <a:r>
              <a:rPr lang="en-US" sz="2000" dirty="0" smtClean="0"/>
              <a:t>) etc</a:t>
            </a:r>
          </a:p>
          <a:p>
            <a:r>
              <a:rPr lang="en-US" sz="2400" dirty="0" smtClean="0"/>
              <a:t>String</a:t>
            </a:r>
          </a:p>
          <a:p>
            <a:pPr lvl="1"/>
            <a:r>
              <a:rPr lang="en-US" sz="2000" dirty="0" smtClean="0"/>
              <a:t>Can’t be changed as numbers, you change string, actually new string is created</a:t>
            </a:r>
          </a:p>
          <a:p>
            <a:pPr lvl="1"/>
            <a:r>
              <a:rPr lang="en-US" sz="2000" dirty="0" smtClean="0"/>
              <a:t>Single quota and double quota are the same in Python</a:t>
            </a:r>
          </a:p>
          <a:p>
            <a:pPr lvl="1"/>
            <a:r>
              <a:rPr lang="en-US" sz="2000" dirty="0" smtClean="0"/>
              <a:t>You can separate multiple lines in triple single/double quotas</a:t>
            </a:r>
          </a:p>
          <a:p>
            <a:pPr lvl="1"/>
            <a:r>
              <a:rPr lang="en-US" sz="2000" dirty="0" smtClean="0"/>
              <a:t>Factory method: </a:t>
            </a:r>
            <a:r>
              <a:rPr lang="en-US" sz="2000" dirty="0" err="1" smtClean="0"/>
              <a:t>str</a:t>
            </a:r>
            <a:r>
              <a:rPr lang="en-US" sz="2000" dirty="0" smtClean="0"/>
              <a:t>(</a:t>
            </a:r>
            <a:r>
              <a:rPr lang="en-US" sz="2000" dirty="0" err="1" smtClean="0"/>
              <a:t>obj</a:t>
            </a:r>
            <a:r>
              <a:rPr lang="en-US" sz="2000" dirty="0" smtClean="0"/>
              <a:t>), </a:t>
            </a:r>
            <a:r>
              <a:rPr lang="en-US" sz="2000" dirty="0" err="1" smtClean="0"/>
              <a:t>unicode</a:t>
            </a:r>
            <a:r>
              <a:rPr lang="en-US" sz="2000" dirty="0" smtClean="0"/>
              <a:t>(</a:t>
            </a:r>
            <a:r>
              <a:rPr lang="en-US" sz="2000" dirty="0" err="1" smtClean="0"/>
              <a:t>obj</a:t>
            </a:r>
            <a:r>
              <a:rPr lang="en-US" sz="2000" dirty="0" smtClean="0"/>
              <a:t>)</a:t>
            </a:r>
          </a:p>
          <a:p>
            <a:r>
              <a:rPr lang="en-US" sz="2400" dirty="0" smtClean="0"/>
              <a:t>Difference between List and </a:t>
            </a:r>
            <a:r>
              <a:rPr lang="en-US" sz="2400" dirty="0" err="1" smtClean="0"/>
              <a:t>tuple</a:t>
            </a:r>
            <a:endParaRPr lang="en-US" sz="2400" dirty="0" smtClean="0"/>
          </a:p>
          <a:p>
            <a:pPr lvl="1"/>
            <a:r>
              <a:rPr lang="en-US" sz="2000" dirty="0" smtClean="0"/>
              <a:t>List is mutable, factory method: list(</a:t>
            </a:r>
            <a:r>
              <a:rPr lang="en-US" sz="2000" dirty="0" err="1" smtClean="0"/>
              <a:t>iter</a:t>
            </a:r>
            <a:r>
              <a:rPr lang="en-US" sz="2000" dirty="0" smtClean="0"/>
              <a:t>)</a:t>
            </a:r>
          </a:p>
          <a:p>
            <a:pPr lvl="1"/>
            <a:r>
              <a:rPr lang="en-US" sz="2000" dirty="0" err="1" smtClean="0"/>
              <a:t>Tuple</a:t>
            </a:r>
            <a:r>
              <a:rPr lang="en-US" sz="2000" dirty="0" smtClean="0"/>
              <a:t> is immutable, factory method: </a:t>
            </a:r>
            <a:r>
              <a:rPr lang="en-US" sz="2000" dirty="0" err="1" smtClean="0"/>
              <a:t>tuple</a:t>
            </a:r>
            <a:r>
              <a:rPr lang="en-US" sz="2000" dirty="0" smtClean="0"/>
              <a:t>(</a:t>
            </a:r>
            <a:r>
              <a:rPr lang="en-US" sz="2000" dirty="0" err="1" smtClean="0"/>
              <a:t>iter</a:t>
            </a:r>
            <a:r>
              <a:rPr lang="en-US" sz="2000" dirty="0" smtClean="0"/>
              <a:t>)</a:t>
            </a:r>
          </a:p>
          <a:p>
            <a:pPr marL="342900" lvl="1" indent="-342900">
              <a:buFont typeface="Arial" pitchFamily="34" charset="0"/>
              <a:buChar char="•"/>
            </a:pPr>
            <a:r>
              <a:rPr lang="en-US" sz="2400" dirty="0" err="1" smtClean="0"/>
              <a:t>dict</a:t>
            </a:r>
            <a:r>
              <a:rPr lang="en-US" sz="2400" dirty="0" smtClean="0"/>
              <a:t>() is factory method for dictionary</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Use </a:t>
            </a:r>
            <a:r>
              <a:rPr lang="en-US" altLang="zh-CN" sz="2400" b="1" dirty="0" smtClean="0"/>
              <a:t>instance</a:t>
            </a:r>
            <a:r>
              <a:rPr lang="en-US" altLang="zh-CN" sz="2400" dirty="0" smtClean="0"/>
              <a:t> to access </a:t>
            </a:r>
            <a:r>
              <a:rPr lang="en-US" altLang="zh-CN" sz="2400" b="1" dirty="0" smtClean="0"/>
              <a:t>immutable</a:t>
            </a:r>
            <a:r>
              <a:rPr lang="en-US" altLang="zh-CN" sz="2400" dirty="0" smtClean="0"/>
              <a:t> class properties (cont.)</a:t>
            </a:r>
          </a:p>
          <a:p>
            <a:pPr lvl="1"/>
            <a:r>
              <a:rPr lang="en-US" altLang="zh-CN" sz="2000" dirty="0" smtClean="0"/>
              <a:t>del </a:t>
            </a:r>
            <a:r>
              <a:rPr lang="en-US" altLang="zh-CN" sz="2000" dirty="0" err="1" smtClean="0"/>
              <a:t>foo.x</a:t>
            </a:r>
            <a:r>
              <a:rPr lang="en-US" altLang="zh-CN" sz="2000" dirty="0" smtClean="0"/>
              <a:t>  # delete instance property</a:t>
            </a:r>
            <a:br>
              <a:rPr lang="en-US" altLang="zh-CN" sz="2000" dirty="0" smtClean="0"/>
            </a:br>
            <a:r>
              <a:rPr lang="en-US" altLang="zh-CN" sz="2000" dirty="0" err="1" smtClean="0"/>
              <a:t>foo.x</a:t>
            </a:r>
            <a:r>
              <a:rPr lang="en-US" altLang="zh-CN" sz="2000" dirty="0" smtClean="0"/>
              <a:t>  =&gt; 1.5  # class property comes back</a:t>
            </a:r>
            <a:br>
              <a:rPr lang="en-US" altLang="zh-CN" sz="2000" dirty="0" smtClean="0"/>
            </a:br>
            <a:r>
              <a:rPr lang="en-US" altLang="zh-CN" sz="2000" dirty="0" err="1" smtClean="0"/>
              <a:t>foo.x</a:t>
            </a:r>
            <a:r>
              <a:rPr lang="en-US" altLang="zh-CN" sz="2000" dirty="0" smtClean="0"/>
              <a:t> += 0.2    # try to increase class property, actually </a:t>
            </a:r>
            <a:r>
              <a:rPr lang="en-US" altLang="zh-CN" sz="2000" dirty="0" err="1" smtClean="0"/>
              <a:t>foo.x</a:t>
            </a:r>
            <a:r>
              <a:rPr lang="en-US" altLang="zh-CN" sz="2000" dirty="0" smtClean="0"/>
              <a:t> += 0.2</a:t>
            </a:r>
            <a:br>
              <a:rPr lang="en-US" altLang="zh-CN" sz="2000" dirty="0" smtClean="0"/>
            </a:br>
            <a:r>
              <a:rPr lang="en-US" altLang="zh-CN" sz="2000" dirty="0" err="1" smtClean="0"/>
              <a:t>foo.x</a:t>
            </a:r>
            <a:r>
              <a:rPr lang="en-US" altLang="zh-CN" sz="2000" dirty="0" smtClean="0"/>
              <a:t> =&gt; 1.7    # equals </a:t>
            </a:r>
            <a:r>
              <a:rPr lang="en-US" altLang="zh-CN" sz="2000" dirty="0" err="1" smtClean="0"/>
              <a:t>foo.x</a:t>
            </a:r>
            <a:r>
              <a:rPr lang="en-US" altLang="zh-CN" sz="2000" dirty="0" smtClean="0"/>
              <a:t> = </a:t>
            </a:r>
            <a:r>
              <a:rPr lang="en-US" altLang="zh-CN" sz="2000" dirty="0" err="1" smtClean="0"/>
              <a:t>Foo.x</a:t>
            </a:r>
            <a:r>
              <a:rPr lang="en-US" altLang="zh-CN" sz="2000" dirty="0" smtClean="0"/>
              <a:t> + 0.2</a:t>
            </a:r>
            <a:br>
              <a:rPr lang="en-US" altLang="zh-CN" sz="2000" dirty="0" smtClean="0"/>
            </a:br>
            <a:r>
              <a:rPr lang="en-US" altLang="zh-CN" sz="2000" dirty="0" err="1" smtClean="0"/>
              <a:t>Foo.x</a:t>
            </a:r>
            <a:r>
              <a:rPr lang="en-US" altLang="zh-CN" sz="2000" dirty="0" smtClean="0"/>
              <a:t> =&gt; 1.5  # class property is not increased !!!</a:t>
            </a:r>
          </a:p>
          <a:p>
            <a:pPr marL="342900" lvl="1" indent="-342900">
              <a:buFont typeface="Arial" pitchFamily="34" charset="0"/>
              <a:buChar char="•"/>
            </a:pPr>
            <a:r>
              <a:rPr lang="en-US" altLang="zh-CN" sz="2400" dirty="0" smtClean="0"/>
              <a:t>Use instance to access </a:t>
            </a:r>
            <a:r>
              <a:rPr lang="en-US" altLang="zh-CN" sz="2400" b="1" dirty="0" smtClean="0"/>
              <a:t>mutable</a:t>
            </a:r>
            <a:r>
              <a:rPr lang="en-US" altLang="zh-CN" sz="2400" dirty="0" smtClean="0"/>
              <a:t> class properties</a:t>
            </a:r>
          </a:p>
          <a:p>
            <a:pPr lvl="1"/>
            <a:r>
              <a:rPr lang="en-US" altLang="zh-CN" sz="2000" dirty="0" smtClean="0"/>
              <a:t>class </a:t>
            </a:r>
            <a:r>
              <a:rPr lang="en-US" altLang="zh-CN" sz="2000" dirty="0" err="1" smtClean="0"/>
              <a:t>Foo</a:t>
            </a:r>
            <a:r>
              <a:rPr lang="en-US" altLang="zh-CN" sz="2000" dirty="0" smtClean="0"/>
              <a:t>(object):</a:t>
            </a:r>
            <a:br>
              <a:rPr lang="en-US" altLang="zh-CN" sz="2000" dirty="0" smtClean="0"/>
            </a:br>
            <a:r>
              <a:rPr lang="en-US" altLang="zh-CN" sz="2000" dirty="0" smtClean="0"/>
              <a:t>    x = {2003: ‘</a:t>
            </a:r>
            <a:r>
              <a:rPr lang="en-US" altLang="zh-CN" sz="2000" dirty="0" err="1" smtClean="0"/>
              <a:t>poe</a:t>
            </a:r>
            <a:r>
              <a:rPr lang="en-US" altLang="zh-CN" sz="2000" dirty="0" smtClean="0"/>
              <a:t>’}</a:t>
            </a:r>
            <a:br>
              <a:rPr lang="en-US" altLang="zh-CN" sz="2000" dirty="0" smtClean="0"/>
            </a:br>
            <a:r>
              <a:rPr lang="en-US" altLang="zh-CN" sz="2000" dirty="0" smtClean="0"/>
              <a:t>…</a:t>
            </a:r>
            <a:br>
              <a:rPr lang="en-US" altLang="zh-CN" sz="2000" dirty="0" smtClean="0"/>
            </a:br>
            <a:r>
              <a:rPr lang="en-US" altLang="zh-CN" sz="2000" dirty="0" err="1" smtClean="0"/>
              <a:t>foo</a:t>
            </a:r>
            <a:r>
              <a:rPr lang="en-US" altLang="zh-CN" sz="2000" dirty="0" smtClean="0"/>
              <a:t> = </a:t>
            </a:r>
            <a:r>
              <a:rPr lang="en-US" altLang="zh-CN" sz="2000" dirty="0" err="1" smtClean="0"/>
              <a:t>Foo</a:t>
            </a:r>
            <a:r>
              <a:rPr lang="en-US" altLang="zh-CN" sz="2000" dirty="0" smtClean="0"/>
              <a:t>()</a:t>
            </a:r>
            <a:br>
              <a:rPr lang="en-US" altLang="zh-CN" sz="2000" dirty="0" smtClean="0"/>
            </a:br>
            <a:r>
              <a:rPr lang="en-US" altLang="zh-CN" sz="2000" dirty="0" err="1" smtClean="0"/>
              <a:t>foo.x</a:t>
            </a:r>
            <a:r>
              <a:rPr lang="en-US" altLang="zh-CN" sz="2000" dirty="0" smtClean="0"/>
              <a:t>[2004] = ‘valid path’</a:t>
            </a:r>
            <a:br>
              <a:rPr lang="en-US" altLang="zh-CN" sz="2000" dirty="0" smtClean="0"/>
            </a:br>
            <a:r>
              <a:rPr lang="en-US" altLang="zh-CN" sz="2000" dirty="0" err="1" smtClean="0"/>
              <a:t>foo.x</a:t>
            </a:r>
            <a:r>
              <a:rPr lang="en-US" altLang="zh-CN" sz="2000" dirty="0" smtClean="0"/>
              <a:t> =&gt; (2003:’poe’, 2004:’valid path’)</a:t>
            </a:r>
            <a:br>
              <a:rPr lang="en-US" altLang="zh-CN" sz="2000" dirty="0" smtClean="0"/>
            </a:br>
            <a:r>
              <a:rPr lang="en-US" altLang="zh-CN" sz="2000" dirty="0" err="1" smtClean="0"/>
              <a:t>Foo.x</a:t>
            </a:r>
            <a:r>
              <a:rPr lang="en-US" altLang="zh-CN" sz="2000" dirty="0" smtClean="0"/>
              <a:t> =&gt; (2003:’poe’, 2004:’valid path’) # it works…</a:t>
            </a:r>
            <a:br>
              <a:rPr lang="en-US" altLang="zh-CN" sz="2000" dirty="0" smtClean="0"/>
            </a:br>
            <a:r>
              <a:rPr lang="en-US" altLang="zh-CN" sz="2000" dirty="0" smtClean="0"/>
              <a:t>del </a:t>
            </a:r>
            <a:r>
              <a:rPr lang="en-US" altLang="zh-CN" sz="2000" dirty="0" err="1" smtClean="0"/>
              <a:t>foo.x</a:t>
            </a:r>
            <a:r>
              <a:rPr lang="en-US" altLang="zh-CN" sz="2000" dirty="0" smtClean="0"/>
              <a:t>      # can’t delete class attribute </a:t>
            </a:r>
            <a:r>
              <a:rPr lang="en-US" altLang="zh-CN" sz="2000" dirty="0" err="1" smtClean="0"/>
              <a:t>thr</a:t>
            </a:r>
            <a:r>
              <a:rPr lang="en-US" altLang="zh-CN" sz="2000" dirty="0" smtClean="0"/>
              <a:t> instance</a:t>
            </a:r>
            <a:br>
              <a:rPr lang="en-US" altLang="zh-CN" sz="2000" dirty="0" smtClean="0"/>
            </a:br>
            <a:r>
              <a:rPr lang="en-US" altLang="zh-CN" sz="2000" dirty="0" err="1" smtClean="0"/>
              <a:t>Traceback</a:t>
            </a:r>
            <a:r>
              <a:rPr lang="en-US" altLang="zh-CN" sz="2000" dirty="0" smtClean="0"/>
              <a:t>…</a:t>
            </a:r>
          </a:p>
          <a:p>
            <a:pPr lvl="1"/>
            <a:endParaRPr lang="en-US" altLang="zh-CN"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Class properties are shared among all its instances</a:t>
            </a:r>
            <a:endParaRPr lang="en-US" altLang="zh-CN" sz="2000" dirty="0" smtClean="0"/>
          </a:p>
          <a:p>
            <a:pPr marL="342900" lvl="1" indent="-342900">
              <a:buFont typeface="Arial" pitchFamily="34" charset="0"/>
              <a:buChar char="•"/>
            </a:pPr>
            <a:r>
              <a:rPr lang="en-US" altLang="zh-CN" sz="2400" dirty="0" smtClean="0"/>
              <a:t>Use class to access/modify class properties instead of instance</a:t>
            </a:r>
          </a:p>
          <a:p>
            <a:pPr marL="342900" lvl="1" indent="-342900">
              <a:buFont typeface="Arial" pitchFamily="34" charset="0"/>
              <a:buChar char="•"/>
            </a:pPr>
            <a:endParaRPr lang="en-US" altLang="zh-CN" sz="2400" dirty="0" smtClean="0"/>
          </a:p>
          <a:p>
            <a:pPr marL="342900" lvl="1" indent="-342900">
              <a:buFont typeface="Arial" pitchFamily="34" charset="0"/>
              <a:buChar char="•"/>
            </a:pPr>
            <a:r>
              <a:rPr lang="en-US" sz="2400" b="1" i="1" dirty="0" smtClean="0"/>
              <a:t>Classes</a:t>
            </a:r>
            <a:r>
              <a:rPr lang="en-US" sz="2400" i="1" dirty="0" smtClean="0"/>
              <a:t> and </a:t>
            </a:r>
            <a:r>
              <a:rPr lang="en-US" sz="2400" b="1" i="1" dirty="0" smtClean="0"/>
              <a:t>types</a:t>
            </a:r>
            <a:r>
              <a:rPr lang="en-US" sz="2400" i="1" dirty="0" smtClean="0"/>
              <a:t> </a:t>
            </a:r>
            <a:r>
              <a:rPr lang="en-US" sz="2400" dirty="0" smtClean="0"/>
              <a:t>were unified in python 2.2, class itself is an object</a:t>
            </a:r>
            <a:endParaRPr lang="en-US" altLang="zh-CN" sz="2400" dirty="0" smtClean="0"/>
          </a:p>
          <a:p>
            <a:pPr lvl="1"/>
            <a:r>
              <a:rPr lang="en-US" altLang="zh-CN" sz="2000" dirty="0" smtClean="0"/>
              <a:t>class </a:t>
            </a:r>
            <a:r>
              <a:rPr lang="en-US" altLang="zh-CN" sz="2000" dirty="0" err="1" smtClean="0"/>
              <a:t>MyClass</a:t>
            </a:r>
            <a:r>
              <a:rPr lang="en-US" altLang="zh-CN" sz="2000" dirty="0" smtClean="0"/>
              <a:t>(object): pass</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type(mc) =&gt; &lt;class ‘__</a:t>
            </a:r>
            <a:r>
              <a:rPr lang="en-US" altLang="zh-CN" sz="2000" dirty="0" err="1" smtClean="0"/>
              <a:t>main.MyClass</a:t>
            </a:r>
            <a:r>
              <a:rPr lang="en-US" altLang="zh-CN" sz="2000" dirty="0" smtClean="0"/>
              <a:t>’&gt; # mc is an instance of </a:t>
            </a:r>
            <a:r>
              <a:rPr lang="en-US" altLang="zh-CN" sz="2000" dirty="0" err="1" smtClean="0"/>
              <a:t>MyClass</a:t>
            </a:r>
            <a:r>
              <a:rPr lang="en-US" altLang="zh-CN" sz="2000" dirty="0" smtClean="0"/>
              <a:t/>
            </a:r>
            <a:br>
              <a:rPr lang="en-US" altLang="zh-CN" sz="2000" dirty="0" smtClean="0"/>
            </a:br>
            <a:r>
              <a:rPr lang="en-US" altLang="zh-CN" sz="2000" dirty="0" smtClean="0"/>
              <a:t>type(0) =&gt; &lt;type ‘</a:t>
            </a:r>
            <a:r>
              <a:rPr lang="en-US" altLang="zh-CN" sz="2000" dirty="0" err="1" smtClean="0"/>
              <a:t>int</a:t>
            </a:r>
            <a:r>
              <a:rPr lang="en-US" altLang="zh-CN" sz="2000" dirty="0" smtClean="0"/>
              <a:t>’&gt;  # 0 is an instance of </a:t>
            </a:r>
            <a:r>
              <a:rPr lang="en-US" altLang="zh-CN" sz="2000" dirty="0" err="1" smtClean="0"/>
              <a:t>int</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type(</a:t>
            </a:r>
            <a:r>
              <a:rPr lang="en-US" altLang="zh-CN" sz="2000" dirty="0" err="1" smtClean="0"/>
              <a:t>MyClass</a:t>
            </a:r>
            <a:r>
              <a:rPr lang="en-US" altLang="zh-CN" sz="2000" dirty="0" smtClean="0"/>
              <a:t>) =&gt; &lt;type ‘type’&gt; </a:t>
            </a:r>
            <a:br>
              <a:rPr lang="en-US" altLang="zh-CN" sz="2000" dirty="0" smtClean="0"/>
            </a:br>
            <a:r>
              <a:rPr lang="en-US" altLang="zh-CN" sz="2000" dirty="0" smtClean="0"/>
              <a:t>type(</a:t>
            </a:r>
            <a:r>
              <a:rPr lang="en-US" altLang="zh-CN" sz="2000" dirty="0" err="1" smtClean="0"/>
              <a:t>int</a:t>
            </a:r>
            <a:r>
              <a:rPr lang="en-US" altLang="zh-CN" sz="2000" dirty="0" smtClean="0"/>
              <a:t>) =&gt; &lt;type ‘type’&gt;    # both </a:t>
            </a:r>
            <a:r>
              <a:rPr lang="en-US" altLang="zh-CN" sz="2000" dirty="0" err="1" smtClean="0"/>
              <a:t>MyClass</a:t>
            </a:r>
            <a:r>
              <a:rPr lang="en-US" altLang="zh-CN" sz="2000" dirty="0" smtClean="0"/>
              <a:t> and </a:t>
            </a:r>
            <a:r>
              <a:rPr lang="en-US" altLang="zh-CN" sz="2000" dirty="0" err="1" smtClean="0"/>
              <a:t>int</a:t>
            </a:r>
            <a:r>
              <a:rPr lang="en-US" altLang="zh-CN" sz="2000" dirty="0" smtClean="0"/>
              <a:t> are ‘type’s</a:t>
            </a:r>
          </a:p>
          <a:p>
            <a:pPr lvl="1"/>
            <a:r>
              <a:rPr lang="en-US" altLang="zh-CN" sz="2000" dirty="0" smtClean="0"/>
              <a:t>Class </a:t>
            </a:r>
            <a:r>
              <a:rPr lang="en-US" altLang="zh-CN" sz="2000" dirty="0" err="1" smtClean="0"/>
              <a:t>MyClass</a:t>
            </a:r>
            <a:r>
              <a:rPr lang="en-US" altLang="zh-CN" sz="2000" dirty="0" smtClean="0"/>
              <a:t>: pass # classic class</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type(mc) =&gt; &lt;type ‘instance’&gt;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Classic class (use 2.1 </a:t>
            </a:r>
            <a:r>
              <a:rPr lang="en-US" altLang="zh-CN" sz="2400" dirty="0" err="1" smtClean="0"/>
              <a:t>interperator</a:t>
            </a:r>
            <a:r>
              <a:rPr lang="en-US" altLang="zh-CN" sz="2400" dirty="0" smtClean="0"/>
              <a:t>)</a:t>
            </a:r>
            <a:endParaRPr lang="en-US" altLang="zh-CN" sz="2000" dirty="0" smtClean="0"/>
          </a:p>
          <a:p>
            <a:pPr lvl="1"/>
            <a:r>
              <a:rPr lang="en-US" altLang="zh-CN" sz="2000" dirty="0" smtClean="0"/>
              <a:t>Class </a:t>
            </a:r>
            <a:r>
              <a:rPr lang="en-US" altLang="zh-CN" sz="2000" dirty="0" err="1" smtClean="0"/>
              <a:t>MyClass</a:t>
            </a:r>
            <a:r>
              <a:rPr lang="en-US" altLang="zh-CN" sz="2000" dirty="0" smtClean="0"/>
              <a:t>: pass </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type(mc) =&gt; &lt;type ‘instance’&gt; # has no relationship with </a:t>
            </a:r>
            <a:r>
              <a:rPr lang="en-US" altLang="zh-CN" sz="2000" dirty="0" err="1" smtClean="0"/>
              <a:t>MyClass</a:t>
            </a:r>
            <a:r>
              <a:rPr lang="en-US" altLang="zh-CN" sz="2000" dirty="0" smtClean="0"/>
              <a:t/>
            </a:r>
            <a:br>
              <a:rPr lang="en-US" altLang="zh-CN" sz="2000" dirty="0" smtClean="0"/>
            </a:br>
            <a:r>
              <a:rPr lang="en-US" altLang="zh-CN" sz="2000" dirty="0" smtClean="0"/>
              <a:t>type(</a:t>
            </a:r>
            <a:r>
              <a:rPr lang="en-US" altLang="zh-CN" sz="2000" dirty="0" err="1" smtClean="0"/>
              <a:t>MyClass</a:t>
            </a:r>
            <a:r>
              <a:rPr lang="en-US" altLang="zh-CN" sz="2000" dirty="0" smtClean="0"/>
              <a:t>) =&gt; &lt;type ‘class’&gt;</a:t>
            </a:r>
          </a:p>
          <a:p>
            <a:pPr lvl="1"/>
            <a:endParaRPr lang="en-US" altLang="zh-CN" sz="2000" dirty="0" smtClean="0"/>
          </a:p>
          <a:p>
            <a:pPr marL="342900" lvl="1" indent="-342900">
              <a:buFont typeface="Arial" pitchFamily="34" charset="0"/>
              <a:buChar char="•"/>
            </a:pPr>
            <a:r>
              <a:rPr lang="en-US" altLang="zh-CN" sz="2400" dirty="0" smtClean="0"/>
              <a:t>Special instance properties</a:t>
            </a:r>
          </a:p>
          <a:p>
            <a:pPr marL="742950" lvl="2" indent="-342900"/>
            <a:endParaRPr lang="en-US" altLang="zh-CN" sz="2000" dirty="0" smtClean="0"/>
          </a:p>
          <a:p>
            <a:pPr marL="742950" lvl="2" indent="-342900"/>
            <a:endParaRPr lang="en-US" altLang="zh-CN" sz="2000" dirty="0" smtClean="0"/>
          </a:p>
          <a:p>
            <a:pPr marL="742950" lvl="2" indent="-342900"/>
            <a:endParaRPr lang="en-US" altLang="zh-CN" sz="2000" dirty="0" smtClean="0"/>
          </a:p>
          <a:p>
            <a:pPr lvl="1"/>
            <a:r>
              <a:rPr lang="en-US" altLang="zh-CN" sz="2000" b="1" dirty="0" smtClean="0"/>
              <a:t>Note, </a:t>
            </a:r>
            <a:r>
              <a:rPr lang="en-US" altLang="zh-CN" sz="2000" dirty="0" err="1" smtClean="0"/>
              <a:t>I.__dict</a:t>
            </a:r>
            <a:r>
              <a:rPr lang="en-US" altLang="zh-CN" sz="2000" dirty="0" smtClean="0"/>
              <a:t>__ is different than </a:t>
            </a:r>
            <a:r>
              <a:rPr lang="en-US" altLang="zh-CN" sz="2000" dirty="0" err="1" smtClean="0"/>
              <a:t>C.__dict</a:t>
            </a:r>
            <a:r>
              <a:rPr lang="en-US" altLang="zh-CN" sz="2000" dirty="0" smtClean="0"/>
              <a:t>, also for the __class__ property</a:t>
            </a:r>
          </a:p>
        </p:txBody>
      </p:sp>
      <p:pic>
        <p:nvPicPr>
          <p:cNvPr id="2050" name="Picture 2"/>
          <p:cNvPicPr>
            <a:picLocks noChangeAspect="1" noChangeArrowheads="1"/>
          </p:cNvPicPr>
          <p:nvPr/>
        </p:nvPicPr>
        <p:blipFill>
          <a:blip r:embed="rId2" cstate="print"/>
          <a:srcRect/>
          <a:stretch>
            <a:fillRect/>
          </a:stretch>
        </p:blipFill>
        <p:spPr bwMode="auto">
          <a:xfrm>
            <a:off x="1295400" y="4114800"/>
            <a:ext cx="3962400"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Constructor methods</a:t>
            </a:r>
            <a:endParaRPr lang="en-US" altLang="zh-CN" sz="2000" dirty="0" smtClean="0"/>
          </a:p>
          <a:p>
            <a:pPr lvl="1"/>
            <a:r>
              <a:rPr lang="en-US" altLang="zh-CN" sz="2000" b="1" dirty="0" smtClean="0"/>
              <a:t>__init()__ :</a:t>
            </a:r>
            <a:r>
              <a:rPr lang="en-US" altLang="zh-CN" sz="2000" dirty="0" smtClean="0"/>
              <a:t> if not defined, use the default, child can override the parent version. Call parent version in child if necessary. It must return ‘None’</a:t>
            </a:r>
          </a:p>
          <a:p>
            <a:pPr lvl="1"/>
            <a:r>
              <a:rPr lang="en-US" altLang="zh-CN" sz="2000" b="1" dirty="0" smtClean="0"/>
              <a:t>__new()__: </a:t>
            </a:r>
            <a:r>
              <a:rPr lang="en-US" altLang="zh-CN" sz="2000" dirty="0" smtClean="0"/>
              <a:t>For </a:t>
            </a:r>
            <a:r>
              <a:rPr lang="en-US" altLang="zh-CN" sz="2000" dirty="0" err="1" smtClean="0"/>
              <a:t>subclassing</a:t>
            </a:r>
            <a:r>
              <a:rPr lang="en-US" altLang="zh-CN" sz="2000" dirty="0" smtClean="0"/>
              <a:t> immutable class, say </a:t>
            </a:r>
            <a:r>
              <a:rPr lang="en-US" altLang="zh-CN" sz="2000" dirty="0" err="1" smtClean="0"/>
              <a:t>int</a:t>
            </a:r>
            <a:r>
              <a:rPr lang="en-US" altLang="zh-CN" sz="2000" dirty="0" smtClean="0"/>
              <a:t>, string etc. It should call super class __new()__ to create object. It must return a instance object, which then can be consumed by __init()__</a:t>
            </a:r>
          </a:p>
          <a:p>
            <a:pPr marL="342900" lvl="1" indent="-342900">
              <a:buFont typeface="Arial" pitchFamily="34" charset="0"/>
              <a:buChar char="•"/>
            </a:pPr>
            <a:r>
              <a:rPr lang="en-US" altLang="zh-CN" sz="2400" dirty="0" smtClean="0"/>
              <a:t>Destructor methods</a:t>
            </a:r>
          </a:p>
          <a:p>
            <a:pPr lvl="1"/>
            <a:r>
              <a:rPr lang="en-US" altLang="zh-CN" sz="2000" b="1" dirty="0" smtClean="0"/>
              <a:t>__del()__: </a:t>
            </a:r>
            <a:r>
              <a:rPr lang="en-US" altLang="zh-CN" sz="2000" dirty="0" smtClean="0"/>
              <a:t>‘del’ operator causes the ref </a:t>
            </a:r>
            <a:r>
              <a:rPr lang="en-US" altLang="zh-CN" sz="2000" dirty="0" err="1" smtClean="0"/>
              <a:t>cnt</a:t>
            </a:r>
            <a:r>
              <a:rPr lang="en-US" altLang="zh-CN" sz="2000" dirty="0" smtClean="0"/>
              <a:t> to drop down to 0, it will invoke __del()__ (so called only once)</a:t>
            </a:r>
          </a:p>
          <a:p>
            <a:pPr lvl="1"/>
            <a:r>
              <a:rPr lang="en-US" altLang="zh-CN" sz="2000" dirty="0" smtClean="0"/>
              <a:t>Pitfalls:</a:t>
            </a:r>
          </a:p>
          <a:p>
            <a:pPr lvl="2"/>
            <a:r>
              <a:rPr lang="en-US" sz="2000" dirty="0" smtClean="0"/>
              <a:t>Do not forget to call a </a:t>
            </a:r>
            <a:r>
              <a:rPr lang="en-US" sz="2000" dirty="0" err="1" smtClean="0"/>
              <a:t>superclass</a:t>
            </a:r>
            <a:r>
              <a:rPr lang="en-US" sz="2000" dirty="0" smtClean="0"/>
              <a:t> __del__() first</a:t>
            </a:r>
          </a:p>
          <a:p>
            <a:pPr lvl="2"/>
            <a:r>
              <a:rPr lang="en-US" sz="2000" dirty="0" smtClean="0"/>
              <a:t>Circular referencing will not cause  __del()__ called</a:t>
            </a:r>
          </a:p>
          <a:p>
            <a:pPr lvl="2"/>
            <a:r>
              <a:rPr lang="en-US" sz="2000" dirty="0" smtClean="0"/>
              <a:t>Uncaught exceptions in __del__() are </a:t>
            </a:r>
            <a:r>
              <a:rPr lang="en-US" sz="2000" i="1" dirty="0" smtClean="0"/>
              <a:t>ignored</a:t>
            </a:r>
          </a:p>
          <a:p>
            <a:pPr lvl="2"/>
            <a:r>
              <a:rPr lang="en-US" sz="2000" dirty="0" smtClean="0"/>
              <a:t>Try not to do anything in __del__() not related to an instance</a:t>
            </a:r>
          </a:p>
          <a:p>
            <a:pPr lvl="2"/>
            <a:endParaRPr lang="en-US" altLang="zh-CN" sz="16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Binding and method invoking</a:t>
            </a:r>
            <a:endParaRPr lang="en-US" altLang="zh-CN" sz="2000" dirty="0" smtClean="0"/>
          </a:p>
          <a:p>
            <a:pPr lvl="1"/>
            <a:r>
              <a:rPr lang="en-US" altLang="zh-CN" sz="2000" dirty="0" smtClean="0"/>
              <a:t>Invoking a method against an instance is called that the method is bound to the instance. All non-static, non-class methods should be bound to an instance when invoking.</a:t>
            </a:r>
          </a:p>
          <a:p>
            <a:pPr lvl="1"/>
            <a:r>
              <a:rPr lang="en-US" altLang="zh-CN" sz="2000" dirty="0" smtClean="0"/>
              <a:t>class </a:t>
            </a:r>
            <a:r>
              <a:rPr lang="en-US" altLang="zh-CN" sz="2000" dirty="0" err="1" smtClean="0"/>
              <a:t>MyClass</a:t>
            </a:r>
            <a:r>
              <a:rPr lang="en-US" altLang="zh-CN" sz="2000" dirty="0" smtClean="0"/>
              <a:t>(object):</a:t>
            </a:r>
            <a:br>
              <a:rPr lang="en-US" altLang="zh-CN" sz="2000" dirty="0" smtClean="0"/>
            </a:br>
            <a:r>
              <a:rPr lang="en-US" altLang="zh-CN" sz="2000" dirty="0" smtClean="0"/>
              <a:t>    def </a:t>
            </a:r>
            <a:r>
              <a:rPr lang="en-US" altLang="zh-CN" sz="2000" dirty="0" err="1" smtClean="0"/>
              <a:t>foo</a:t>
            </a:r>
            <a:r>
              <a:rPr lang="en-US" altLang="zh-CN" sz="2000" dirty="0" smtClean="0"/>
              <a:t>(self): pass</a:t>
            </a:r>
            <a:br>
              <a:rPr lang="en-US" altLang="zh-CN" sz="2000" dirty="0" smtClean="0"/>
            </a:br>
            <a:r>
              <a:rPr lang="en-US" altLang="zh-CN" sz="2000" dirty="0" smtClean="0"/>
              <a:t/>
            </a:r>
            <a:br>
              <a:rPr lang="en-US" altLang="zh-CN" sz="2000" dirty="0" smtClean="0"/>
            </a:br>
            <a:r>
              <a:rPr lang="en-US" altLang="zh-CN" sz="2000" dirty="0" smtClean="0"/>
              <a:t>mc = </a:t>
            </a:r>
            <a:r>
              <a:rPr lang="en-US" altLang="zh-CN" sz="2000" dirty="0" err="1" smtClean="0"/>
              <a:t>MyClass</a:t>
            </a:r>
            <a:r>
              <a:rPr lang="en-US" altLang="zh-CN" sz="2000" dirty="0" smtClean="0"/>
              <a:t>()</a:t>
            </a:r>
            <a:br>
              <a:rPr lang="en-US" altLang="zh-CN" sz="2000" dirty="0" smtClean="0"/>
            </a:br>
            <a:r>
              <a:rPr lang="en-US" altLang="zh-CN" sz="2000" dirty="0" smtClean="0"/>
              <a:t>mc.foo()</a:t>
            </a:r>
            <a:br>
              <a:rPr lang="en-US" altLang="zh-CN" sz="2000" dirty="0" smtClean="0"/>
            </a:br>
            <a:r>
              <a:rPr lang="en-US" altLang="zh-CN" sz="2000" dirty="0" smtClean="0"/>
              <a:t>MyClass.foo(mc)</a:t>
            </a:r>
          </a:p>
          <a:p>
            <a:pPr marL="342900" lvl="1" indent="-342900">
              <a:buNone/>
            </a:pPr>
            <a:endParaRPr lang="en-US" altLang="zh-CN" sz="2400" dirty="0" smtClean="0"/>
          </a:p>
          <a:p>
            <a:pPr lvl="1"/>
            <a:endParaRPr lang="en-US" altLang="zh-CN" sz="16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Subclass</a:t>
            </a:r>
            <a:endParaRPr lang="en-US" altLang="zh-CN" sz="2000" dirty="0" smtClean="0"/>
          </a:p>
          <a:p>
            <a:pPr lvl="1"/>
            <a:r>
              <a:rPr lang="en-US" altLang="zh-CN" sz="2000" dirty="0" smtClean="0"/>
              <a:t>class P(object):</a:t>
            </a:r>
            <a:br>
              <a:rPr lang="en-US" altLang="zh-CN" sz="2000" dirty="0" smtClean="0"/>
            </a:br>
            <a:r>
              <a:rPr lang="en-US" altLang="zh-CN" sz="2000" dirty="0" smtClean="0"/>
              <a:t>    def __init__(self, </a:t>
            </a:r>
            <a:r>
              <a:rPr lang="en-US" altLang="zh-CN" sz="2000" dirty="0" err="1" smtClean="0"/>
              <a:t>i</a:t>
            </a:r>
            <a:r>
              <a:rPr lang="en-US" altLang="zh-CN" sz="2000" dirty="0" smtClean="0"/>
              <a:t>):</a:t>
            </a:r>
            <a:br>
              <a:rPr lang="en-US" altLang="zh-CN" sz="2000" dirty="0" smtClean="0"/>
            </a:br>
            <a:r>
              <a:rPr lang="en-US" altLang="zh-CN" sz="2000" dirty="0" smtClean="0"/>
              <a:t>        </a:t>
            </a:r>
            <a:r>
              <a:rPr lang="en-US" altLang="zh-CN" sz="2000" dirty="0" err="1" smtClean="0"/>
              <a:t>self.i</a:t>
            </a:r>
            <a:r>
              <a:rPr lang="en-US" altLang="zh-CN" sz="2000" dirty="0" smtClean="0"/>
              <a:t> = </a:t>
            </a:r>
            <a:r>
              <a:rPr lang="en-US" altLang="zh-CN" sz="2000" dirty="0" err="1" smtClean="0"/>
              <a:t>i</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def </a:t>
            </a:r>
            <a:r>
              <a:rPr lang="en-US" altLang="zh-CN" sz="2000" dirty="0" err="1" smtClean="0"/>
              <a:t>foo</a:t>
            </a:r>
            <a:r>
              <a:rPr lang="en-US" altLang="zh-CN" sz="2000" dirty="0" smtClean="0"/>
              <a:t>(self):</a:t>
            </a:r>
            <a:br>
              <a:rPr lang="en-US" altLang="zh-CN" sz="2000" dirty="0" smtClean="0"/>
            </a:br>
            <a:r>
              <a:rPr lang="en-US" altLang="zh-CN" sz="2000" dirty="0" smtClean="0"/>
              <a:t>        print “P </a:t>
            </a:r>
            <a:r>
              <a:rPr lang="en-US" altLang="zh-CN" sz="2000" dirty="0" err="1" smtClean="0"/>
              <a:t>i</a:t>
            </a:r>
            <a:r>
              <a:rPr lang="en-US" altLang="zh-CN" sz="2000" dirty="0" smtClean="0"/>
              <a:t> = %d’, %(</a:t>
            </a:r>
            <a:r>
              <a:rPr lang="en-US" altLang="zh-CN" sz="2000" dirty="0" err="1" smtClean="0"/>
              <a:t>i</a:t>
            </a:r>
            <a:r>
              <a:rPr lang="en-US" altLang="zh-CN" sz="2000" dirty="0" smtClean="0"/>
              <a:t>)</a:t>
            </a:r>
            <a:br>
              <a:rPr lang="en-US" altLang="zh-CN" sz="2000" dirty="0" smtClean="0"/>
            </a:br>
            <a:r>
              <a:rPr lang="en-US" altLang="zh-CN" sz="2000" dirty="0" smtClean="0"/>
              <a:t/>
            </a:r>
            <a:br>
              <a:rPr lang="en-US" altLang="zh-CN" sz="2000" dirty="0" smtClean="0"/>
            </a:br>
            <a:r>
              <a:rPr lang="en-US" altLang="zh-CN" sz="2000" dirty="0" smtClean="0"/>
              <a:t>class C(P):</a:t>
            </a:r>
            <a:br>
              <a:rPr lang="en-US" altLang="zh-CN" sz="2000" dirty="0" smtClean="0"/>
            </a:br>
            <a:r>
              <a:rPr lang="en-US" altLang="zh-CN" sz="2000" dirty="0" smtClean="0"/>
              <a:t>    def __init__(self, </a:t>
            </a:r>
            <a:r>
              <a:rPr lang="en-US" altLang="zh-CN" sz="2000" dirty="0" err="1" smtClean="0"/>
              <a:t>i</a:t>
            </a:r>
            <a:r>
              <a:rPr lang="en-US" altLang="zh-CN" sz="2000" dirty="0" smtClean="0"/>
              <a:t>, j)</a:t>
            </a:r>
            <a:br>
              <a:rPr lang="en-US" altLang="zh-CN" sz="2000" dirty="0" smtClean="0"/>
            </a:br>
            <a:r>
              <a:rPr lang="en-US" altLang="zh-CN" sz="2000" dirty="0" smtClean="0"/>
              <a:t>         </a:t>
            </a:r>
            <a:r>
              <a:rPr lang="en-US" altLang="zh-CN" sz="2000" dirty="0" err="1" smtClean="0"/>
              <a:t>P.__init</a:t>
            </a:r>
            <a:r>
              <a:rPr lang="en-US" altLang="zh-CN" sz="2000" dirty="0" smtClean="0"/>
              <a:t>__(self, </a:t>
            </a:r>
            <a:r>
              <a:rPr lang="en-US" altLang="zh-CN" sz="2000" dirty="0" err="1" smtClean="0"/>
              <a:t>i</a:t>
            </a:r>
            <a:r>
              <a:rPr lang="en-US" altLang="zh-CN" sz="2000" dirty="0" smtClean="0"/>
              <a:t>)</a:t>
            </a:r>
            <a:br>
              <a:rPr lang="en-US" altLang="zh-CN" sz="2000" dirty="0" smtClean="0"/>
            </a:br>
            <a:r>
              <a:rPr lang="en-US" altLang="zh-CN" sz="2000" dirty="0" smtClean="0"/>
              <a:t>         </a:t>
            </a:r>
            <a:r>
              <a:rPr lang="en-US" altLang="zh-CN" sz="2000" dirty="0" err="1" smtClean="0"/>
              <a:t>self.j</a:t>
            </a:r>
            <a:r>
              <a:rPr lang="en-US" altLang="zh-CN" sz="2000" dirty="0" smtClean="0"/>
              <a:t> = j</a:t>
            </a:r>
            <a:br>
              <a:rPr lang="en-US" altLang="zh-CN" sz="2000" dirty="0" smtClean="0"/>
            </a:br>
            <a:r>
              <a:rPr lang="en-US" altLang="zh-CN" sz="2000" dirty="0" smtClean="0"/>
              <a:t>  </a:t>
            </a:r>
            <a:br>
              <a:rPr lang="en-US" altLang="zh-CN" sz="2000" dirty="0" smtClean="0"/>
            </a:br>
            <a:r>
              <a:rPr lang="en-US" altLang="zh-CN" sz="2000" dirty="0" smtClean="0"/>
              <a:t>    def </a:t>
            </a:r>
            <a:r>
              <a:rPr lang="en-US" altLang="zh-CN" sz="2000" dirty="0" err="1" smtClean="0"/>
              <a:t>foo</a:t>
            </a:r>
            <a:r>
              <a:rPr lang="en-US" altLang="zh-CN" sz="2000" dirty="0" smtClean="0"/>
              <a:t>(self):                              # Override the P.foo()</a:t>
            </a:r>
            <a:br>
              <a:rPr lang="en-US" altLang="zh-CN" sz="2000" dirty="0" smtClean="0"/>
            </a:br>
            <a:r>
              <a:rPr lang="en-US" altLang="zh-CN" sz="2000" dirty="0" smtClean="0"/>
              <a:t>        print “C j = %d”, %(j)</a:t>
            </a:r>
          </a:p>
          <a:p>
            <a:pPr lvl="1"/>
            <a:r>
              <a:rPr lang="en-US" altLang="zh-CN" sz="2400" dirty="0" smtClean="0"/>
              <a:t>c = C(1, 2), c.foo() =&gt; “C j = 2”, P.foo(c) =&gt; “P </a:t>
            </a:r>
            <a:r>
              <a:rPr lang="en-US" altLang="zh-CN" sz="2400" dirty="0" err="1" smtClean="0"/>
              <a:t>i</a:t>
            </a:r>
            <a:r>
              <a:rPr lang="en-US" altLang="zh-CN" sz="2400" dirty="0" smtClean="0"/>
              <a:t> = 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Deriving Standard Types</a:t>
            </a:r>
            <a:endParaRPr lang="en-US" altLang="zh-CN" sz="2000" dirty="0" smtClean="0"/>
          </a:p>
          <a:p>
            <a:pPr lvl="1"/>
            <a:r>
              <a:rPr lang="en-US" altLang="zh-CN" sz="2000" dirty="0" smtClean="0"/>
              <a:t>class </a:t>
            </a:r>
            <a:r>
              <a:rPr lang="en-US" altLang="zh-CN" sz="2000" dirty="0" err="1" smtClean="0"/>
              <a:t>RoundFloat</a:t>
            </a:r>
            <a:r>
              <a:rPr lang="en-US" altLang="zh-CN" sz="2000" dirty="0" smtClean="0"/>
              <a:t>(</a:t>
            </a:r>
            <a:r>
              <a:rPr lang="en-US" altLang="zh-CN" sz="2000" b="1" dirty="0" smtClean="0">
                <a:solidFill>
                  <a:srgbClr val="FF0000"/>
                </a:solidFill>
              </a:rPr>
              <a:t>float</a:t>
            </a:r>
            <a:r>
              <a:rPr lang="en-US" altLang="zh-CN" sz="2000" dirty="0" smtClean="0"/>
              <a:t>):</a:t>
            </a:r>
            <a:br>
              <a:rPr lang="en-US" altLang="zh-CN" sz="2000" dirty="0" smtClean="0"/>
            </a:br>
            <a:r>
              <a:rPr lang="en-US" altLang="zh-CN" sz="2000" dirty="0" smtClean="0"/>
              <a:t>    def __new__(</a:t>
            </a:r>
            <a:r>
              <a:rPr lang="en-US" altLang="zh-CN" sz="2000" dirty="0" err="1" smtClean="0"/>
              <a:t>cls</a:t>
            </a:r>
            <a:r>
              <a:rPr lang="en-US" altLang="zh-CN" sz="2000" dirty="0" smtClean="0"/>
              <a:t>, </a:t>
            </a:r>
            <a:r>
              <a:rPr lang="en-US" altLang="zh-CN" sz="2000" dirty="0" err="1" smtClean="0"/>
              <a:t>val</a:t>
            </a:r>
            <a:r>
              <a:rPr lang="en-US" altLang="zh-CN" sz="2000" dirty="0" smtClean="0"/>
              <a:t>):</a:t>
            </a:r>
            <a:br>
              <a:rPr lang="en-US" altLang="zh-CN" sz="2000" dirty="0" smtClean="0"/>
            </a:br>
            <a:r>
              <a:rPr lang="en-US" altLang="zh-CN" sz="2000" dirty="0" smtClean="0"/>
              <a:t>        return super(</a:t>
            </a:r>
            <a:r>
              <a:rPr lang="en-US" altLang="zh-CN" sz="2000" dirty="0" err="1" smtClean="0"/>
              <a:t>RoundFloat</a:t>
            </a:r>
            <a:r>
              <a:rPr lang="en-US" altLang="zh-CN" sz="2000" dirty="0" smtClean="0"/>
              <a:t>, </a:t>
            </a:r>
            <a:r>
              <a:rPr lang="en-US" altLang="zh-CN" sz="2000" dirty="0" err="1" smtClean="0"/>
              <a:t>cls</a:t>
            </a:r>
            <a:r>
              <a:rPr lang="en-US" altLang="zh-CN" sz="2000" dirty="0" smtClean="0"/>
              <a:t>).__new__(</a:t>
            </a:r>
            <a:r>
              <a:rPr lang="en-US" altLang="zh-CN" sz="2000" dirty="0" err="1" smtClean="0"/>
              <a:t>cls</a:t>
            </a:r>
            <a:r>
              <a:rPr lang="en-US" altLang="zh-CN" sz="2000" dirty="0" smtClean="0"/>
              <a:t>, round(</a:t>
            </a:r>
            <a:r>
              <a:rPr lang="en-US" altLang="zh-CN" sz="2000" dirty="0" err="1" smtClean="0"/>
              <a:t>val</a:t>
            </a:r>
            <a:r>
              <a:rPr lang="en-US" altLang="zh-CN" sz="2000" dirty="0" smtClean="0"/>
              <a:t>, 2))</a:t>
            </a:r>
            <a:br>
              <a:rPr lang="en-US" altLang="zh-CN" sz="2000" dirty="0" smtClean="0"/>
            </a:br>
            <a:r>
              <a:rPr lang="en-US" altLang="zh-CN" sz="2000" dirty="0" smtClean="0"/>
              <a:t/>
            </a:r>
            <a:br>
              <a:rPr lang="en-US" altLang="zh-CN" sz="2000" dirty="0" smtClean="0"/>
            </a:br>
            <a:r>
              <a:rPr lang="en-US" altLang="zh-CN" sz="2000" dirty="0" err="1" smtClean="0"/>
              <a:t>RoundFloat</a:t>
            </a:r>
            <a:r>
              <a:rPr lang="en-US" altLang="zh-CN" sz="2000" dirty="0" smtClean="0"/>
              <a:t>(1.5955) =&gt; 1.6</a:t>
            </a:r>
            <a:br>
              <a:rPr lang="en-US" altLang="zh-CN" sz="2000" dirty="0" smtClean="0"/>
            </a:br>
            <a:endParaRPr lang="en-US" altLang="zh-CN" sz="2000" dirty="0" smtClean="0"/>
          </a:p>
          <a:p>
            <a:pPr lvl="1"/>
            <a:r>
              <a:rPr lang="en-US" altLang="zh-CN" sz="2000" dirty="0" smtClean="0"/>
              <a:t>class </a:t>
            </a:r>
            <a:r>
              <a:rPr lang="en-US" altLang="zh-CN" sz="2000" dirty="0" err="1" smtClean="0"/>
              <a:t>SortedKeyDict</a:t>
            </a:r>
            <a:r>
              <a:rPr lang="en-US" altLang="zh-CN" sz="2000" dirty="0" smtClean="0"/>
              <a:t>(</a:t>
            </a:r>
            <a:r>
              <a:rPr lang="en-US" altLang="zh-CN" sz="2000" b="1" dirty="0" err="1" smtClean="0">
                <a:solidFill>
                  <a:srgbClr val="FF0000"/>
                </a:solidFill>
              </a:rPr>
              <a:t>dict</a:t>
            </a:r>
            <a:r>
              <a:rPr lang="en-US" altLang="zh-CN" sz="2000" dirty="0" smtClean="0"/>
              <a:t>):</a:t>
            </a:r>
            <a:br>
              <a:rPr lang="en-US" altLang="zh-CN" sz="2000" dirty="0" smtClean="0"/>
            </a:br>
            <a:r>
              <a:rPr lang="en-US" altLang="zh-CN" sz="2000" dirty="0" smtClean="0"/>
              <a:t>    def keys(self):</a:t>
            </a:r>
            <a:br>
              <a:rPr lang="en-US" altLang="zh-CN" sz="2000" dirty="0" smtClean="0"/>
            </a:br>
            <a:r>
              <a:rPr lang="en-US" altLang="zh-CN" sz="2000" dirty="0" smtClean="0"/>
              <a:t>        return sorted(super(</a:t>
            </a:r>
            <a:r>
              <a:rPr lang="en-US" altLang="zh-CN" sz="2000" dirty="0" err="1" smtClean="0"/>
              <a:t>SortedKeyDict</a:t>
            </a:r>
            <a:r>
              <a:rPr lang="en-US" altLang="zh-CN" sz="2000" dirty="0" smtClean="0"/>
              <a:t>, self).keys())</a:t>
            </a:r>
            <a:br>
              <a:rPr lang="en-US" altLang="zh-CN" sz="2000" dirty="0" smtClean="0"/>
            </a:br>
            <a:r>
              <a:rPr lang="en-US" altLang="zh-CN" sz="2000" dirty="0" smtClean="0"/>
              <a:t>        # return sorted(</a:t>
            </a:r>
            <a:r>
              <a:rPr lang="en-US" altLang="zh-CN" sz="2000" dirty="0" err="1" smtClean="0"/>
              <a:t>self.keys</a:t>
            </a:r>
            <a:r>
              <a:rPr lang="en-US" altLang="zh-CN" sz="2000"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Multiple inheritance</a:t>
            </a:r>
            <a:endParaRPr lang="en-US" altLang="zh-CN" sz="2000" dirty="0" smtClean="0"/>
          </a:p>
          <a:p>
            <a:pPr lvl="1"/>
            <a:r>
              <a:rPr lang="en-US" sz="2000" b="1" dirty="0" smtClean="0"/>
              <a:t>Method Resolution Order (MRO)</a:t>
            </a:r>
            <a:br>
              <a:rPr lang="en-US" sz="2000" b="1" dirty="0" smtClean="0"/>
            </a:br>
            <a:r>
              <a:rPr lang="en-US" sz="2000" dirty="0" smtClean="0"/>
              <a:t>In Python versions before 2.2, the algorithm was simple enough: a </a:t>
            </a:r>
            <a:r>
              <a:rPr lang="en-US" sz="2000" i="1" dirty="0" smtClean="0"/>
              <a:t>depth-first left-to-right search to </a:t>
            </a:r>
            <a:r>
              <a:rPr lang="en-US" sz="2000" dirty="0" smtClean="0"/>
              <a:t>obtain the attribute to use with the derived class. It has problem (</a:t>
            </a:r>
            <a:r>
              <a:rPr lang="en-US" sz="2000" b="1" dirty="0" smtClean="0"/>
              <a:t>Caused by Diamonds</a:t>
            </a:r>
            <a:r>
              <a:rPr lang="en-US" sz="2000" dirty="0" smtClean="0"/>
              <a:t>) after classes and types are consolidated in new Python. New algorithm - breadth-first</a:t>
            </a:r>
            <a:endParaRPr lang="en-US" altLang="zh-CN" sz="2000" dirty="0" smtClean="0"/>
          </a:p>
          <a:p>
            <a:pPr marL="342900" lvl="1" indent="-342900">
              <a:buFont typeface="Arial" pitchFamily="34" charset="0"/>
              <a:buChar char="•"/>
            </a:pPr>
            <a:r>
              <a:rPr lang="en-US" altLang="zh-CN" sz="2400" dirty="0" smtClean="0"/>
              <a:t>Classic</a:t>
            </a:r>
            <a:endParaRPr lang="en-US" altLang="zh-CN" sz="2000" dirty="0" smtClean="0"/>
          </a:p>
          <a:p>
            <a:pPr lvl="1"/>
            <a:r>
              <a:rPr lang="en-US" sz="2000" dirty="0" err="1" smtClean="0"/>
              <a:t>gc</a:t>
            </a:r>
            <a:r>
              <a:rPr lang="en-US" sz="2000" dirty="0" smtClean="0"/>
              <a:t> = GC() </a:t>
            </a:r>
            <a:endParaRPr lang="en-US" sz="2000" b="1" dirty="0" smtClean="0"/>
          </a:p>
          <a:p>
            <a:pPr lvl="1"/>
            <a:r>
              <a:rPr lang="en-US" sz="2000" dirty="0" smtClean="0"/>
              <a:t>gc.foo() # GC =&gt; C1 =&gt; P1 </a:t>
            </a:r>
          </a:p>
          <a:p>
            <a:pPr lvl="1"/>
            <a:r>
              <a:rPr lang="en-US" sz="2000" dirty="0" smtClean="0"/>
              <a:t>gc.bar() # GC =&gt; C1 =&gt; P1 =&gt; P2</a:t>
            </a:r>
          </a:p>
          <a:p>
            <a:pPr marL="342900" lvl="1" indent="-342900">
              <a:buFont typeface="Arial" pitchFamily="34" charset="0"/>
              <a:buChar char="•"/>
            </a:pPr>
            <a:r>
              <a:rPr lang="en-US" altLang="zh-CN" sz="2400" dirty="0" smtClean="0"/>
              <a:t>New style class</a:t>
            </a:r>
          </a:p>
          <a:p>
            <a:pPr lvl="1"/>
            <a:r>
              <a:rPr lang="en-US" sz="2000" dirty="0" smtClean="0"/>
              <a:t>gc.foo() # GC =&gt; C1 =&gt; C2 =&gt; P1</a:t>
            </a:r>
          </a:p>
          <a:p>
            <a:pPr lvl="1"/>
            <a:r>
              <a:rPr lang="en-US" sz="2000" dirty="0" smtClean="0"/>
              <a:t>gc.bar() # GC =&gt; C1 =&gt; C2</a:t>
            </a:r>
            <a:endParaRPr lang="en-US" altLang="zh-CN" sz="2000" dirty="0" smtClean="0"/>
          </a:p>
          <a:p>
            <a:pPr marL="342900" lvl="1" indent="-342900">
              <a:buFont typeface="Arial" pitchFamily="34" charset="0"/>
              <a:buChar char="•"/>
            </a:pPr>
            <a:endParaRPr lang="en-US" altLang="zh-CN" sz="2400" dirty="0" smtClean="0"/>
          </a:p>
        </p:txBody>
      </p:sp>
      <p:pic>
        <p:nvPicPr>
          <p:cNvPr id="5" name="Picture 2"/>
          <p:cNvPicPr>
            <a:picLocks noChangeAspect="1" noChangeArrowheads="1"/>
          </p:cNvPicPr>
          <p:nvPr/>
        </p:nvPicPr>
        <p:blipFill>
          <a:blip r:embed="rId2" cstate="print"/>
          <a:srcRect/>
          <a:stretch>
            <a:fillRect/>
          </a:stretch>
        </p:blipFill>
        <p:spPr bwMode="auto">
          <a:xfrm>
            <a:off x="5105400" y="3276600"/>
            <a:ext cx="3829050"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altLang="zh-CN" sz="2400" dirty="0" smtClean="0"/>
              <a:t>Built-in methods for class/instance</a:t>
            </a:r>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4098" name="Picture 2"/>
          <p:cNvPicPr>
            <a:picLocks noChangeAspect="1" noChangeArrowheads="1"/>
          </p:cNvPicPr>
          <p:nvPr/>
        </p:nvPicPr>
        <p:blipFill>
          <a:blip r:embed="rId2" cstate="print"/>
          <a:srcRect/>
          <a:stretch>
            <a:fillRect/>
          </a:stretch>
        </p:blipFill>
        <p:spPr bwMode="auto">
          <a:xfrm>
            <a:off x="762000" y="1600200"/>
            <a:ext cx="7572375" cy="513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5122" name="Picture 2"/>
          <p:cNvPicPr>
            <a:picLocks noChangeAspect="1" noChangeArrowheads="1"/>
          </p:cNvPicPr>
          <p:nvPr/>
        </p:nvPicPr>
        <p:blipFill>
          <a:blip r:embed="rId2" cstate="print"/>
          <a:srcRect/>
          <a:stretch>
            <a:fillRect/>
          </a:stretch>
        </p:blipFill>
        <p:spPr bwMode="auto">
          <a:xfrm>
            <a:off x="381000" y="1752600"/>
            <a:ext cx="8401050" cy="435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Other Basic built-in data object primitive types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Built-in types</a:t>
            </a:r>
          </a:p>
          <a:p>
            <a:pPr lvl="1"/>
            <a:r>
              <a:rPr lang="en-US" sz="2000" dirty="0" smtClean="0"/>
              <a:t>Type (type, say type(42))</a:t>
            </a:r>
          </a:p>
          <a:p>
            <a:pPr lvl="1"/>
            <a:r>
              <a:rPr lang="en-US" sz="2000" dirty="0" smtClean="0"/>
              <a:t>Null object (None)</a:t>
            </a:r>
          </a:p>
          <a:p>
            <a:pPr lvl="1"/>
            <a:r>
              <a:rPr lang="en-US" sz="2000" dirty="0" smtClean="0"/>
              <a:t>File</a:t>
            </a:r>
          </a:p>
          <a:p>
            <a:pPr lvl="1"/>
            <a:r>
              <a:rPr lang="en-US" sz="2000" dirty="0" smtClean="0"/>
              <a:t>Set/</a:t>
            </a:r>
            <a:r>
              <a:rPr lang="en-US" sz="2000" dirty="0" err="1" smtClean="0"/>
              <a:t>FrozenSet</a:t>
            </a:r>
            <a:endParaRPr lang="en-US" sz="2000" dirty="0" smtClean="0"/>
          </a:p>
          <a:p>
            <a:pPr lvl="1"/>
            <a:r>
              <a:rPr lang="en-US" sz="2000" dirty="0" smtClean="0"/>
              <a:t>Function/Method</a:t>
            </a:r>
          </a:p>
          <a:p>
            <a:pPr lvl="1"/>
            <a:r>
              <a:rPr lang="en-US" sz="2000" dirty="0" smtClean="0"/>
              <a:t>Module</a:t>
            </a:r>
          </a:p>
          <a:p>
            <a:pPr lvl="1"/>
            <a:r>
              <a:rPr lang="en-US" sz="2000" dirty="0" smtClean="0"/>
              <a:t>Class</a:t>
            </a:r>
          </a:p>
          <a:p>
            <a:r>
              <a:rPr lang="en-US" altLang="zh-CN" sz="2400" dirty="0" smtClean="0"/>
              <a:t>Internal Types</a:t>
            </a:r>
          </a:p>
          <a:p>
            <a:pPr lvl="1"/>
            <a:r>
              <a:rPr lang="en-US" sz="2000" dirty="0" smtClean="0"/>
              <a:t>Code: compile()</a:t>
            </a:r>
          </a:p>
          <a:p>
            <a:pPr lvl="1"/>
            <a:r>
              <a:rPr lang="en-US" sz="2000" dirty="0" smtClean="0"/>
              <a:t>Frame</a:t>
            </a:r>
          </a:p>
          <a:p>
            <a:pPr lvl="1"/>
            <a:r>
              <a:rPr lang="en-US" sz="2000" dirty="0" err="1" smtClean="0"/>
              <a:t>Traceback</a:t>
            </a:r>
            <a:endParaRPr lang="en-US" sz="2000" dirty="0" smtClean="0"/>
          </a:p>
          <a:p>
            <a:pPr lvl="1"/>
            <a:r>
              <a:rPr lang="en-US" sz="2000" dirty="0" smtClean="0"/>
              <a:t>Slice: slice()</a:t>
            </a:r>
          </a:p>
          <a:p>
            <a:pPr lvl="1"/>
            <a:r>
              <a:rPr lang="en-US" sz="2000" dirty="0" smtClean="0"/>
              <a:t>Ellipsis</a:t>
            </a:r>
          </a:p>
          <a:p>
            <a:pPr lvl="1"/>
            <a:r>
              <a:rPr lang="en-US" sz="2000" dirty="0" err="1" smtClean="0"/>
              <a:t>Xrange</a:t>
            </a:r>
            <a:r>
              <a:rPr lang="en-US" sz="2000" dirty="0" smtClean="0"/>
              <a:t>: </a:t>
            </a:r>
            <a:r>
              <a:rPr lang="en-US" sz="2000" dirty="0" err="1" smtClean="0"/>
              <a:t>xrange</a:t>
            </a:r>
            <a:endParaRPr lang="en-US" altLang="zh-CN" sz="2000" dirty="0" smtClean="0"/>
          </a:p>
          <a:p>
            <a:pPr>
              <a:buNone/>
            </a:pPr>
            <a:endParaRPr lang="en-US" altLang="zh-CN"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 (Cont.)</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6146" name="Picture 2"/>
          <p:cNvPicPr>
            <a:picLocks noChangeAspect="1" noChangeArrowheads="1"/>
          </p:cNvPicPr>
          <p:nvPr/>
        </p:nvPicPr>
        <p:blipFill>
          <a:blip r:embed="rId2" cstate="print"/>
          <a:srcRect/>
          <a:stretch>
            <a:fillRect/>
          </a:stretch>
        </p:blipFill>
        <p:spPr bwMode="auto">
          <a:xfrm>
            <a:off x="304800" y="1143000"/>
            <a:ext cx="8420100" cy="559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 (Cont.)</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7172" name="Picture 4"/>
          <p:cNvPicPr>
            <a:picLocks noChangeAspect="1" noChangeArrowheads="1"/>
          </p:cNvPicPr>
          <p:nvPr/>
        </p:nvPicPr>
        <p:blipFill>
          <a:blip r:embed="rId2" cstate="print"/>
          <a:srcRect/>
          <a:stretch>
            <a:fillRect/>
          </a:stretch>
        </p:blipFill>
        <p:spPr bwMode="auto">
          <a:xfrm>
            <a:off x="304800" y="838200"/>
            <a:ext cx="8467725"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Special Methods for Customizing Classes (Cont.)</a:t>
            </a: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8194" name="Picture 2"/>
          <p:cNvPicPr>
            <a:picLocks noChangeAspect="1" noChangeArrowheads="1"/>
          </p:cNvPicPr>
          <p:nvPr/>
        </p:nvPicPr>
        <p:blipFill>
          <a:blip r:embed="rId2" cstate="print"/>
          <a:srcRect/>
          <a:stretch>
            <a:fillRect/>
          </a:stretch>
        </p:blipFill>
        <p:spPr bwMode="auto">
          <a:xfrm>
            <a:off x="533400" y="790575"/>
            <a:ext cx="7743825" cy="606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endParaRPr lang="en-US" altLang="zh-CN" sz="2400" dirty="0" smtClean="0"/>
          </a:p>
          <a:p>
            <a:pPr lvl="1"/>
            <a:endParaRPr lang="en-US" sz="2000" b="1" dirty="0" smtClean="0"/>
          </a:p>
          <a:p>
            <a:pPr lvl="1"/>
            <a:endParaRPr lang="en-US" sz="2000" dirty="0" smtClean="0"/>
          </a:p>
          <a:p>
            <a:pPr lvl="1"/>
            <a:endParaRPr lang="en-US" sz="2000" dirty="0" smtClean="0"/>
          </a:p>
          <a:p>
            <a:pPr marL="342900" lvl="1" indent="-342900">
              <a:buFont typeface="Arial" pitchFamily="34" charset="0"/>
              <a:buChar char="•"/>
            </a:pPr>
            <a:endParaRPr lang="en-US" altLang="zh-CN" sz="2400" dirty="0" smtClean="0"/>
          </a:p>
          <a:p>
            <a:pPr lvl="1"/>
            <a:endParaRPr lang="en-US" sz="2000" dirty="0" smtClean="0"/>
          </a:p>
          <a:p>
            <a:pPr lvl="1"/>
            <a:endParaRPr lang="en-US" altLang="zh-CN"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866775"/>
            <a:ext cx="6619875" cy="599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Delegation (wrapping)</a:t>
            </a:r>
          </a:p>
          <a:p>
            <a:pPr lvl="1"/>
            <a:r>
              <a:rPr lang="en-US" sz="2000" dirty="0" smtClean="0"/>
              <a:t>The key to implementing delegation is to override the __</a:t>
            </a:r>
            <a:r>
              <a:rPr lang="en-US" sz="2000" dirty="0" err="1" smtClean="0"/>
              <a:t>getattr</a:t>
            </a:r>
            <a:r>
              <a:rPr lang="en-US" sz="2000" dirty="0" smtClean="0"/>
              <a:t>__() method with code containing a call to the built-in </a:t>
            </a:r>
            <a:r>
              <a:rPr lang="en-US" sz="2000" dirty="0" err="1" smtClean="0"/>
              <a:t>getattr</a:t>
            </a:r>
            <a:r>
              <a:rPr lang="en-US" sz="2000" dirty="0" smtClean="0"/>
              <a:t>() function. Specifically, </a:t>
            </a:r>
            <a:r>
              <a:rPr lang="en-US" sz="2000" dirty="0" err="1" smtClean="0"/>
              <a:t>getattr</a:t>
            </a:r>
            <a:r>
              <a:rPr lang="en-US" sz="2000" dirty="0" smtClean="0"/>
              <a:t>() is invoked to obtain the default object attribute and return it for access or invocation</a:t>
            </a:r>
          </a:p>
          <a:p>
            <a:pPr lvl="1"/>
            <a:r>
              <a:rPr lang="en-US" sz="2000" dirty="0" smtClean="0"/>
              <a:t>__</a:t>
            </a:r>
            <a:r>
              <a:rPr lang="en-US" sz="2000" dirty="0" err="1" smtClean="0"/>
              <a:t>getattr</a:t>
            </a:r>
            <a:r>
              <a:rPr lang="en-US" sz="2000" dirty="0" smtClean="0"/>
              <a:t>__() works, coz when an attribute is referenced, the Python interpreter will attempt to find that name in the local namespace, such as a customized method or local instance attribute. If it is not found in the local dictionary, then the class namespace is searched, just in case a class attribute was accessed. Finally, if both searches fail, the hunt begins to delegate the request to the original object, and that is when __</a:t>
            </a:r>
            <a:r>
              <a:rPr lang="en-US" sz="2000" dirty="0" err="1" smtClean="0"/>
              <a:t>getattr</a:t>
            </a:r>
            <a:r>
              <a:rPr lang="en-US" sz="2000" dirty="0" smtClean="0"/>
              <a:t>__() is invoked</a:t>
            </a:r>
          </a:p>
          <a:p>
            <a:pPr lvl="1"/>
            <a:endParaRPr lang="en-US" altLang="zh-CN" sz="2000" dirty="0" smtClean="0"/>
          </a:p>
          <a:p>
            <a:pPr>
              <a:buNone/>
            </a:pPr>
            <a:endParaRPr lang="en-US" altLang="zh-CN" sz="2000" dirty="0" smtClean="0"/>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Grammar - Class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Delegation example</a:t>
            </a:r>
          </a:p>
          <a:p>
            <a:pPr lvl="1"/>
            <a:r>
              <a:rPr lang="en-US" altLang="zh-CN" sz="2000" dirty="0" smtClean="0"/>
              <a:t>Class </a:t>
            </a:r>
            <a:r>
              <a:rPr lang="en-US" altLang="zh-CN" sz="2000" dirty="0" err="1" smtClean="0"/>
              <a:t>WrapMe</a:t>
            </a:r>
            <a:r>
              <a:rPr lang="en-US" altLang="zh-CN" sz="2000" dirty="0" smtClean="0"/>
              <a:t>(object):</a:t>
            </a:r>
            <a:br>
              <a:rPr lang="en-US" altLang="zh-CN" sz="2000" dirty="0" smtClean="0"/>
            </a:br>
            <a:r>
              <a:rPr lang="en-US" altLang="zh-CN" sz="2000" dirty="0" smtClean="0"/>
              <a:t>    def __init__(self, </a:t>
            </a:r>
            <a:r>
              <a:rPr lang="en-US" altLang="zh-CN" sz="2000" dirty="0" err="1" smtClean="0"/>
              <a:t>obj</a:t>
            </a:r>
            <a:r>
              <a:rPr lang="en-US" altLang="zh-CN" sz="2000" dirty="0" smtClean="0"/>
              <a:t>):</a:t>
            </a:r>
            <a:br>
              <a:rPr lang="en-US" altLang="zh-CN" sz="2000" dirty="0" smtClean="0"/>
            </a:br>
            <a:r>
              <a:rPr lang="en-US" altLang="zh-CN" sz="2000" dirty="0" smtClean="0"/>
              <a:t>        </a:t>
            </a:r>
            <a:r>
              <a:rPr lang="en-US" altLang="zh-CN" sz="2000" dirty="0" err="1" smtClean="0"/>
              <a:t>self.__data</a:t>
            </a:r>
            <a:r>
              <a:rPr lang="en-US" altLang="zh-CN" sz="2000" dirty="0" smtClean="0"/>
              <a:t>__ = </a:t>
            </a:r>
            <a:r>
              <a:rPr lang="en-US" altLang="zh-CN" sz="2000" dirty="0" err="1" smtClean="0"/>
              <a:t>obj</a:t>
            </a:r>
            <a:r>
              <a:rPr lang="en-US" altLang="zh-CN" sz="2000" dirty="0" smtClean="0"/>
              <a:t>;</a:t>
            </a:r>
            <a:br>
              <a:rPr lang="en-US" altLang="zh-CN" sz="2000" dirty="0" smtClean="0"/>
            </a:br>
            <a:r>
              <a:rPr lang="en-US" altLang="zh-CN" sz="2000" dirty="0" smtClean="0"/>
              <a:t>    def get(self):</a:t>
            </a:r>
            <a:br>
              <a:rPr lang="en-US" altLang="zh-CN" sz="2000" dirty="0" smtClean="0"/>
            </a:br>
            <a:r>
              <a:rPr lang="en-US" altLang="zh-CN" sz="2000" dirty="0" smtClean="0"/>
              <a:t>        return </a:t>
            </a:r>
            <a:r>
              <a:rPr lang="en-US" altLang="zh-CN" sz="2000" dirty="0" err="1" smtClean="0"/>
              <a:t>self.__data</a:t>
            </a:r>
            <a:r>
              <a:rPr lang="en-US" altLang="zh-CN" sz="2000" dirty="0" smtClean="0"/>
              <a:t>__</a:t>
            </a:r>
            <a:br>
              <a:rPr lang="en-US" altLang="zh-CN" sz="2000" dirty="0" smtClean="0"/>
            </a:br>
            <a:r>
              <a:rPr lang="en-US" altLang="zh-CN" sz="2000" dirty="0" smtClean="0"/>
              <a:t>    def __</a:t>
            </a:r>
            <a:r>
              <a:rPr lang="en-US" altLang="zh-CN" sz="2000" dirty="0" err="1" smtClean="0"/>
              <a:t>repr</a:t>
            </a:r>
            <a:r>
              <a:rPr lang="en-US" altLang="zh-CN" sz="2000" dirty="0" smtClean="0"/>
              <a:t>__(self):</a:t>
            </a:r>
            <a:br>
              <a:rPr lang="en-US" altLang="zh-CN" sz="2000" dirty="0" smtClean="0"/>
            </a:br>
            <a:r>
              <a:rPr lang="en-US" altLang="zh-CN" sz="2000" dirty="0" smtClean="0"/>
              <a:t>        return ‘</a:t>
            </a:r>
            <a:r>
              <a:rPr lang="en-US" altLang="zh-CN" sz="2000" dirty="0" err="1" smtClean="0"/>
              <a:t>self.__data</a:t>
            </a:r>
            <a:r>
              <a:rPr lang="en-US" altLang="zh-CN" sz="2000" dirty="0" smtClean="0"/>
              <a:t>__’</a:t>
            </a:r>
            <a:br>
              <a:rPr lang="en-US" altLang="zh-CN" sz="2000" dirty="0" smtClean="0"/>
            </a:br>
            <a:r>
              <a:rPr lang="en-US" altLang="zh-CN" sz="2000" dirty="0" smtClean="0"/>
              <a:t>    def __</a:t>
            </a:r>
            <a:r>
              <a:rPr lang="en-US" altLang="zh-CN" sz="2000" dirty="0" err="1" smtClean="0"/>
              <a:t>str</a:t>
            </a:r>
            <a:r>
              <a:rPr lang="en-US" altLang="zh-CN" sz="2000" dirty="0" smtClean="0"/>
              <a:t>__(self):</a:t>
            </a:r>
            <a:br>
              <a:rPr lang="en-US" altLang="zh-CN" sz="2000" dirty="0" smtClean="0"/>
            </a:br>
            <a:r>
              <a:rPr lang="en-US" altLang="zh-CN" sz="2000" dirty="0" smtClean="0"/>
              <a:t>        return </a:t>
            </a:r>
            <a:r>
              <a:rPr lang="en-US" altLang="zh-CN" sz="2000" dirty="0" err="1" smtClean="0"/>
              <a:t>str</a:t>
            </a:r>
            <a:r>
              <a:rPr lang="en-US" altLang="zh-CN" sz="2000" dirty="0" smtClean="0"/>
              <a:t>(</a:t>
            </a:r>
            <a:r>
              <a:rPr lang="en-US" altLang="zh-CN" sz="2000" dirty="0" err="1" smtClean="0"/>
              <a:t>self.__data</a:t>
            </a:r>
            <a:r>
              <a:rPr lang="en-US" altLang="zh-CN" sz="2000" dirty="0" smtClean="0"/>
              <a:t>__)</a:t>
            </a:r>
            <a:br>
              <a:rPr lang="en-US" altLang="zh-CN" sz="2000" dirty="0" smtClean="0"/>
            </a:br>
            <a:r>
              <a:rPr lang="en-US" altLang="zh-CN" sz="2000" dirty="0" smtClean="0"/>
              <a:t>    def __</a:t>
            </a:r>
            <a:r>
              <a:rPr lang="en-US" altLang="zh-CN" sz="2000" dirty="0" err="1" smtClean="0"/>
              <a:t>getattr</a:t>
            </a:r>
            <a:r>
              <a:rPr lang="en-US" altLang="zh-CN" sz="2000" dirty="0" smtClean="0"/>
              <a:t>__(self, </a:t>
            </a:r>
            <a:r>
              <a:rPr lang="en-US" altLang="zh-CN" sz="2000" dirty="0" err="1" smtClean="0"/>
              <a:t>attr</a:t>
            </a:r>
            <a:r>
              <a:rPr lang="en-US" altLang="zh-CN" sz="2000" dirty="0" smtClean="0"/>
              <a:t>)</a:t>
            </a:r>
            <a:br>
              <a:rPr lang="en-US" altLang="zh-CN" sz="2000" dirty="0" smtClean="0"/>
            </a:br>
            <a:r>
              <a:rPr lang="en-US" altLang="zh-CN" sz="2000" dirty="0" smtClean="0"/>
              <a:t>        return </a:t>
            </a:r>
            <a:r>
              <a:rPr lang="en-US" altLang="zh-CN" sz="2000" dirty="0" err="1" smtClean="0"/>
              <a:t>getattr</a:t>
            </a:r>
            <a:r>
              <a:rPr lang="en-US" altLang="zh-CN" sz="2000" dirty="0" smtClean="0"/>
              <a:t>(</a:t>
            </a:r>
            <a:r>
              <a:rPr lang="en-US" altLang="zh-CN" sz="2000" dirty="0" err="1" smtClean="0"/>
              <a:t>self.__data</a:t>
            </a:r>
            <a:r>
              <a:rPr lang="en-US" altLang="zh-CN" sz="2000" dirty="0" smtClean="0"/>
              <a:t>__, </a:t>
            </a:r>
            <a:r>
              <a:rPr lang="en-US" altLang="zh-CN" sz="2000" dirty="0" err="1" smtClean="0"/>
              <a:t>attr</a:t>
            </a:r>
            <a:r>
              <a:rPr lang="en-US" altLang="zh-CN" sz="2000" dirty="0" smtClean="0"/>
              <a:t>)</a:t>
            </a:r>
          </a:p>
          <a:p>
            <a:pPr lvl="1"/>
            <a:r>
              <a:rPr lang="en-US" altLang="zh-CN" sz="2000" dirty="0" err="1" smtClean="0"/>
              <a:t>wrappedComplex</a:t>
            </a:r>
            <a:r>
              <a:rPr lang="en-US" altLang="zh-CN" sz="2000" dirty="0" smtClean="0"/>
              <a:t> = </a:t>
            </a:r>
            <a:r>
              <a:rPr lang="en-US" altLang="zh-CN" sz="2000" dirty="0" err="1" smtClean="0"/>
              <a:t>WrapMe</a:t>
            </a:r>
            <a:r>
              <a:rPr lang="en-US" altLang="zh-CN" sz="2000" dirty="0" smtClean="0"/>
              <a:t>(3.5 + 4.2j)</a:t>
            </a:r>
          </a:p>
          <a:p>
            <a:pPr lvl="1"/>
            <a:r>
              <a:rPr lang="en-US" altLang="zh-CN" sz="2000" dirty="0" err="1" smtClean="0"/>
              <a:t>wrappedComplex</a:t>
            </a:r>
            <a:r>
              <a:rPr lang="en-US" altLang="zh-CN" sz="2000" dirty="0" smtClean="0"/>
              <a:t> =&gt; (3.5 + 4.2j)</a:t>
            </a:r>
          </a:p>
          <a:p>
            <a:pPr lvl="1"/>
            <a:r>
              <a:rPr lang="en-US" altLang="zh-CN" sz="2000" dirty="0" err="1" smtClean="0"/>
              <a:t>wrappedComplex.real</a:t>
            </a:r>
            <a:r>
              <a:rPr lang="en-US" altLang="zh-CN" sz="2000" dirty="0" smtClean="0"/>
              <a:t> =&gt; 3.5</a:t>
            </a:r>
          </a:p>
          <a:p>
            <a:pPr lvl="1"/>
            <a:r>
              <a:rPr lang="en-US" altLang="zh-CN" sz="2000" dirty="0" err="1" smtClean="0"/>
              <a:t>wrappedComplex.conjugate</a:t>
            </a:r>
            <a:r>
              <a:rPr lang="en-US" altLang="zh-CN" sz="2000" dirty="0" smtClean="0"/>
              <a:t>() =&gt; (3.5 – 4.2j)</a:t>
            </a:r>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 </a:t>
            </a:r>
            <a:r>
              <a:rPr lang="en-US" altLang="zh-CN" sz="2400" b="1" dirty="0" smtClean="0"/>
              <a:t>__slots__ class attribute</a:t>
            </a:r>
            <a:endParaRPr lang="en-US" altLang="zh-CN" sz="2400" dirty="0" smtClean="0"/>
          </a:p>
          <a:p>
            <a:pPr lvl="1"/>
            <a:r>
              <a:rPr lang="en-US" altLang="zh-CN" sz="2000" dirty="0" smtClean="0"/>
              <a:t>Every instance has __</a:t>
            </a:r>
            <a:r>
              <a:rPr lang="en-US" altLang="zh-CN" sz="2000" dirty="0" err="1" smtClean="0"/>
              <a:t>dict</a:t>
            </a:r>
            <a:r>
              <a:rPr lang="en-US" altLang="zh-CN" sz="2000" dirty="0" smtClean="0"/>
              <a:t>__ property which will consume much memory especially when the instance is small</a:t>
            </a:r>
          </a:p>
          <a:p>
            <a:pPr lvl="1"/>
            <a:r>
              <a:rPr lang="en-US" altLang="zh-CN" sz="2000" dirty="0" smtClean="0"/>
              <a:t>__slots__ is an alternative to __</a:t>
            </a:r>
            <a:r>
              <a:rPr lang="en-US" altLang="zh-CN" sz="2000" dirty="0" err="1" smtClean="0"/>
              <a:t>dict</a:t>
            </a:r>
            <a:r>
              <a:rPr lang="en-US" altLang="zh-CN" sz="2000" dirty="0" smtClean="0"/>
              <a:t>__ which is more compact. </a:t>
            </a:r>
            <a:r>
              <a:rPr lang="en-US" sz="2000" dirty="0" smtClean="0"/>
              <a:t>__slots__ is a class variable consisting of a sequence-like object representing the set of valid identifiers that make up all of an instance's attributes. This can be a list, </a:t>
            </a:r>
            <a:r>
              <a:rPr lang="en-US" sz="2000" dirty="0" err="1" smtClean="0"/>
              <a:t>tuple</a:t>
            </a:r>
            <a:r>
              <a:rPr lang="en-US" sz="2000" dirty="0" smtClean="0"/>
              <a:t>, or </a:t>
            </a:r>
            <a:r>
              <a:rPr lang="en-US" sz="2000" dirty="0" err="1" smtClean="0"/>
              <a:t>iterable</a:t>
            </a:r>
            <a:r>
              <a:rPr lang="en-US" sz="2000" dirty="0" smtClean="0"/>
              <a:t>. It can also be a single string identifying the single attribute that an instance can have. </a:t>
            </a:r>
          </a:p>
          <a:p>
            <a:pPr lvl="1"/>
            <a:r>
              <a:rPr lang="en-US" sz="2000" dirty="0" smtClean="0"/>
              <a:t>Any attempt to create an instance attribute with a name not in __slots__ will result in an </a:t>
            </a:r>
            <a:r>
              <a:rPr lang="en-US" sz="2000" dirty="0" err="1" smtClean="0"/>
              <a:t>AttributeError</a:t>
            </a:r>
            <a:r>
              <a:rPr lang="en-US" sz="2000" dirty="0" smtClean="0"/>
              <a:t> exception</a:t>
            </a:r>
            <a:endParaRPr lang="en-US" altLang="zh-CN" sz="2000" dirty="0" smtClean="0"/>
          </a:p>
          <a:p>
            <a:pPr lvl="1"/>
            <a:r>
              <a:rPr lang="en-US" altLang="zh-CN" sz="2000" dirty="0" smtClean="0"/>
              <a:t>When __slots__ is defined for a class, __</a:t>
            </a:r>
            <a:r>
              <a:rPr lang="en-US" altLang="zh-CN" sz="2000" dirty="0" err="1" smtClean="0"/>
              <a:t>dict</a:t>
            </a:r>
            <a:r>
              <a:rPr lang="en-US" altLang="zh-CN" sz="2000" dirty="0" smtClean="0"/>
              <a:t>__ will not exist by default</a:t>
            </a:r>
          </a:p>
          <a:p>
            <a:pPr lvl="1"/>
            <a:r>
              <a:rPr lang="en-US" altLang="zh-CN" sz="2000" dirty="0" smtClean="0"/>
              <a:t>Class </a:t>
            </a:r>
            <a:r>
              <a:rPr lang="en-US" altLang="zh-CN" sz="2000" dirty="0" err="1" smtClean="0"/>
              <a:t>SlottedClass</a:t>
            </a:r>
            <a:r>
              <a:rPr lang="en-US" altLang="zh-CN" sz="2000" dirty="0" smtClean="0"/>
              <a:t>(object):</a:t>
            </a:r>
            <a:br>
              <a:rPr lang="en-US" altLang="zh-CN" sz="2000" dirty="0" smtClean="0"/>
            </a:br>
            <a:r>
              <a:rPr lang="en-US" altLang="zh-CN" sz="2000" dirty="0" smtClean="0"/>
              <a:t>    __slots__ = (‘</a:t>
            </a:r>
            <a:r>
              <a:rPr lang="en-US" altLang="zh-CN" sz="2000" dirty="0" err="1" smtClean="0"/>
              <a:t>foo</a:t>
            </a:r>
            <a:r>
              <a:rPr lang="en-US" altLang="zh-CN" sz="2000" dirty="0" smtClean="0"/>
              <a:t>’, ‘bar’)</a:t>
            </a:r>
            <a:br>
              <a:rPr lang="en-US" altLang="zh-CN" sz="2000" dirty="0" smtClean="0"/>
            </a:br>
            <a:r>
              <a:rPr lang="en-US" altLang="zh-CN" sz="2000" dirty="0" smtClean="0"/>
              <a:t>s = </a:t>
            </a:r>
            <a:r>
              <a:rPr lang="en-US" altLang="zh-CN" sz="2000" dirty="0" err="1" smtClean="0"/>
              <a:t>SlottedClass</a:t>
            </a:r>
            <a:r>
              <a:rPr lang="en-US" altLang="zh-CN" sz="2000" dirty="0" smtClean="0"/>
              <a:t>()</a:t>
            </a:r>
            <a:br>
              <a:rPr lang="en-US" altLang="zh-CN" sz="2000" dirty="0" smtClean="0"/>
            </a:br>
            <a:r>
              <a:rPr lang="en-US" altLang="zh-CN" sz="2000" dirty="0" smtClean="0"/>
              <a:t>s.xxx = ‘I don’t think so’ =&gt; exception </a:t>
            </a:r>
            <a:r>
              <a:rPr lang="en-US" altLang="zh-CN" sz="2000" dirty="0" err="1" smtClean="0"/>
              <a:t>throwed</a:t>
            </a:r>
            <a:endParaRPr lang="en-US" altLang="zh-CN" sz="20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b="1" dirty="0" smtClean="0"/>
              <a:t>__</a:t>
            </a:r>
            <a:r>
              <a:rPr lang="en-US" sz="2400" b="1" dirty="0" err="1" smtClean="0"/>
              <a:t>getattribute</a:t>
            </a:r>
            <a:r>
              <a:rPr lang="en-US" sz="2400" b="1" dirty="0" smtClean="0"/>
              <a:t>__()</a:t>
            </a:r>
            <a:endParaRPr lang="en-US" altLang="zh-CN" sz="2400" dirty="0" smtClean="0"/>
          </a:p>
          <a:p>
            <a:pPr lvl="1"/>
            <a:r>
              <a:rPr lang="en-US" sz="2000" dirty="0" smtClean="0"/>
              <a:t>It is always called when an attribute is accessed, not just when it cannot be found (not like __</a:t>
            </a:r>
            <a:r>
              <a:rPr lang="en-US" sz="2000" dirty="0" err="1" smtClean="0"/>
              <a:t>getattr</a:t>
            </a:r>
            <a:r>
              <a:rPr lang="en-US" sz="2000" dirty="0" smtClean="0"/>
              <a:t>__())</a:t>
            </a:r>
          </a:p>
          <a:p>
            <a:pPr lvl="1"/>
            <a:r>
              <a:rPr lang="en-US" sz="2000" dirty="0" smtClean="0"/>
              <a:t>If a class has both __</a:t>
            </a:r>
            <a:r>
              <a:rPr lang="en-US" sz="2000" dirty="0" err="1" smtClean="0"/>
              <a:t>getattribute</a:t>
            </a:r>
            <a:r>
              <a:rPr lang="en-US" sz="2000" dirty="0" smtClean="0"/>
              <a:t>__() and __</a:t>
            </a:r>
            <a:r>
              <a:rPr lang="en-US" sz="2000" dirty="0" err="1" smtClean="0"/>
              <a:t>getattr</a:t>
            </a:r>
            <a:r>
              <a:rPr lang="en-US" sz="2000" dirty="0" smtClean="0"/>
              <a:t>__() defined, the latter will not be called unless explicitly called from __</a:t>
            </a:r>
            <a:r>
              <a:rPr lang="en-US" sz="2000" dirty="0" err="1" smtClean="0"/>
              <a:t>getattribute</a:t>
            </a:r>
            <a:r>
              <a:rPr lang="en-US" sz="2000" dirty="0" smtClean="0"/>
              <a:t>__() or if __</a:t>
            </a:r>
            <a:r>
              <a:rPr lang="en-US" sz="2000" dirty="0" err="1" smtClean="0"/>
              <a:t>getattribute</a:t>
            </a:r>
            <a:r>
              <a:rPr lang="en-US" sz="2000" dirty="0" smtClean="0"/>
              <a:t>__() raises </a:t>
            </a:r>
            <a:r>
              <a:rPr lang="en-US" sz="2000" dirty="0" err="1" smtClean="0"/>
              <a:t>AttributeError</a:t>
            </a:r>
            <a:endParaRPr lang="en-US" sz="2000" dirty="0" smtClean="0"/>
          </a:p>
          <a:p>
            <a:pPr lvl="1"/>
            <a:r>
              <a:rPr lang="en-US" sz="2000" dirty="0" smtClean="0"/>
              <a:t>To avoid infinite recursion using this method, you should always call an ancestor class method that shares the same name in order to access any attributes it needs safely; for example, super(</a:t>
            </a:r>
            <a:r>
              <a:rPr lang="en-US" sz="2000" i="1" dirty="0" err="1" smtClean="0"/>
              <a:t>obj</a:t>
            </a:r>
            <a:r>
              <a:rPr lang="en-US" sz="2000" i="1" dirty="0" smtClean="0"/>
              <a:t>, self).</a:t>
            </a:r>
            <a:r>
              <a:rPr lang="en-US" sz="2000" dirty="0" smtClean="0"/>
              <a:t> __</a:t>
            </a:r>
            <a:r>
              <a:rPr lang="en-US" sz="2000" dirty="0" err="1" smtClean="0"/>
              <a:t>getattribute</a:t>
            </a:r>
            <a:r>
              <a:rPr lang="en-US" sz="2000" dirty="0" smtClean="0"/>
              <a:t>__(</a:t>
            </a:r>
            <a:r>
              <a:rPr lang="en-US" sz="2000" i="1" dirty="0" err="1" smtClean="0"/>
              <a:t>attr</a:t>
            </a:r>
            <a:r>
              <a:rPr lang="en-US" sz="2000" i="1" dirty="0" smtClean="0"/>
              <a:t>)</a:t>
            </a:r>
            <a:endParaRPr lang="en-US" altLang="zh-CN"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Descriptors </a:t>
            </a:r>
            <a:endParaRPr lang="en-US" altLang="zh-CN" sz="2400" dirty="0" smtClean="0"/>
          </a:p>
          <a:p>
            <a:pPr lvl="1"/>
            <a:r>
              <a:rPr lang="en-US" sz="2000" dirty="0" smtClean="0"/>
              <a:t>Think of a descriptor as an agent that presents object attributes. It is any (new-style) class that implements at least one of three special methods that serve as the </a:t>
            </a:r>
            <a:r>
              <a:rPr lang="en-US" sz="2000" i="1" dirty="0" smtClean="0"/>
              <a:t>descriptor protocol: __get__(), __set__(), and __delete__()</a:t>
            </a:r>
            <a:endParaRPr lang="en-US" sz="2000" dirty="0" smtClean="0"/>
          </a:p>
          <a:p>
            <a:pPr lvl="1"/>
            <a:r>
              <a:rPr lang="en-US" altLang="zh-CN" sz="2000" dirty="0" smtClean="0"/>
              <a:t>Descriptors which do not implement __set()__ are referred </a:t>
            </a:r>
            <a:r>
              <a:rPr lang="en-US" sz="2000" i="1" dirty="0" smtClean="0"/>
              <a:t>method descriptors, </a:t>
            </a:r>
            <a:r>
              <a:rPr lang="en-US" sz="2000" dirty="0" smtClean="0"/>
              <a:t>or </a:t>
            </a:r>
            <a:r>
              <a:rPr lang="en-US" sz="2000" i="1" dirty="0" smtClean="0"/>
              <a:t>non-data descriptors. </a:t>
            </a:r>
            <a:r>
              <a:rPr lang="en-US" sz="2000" dirty="0" smtClean="0"/>
              <a:t>Those that override both __get__() and __set__() are called </a:t>
            </a:r>
            <a:r>
              <a:rPr lang="en-US" sz="2000" i="1" dirty="0" smtClean="0"/>
              <a:t>data descriptors</a:t>
            </a:r>
          </a:p>
          <a:p>
            <a:pPr lvl="1"/>
            <a:r>
              <a:rPr lang="en-US" sz="2000" dirty="0" smtClean="0"/>
              <a:t>The signatures</a:t>
            </a:r>
            <a:br>
              <a:rPr lang="en-US" sz="2000" dirty="0" smtClean="0"/>
            </a:br>
            <a:r>
              <a:rPr lang="en-US" sz="2000" b="1" dirty="0" smtClean="0"/>
              <a:t> def __get__(self, </a:t>
            </a:r>
            <a:r>
              <a:rPr lang="en-US" sz="2000" b="1" dirty="0" err="1" smtClean="0"/>
              <a:t>obj</a:t>
            </a:r>
            <a:r>
              <a:rPr lang="en-US" sz="2000" b="1" dirty="0" smtClean="0"/>
              <a:t>, </a:t>
            </a:r>
            <a:r>
              <a:rPr lang="en-US" sz="2000" b="1" dirty="0" err="1" smtClean="0"/>
              <a:t>typ</a:t>
            </a:r>
            <a:r>
              <a:rPr lang="en-US" sz="2000" b="1" dirty="0" smtClean="0"/>
              <a:t>=None) =&gt; value</a:t>
            </a:r>
            <a:br>
              <a:rPr lang="en-US" sz="2000" b="1" dirty="0" smtClean="0"/>
            </a:br>
            <a:r>
              <a:rPr lang="en-US" sz="2000" b="1" dirty="0" smtClean="0"/>
              <a:t> def __set__(self, </a:t>
            </a:r>
            <a:r>
              <a:rPr lang="en-US" sz="2000" b="1" dirty="0" err="1" smtClean="0"/>
              <a:t>obj</a:t>
            </a:r>
            <a:r>
              <a:rPr lang="en-US" sz="2000" b="1" dirty="0" smtClean="0"/>
              <a:t>, </a:t>
            </a:r>
            <a:r>
              <a:rPr lang="en-US" sz="2000" b="1" dirty="0" err="1" smtClean="0"/>
              <a:t>val</a:t>
            </a:r>
            <a:r>
              <a:rPr lang="en-US" sz="2000" b="1" dirty="0" smtClean="0"/>
              <a:t>) =&gt; None</a:t>
            </a:r>
            <a:br>
              <a:rPr lang="en-US" sz="2000" b="1" dirty="0" smtClean="0"/>
            </a:br>
            <a:r>
              <a:rPr lang="en-US" sz="2000" b="1" dirty="0" smtClean="0"/>
              <a:t> def __delete__(self, </a:t>
            </a:r>
            <a:r>
              <a:rPr lang="en-US" sz="2000" b="1" dirty="0" err="1" smtClean="0"/>
              <a:t>obj</a:t>
            </a:r>
            <a:r>
              <a:rPr lang="en-US" sz="2000" b="1" dirty="0" smtClean="0"/>
              <a:t>) =&gt; None</a:t>
            </a:r>
          </a:p>
          <a:p>
            <a:pPr lvl="1"/>
            <a:r>
              <a:rPr lang="en-US" sz="2000" dirty="0" smtClean="0"/>
              <a:t>Given a class X and an instance x, x.foo is translated to </a:t>
            </a:r>
            <a:r>
              <a:rPr lang="en-US" sz="2000" b="1" dirty="0" smtClean="0"/>
              <a:t>type(x).__</a:t>
            </a:r>
            <a:r>
              <a:rPr lang="en-US" sz="2000" b="1" dirty="0" err="1" smtClean="0"/>
              <a:t>dict</a:t>
            </a:r>
            <a:r>
              <a:rPr lang="en-US" sz="2000" b="1" dirty="0" smtClean="0"/>
              <a:t>__['</a:t>
            </a:r>
            <a:r>
              <a:rPr lang="en-US" sz="2000" b="1" dirty="0" err="1" smtClean="0"/>
              <a:t>foo</a:t>
            </a:r>
            <a:r>
              <a:rPr lang="en-US" sz="2000" b="1" dirty="0" smtClean="0"/>
              <a:t>'].__get__(x, type(x))</a:t>
            </a:r>
            <a:r>
              <a:rPr lang="en-US" sz="2000" dirty="0" smtClean="0"/>
              <a:t>. If __get__() is called for a </a:t>
            </a:r>
            <a:r>
              <a:rPr lang="en-US" sz="2000" b="1" dirty="0" smtClean="0"/>
              <a:t>class</a:t>
            </a:r>
            <a:r>
              <a:rPr lang="en-US" sz="2000" dirty="0" smtClean="0"/>
              <a:t>, then None is passed in as the object (which would be self for an instance): </a:t>
            </a:r>
            <a:r>
              <a:rPr lang="en-US" sz="2000" b="1" dirty="0" err="1" smtClean="0"/>
              <a:t>X.__dict</a:t>
            </a:r>
            <a:r>
              <a:rPr lang="en-US" sz="2000" b="1" dirty="0" smtClean="0"/>
              <a:t>__['</a:t>
            </a:r>
            <a:r>
              <a:rPr lang="en-US" sz="2000" b="1" dirty="0" err="1" smtClean="0"/>
              <a:t>foo</a:t>
            </a:r>
            <a:r>
              <a:rPr lang="en-US" sz="2000" b="1" dirty="0" smtClean="0"/>
              <a:t>'].__get__(None, X)</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Precedence (when accessing attributes)</a:t>
            </a:r>
            <a:endParaRPr lang="en-US" altLang="zh-CN" sz="2400" dirty="0" smtClean="0"/>
          </a:p>
          <a:p>
            <a:pPr lvl="1"/>
            <a:r>
              <a:rPr lang="en-US" sz="2000" dirty="0" smtClean="0"/>
              <a:t>Class attributes </a:t>
            </a:r>
          </a:p>
          <a:p>
            <a:pPr lvl="1"/>
            <a:r>
              <a:rPr lang="en-US" sz="2000" dirty="0" smtClean="0"/>
              <a:t>Data descriptors</a:t>
            </a:r>
          </a:p>
          <a:p>
            <a:pPr lvl="1"/>
            <a:r>
              <a:rPr lang="en-US" sz="2000" dirty="0" smtClean="0"/>
              <a:t>Instance attributes</a:t>
            </a:r>
          </a:p>
          <a:p>
            <a:pPr lvl="1"/>
            <a:r>
              <a:rPr lang="en-US" sz="2000" dirty="0" smtClean="0"/>
              <a:t>Non-data descriptors</a:t>
            </a:r>
          </a:p>
          <a:p>
            <a:pPr lvl="1"/>
            <a:r>
              <a:rPr lang="en-US" sz="2000" dirty="0" smtClean="0"/>
              <a:t>Defaulting to __</a:t>
            </a:r>
            <a:r>
              <a:rPr lang="en-US" sz="2000" dirty="0" err="1" smtClean="0"/>
              <a:t>getattr</a:t>
            </a:r>
            <a:r>
              <a:rPr lang="en-US" sz="2000" dirty="0" smtClean="0"/>
              <a:t>__()</a:t>
            </a:r>
          </a:p>
          <a:p>
            <a:pPr marL="342900" lvl="1" indent="-342900">
              <a:buFont typeface="Arial" pitchFamily="34" charset="0"/>
              <a:buChar char="•"/>
            </a:pPr>
            <a:r>
              <a:rPr lang="en-US" sz="2400" dirty="0" smtClean="0"/>
              <a:t>Static methods, class methods, properties and even functions themselves are all descriptors</a:t>
            </a:r>
          </a:p>
          <a:p>
            <a:pPr marL="342900" lvl="1" indent="-342900">
              <a:buFont typeface="Arial" pitchFamily="34" charset="0"/>
              <a:buChar char="•"/>
            </a:pPr>
            <a:r>
              <a:rPr lang="en-US" sz="2400" dirty="0" smtClean="0"/>
              <a:t>Descriptor example</a:t>
            </a:r>
          </a:p>
          <a:p>
            <a:pPr lvl="1"/>
            <a:endParaRPr lang="en-US" sz="20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Bool</a:t>
            </a:r>
            <a:r>
              <a:rPr lang="en-US" sz="3200" dirty="0" smtClean="0"/>
              <a:t> value</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The following </a:t>
            </a:r>
            <a:r>
              <a:rPr lang="en-US" altLang="zh-CN" sz="2400" dirty="0" err="1" smtClean="0"/>
              <a:t>bool</a:t>
            </a:r>
            <a:r>
              <a:rPr lang="en-US" altLang="zh-CN" sz="2400" dirty="0" smtClean="0"/>
              <a:t> value is False, all other objects are True</a:t>
            </a:r>
          </a:p>
          <a:p>
            <a:pPr lvl="1"/>
            <a:r>
              <a:rPr lang="en-US" sz="2000" dirty="0" smtClean="0"/>
              <a:t>None</a:t>
            </a:r>
          </a:p>
          <a:p>
            <a:pPr lvl="1"/>
            <a:r>
              <a:rPr lang="en-US" sz="2000" dirty="0" smtClean="0"/>
              <a:t>False (</a:t>
            </a:r>
            <a:r>
              <a:rPr lang="en-US" sz="2000" i="1" dirty="0" smtClean="0"/>
              <a:t>Boolean)</a:t>
            </a:r>
            <a:endParaRPr lang="en-US" sz="2000" dirty="0" smtClean="0"/>
          </a:p>
          <a:p>
            <a:pPr lvl="1"/>
            <a:r>
              <a:rPr lang="en-US" sz="2000" i="1" dirty="0" smtClean="0"/>
              <a:t>Any numeric zero</a:t>
            </a:r>
            <a:endParaRPr lang="en-US" sz="2000" dirty="0" smtClean="0"/>
          </a:p>
          <a:p>
            <a:pPr lvl="1"/>
            <a:r>
              <a:rPr lang="en-US" sz="2000" dirty="0" smtClean="0"/>
              <a:t>0 (</a:t>
            </a:r>
            <a:r>
              <a:rPr lang="en-US" sz="2000" i="1" dirty="0" smtClean="0"/>
              <a:t>integer)</a:t>
            </a:r>
            <a:endParaRPr lang="en-US" sz="2000" dirty="0" smtClean="0"/>
          </a:p>
          <a:p>
            <a:pPr lvl="1"/>
            <a:r>
              <a:rPr lang="en-US" sz="2000" dirty="0" smtClean="0"/>
              <a:t>0.0 (</a:t>
            </a:r>
            <a:r>
              <a:rPr lang="en-US" sz="2000" i="1" dirty="0" smtClean="0"/>
              <a:t>float)</a:t>
            </a:r>
          </a:p>
          <a:p>
            <a:pPr lvl="1"/>
            <a:r>
              <a:rPr lang="en-US" sz="2000" dirty="0" smtClean="0"/>
              <a:t>0L (</a:t>
            </a:r>
            <a:r>
              <a:rPr lang="en-US" sz="2000" i="1" dirty="0" smtClean="0"/>
              <a:t>long integer)</a:t>
            </a:r>
          </a:p>
          <a:p>
            <a:pPr lvl="1"/>
            <a:r>
              <a:rPr lang="en-US" sz="2000" dirty="0" smtClean="0"/>
              <a:t>0.0+0.0j (</a:t>
            </a:r>
            <a:r>
              <a:rPr lang="en-US" sz="2000" i="1" dirty="0" smtClean="0"/>
              <a:t>complex)</a:t>
            </a:r>
          </a:p>
          <a:p>
            <a:pPr lvl="1"/>
            <a:r>
              <a:rPr lang="en-US" sz="2000" dirty="0" smtClean="0"/>
              <a:t>"" (</a:t>
            </a:r>
            <a:r>
              <a:rPr lang="en-US" sz="2000" i="1" dirty="0" smtClean="0"/>
              <a:t>empty string)</a:t>
            </a:r>
          </a:p>
          <a:p>
            <a:pPr lvl="1"/>
            <a:r>
              <a:rPr lang="en-US" sz="2000" dirty="0" smtClean="0"/>
              <a:t>[] (</a:t>
            </a:r>
            <a:r>
              <a:rPr lang="en-US" sz="2000" i="1" dirty="0" smtClean="0"/>
              <a:t>empty list)</a:t>
            </a:r>
          </a:p>
          <a:p>
            <a:pPr lvl="1"/>
            <a:r>
              <a:rPr lang="en-US" sz="2000" dirty="0" smtClean="0"/>
              <a:t>() (</a:t>
            </a:r>
            <a:r>
              <a:rPr lang="en-US" sz="2000" i="1" dirty="0" smtClean="0"/>
              <a:t>empty </a:t>
            </a:r>
            <a:r>
              <a:rPr lang="en-US" sz="2000" i="1" dirty="0" err="1" smtClean="0"/>
              <a:t>tuple</a:t>
            </a:r>
            <a:r>
              <a:rPr lang="en-US" sz="2000" i="1" dirty="0" smtClean="0"/>
              <a:t>)</a:t>
            </a:r>
          </a:p>
          <a:p>
            <a:pPr lvl="1"/>
            <a:r>
              <a:rPr lang="en-US" sz="2000" dirty="0" smtClean="0"/>
              <a:t>{} (</a:t>
            </a:r>
            <a:r>
              <a:rPr lang="en-US" sz="2000" i="1" dirty="0" smtClean="0"/>
              <a:t>empty dictionary)</a:t>
            </a:r>
          </a:p>
          <a:p>
            <a:pPr marL="342900" lvl="1" indent="-342900">
              <a:buFont typeface="Arial" pitchFamily="34" charset="0"/>
              <a:buChar char="•"/>
            </a:pPr>
            <a:r>
              <a:rPr lang="en-US" altLang="zh-CN" sz="2400" dirty="0" smtClean="0"/>
              <a:t>For user defined class instance, if it defines nonzero(__nonzero()) or length(__</a:t>
            </a:r>
            <a:r>
              <a:rPr lang="en-US" altLang="zh-CN" sz="2400" dirty="0" err="1" smtClean="0"/>
              <a:t>len</a:t>
            </a:r>
            <a:r>
              <a:rPr lang="en-US" altLang="zh-CN" sz="2400" dirty="0" smtClean="0"/>
              <a:t>()) and if they are 0, the instance have False value.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normAutofit/>
          </a:bodyPr>
          <a:lstStyle/>
          <a:p>
            <a:pPr lvl="1"/>
            <a:endParaRPr lang="en-US" sz="2000" dirty="0" smtClean="0"/>
          </a:p>
          <a:p>
            <a:pPr>
              <a:buNone/>
            </a:pPr>
            <a:r>
              <a:rPr lang="en-US" sz="2400" dirty="0" smtClean="0"/>
              <a:t> </a:t>
            </a:r>
            <a:endParaRPr lang="en-US" sz="2000" b="1" dirty="0" smtClean="0"/>
          </a:p>
        </p:txBody>
      </p:sp>
      <p:pic>
        <p:nvPicPr>
          <p:cNvPr id="10242" name="Picture 2"/>
          <p:cNvPicPr>
            <a:picLocks noChangeAspect="1" noChangeArrowheads="1"/>
          </p:cNvPicPr>
          <p:nvPr/>
        </p:nvPicPr>
        <p:blipFill>
          <a:blip r:embed="rId3" cstate="print"/>
          <a:srcRect/>
          <a:stretch>
            <a:fillRect/>
          </a:stretch>
        </p:blipFill>
        <p:spPr bwMode="auto">
          <a:xfrm>
            <a:off x="1981200" y="152400"/>
            <a:ext cx="5210175" cy="5667375"/>
          </a:xfrm>
          <a:prstGeom prst="rect">
            <a:avLst/>
          </a:prstGeom>
          <a:noFill/>
          <a:ln w="9525">
            <a:noFill/>
            <a:miter lim="800000"/>
            <a:headEnd/>
            <a:tailEnd/>
          </a:ln>
        </p:spPr>
      </p:pic>
      <p:sp>
        <p:nvSpPr>
          <p:cNvPr id="6" name="TextBox 5"/>
          <p:cNvSpPr txBox="1"/>
          <p:nvPr/>
        </p:nvSpPr>
        <p:spPr>
          <a:xfrm>
            <a:off x="1066800" y="5867400"/>
            <a:ext cx="7239000" cy="923330"/>
          </a:xfrm>
          <a:prstGeom prst="rect">
            <a:avLst/>
          </a:prstGeom>
          <a:noFill/>
        </p:spPr>
        <p:txBody>
          <a:bodyPr wrap="square" rtlCol="0">
            <a:spAutoFit/>
          </a:bodyPr>
          <a:lstStyle/>
          <a:p>
            <a:r>
              <a:rPr lang="en-US" dirty="0" smtClean="0"/>
              <a:t>Notice how we were able to sneak in an attribute to our instance. We were able to assign the string "bar" to c3.foo, but because the data descriptor is more important, it overrides or effectively hides our assignment.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Properties and property() built-in</a:t>
            </a:r>
          </a:p>
          <a:p>
            <a:pPr lvl="1"/>
            <a:r>
              <a:rPr lang="en-US" sz="2000" dirty="0" smtClean="0"/>
              <a:t>Properties are a very useful and specific type of descriptor were meant to handle all accesses to instance attributes in a similar manner as descriptors </a:t>
            </a:r>
          </a:p>
          <a:p>
            <a:pPr lvl="1"/>
            <a:r>
              <a:rPr lang="en-US" sz="2000" dirty="0" smtClean="0"/>
              <a:t>property(</a:t>
            </a:r>
            <a:r>
              <a:rPr lang="en-US" sz="2000" dirty="0" err="1" smtClean="0"/>
              <a:t>fget</a:t>
            </a:r>
            <a:r>
              <a:rPr lang="en-US" sz="2000" dirty="0" smtClean="0"/>
              <a:t>=None, </a:t>
            </a:r>
            <a:r>
              <a:rPr lang="en-US" sz="2000" dirty="0" err="1" smtClean="0"/>
              <a:t>fset</a:t>
            </a:r>
            <a:r>
              <a:rPr lang="en-US" sz="2000" dirty="0" smtClean="0"/>
              <a:t>=None, </a:t>
            </a:r>
            <a:r>
              <a:rPr lang="en-US" sz="2000" dirty="0" err="1" smtClean="0"/>
              <a:t>fdel</a:t>
            </a:r>
            <a:r>
              <a:rPr lang="en-US" sz="2000" dirty="0" smtClean="0"/>
              <a:t>=None, doc=None), instance-method-</a:t>
            </a:r>
            <a:r>
              <a:rPr lang="en-US" sz="2000" dirty="0" err="1" smtClean="0"/>
              <a:t>eg</a:t>
            </a:r>
            <a:endParaRPr lang="en-US" sz="2000" b="1" dirty="0" smtClean="0"/>
          </a:p>
        </p:txBody>
      </p:sp>
      <p:pic>
        <p:nvPicPr>
          <p:cNvPr id="11266" name="Picture 2"/>
          <p:cNvPicPr>
            <a:picLocks noChangeAspect="1" noChangeArrowheads="1"/>
          </p:cNvPicPr>
          <p:nvPr/>
        </p:nvPicPr>
        <p:blipFill>
          <a:blip r:embed="rId2" cstate="print"/>
          <a:srcRect/>
          <a:stretch>
            <a:fillRect/>
          </a:stretch>
        </p:blipFill>
        <p:spPr bwMode="auto">
          <a:xfrm>
            <a:off x="3048000" y="3076575"/>
            <a:ext cx="3648075"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property() function example</a:t>
            </a:r>
          </a:p>
          <a:p>
            <a:pPr lvl="1"/>
            <a:r>
              <a:rPr lang="en-US" sz="2000" dirty="0" smtClean="0"/>
              <a:t>from math import pi</a:t>
            </a:r>
            <a:br>
              <a:rPr lang="en-US" sz="2000" dirty="0" smtClean="0"/>
            </a:br>
            <a:r>
              <a:rPr lang="en-US" sz="2000" dirty="0" smtClean="0"/>
              <a:t>def </a:t>
            </a:r>
            <a:r>
              <a:rPr lang="en-US" sz="2000" dirty="0" err="1" smtClean="0"/>
              <a:t>get_pi</a:t>
            </a:r>
            <a:r>
              <a:rPr lang="en-US" sz="2000" dirty="0" smtClean="0"/>
              <a:t>(</a:t>
            </a:r>
            <a:r>
              <a:rPr lang="en-US" sz="2000" b="1" dirty="0" smtClean="0"/>
              <a:t>dummy</a:t>
            </a:r>
            <a:r>
              <a:rPr lang="en-US" sz="2000" dirty="0" smtClean="0"/>
              <a:t>):  # dummy variable is a placeholder of self</a:t>
            </a:r>
            <a:br>
              <a:rPr lang="en-US" sz="2000" dirty="0" smtClean="0"/>
            </a:br>
            <a:r>
              <a:rPr lang="en-US" sz="2000" dirty="0" smtClean="0"/>
              <a:t>    return pi</a:t>
            </a:r>
            <a:br>
              <a:rPr lang="en-US" sz="2000" dirty="0" smtClean="0"/>
            </a:br>
            <a:r>
              <a:rPr lang="en-US" sz="2000" dirty="0" smtClean="0"/>
              <a:t>class PI(object):</a:t>
            </a:r>
            <a:r>
              <a:rPr lang="en-US" sz="2000" b="1" dirty="0" smtClean="0"/>
              <a:t/>
            </a:r>
            <a:br>
              <a:rPr lang="en-US" sz="2000" b="1" dirty="0" smtClean="0"/>
            </a:br>
            <a:r>
              <a:rPr lang="en-US" sz="2000" b="1" dirty="0" smtClean="0"/>
              <a:t>    </a:t>
            </a:r>
            <a:r>
              <a:rPr lang="en-US" sz="2000" dirty="0" smtClean="0"/>
              <a:t>pi = property(</a:t>
            </a:r>
            <a:r>
              <a:rPr lang="en-US" sz="2000" dirty="0" err="1" smtClean="0"/>
              <a:t>get_pi</a:t>
            </a:r>
            <a:r>
              <a:rPr lang="en-US" sz="2000" dirty="0" smtClean="0"/>
              <a:t>, doc='Constant "pi"')</a:t>
            </a:r>
          </a:p>
          <a:p>
            <a:pPr lvl="1"/>
            <a:r>
              <a:rPr lang="en-US" sz="2000" b="1" dirty="0" smtClean="0"/>
              <a:t>Hide X</a:t>
            </a:r>
          </a:p>
        </p:txBody>
      </p:sp>
      <p:pic>
        <p:nvPicPr>
          <p:cNvPr id="12290" name="Picture 2"/>
          <p:cNvPicPr>
            <a:picLocks noChangeAspect="1" noChangeArrowheads="1"/>
          </p:cNvPicPr>
          <p:nvPr/>
        </p:nvPicPr>
        <p:blipFill>
          <a:blip r:embed="rId2" cstate="print"/>
          <a:srcRect/>
          <a:stretch>
            <a:fillRect/>
          </a:stretch>
        </p:blipFill>
        <p:spPr bwMode="auto">
          <a:xfrm>
            <a:off x="2209800" y="3657600"/>
            <a:ext cx="4000500"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err="1" smtClean="0"/>
              <a:t>Metaclass</a:t>
            </a:r>
            <a:r>
              <a:rPr lang="en-US" altLang="zh-CN" sz="2400" dirty="0" smtClean="0"/>
              <a:t> and __</a:t>
            </a:r>
            <a:r>
              <a:rPr lang="en-US" altLang="zh-CN" sz="2400" dirty="0" err="1" smtClean="0"/>
              <a:t>metaclass</a:t>
            </a:r>
            <a:r>
              <a:rPr lang="en-US" altLang="zh-CN" sz="2400" dirty="0" smtClean="0"/>
              <a:t>__</a:t>
            </a:r>
          </a:p>
          <a:p>
            <a:pPr lvl="1"/>
            <a:r>
              <a:rPr lang="en-US" sz="2000" dirty="0" err="1" smtClean="0"/>
              <a:t>Metaclass</a:t>
            </a:r>
            <a:r>
              <a:rPr lang="en-US" sz="2000" dirty="0" smtClean="0"/>
              <a:t> is class which creates other class (its instance is other class)</a:t>
            </a:r>
          </a:p>
          <a:p>
            <a:pPr lvl="1"/>
            <a:r>
              <a:rPr lang="en-US" sz="2000" dirty="0" smtClean="0"/>
              <a:t>When executing a class definition, the interpreter has to know the correct </a:t>
            </a:r>
            <a:r>
              <a:rPr lang="en-US" sz="2000" dirty="0" err="1" smtClean="0"/>
              <a:t>metaclass</a:t>
            </a:r>
            <a:r>
              <a:rPr lang="en-US" sz="2000" dirty="0" smtClean="0"/>
              <a:t> to use. It will look for a class attribute named __</a:t>
            </a:r>
            <a:r>
              <a:rPr lang="en-US" sz="2000" dirty="0" err="1" smtClean="0"/>
              <a:t>metaclass</a:t>
            </a:r>
            <a:r>
              <a:rPr lang="en-US" sz="2000" dirty="0" smtClean="0"/>
              <a:t>__ first, and if it is there, it will use the class that is assigned to that attribute as the </a:t>
            </a:r>
            <a:r>
              <a:rPr lang="en-US" sz="2000" dirty="0" err="1" smtClean="0"/>
              <a:t>metaclass</a:t>
            </a:r>
            <a:endParaRPr lang="en-US" sz="2000" dirty="0" smtClean="0"/>
          </a:p>
          <a:p>
            <a:pPr lvl="1"/>
            <a:r>
              <a:rPr lang="en-US" sz="2000" dirty="0" smtClean="0"/>
              <a:t>If that attribute has not been defined, it will go up and search an ancestor class for __</a:t>
            </a:r>
            <a:r>
              <a:rPr lang="en-US" sz="2000" dirty="0" err="1" smtClean="0"/>
              <a:t>metaclass</a:t>
            </a:r>
            <a:r>
              <a:rPr lang="en-US" sz="2000" dirty="0" smtClean="0"/>
              <a:t>__. All new-style classes must inherit from object or type if there are no other base classes</a:t>
            </a:r>
          </a:p>
          <a:p>
            <a:pPr lvl="1"/>
            <a:r>
              <a:rPr lang="en-US" sz="2000" dirty="0" smtClean="0"/>
              <a:t>If that is not found, it checks for a global variable named __</a:t>
            </a:r>
            <a:r>
              <a:rPr lang="en-US" sz="2000" dirty="0" err="1" smtClean="0"/>
              <a:t>metaclass</a:t>
            </a:r>
            <a:r>
              <a:rPr lang="en-US" sz="2000" dirty="0" smtClean="0"/>
              <a:t>__ and uses it if it exists. </a:t>
            </a:r>
          </a:p>
          <a:p>
            <a:pPr lvl="1"/>
            <a:r>
              <a:rPr lang="en-US" sz="2000" dirty="0" smtClean="0"/>
              <a:t>Otherwise, the class is a classic class, and </a:t>
            </a:r>
            <a:r>
              <a:rPr lang="en-US" sz="2000" dirty="0" err="1" smtClean="0"/>
              <a:t>types.ClassType</a:t>
            </a:r>
            <a:r>
              <a:rPr lang="en-US" sz="2000" dirty="0" smtClean="0"/>
              <a:t> is used as the </a:t>
            </a:r>
            <a:r>
              <a:rPr lang="en-US" sz="2000" dirty="0" err="1" smtClean="0"/>
              <a:t>metaclass</a:t>
            </a:r>
            <a:endParaRPr lang="en-US" sz="2000" dirty="0" smtClean="0"/>
          </a:p>
          <a:p>
            <a:pPr lvl="1"/>
            <a:r>
              <a:rPr lang="en-US" sz="2000" dirty="0" err="1" smtClean="0"/>
              <a:t>metaclass</a:t>
            </a:r>
            <a:r>
              <a:rPr lang="en-US" sz="2000" dirty="0" smtClean="0"/>
              <a:t> (always) passes three arguments (to its constructor): the class name, the </a:t>
            </a:r>
            <a:r>
              <a:rPr lang="en-US" sz="2000" dirty="0" err="1" smtClean="0"/>
              <a:t>tuple</a:t>
            </a:r>
            <a:r>
              <a:rPr lang="en-US" sz="2000" dirty="0" smtClean="0"/>
              <a:t> of base classes to inherit from, and the (class) attribute dictionary</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Grammar - Advanced Features of New-Style Classes</a:t>
            </a:r>
            <a:endParaRPr lang="en-US" sz="3200" dirty="0"/>
          </a:p>
        </p:txBody>
      </p:sp>
      <p:pic>
        <p:nvPicPr>
          <p:cNvPr id="13314" name="Picture 2"/>
          <p:cNvPicPr>
            <a:picLocks noChangeAspect="1" noChangeArrowheads="1"/>
          </p:cNvPicPr>
          <p:nvPr/>
        </p:nvPicPr>
        <p:blipFill>
          <a:blip r:embed="rId2" cstate="print"/>
          <a:srcRect/>
          <a:stretch>
            <a:fillRect/>
          </a:stretch>
        </p:blipFill>
        <p:spPr bwMode="auto">
          <a:xfrm>
            <a:off x="1752600" y="990600"/>
            <a:ext cx="5524500" cy="568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a:t>
            </a:r>
            <a:r>
              <a:rPr lang="en-US" sz="3200" dirty="0" err="1" smtClean="0"/>
              <a:t>struture</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Module structure</a:t>
            </a: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a:p>
            <a:endParaRPr lang="en-US" altLang="zh-CN" sz="2000" dirty="0"/>
          </a:p>
        </p:txBody>
      </p:sp>
      <p:pic>
        <p:nvPicPr>
          <p:cNvPr id="3075" name="Picture 3"/>
          <p:cNvPicPr>
            <a:picLocks noChangeAspect="1" noChangeArrowheads="1"/>
          </p:cNvPicPr>
          <p:nvPr/>
        </p:nvPicPr>
        <p:blipFill>
          <a:blip r:embed="rId2" cstate="print"/>
          <a:srcRect/>
          <a:stretch>
            <a:fillRect/>
          </a:stretch>
        </p:blipFill>
        <p:spPr bwMode="auto">
          <a:xfrm>
            <a:off x="1905000" y="1562100"/>
            <a:ext cx="5248275"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 Main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How the code is executed</a:t>
            </a:r>
          </a:p>
          <a:p>
            <a:pPr lvl="1"/>
            <a:r>
              <a:rPr lang="en-US" altLang="zh-CN" sz="2000" dirty="0" smtClean="0"/>
              <a:t>All Python statements in the highest level of code that is, the lines that are not </a:t>
            </a:r>
            <a:r>
              <a:rPr lang="en-US" altLang="zh-CN" sz="2000" dirty="0" err="1" smtClean="0"/>
              <a:t>indentedwill</a:t>
            </a:r>
            <a:r>
              <a:rPr lang="en-US" altLang="zh-CN" sz="2000" dirty="0" smtClean="0"/>
              <a:t> be executed on import </a:t>
            </a:r>
            <a:r>
              <a:rPr lang="en-US" sz="2000" dirty="0" smtClean="0"/>
              <a:t>, whether desired or not. Because of this "feature," safer code is written such that everything is in a function except for the code that should be executed on an import of a module</a:t>
            </a:r>
            <a:endParaRPr lang="en-US" altLang="zh-CN" sz="2000" dirty="0" smtClean="0"/>
          </a:p>
          <a:p>
            <a:r>
              <a:rPr lang="en-US" altLang="zh-CN" sz="2400" dirty="0" smtClean="0"/>
              <a:t>__name__ indicates how module was loaded</a:t>
            </a:r>
          </a:p>
          <a:p>
            <a:pPr lvl="1"/>
            <a:r>
              <a:rPr lang="en-US" sz="2000" dirty="0" smtClean="0"/>
              <a:t>__name__ contains module name if imported</a:t>
            </a:r>
          </a:p>
          <a:p>
            <a:pPr lvl="1"/>
            <a:r>
              <a:rPr lang="en-US" sz="2000" dirty="0" smtClean="0"/>
              <a:t>__name__ </a:t>
            </a:r>
            <a:r>
              <a:rPr lang="en-US" sz="2000" i="1" dirty="0" smtClean="0"/>
              <a:t>contains </a:t>
            </a:r>
            <a:r>
              <a:rPr lang="en-US" sz="2000" dirty="0" smtClean="0"/>
              <a:t>'__main__' if executed directly from command line</a:t>
            </a:r>
            <a:endParaRPr lang="en-US" altLang="zh-CN" sz="2000" dirty="0" smtClean="0"/>
          </a:p>
          <a:p>
            <a:pPr>
              <a:buNone/>
            </a:pPr>
            <a:endParaRPr lang="en-US" altLang="zh-CN" sz="2000" dirty="0" smtClean="0"/>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Module import</a:t>
            </a:r>
          </a:p>
          <a:p>
            <a:pPr lvl="1"/>
            <a:r>
              <a:rPr lang="en-US" altLang="zh-CN" sz="2000" b="1" dirty="0" smtClean="0"/>
              <a:t>import</a:t>
            </a:r>
            <a:r>
              <a:rPr lang="en-US" altLang="zh-CN" sz="2000" dirty="0" smtClean="0"/>
              <a:t> </a:t>
            </a:r>
            <a:r>
              <a:rPr lang="en-US" altLang="zh-CN" sz="2000" i="1" dirty="0" smtClean="0"/>
              <a:t>module1</a:t>
            </a:r>
            <a:r>
              <a:rPr lang="en-US" altLang="zh-CN" sz="2000" dirty="0" smtClean="0"/>
              <a:t>[, </a:t>
            </a:r>
            <a:r>
              <a:rPr lang="en-US" altLang="zh-CN" sz="2000" i="1" dirty="0" smtClean="0"/>
              <a:t>module2</a:t>
            </a:r>
            <a:r>
              <a:rPr lang="en-US" altLang="zh-CN" sz="2000" dirty="0" smtClean="0"/>
              <a:t>,…]</a:t>
            </a:r>
          </a:p>
          <a:p>
            <a:pPr lvl="1"/>
            <a:r>
              <a:rPr lang="en-US" altLang="zh-CN" sz="2000" b="1" dirty="0" smtClean="0"/>
              <a:t>from </a:t>
            </a:r>
            <a:r>
              <a:rPr lang="en-US" altLang="zh-CN" sz="2000" i="1" dirty="0" smtClean="0"/>
              <a:t>module</a:t>
            </a:r>
            <a:r>
              <a:rPr lang="en-US" altLang="zh-CN" sz="2000" b="1" dirty="0" smtClean="0"/>
              <a:t> import </a:t>
            </a:r>
            <a:r>
              <a:rPr lang="en-US" altLang="zh-CN" sz="2000" i="1" dirty="0" smtClean="0"/>
              <a:t>name1</a:t>
            </a:r>
            <a:r>
              <a:rPr lang="en-US" altLang="zh-CN" sz="2000" dirty="0" smtClean="0"/>
              <a:t>[,</a:t>
            </a:r>
            <a:r>
              <a:rPr lang="en-US" altLang="zh-CN" sz="2000" i="1" dirty="0" smtClean="0"/>
              <a:t>name2</a:t>
            </a:r>
            <a:r>
              <a:rPr lang="en-US" altLang="zh-CN" sz="2000" dirty="0" smtClean="0"/>
              <a:t>,…]</a:t>
            </a:r>
          </a:p>
          <a:p>
            <a:pPr lvl="1"/>
            <a:r>
              <a:rPr lang="en-US" altLang="zh-CN" sz="2000" b="1" dirty="0" smtClean="0"/>
              <a:t>from </a:t>
            </a:r>
            <a:r>
              <a:rPr lang="en-US" altLang="zh-CN" sz="2000" i="1" dirty="0" smtClean="0"/>
              <a:t>module</a:t>
            </a:r>
            <a:r>
              <a:rPr lang="en-US" altLang="zh-CN" sz="2000" b="1" dirty="0" smtClean="0"/>
              <a:t> import </a:t>
            </a:r>
            <a:r>
              <a:rPr lang="en-US" altLang="zh-CN" sz="2000" dirty="0" smtClean="0"/>
              <a:t>(</a:t>
            </a:r>
            <a:r>
              <a:rPr lang="en-US" altLang="zh-CN" sz="2000" i="1" dirty="0" smtClean="0"/>
              <a:t>name1</a:t>
            </a:r>
            <a:r>
              <a:rPr lang="en-US" altLang="zh-CN" sz="2000" dirty="0" smtClean="0"/>
              <a:t>, </a:t>
            </a:r>
            <a:r>
              <a:rPr lang="en-US" altLang="zh-CN" sz="2000" i="1" dirty="0" smtClean="0"/>
              <a:t>name2</a:t>
            </a:r>
            <a:r>
              <a:rPr lang="en-US" altLang="zh-CN" sz="2000" dirty="0" smtClean="0"/>
              <a:t>,…)</a:t>
            </a:r>
          </a:p>
          <a:p>
            <a:pPr lvl="1"/>
            <a:r>
              <a:rPr lang="en-US" altLang="zh-CN" sz="2000" b="1" dirty="0" smtClean="0"/>
              <a:t>from </a:t>
            </a:r>
            <a:r>
              <a:rPr lang="en-US" altLang="zh-CN" sz="2000" i="1" dirty="0" smtClean="0"/>
              <a:t>module</a:t>
            </a:r>
            <a:r>
              <a:rPr lang="en-US" altLang="zh-CN" sz="2000" b="1" dirty="0" smtClean="0"/>
              <a:t> import </a:t>
            </a:r>
            <a:r>
              <a:rPr lang="en-US" altLang="zh-CN" sz="2000" i="1" dirty="0" err="1" smtClean="0"/>
              <a:t>longname</a:t>
            </a:r>
            <a:r>
              <a:rPr lang="en-US" altLang="zh-CN" sz="2000" b="1" dirty="0" smtClean="0"/>
              <a:t> as </a:t>
            </a:r>
            <a:r>
              <a:rPr lang="en-US" altLang="zh-CN" sz="2000" i="1" dirty="0" err="1" smtClean="0"/>
              <a:t>shortname</a:t>
            </a:r>
            <a:endParaRPr lang="en-US" altLang="zh-CN" sz="2000" i="1" dirty="0" smtClean="0"/>
          </a:p>
          <a:p>
            <a:r>
              <a:rPr lang="en-US" altLang="zh-CN" sz="2400" dirty="0" smtClean="0"/>
              <a:t>import  - search path</a:t>
            </a:r>
          </a:p>
          <a:p>
            <a:pPr lvl="1"/>
            <a:r>
              <a:rPr lang="en-US" altLang="zh-CN" sz="2000" dirty="0" smtClean="0"/>
              <a:t>PYTHONPATH </a:t>
            </a:r>
            <a:r>
              <a:rPr lang="en-US" altLang="zh-CN" sz="2000" dirty="0" err="1" smtClean="0"/>
              <a:t>env</a:t>
            </a:r>
            <a:r>
              <a:rPr lang="en-US" altLang="zh-CN" sz="2000" dirty="0" smtClean="0"/>
              <a:t> variable (</a:t>
            </a:r>
            <a:r>
              <a:rPr lang="en-US" sz="2000" dirty="0" smtClean="0"/>
              <a:t>colon-delimited set of directory paths</a:t>
            </a:r>
            <a:r>
              <a:rPr lang="en-US" altLang="zh-CN" sz="2000" dirty="0" smtClean="0"/>
              <a:t>)</a:t>
            </a:r>
          </a:p>
          <a:p>
            <a:pPr lvl="1"/>
            <a:r>
              <a:rPr lang="en-US" altLang="zh-CN" sz="2000" dirty="0" err="1" smtClean="0"/>
              <a:t>sys.path</a:t>
            </a:r>
            <a:r>
              <a:rPr lang="en-US" altLang="zh-CN" sz="2000" dirty="0" smtClean="0"/>
              <a:t> (can change it in run-time by calling ‘append’)</a:t>
            </a:r>
          </a:p>
          <a:p>
            <a:r>
              <a:rPr lang="en-US" altLang="zh-CN" sz="2400" dirty="0" err="1" smtClean="0"/>
              <a:t>sys.modules</a:t>
            </a:r>
            <a:r>
              <a:rPr lang="en-US" altLang="zh-CN" sz="2400" dirty="0" smtClean="0"/>
              <a:t> contains where the imported module come from</a:t>
            </a:r>
          </a:p>
          <a:p>
            <a:pPr marL="342900" lvl="1" indent="-342900">
              <a:buFont typeface="Arial" pitchFamily="34" charset="0"/>
              <a:buChar char="•"/>
            </a:pPr>
            <a:r>
              <a:rPr lang="en-US" sz="2400" dirty="0" smtClean="0"/>
              <a:t>We can use the </a:t>
            </a:r>
            <a:r>
              <a:rPr lang="en-US" sz="2400" b="1" dirty="0" err="1" smtClean="0"/>
              <a:t>globals</a:t>
            </a:r>
            <a:r>
              <a:rPr lang="en-US" sz="2400" b="1" dirty="0" smtClean="0"/>
              <a:t>() </a:t>
            </a:r>
            <a:r>
              <a:rPr lang="en-US" sz="2400" dirty="0" smtClean="0"/>
              <a:t>and </a:t>
            </a:r>
            <a:r>
              <a:rPr lang="en-US" sz="2400" b="1" dirty="0" smtClean="0"/>
              <a:t>locals() </a:t>
            </a:r>
            <a:r>
              <a:rPr lang="en-US" sz="2400" dirty="0" smtClean="0"/>
              <a:t>built-in functions to tell us which names are in which namespaces when a function is called</a:t>
            </a:r>
          </a:p>
          <a:p>
            <a:pPr marL="342900" lvl="1" indent="-342900">
              <a:buFont typeface="Arial" pitchFamily="34" charset="0"/>
              <a:buChar char="•"/>
            </a:pPr>
            <a:r>
              <a:rPr lang="en-US" sz="2400" dirty="0" smtClean="0"/>
              <a:t>A module is </a:t>
            </a:r>
            <a:r>
              <a:rPr lang="en-US" sz="2400" i="1" dirty="0" smtClean="0"/>
              <a:t>loaded only once, regardless of the number of times it is imported </a:t>
            </a:r>
            <a:r>
              <a:rPr lang="en-US" sz="2400" dirty="0" smtClean="0"/>
              <a:t>preventing the module "execution" from happening over and over again if multiple imports occur</a:t>
            </a:r>
            <a:endParaRPr lang="en-US" altLang="zh-CN" sz="2400" dirty="0" smtClean="0"/>
          </a:p>
          <a:p>
            <a:pPr lvl="1"/>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Names Imported</a:t>
            </a:r>
            <a:endParaRPr lang="en-US" altLang="zh-CN" sz="2400" dirty="0" smtClean="0"/>
          </a:p>
          <a:p>
            <a:pPr lvl="1"/>
            <a:r>
              <a:rPr lang="en-US" sz="2000" dirty="0" smtClean="0"/>
              <a:t>Calling from-import brings the name into the current namespace</a:t>
            </a:r>
          </a:p>
          <a:p>
            <a:pPr lvl="1"/>
            <a:r>
              <a:rPr lang="en-US" altLang="zh-CN" sz="2000" dirty="0" smtClean="0"/>
              <a:t>The imported names </a:t>
            </a:r>
            <a:r>
              <a:rPr lang="en-US" sz="2000" dirty="0" smtClean="0"/>
              <a:t>are now part of the local namespace. A side effect is possibly </a:t>
            </a:r>
            <a:r>
              <a:rPr lang="en-US" sz="2000" b="1" dirty="0" smtClean="0"/>
              <a:t>hiding or overriding </a:t>
            </a:r>
            <a:r>
              <a:rPr lang="en-US" sz="2000" dirty="0" smtClean="0"/>
              <a:t>an existing object or built-in with the same name. Also, changes to the variable affect only the </a:t>
            </a:r>
            <a:r>
              <a:rPr lang="en-US" sz="2000" b="1" dirty="0" smtClean="0"/>
              <a:t>local copy </a:t>
            </a:r>
            <a:r>
              <a:rPr lang="en-US" sz="2000" dirty="0" smtClean="0"/>
              <a:t>and </a:t>
            </a:r>
            <a:r>
              <a:rPr lang="en-US" sz="2000" b="1" dirty="0" smtClean="0"/>
              <a:t>not the original </a:t>
            </a:r>
            <a:r>
              <a:rPr lang="en-US" sz="2000" dirty="0" smtClean="0"/>
              <a:t>in the imported module's namespace. In other words, the binding is now local rather than across namespaces.</a:t>
            </a:r>
            <a:endParaRPr lang="en-US" altLang="zh-CN" sz="2000" dirty="0" smtClean="0"/>
          </a:p>
          <a:p>
            <a:endParaRPr lang="en-US" altLang="zh-CN" sz="2000" dirty="0"/>
          </a:p>
        </p:txBody>
      </p:sp>
      <p:pic>
        <p:nvPicPr>
          <p:cNvPr id="1026" name="Picture 2"/>
          <p:cNvPicPr>
            <a:picLocks noChangeAspect="1" noChangeArrowheads="1"/>
          </p:cNvPicPr>
          <p:nvPr/>
        </p:nvPicPr>
        <p:blipFill>
          <a:blip r:embed="rId2" cstate="print"/>
          <a:srcRect/>
          <a:stretch>
            <a:fillRect/>
          </a:stretch>
        </p:blipFill>
        <p:spPr bwMode="auto">
          <a:xfrm>
            <a:off x="2895600" y="3505200"/>
            <a:ext cx="326707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Module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Can add import hooks while importing (register against sys module)</a:t>
            </a:r>
          </a:p>
          <a:p>
            <a:r>
              <a:rPr lang="en-US" altLang="zh-CN" sz="2400" dirty="0" smtClean="0"/>
              <a:t>__import__ built-in</a:t>
            </a:r>
          </a:p>
          <a:p>
            <a:pPr lvl="1"/>
            <a:r>
              <a:rPr lang="en-US" sz="2000" dirty="0" smtClean="0"/>
              <a:t>__import__(</a:t>
            </a:r>
            <a:r>
              <a:rPr lang="en-US" sz="2000" i="1" dirty="0" err="1" smtClean="0"/>
              <a:t>module_name</a:t>
            </a:r>
            <a:r>
              <a:rPr lang="en-US" sz="2000" i="1" dirty="0" smtClean="0"/>
              <a:t>[, </a:t>
            </a:r>
            <a:r>
              <a:rPr lang="en-US" sz="2000" i="1" dirty="0" err="1" smtClean="0"/>
              <a:t>globals</a:t>
            </a:r>
            <a:r>
              <a:rPr lang="en-US" sz="2000" i="1" dirty="0" smtClean="0"/>
              <a:t>[, locals[, </a:t>
            </a:r>
            <a:r>
              <a:rPr lang="en-US" sz="2000" i="1" dirty="0" err="1" smtClean="0"/>
              <a:t>fromlist</a:t>
            </a:r>
            <a:r>
              <a:rPr lang="en-US" sz="2000" i="1" dirty="0" smtClean="0"/>
              <a:t>]]])</a:t>
            </a:r>
            <a:endParaRPr lang="en-US" altLang="zh-CN" sz="2000" dirty="0" smtClean="0"/>
          </a:p>
          <a:p>
            <a:r>
              <a:rPr lang="en-US" altLang="zh-CN" sz="2400" dirty="0" err="1" smtClean="0"/>
              <a:t>globals</a:t>
            </a:r>
            <a:r>
              <a:rPr lang="en-US" altLang="zh-CN" sz="2400" dirty="0" smtClean="0"/>
              <a:t>()/locals()</a:t>
            </a:r>
          </a:p>
          <a:p>
            <a:pPr lvl="1"/>
            <a:r>
              <a:rPr lang="en-US" sz="2000" dirty="0" smtClean="0"/>
              <a:t>The </a:t>
            </a:r>
            <a:r>
              <a:rPr lang="en-US" sz="2000" dirty="0" err="1" smtClean="0"/>
              <a:t>globals</a:t>
            </a:r>
            <a:r>
              <a:rPr lang="en-US" sz="2000" dirty="0" smtClean="0"/>
              <a:t>() and locals() built-in functions return dictionaries of the global and local namespaces, respectively, of the caller. From the global namespace, however, </a:t>
            </a:r>
            <a:r>
              <a:rPr lang="en-US" sz="2000" dirty="0" err="1" smtClean="0"/>
              <a:t>globals</a:t>
            </a:r>
            <a:r>
              <a:rPr lang="en-US" sz="2000" dirty="0" smtClean="0"/>
              <a:t>() and locals() return the same dictionary</a:t>
            </a:r>
          </a:p>
          <a:p>
            <a:pPr marL="342900" lvl="1" indent="-342900">
              <a:buFont typeface="Arial" pitchFamily="34" charset="0"/>
              <a:buChar char="•"/>
            </a:pPr>
            <a:r>
              <a:rPr lang="en-US" altLang="zh-CN" sz="2400" dirty="0" smtClean="0"/>
              <a:t>reload</a:t>
            </a:r>
          </a:p>
          <a:p>
            <a:pPr lvl="1"/>
            <a:r>
              <a:rPr lang="en-US" sz="2000" dirty="0" smtClean="0"/>
              <a:t>reload(</a:t>
            </a:r>
            <a:r>
              <a:rPr lang="en-US" sz="2000" i="1" dirty="0" smtClean="0"/>
              <a:t>module), use module as the parameter not the module name</a:t>
            </a:r>
          </a:p>
          <a:p>
            <a:pPr marL="342900" lvl="1" indent="-342900">
              <a:buFont typeface="Arial" pitchFamily="34" charset="0"/>
              <a:buChar char="•"/>
            </a:pPr>
            <a:r>
              <a:rPr lang="en-US" altLang="zh-CN" sz="2400" dirty="0" smtClean="0"/>
              <a:t>All attributes prefixed with ‘_’ of the module will not be imported with ‘from </a:t>
            </a:r>
            <a:r>
              <a:rPr lang="en-US" altLang="zh-CN" sz="2400" i="1" dirty="0" smtClean="0"/>
              <a:t>module</a:t>
            </a:r>
            <a:r>
              <a:rPr lang="en-US" altLang="zh-CN" sz="2400" dirty="0" smtClean="0"/>
              <a:t> import *’ directive</a:t>
            </a:r>
            <a:endParaRPr lang="en-US"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type() and </a:t>
            </a:r>
            <a:r>
              <a:rPr lang="en-US" sz="3200" dirty="0" err="1" smtClean="0"/>
              <a:t>isinstance</a:t>
            </a:r>
            <a:r>
              <a:rPr lang="en-US" sz="3200" dirty="0" smtClean="0"/>
              <a:t>()</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altLang="zh-CN" sz="2400" dirty="0" smtClean="0"/>
              <a:t>type() returns a ‘type’ object</a:t>
            </a:r>
          </a:p>
          <a:p>
            <a:pPr lvl="1"/>
            <a:r>
              <a:rPr lang="en-US" altLang="zh-CN" sz="2000" dirty="0" smtClean="0"/>
              <a:t>&gt;&gt;&gt; type('')</a:t>
            </a:r>
          </a:p>
          <a:p>
            <a:pPr lvl="1">
              <a:buNone/>
            </a:pPr>
            <a:r>
              <a:rPr lang="en-US" altLang="zh-CN" sz="2000" dirty="0" smtClean="0"/>
              <a:t>&lt;type '</a:t>
            </a:r>
            <a:r>
              <a:rPr lang="en-US" altLang="zh-CN" sz="2000" dirty="0" err="1" smtClean="0"/>
              <a:t>str</a:t>
            </a:r>
            <a:r>
              <a:rPr lang="en-US" altLang="zh-CN" sz="2000" dirty="0" smtClean="0"/>
              <a:t>'&gt;</a:t>
            </a:r>
          </a:p>
          <a:p>
            <a:pPr lvl="1">
              <a:buNone/>
            </a:pPr>
            <a:r>
              <a:rPr lang="en-US" altLang="zh-CN" sz="2000" dirty="0" smtClean="0"/>
              <a:t>&gt;&gt;&gt; type(</a:t>
            </a:r>
            <a:r>
              <a:rPr lang="en-US" altLang="zh-CN" sz="2000" dirty="0" err="1" smtClean="0"/>
              <a:t>int</a:t>
            </a:r>
            <a:r>
              <a:rPr lang="en-US" altLang="zh-CN" sz="2000" dirty="0" smtClean="0"/>
              <a:t>)</a:t>
            </a:r>
          </a:p>
          <a:p>
            <a:pPr lvl="1">
              <a:buNone/>
            </a:pPr>
            <a:r>
              <a:rPr lang="en-US" altLang="zh-CN" sz="2000" dirty="0" smtClean="0"/>
              <a:t>&lt;type 'type'&gt;</a:t>
            </a:r>
          </a:p>
          <a:p>
            <a:pPr lvl="1">
              <a:buNone/>
            </a:pPr>
            <a:r>
              <a:rPr lang="en-US" altLang="zh-CN" sz="2000" dirty="0" smtClean="0"/>
              <a:t>&gt;&gt;&gt; type(4)</a:t>
            </a:r>
          </a:p>
          <a:p>
            <a:pPr lvl="1">
              <a:buNone/>
            </a:pPr>
            <a:r>
              <a:rPr lang="en-US" altLang="zh-CN" sz="2000" dirty="0" smtClean="0"/>
              <a:t>&lt;type '</a:t>
            </a:r>
            <a:r>
              <a:rPr lang="en-US" altLang="zh-CN" sz="2000" dirty="0" err="1" smtClean="0"/>
              <a:t>int</a:t>
            </a:r>
            <a:r>
              <a:rPr lang="en-US" altLang="zh-CN" sz="2000" dirty="0" smtClean="0"/>
              <a:t>'&gt;</a:t>
            </a:r>
          </a:p>
          <a:p>
            <a:pPr lvl="1">
              <a:buNone/>
            </a:pPr>
            <a:r>
              <a:rPr lang="en-US" altLang="zh-CN" sz="2000" dirty="0" smtClean="0"/>
              <a:t>&gt;&gt;&gt; type(0+0j)</a:t>
            </a:r>
          </a:p>
          <a:p>
            <a:pPr lvl="1">
              <a:buNone/>
            </a:pPr>
            <a:r>
              <a:rPr lang="en-US" altLang="zh-CN" sz="2000" dirty="0" smtClean="0"/>
              <a:t>&lt;type 'complex'&gt;</a:t>
            </a:r>
          </a:p>
          <a:p>
            <a:pPr lvl="1">
              <a:buNone/>
            </a:pPr>
            <a:r>
              <a:rPr lang="en-US" altLang="zh-CN" sz="2000" dirty="0" smtClean="0"/>
              <a:t>&gt;&gt;&gt; type(0L)</a:t>
            </a:r>
          </a:p>
          <a:p>
            <a:pPr lvl="1">
              <a:buNone/>
            </a:pPr>
            <a:r>
              <a:rPr lang="en-US" altLang="zh-CN" sz="2000" dirty="0" smtClean="0"/>
              <a:t>&lt;type 'long'&gt;</a:t>
            </a:r>
          </a:p>
          <a:p>
            <a:pPr lvl="1">
              <a:buNone/>
            </a:pPr>
            <a:r>
              <a:rPr lang="en-US" altLang="zh-CN" sz="2000" dirty="0" smtClean="0"/>
              <a:t>&gt;&gt;&gt; type(0.0)</a:t>
            </a:r>
          </a:p>
          <a:p>
            <a:pPr lvl="1">
              <a:buNone/>
            </a:pPr>
            <a:r>
              <a:rPr lang="en-US" altLang="zh-CN" sz="2000" dirty="0" smtClean="0"/>
              <a:t>&lt;type 'float'&gt;</a:t>
            </a:r>
          </a:p>
          <a:p>
            <a:pPr lvl="1">
              <a:buNone/>
            </a:pPr>
            <a:r>
              <a:rPr lang="en-US" altLang="zh-CN" sz="2000" dirty="0" smtClean="0"/>
              <a:t>&gt;&gt;&gt; type([])</a:t>
            </a:r>
            <a:endParaRPr lang="en-US" altLang="zh-CN" sz="2400" dirty="0" smtClean="0"/>
          </a:p>
          <a:p>
            <a:pPr lvl="1">
              <a:buNone/>
            </a:pPr>
            <a:r>
              <a:rPr lang="en-US" altLang="zh-CN" sz="2000" dirty="0" smtClean="0"/>
              <a:t>&lt;type 'list'&gt;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Package </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Package</a:t>
            </a:r>
          </a:p>
          <a:p>
            <a:pPr lvl="1"/>
            <a:r>
              <a:rPr lang="en-US" sz="2000" dirty="0" smtClean="0"/>
              <a:t>Like classes and modules, packages use the familiar attribute/dotted attribute notation to access their elements</a:t>
            </a:r>
            <a:endParaRPr lang="en-US" altLang="zh-CN" sz="2000" dirty="0" smtClean="0"/>
          </a:p>
          <a:p>
            <a:pPr lvl="1"/>
            <a:r>
              <a:rPr lang="en-US" altLang="zh-CN" sz="2000" dirty="0" smtClean="0"/>
              <a:t>Every </a:t>
            </a:r>
            <a:r>
              <a:rPr lang="en-US" altLang="zh-CN" sz="2000" dirty="0" err="1" smtClean="0"/>
              <a:t>subdir</a:t>
            </a:r>
            <a:r>
              <a:rPr lang="en-US" altLang="zh-CN" sz="2000" dirty="0" smtClean="0"/>
              <a:t> in package should contain a __</a:t>
            </a:r>
            <a:r>
              <a:rPr lang="en-US" altLang="zh-CN" sz="2000" dirty="0" err="1" smtClean="0"/>
              <a:t>init__.py</a:t>
            </a:r>
            <a:r>
              <a:rPr lang="en-US" altLang="zh-CN" sz="2000" dirty="0" smtClean="0"/>
              <a:t> which will be called automatically while importing</a:t>
            </a:r>
            <a:endParaRPr lang="en-US" altLang="zh-CN" sz="2000" dirty="0"/>
          </a:p>
        </p:txBody>
      </p:sp>
      <p:pic>
        <p:nvPicPr>
          <p:cNvPr id="2050" name="Picture 2"/>
          <p:cNvPicPr>
            <a:picLocks noChangeAspect="1" noChangeArrowheads="1"/>
          </p:cNvPicPr>
          <p:nvPr/>
        </p:nvPicPr>
        <p:blipFill>
          <a:blip r:embed="rId2" cstate="print"/>
          <a:srcRect/>
          <a:stretch>
            <a:fillRect/>
          </a:stretch>
        </p:blipFill>
        <p:spPr bwMode="auto">
          <a:xfrm>
            <a:off x="3352800" y="3124200"/>
            <a:ext cx="207645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Package </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Package import</a:t>
            </a:r>
          </a:p>
          <a:p>
            <a:pPr lvl="1"/>
            <a:r>
              <a:rPr lang="en-US" altLang="zh-CN" sz="2000" b="1" dirty="0" smtClean="0"/>
              <a:t>from</a:t>
            </a:r>
            <a:r>
              <a:rPr lang="en-US" altLang="zh-CN" sz="2000" dirty="0" smtClean="0"/>
              <a:t> </a:t>
            </a:r>
            <a:r>
              <a:rPr lang="en-US" altLang="zh-CN" sz="2000" i="1" dirty="0" err="1" smtClean="0"/>
              <a:t>package.module</a:t>
            </a:r>
            <a:r>
              <a:rPr lang="en-US" altLang="zh-CN" sz="2000" dirty="0" smtClean="0"/>
              <a:t> </a:t>
            </a:r>
            <a:r>
              <a:rPr lang="en-US" altLang="zh-CN" sz="2000" b="1" dirty="0" smtClean="0"/>
              <a:t>import</a:t>
            </a:r>
            <a:r>
              <a:rPr lang="en-US" altLang="zh-CN" sz="2000" dirty="0" smtClean="0"/>
              <a:t> *</a:t>
            </a:r>
          </a:p>
          <a:p>
            <a:pPr lvl="1"/>
            <a:r>
              <a:rPr lang="en-US" sz="2000" dirty="0" smtClean="0"/>
              <a:t>__all__ variable (which consists a list of module names) in __</a:t>
            </a:r>
            <a:r>
              <a:rPr lang="en-US" sz="2000" dirty="0" err="1" smtClean="0"/>
              <a:t>init__.py</a:t>
            </a:r>
            <a:r>
              <a:rPr lang="en-US" sz="2000" dirty="0" smtClean="0"/>
              <a:t> is required for the above import which indicates which modules should be imported</a:t>
            </a:r>
            <a:endParaRPr lang="en-US" altLang="zh-CN" sz="2000" dirty="0" smtClean="0"/>
          </a:p>
          <a:p>
            <a:pPr marL="342900" lvl="1" indent="-342900">
              <a:buFont typeface="Arial" pitchFamily="34" charset="0"/>
              <a:buChar char="•"/>
            </a:pPr>
            <a:r>
              <a:rPr lang="en-US" sz="2400" dirty="0" smtClean="0"/>
              <a:t>Absolute Import</a:t>
            </a:r>
            <a:endParaRPr lang="en-US" altLang="zh-CN" sz="2400" dirty="0" smtClean="0"/>
          </a:p>
          <a:p>
            <a:pPr lvl="1"/>
            <a:r>
              <a:rPr lang="en-US" sz="2000" dirty="0" smtClean="0"/>
              <a:t>Package modules will hide any equivalently-named standard library module.</a:t>
            </a:r>
          </a:p>
          <a:p>
            <a:pPr lvl="1"/>
            <a:r>
              <a:rPr lang="en-US" sz="2000" dirty="0" smtClean="0"/>
              <a:t>Because of this, all imports are now classified as </a:t>
            </a:r>
            <a:r>
              <a:rPr lang="en-US" sz="2000" i="1" dirty="0" smtClean="0"/>
              <a:t>absolute, meaning that names must be packages </a:t>
            </a:r>
            <a:r>
              <a:rPr lang="en-US" sz="2000" dirty="0" smtClean="0"/>
              <a:t>modules accessible via the Python path (</a:t>
            </a:r>
            <a:r>
              <a:rPr lang="en-US" sz="2000" dirty="0" err="1" smtClean="0"/>
              <a:t>sys.path</a:t>
            </a:r>
            <a:r>
              <a:rPr lang="en-US" sz="2000" dirty="0" smtClean="0"/>
              <a:t> or PYTHONPATH)</a:t>
            </a:r>
            <a:endParaRPr lang="en-US" altLang="zh-CN" sz="2000" dirty="0" smtClean="0"/>
          </a:p>
          <a:p>
            <a:pPr marL="342900" lvl="1" indent="-342900">
              <a:buFont typeface="Arial" pitchFamily="34" charset="0"/>
              <a:buChar char="•"/>
            </a:pPr>
            <a:r>
              <a:rPr lang="en-US" sz="2400" dirty="0" smtClean="0"/>
              <a:t>Relative Import</a:t>
            </a:r>
            <a:endParaRPr lang="en-US" altLang="zh-CN" sz="2400" dirty="0" smtClean="0"/>
          </a:p>
          <a:p>
            <a:pPr lvl="1"/>
            <a:r>
              <a:rPr lang="en-US" sz="2000" dirty="0" smtClean="0"/>
              <a:t>only apply to </a:t>
            </a:r>
            <a:r>
              <a:rPr lang="en-US" sz="2000" b="1" dirty="0" smtClean="0"/>
              <a:t>from-import </a:t>
            </a:r>
            <a:r>
              <a:rPr lang="en-US" sz="2000" dirty="0" smtClean="0"/>
              <a:t>statements</a:t>
            </a:r>
            <a:r>
              <a:rPr lang="en-US" sz="2000" b="1" dirty="0" smtClean="0"/>
              <a:t>. </a:t>
            </a:r>
            <a:r>
              <a:rPr lang="en-US" sz="2000" dirty="0" smtClean="0"/>
              <a:t>The first part of the syntax is a leader dot to indicate a relative import. From there, any additional dot represents a single level above the current from where to start looking for the modules being imported, say “from ..</a:t>
            </a:r>
            <a:r>
              <a:rPr lang="en-US" sz="2000" dirty="0" err="1" smtClean="0"/>
              <a:t>common_util</a:t>
            </a:r>
            <a:r>
              <a:rPr lang="en-US" sz="2000" dirty="0" smtClean="0"/>
              <a:t> import setup”</a:t>
            </a:r>
            <a:endParaRPr lang="en-US" altLang="zh-CN" sz="2000" dirty="0" smtClean="0"/>
          </a:p>
          <a:p>
            <a:pPr lvl="1"/>
            <a:endParaRPr lang="en-US" altLang="zh-CN"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Memory mgmt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Memory mgmt details</a:t>
            </a:r>
          </a:p>
          <a:p>
            <a:pPr lvl="1"/>
            <a:r>
              <a:rPr lang="en-US" sz="2000" dirty="0" smtClean="0"/>
              <a:t>Variables not declared ahead of time </a:t>
            </a:r>
          </a:p>
          <a:p>
            <a:pPr lvl="1"/>
            <a:r>
              <a:rPr lang="en-US" sz="2000" dirty="0" smtClean="0"/>
              <a:t>Variable types not declared</a:t>
            </a:r>
            <a:endParaRPr lang="en-US" altLang="zh-CN" sz="2000" dirty="0" smtClean="0"/>
          </a:p>
          <a:p>
            <a:pPr lvl="1"/>
            <a:r>
              <a:rPr lang="en-US" sz="2000" dirty="0" smtClean="0"/>
              <a:t>No memory management on programmers' part </a:t>
            </a:r>
          </a:p>
          <a:p>
            <a:pPr lvl="1"/>
            <a:r>
              <a:rPr lang="en-US" sz="2000" dirty="0" smtClean="0"/>
              <a:t>All objects are </a:t>
            </a:r>
            <a:r>
              <a:rPr lang="en-US" sz="2000" dirty="0" err="1" smtClean="0"/>
              <a:t>mgmted</a:t>
            </a:r>
            <a:r>
              <a:rPr lang="en-US" sz="2000" dirty="0" smtClean="0"/>
              <a:t> by reference count</a:t>
            </a:r>
          </a:p>
          <a:p>
            <a:pPr lvl="1"/>
            <a:r>
              <a:rPr lang="en-US" sz="2000" dirty="0" smtClean="0"/>
              <a:t>Variable names can be "recycled“ after reference count drops to zero</a:t>
            </a:r>
          </a:p>
          <a:p>
            <a:pPr lvl="1"/>
            <a:r>
              <a:rPr lang="en-US" sz="2000" b="1" dirty="0" smtClean="0"/>
              <a:t>del </a:t>
            </a:r>
            <a:r>
              <a:rPr lang="en-US" sz="2000" dirty="0" smtClean="0"/>
              <a:t>statement allows for explicit "</a:t>
            </a:r>
            <a:r>
              <a:rPr lang="en-US" sz="2000" dirty="0" err="1" smtClean="0"/>
              <a:t>deallocation</a:t>
            </a:r>
            <a:r>
              <a:rPr lang="en-US" sz="2000" dirty="0" smtClean="0"/>
              <a:t>“</a:t>
            </a:r>
          </a:p>
          <a:p>
            <a:pPr marL="342900" lvl="1" indent="-342900">
              <a:buFont typeface="Arial" pitchFamily="34" charset="0"/>
              <a:buChar char="•"/>
            </a:pPr>
            <a:r>
              <a:rPr lang="en-US" altLang="zh-CN" sz="2400" dirty="0" smtClean="0"/>
              <a:t>Object ids (memory </a:t>
            </a:r>
            <a:r>
              <a:rPr lang="en-US" altLang="zh-CN" sz="2400" dirty="0" err="1" smtClean="0"/>
              <a:t>addr</a:t>
            </a:r>
            <a:r>
              <a:rPr lang="en-US" altLang="zh-CN" sz="2400" dirty="0" smtClean="0"/>
              <a:t>)</a:t>
            </a:r>
          </a:p>
          <a:p>
            <a:pPr lvl="1"/>
            <a:r>
              <a:rPr lang="pt-BR" altLang="zh-CN" sz="2000" dirty="0" smtClean="0"/>
              <a:t>&gt;&gt;&gt; a = 4</a:t>
            </a:r>
          </a:p>
          <a:p>
            <a:pPr lvl="1">
              <a:buNone/>
            </a:pPr>
            <a:r>
              <a:rPr lang="pt-BR" altLang="zh-CN" sz="2000" dirty="0" smtClean="0"/>
              <a:t>&gt;&gt;&gt; b = a</a:t>
            </a:r>
          </a:p>
          <a:p>
            <a:pPr lvl="1">
              <a:buNone/>
            </a:pPr>
            <a:r>
              <a:rPr lang="pt-BR" altLang="zh-CN" sz="2000" dirty="0" smtClean="0"/>
              <a:t>&gt;&gt;&gt; </a:t>
            </a:r>
            <a:r>
              <a:rPr lang="pt-BR" altLang="zh-CN" sz="2000" b="1" dirty="0" smtClean="0"/>
              <a:t>id</a:t>
            </a:r>
            <a:r>
              <a:rPr lang="pt-BR" altLang="zh-CN" sz="2000" dirty="0" smtClean="0"/>
              <a:t>(a)</a:t>
            </a:r>
          </a:p>
          <a:p>
            <a:pPr lvl="1">
              <a:buNone/>
            </a:pPr>
            <a:r>
              <a:rPr lang="pt-BR" altLang="zh-CN" sz="2000" dirty="0" smtClean="0"/>
              <a:t>36939444</a:t>
            </a:r>
          </a:p>
          <a:p>
            <a:pPr lvl="1">
              <a:buNone/>
            </a:pPr>
            <a:r>
              <a:rPr lang="pt-BR" altLang="zh-CN" sz="2000" dirty="0" smtClean="0"/>
              <a:t>&gt;&gt;&gt; id(b)</a:t>
            </a:r>
          </a:p>
          <a:p>
            <a:pPr lvl="1">
              <a:buNone/>
            </a:pPr>
            <a:r>
              <a:rPr lang="pt-BR" altLang="zh-CN" sz="2000" dirty="0" smtClean="0"/>
              <a:t>36939444</a:t>
            </a:r>
            <a:endParaRPr lang="en-US" altLang="zh-CN" sz="2000" dirty="0" smtClean="0"/>
          </a:p>
          <a:p>
            <a:pPr>
              <a:buNone/>
            </a:pPr>
            <a:endParaRPr lang="en-US" altLang="zh-CN" sz="2000" dirty="0" smtClean="0"/>
          </a:p>
          <a:p>
            <a:pPr>
              <a:buNone/>
            </a:pPr>
            <a:endParaRPr lang="en-US" altLang="zh-CN" sz="2000" dirty="0" smtClean="0"/>
          </a:p>
          <a:p>
            <a:endParaRPr lang="en-US" altLang="zh-CN"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Sequences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String, List, </a:t>
            </a:r>
            <a:r>
              <a:rPr lang="en-US" sz="2400" dirty="0" err="1" smtClean="0"/>
              <a:t>Tuple</a:t>
            </a:r>
            <a:r>
              <a:rPr lang="en-US" sz="2400" dirty="0" smtClean="0"/>
              <a:t> are sequences</a:t>
            </a:r>
          </a:p>
          <a:p>
            <a:pPr lvl="1"/>
            <a:r>
              <a:rPr lang="en-US" sz="2000" dirty="0" smtClean="0"/>
              <a:t>Membership: </a:t>
            </a:r>
            <a:r>
              <a:rPr lang="en-US" sz="2000" b="1" dirty="0" smtClean="0"/>
              <a:t>in, not in</a:t>
            </a:r>
            <a:r>
              <a:rPr lang="en-US" sz="2000" dirty="0" smtClean="0"/>
              <a:t/>
            </a:r>
            <a:br>
              <a:rPr lang="en-US" sz="2000" dirty="0" smtClean="0"/>
            </a:br>
            <a:r>
              <a:rPr lang="en-US" sz="2000" i="1" dirty="0" err="1" smtClean="0"/>
              <a:t>obj</a:t>
            </a:r>
            <a:r>
              <a:rPr lang="en-US" sz="2000" i="1" dirty="0" smtClean="0"/>
              <a:t> [not] in sequence</a:t>
            </a:r>
            <a:endParaRPr lang="en-US" sz="2000" dirty="0" smtClean="0"/>
          </a:p>
          <a:p>
            <a:pPr lvl="1"/>
            <a:r>
              <a:rPr lang="en-US" sz="2000" dirty="0" smtClean="0"/>
              <a:t>Concatenation: </a:t>
            </a:r>
            <a:r>
              <a:rPr lang="en-US" sz="2000" b="1" dirty="0" smtClean="0"/>
              <a:t>+</a:t>
            </a:r>
            <a:r>
              <a:rPr lang="en-US" sz="2000" dirty="0" smtClean="0"/>
              <a:t/>
            </a:r>
            <a:br>
              <a:rPr lang="en-US" sz="2000" dirty="0" smtClean="0"/>
            </a:br>
            <a:r>
              <a:rPr lang="en-US" sz="2000" i="1" dirty="0" smtClean="0"/>
              <a:t>sequence1 + sequence2</a:t>
            </a:r>
            <a:endParaRPr lang="en-US" sz="2000" dirty="0" smtClean="0"/>
          </a:p>
          <a:p>
            <a:pPr lvl="1"/>
            <a:r>
              <a:rPr lang="en-US" sz="2000" dirty="0" smtClean="0"/>
              <a:t>Repetition:  </a:t>
            </a:r>
            <a:r>
              <a:rPr lang="en-US" sz="2000" b="1" dirty="0" smtClean="0"/>
              <a:t>* </a:t>
            </a:r>
            <a:r>
              <a:rPr lang="en-US" sz="2000" dirty="0" smtClean="0"/>
              <a:t/>
            </a:r>
            <a:br>
              <a:rPr lang="en-US" sz="2000" dirty="0" smtClean="0"/>
            </a:br>
            <a:r>
              <a:rPr lang="en-US" sz="2000" i="1" dirty="0" smtClean="0"/>
              <a:t>sequence * </a:t>
            </a:r>
            <a:r>
              <a:rPr lang="en-US" sz="2000" i="1" dirty="0" err="1" smtClean="0"/>
              <a:t>copies_int</a:t>
            </a:r>
            <a:endParaRPr lang="en-US" sz="2000" i="1" dirty="0" smtClean="0"/>
          </a:p>
          <a:p>
            <a:pPr lvl="1"/>
            <a:r>
              <a:rPr lang="en-US" sz="2000" dirty="0" smtClean="0"/>
              <a:t>Slices:  </a:t>
            </a:r>
            <a:r>
              <a:rPr lang="en-US" sz="2000" b="1" dirty="0" smtClean="0"/>
              <a:t>[ ], [ : ], [ : : ] </a:t>
            </a:r>
          </a:p>
          <a:p>
            <a:r>
              <a:rPr lang="en-US" sz="2400" dirty="0" smtClean="0"/>
              <a:t>How sequences are stored and accessed ?</a:t>
            </a:r>
          </a:p>
          <a:p>
            <a:pPr lvl="1"/>
            <a:endParaRPr lang="en-US" sz="1600" dirty="0" smtClean="0"/>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447800" y="4495800"/>
            <a:ext cx="4924425" cy="162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Manipulation of strings</a:t>
            </a:r>
          </a:p>
          <a:p>
            <a:pPr lvl="1"/>
            <a:r>
              <a:rPr lang="en-US" sz="2000" dirty="0" err="1" smtClean="0"/>
              <a:t>aString</a:t>
            </a:r>
            <a:r>
              <a:rPr lang="en-US" sz="2000" dirty="0" smtClean="0"/>
              <a:t> = “hello world”</a:t>
            </a:r>
          </a:p>
          <a:p>
            <a:pPr lvl="1"/>
            <a:r>
              <a:rPr lang="en-US" sz="2000" dirty="0" err="1" smtClean="0"/>
              <a:t>aString</a:t>
            </a:r>
            <a:r>
              <a:rPr lang="en-US" sz="2000" dirty="0" smtClean="0"/>
              <a:t>[0]</a:t>
            </a:r>
          </a:p>
          <a:p>
            <a:pPr lvl="1"/>
            <a:r>
              <a:rPr lang="en-US" sz="2000" dirty="0" err="1" smtClean="0"/>
              <a:t>aString</a:t>
            </a:r>
            <a:r>
              <a:rPr lang="en-US" sz="2000" dirty="0" smtClean="0"/>
              <a:t>[1:5]</a:t>
            </a:r>
          </a:p>
          <a:p>
            <a:pPr lvl="1"/>
            <a:r>
              <a:rPr lang="en-US" sz="2000" dirty="0" err="1" smtClean="0"/>
              <a:t>aString</a:t>
            </a:r>
            <a:r>
              <a:rPr lang="en-US" sz="2000" dirty="0" smtClean="0"/>
              <a:t>[6:]</a:t>
            </a:r>
          </a:p>
          <a:p>
            <a:pPr lvl="1"/>
            <a:r>
              <a:rPr lang="en-US" sz="2000" dirty="0" err="1" smtClean="0"/>
              <a:t>aString</a:t>
            </a:r>
            <a:r>
              <a:rPr lang="en-US" sz="2000" dirty="0" smtClean="0"/>
              <a:t>[-1] (from the end to the </a:t>
            </a:r>
            <a:r>
              <a:rPr lang="en-US" sz="2000" dirty="0" err="1" smtClean="0"/>
              <a:t>begginning</a:t>
            </a:r>
            <a:r>
              <a:rPr lang="en-US" sz="2000" dirty="0" smtClean="0"/>
              <a:t>)</a:t>
            </a:r>
          </a:p>
          <a:p>
            <a:pPr lvl="1"/>
            <a:r>
              <a:rPr lang="en-US" sz="2000" dirty="0" err="1" smtClean="0"/>
              <a:t>aString</a:t>
            </a:r>
            <a:r>
              <a:rPr lang="en-US" sz="2000" dirty="0" smtClean="0"/>
              <a:t>[:] (complete slice)</a:t>
            </a:r>
          </a:p>
          <a:p>
            <a:pPr lvl="1"/>
            <a:r>
              <a:rPr lang="en-US" sz="2000" dirty="0" err="1" smtClean="0"/>
              <a:t>aString</a:t>
            </a:r>
            <a:r>
              <a:rPr lang="en-US" sz="2000" dirty="0" smtClean="0"/>
              <a:t> = </a:t>
            </a:r>
            <a:r>
              <a:rPr lang="en-US" sz="2000" dirty="0" err="1" smtClean="0"/>
              <a:t>aString</a:t>
            </a:r>
            <a:r>
              <a:rPr lang="en-US" sz="2000" dirty="0" smtClean="0"/>
              <a:t>[:6] + ‘Python’ (</a:t>
            </a:r>
            <a:r>
              <a:rPr lang="en-US" sz="2000" dirty="0" err="1" smtClean="0"/>
              <a:t>substr</a:t>
            </a:r>
            <a:r>
              <a:rPr lang="en-US" sz="2000" dirty="0" smtClean="0"/>
              <a:t> + </a:t>
            </a:r>
            <a:r>
              <a:rPr lang="en-US" sz="2000" dirty="0" err="1" smtClean="0"/>
              <a:t>concat</a:t>
            </a:r>
            <a:r>
              <a:rPr lang="en-US" sz="2000" dirty="0" smtClean="0"/>
              <a:t>)</a:t>
            </a:r>
          </a:p>
          <a:p>
            <a:pPr lvl="1"/>
            <a:r>
              <a:rPr lang="en-US" sz="2000" dirty="0" err="1" smtClean="0"/>
              <a:t>aString</a:t>
            </a:r>
            <a:r>
              <a:rPr lang="en-US" sz="2000" dirty="0" smtClean="0"/>
              <a:t> = </a:t>
            </a:r>
            <a:r>
              <a:rPr lang="en-US" sz="2000" dirty="0" err="1" smtClean="0"/>
              <a:t>aString</a:t>
            </a:r>
            <a:r>
              <a:rPr lang="en-US" sz="2000" dirty="0" smtClean="0"/>
              <a:t>[:3] + </a:t>
            </a:r>
            <a:r>
              <a:rPr lang="en-US" sz="2000" dirty="0" err="1" smtClean="0"/>
              <a:t>aString</a:t>
            </a:r>
            <a:r>
              <a:rPr lang="en-US" sz="2000" dirty="0" smtClean="0"/>
              <a:t>[4:] (delete one char)</a:t>
            </a:r>
          </a:p>
          <a:p>
            <a:pPr lvl="1"/>
            <a:r>
              <a:rPr lang="en-US" sz="2000" dirty="0" smtClean="0"/>
              <a:t>‘</a:t>
            </a:r>
            <a:r>
              <a:rPr lang="en-US" sz="2000" dirty="0" err="1" smtClean="0"/>
              <a:t>bc</a:t>
            </a:r>
            <a:r>
              <a:rPr lang="en-US" sz="2000" dirty="0" smtClean="0"/>
              <a:t>’ </a:t>
            </a:r>
            <a:r>
              <a:rPr lang="en-US" sz="2000" b="1" dirty="0" smtClean="0"/>
              <a:t>in</a:t>
            </a:r>
            <a:r>
              <a:rPr lang="en-US" sz="2000" dirty="0" smtClean="0"/>
              <a:t> ‘</a:t>
            </a:r>
            <a:r>
              <a:rPr lang="en-US" sz="2000" dirty="0" err="1" smtClean="0"/>
              <a:t>abcd</a:t>
            </a:r>
            <a:r>
              <a:rPr lang="en-US" sz="2000" dirty="0" smtClean="0"/>
              <a:t>’</a:t>
            </a:r>
          </a:p>
          <a:p>
            <a:pPr lvl="1"/>
            <a:r>
              <a:rPr lang="en-US" sz="2000" dirty="0" smtClean="0"/>
              <a:t>‘nm’ </a:t>
            </a:r>
            <a:r>
              <a:rPr lang="en-US" sz="2000" b="1" dirty="0" smtClean="0"/>
              <a:t>not in </a:t>
            </a:r>
            <a:r>
              <a:rPr lang="en-US" sz="2000" dirty="0" smtClean="0"/>
              <a:t>‘</a:t>
            </a:r>
            <a:r>
              <a:rPr lang="en-US" sz="2000" dirty="0" err="1" smtClean="0"/>
              <a:t>abcd</a:t>
            </a:r>
            <a:r>
              <a:rPr lang="en-US" sz="2000" dirty="0" smtClean="0"/>
              <a:t>’</a:t>
            </a:r>
          </a:p>
          <a:p>
            <a:pPr lvl="1"/>
            <a:r>
              <a:rPr lang="en-US" sz="2000" dirty="0" smtClean="0"/>
              <a:t>‘hello’ + </a:t>
            </a:r>
            <a:r>
              <a:rPr lang="en-US" sz="2000" b="1" dirty="0" err="1" smtClean="0"/>
              <a:t>u</a:t>
            </a:r>
            <a:r>
              <a:rPr lang="en-US" sz="2000" dirty="0" err="1" smtClean="0"/>
              <a:t>’abcd</a:t>
            </a:r>
            <a:r>
              <a:rPr lang="en-US" sz="2000" dirty="0" smtClean="0"/>
              <a:t>’ (convert ‘hello’ to </a:t>
            </a:r>
            <a:r>
              <a:rPr lang="en-US" sz="2000" dirty="0" err="1" smtClean="0"/>
              <a:t>unicode</a:t>
            </a:r>
            <a:r>
              <a:rPr lang="en-US" sz="2000" dirty="0" smtClean="0"/>
              <a:t> string automatically)</a:t>
            </a:r>
          </a:p>
          <a:p>
            <a:pPr lvl="1"/>
            <a:r>
              <a:rPr lang="en-US" sz="2000" dirty="0" smtClean="0"/>
              <a:t>who * 2 (repetition)</a:t>
            </a:r>
          </a:p>
          <a:p>
            <a:pPr lvl="1"/>
            <a:r>
              <a:rPr lang="en-US" sz="2000" b="1" dirty="0" err="1" smtClean="0"/>
              <a:t>Ur</a:t>
            </a:r>
            <a:r>
              <a:rPr lang="en-US" sz="2000" dirty="0" err="1" smtClean="0"/>
              <a:t>’hello</a:t>
            </a:r>
            <a:r>
              <a:rPr lang="en-US" sz="2000" dirty="0" smtClean="0"/>
              <a:t>\</a:t>
            </a:r>
            <a:r>
              <a:rPr lang="en-US" sz="2000" dirty="0" err="1" smtClean="0"/>
              <a:t>nworld</a:t>
            </a:r>
            <a:r>
              <a:rPr lang="en-US" sz="2000" dirty="0" smtClean="0"/>
              <a:t>’ (</a:t>
            </a:r>
            <a:r>
              <a:rPr lang="en-US" sz="2000" b="1" dirty="0" smtClean="0"/>
              <a:t>raw</a:t>
            </a:r>
            <a:r>
              <a:rPr lang="en-US" sz="2000" dirty="0" smtClean="0"/>
              <a:t> </a:t>
            </a:r>
            <a:r>
              <a:rPr lang="en-US" sz="2000" dirty="0" err="1" smtClean="0"/>
              <a:t>unicode</a:t>
            </a:r>
            <a:r>
              <a:rPr lang="en-US" sz="2000" dirty="0" smtClean="0"/>
              <a:t> string)</a:t>
            </a:r>
          </a:p>
          <a:p>
            <a:pPr lvl="1"/>
            <a:r>
              <a:rPr lang="en-US" sz="2000" dirty="0" smtClean="0"/>
              <a:t>dir(</a:t>
            </a:r>
            <a:r>
              <a:rPr lang="en-US" sz="2000" dirty="0" err="1" smtClean="0"/>
              <a:t>str</a:t>
            </a:r>
            <a:r>
              <a:rPr lang="en-US" sz="2000" dirty="0" smtClean="0"/>
              <a:t>)</a:t>
            </a: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 of strings</a:t>
            </a:r>
          </a:p>
          <a:p>
            <a:pPr lvl="1"/>
            <a:r>
              <a:rPr lang="en-US" sz="2000" dirty="0" err="1" smtClean="0"/>
              <a:t>aString</a:t>
            </a:r>
            <a:r>
              <a:rPr lang="en-US" sz="2000" dirty="0" smtClean="0"/>
              <a:t> = “hello world”</a:t>
            </a:r>
          </a:p>
          <a:p>
            <a:pPr lvl="1"/>
            <a:r>
              <a:rPr lang="en-US" sz="2000" dirty="0" err="1" smtClean="0"/>
              <a:t>aString</a:t>
            </a:r>
            <a:r>
              <a:rPr lang="en-US" sz="2000" dirty="0" smtClean="0"/>
              <a:t>[0]</a:t>
            </a:r>
          </a:p>
          <a:p>
            <a:pPr lvl="1"/>
            <a:r>
              <a:rPr lang="en-US" sz="2000" dirty="0" err="1" smtClean="0"/>
              <a:t>aString</a:t>
            </a:r>
            <a:r>
              <a:rPr lang="en-US" sz="2000" dirty="0" smtClean="0"/>
              <a:t>[1:5]</a:t>
            </a:r>
          </a:p>
          <a:p>
            <a:pPr lvl="1"/>
            <a:r>
              <a:rPr lang="en-US" sz="2000" dirty="0" err="1" smtClean="0"/>
              <a:t>aString</a:t>
            </a:r>
            <a:r>
              <a:rPr lang="en-US" sz="2000" dirty="0" smtClean="0"/>
              <a:t>[6:]</a:t>
            </a:r>
          </a:p>
          <a:p>
            <a:pPr lvl="1"/>
            <a:r>
              <a:rPr lang="en-US" sz="2000" dirty="0" err="1" smtClean="0"/>
              <a:t>aString</a:t>
            </a:r>
            <a:r>
              <a:rPr lang="en-US" sz="2000" dirty="0" smtClean="0"/>
              <a:t>[-1] (from the end to the </a:t>
            </a:r>
            <a:r>
              <a:rPr lang="en-US" sz="2000" dirty="0" err="1" smtClean="0"/>
              <a:t>begginning</a:t>
            </a:r>
            <a:r>
              <a:rPr lang="en-US" sz="2000" dirty="0" smtClean="0"/>
              <a:t>)</a:t>
            </a:r>
          </a:p>
          <a:p>
            <a:pPr lvl="1"/>
            <a:r>
              <a:rPr lang="en-US" sz="2000" dirty="0" err="1" smtClean="0"/>
              <a:t>aString</a:t>
            </a:r>
            <a:r>
              <a:rPr lang="en-US" sz="2000" dirty="0" smtClean="0"/>
              <a:t>[:] (complete slice)</a:t>
            </a:r>
          </a:p>
          <a:p>
            <a:pPr lvl="1"/>
            <a:r>
              <a:rPr lang="en-US" sz="2000" dirty="0" err="1" smtClean="0"/>
              <a:t>aString</a:t>
            </a:r>
            <a:r>
              <a:rPr lang="en-US" sz="2000" dirty="0" smtClean="0"/>
              <a:t> = </a:t>
            </a:r>
            <a:r>
              <a:rPr lang="en-US" sz="2000" dirty="0" err="1" smtClean="0"/>
              <a:t>aString</a:t>
            </a:r>
            <a:r>
              <a:rPr lang="en-US" sz="2000" dirty="0" smtClean="0"/>
              <a:t>[:6] + ‘Python’ (</a:t>
            </a:r>
            <a:r>
              <a:rPr lang="en-US" sz="2000" dirty="0" err="1" smtClean="0"/>
              <a:t>substr</a:t>
            </a:r>
            <a:r>
              <a:rPr lang="en-US" sz="2000" dirty="0" smtClean="0"/>
              <a:t> + </a:t>
            </a:r>
            <a:r>
              <a:rPr lang="en-US" sz="2000" dirty="0" err="1" smtClean="0"/>
              <a:t>concat</a:t>
            </a:r>
            <a:r>
              <a:rPr lang="en-US" sz="2000" dirty="0" smtClean="0"/>
              <a:t>)</a:t>
            </a:r>
          </a:p>
          <a:p>
            <a:pPr lvl="1"/>
            <a:r>
              <a:rPr lang="en-US" sz="2000" dirty="0" err="1" smtClean="0"/>
              <a:t>aString</a:t>
            </a:r>
            <a:r>
              <a:rPr lang="en-US" sz="2000" dirty="0" smtClean="0"/>
              <a:t> = </a:t>
            </a:r>
            <a:r>
              <a:rPr lang="en-US" sz="2000" dirty="0" err="1" smtClean="0"/>
              <a:t>aString</a:t>
            </a:r>
            <a:r>
              <a:rPr lang="en-US" sz="2000" dirty="0" smtClean="0"/>
              <a:t>[:3] + </a:t>
            </a:r>
            <a:r>
              <a:rPr lang="en-US" sz="2000" dirty="0" err="1" smtClean="0"/>
              <a:t>aString</a:t>
            </a:r>
            <a:r>
              <a:rPr lang="en-US" sz="2000" dirty="0" smtClean="0"/>
              <a:t>[4:] (delete one char)</a:t>
            </a:r>
          </a:p>
          <a:p>
            <a:pPr lvl="1"/>
            <a:r>
              <a:rPr lang="en-US" sz="2000" dirty="0" smtClean="0"/>
              <a:t>‘</a:t>
            </a:r>
            <a:r>
              <a:rPr lang="en-US" sz="2000" dirty="0" err="1" smtClean="0"/>
              <a:t>bc</a:t>
            </a:r>
            <a:r>
              <a:rPr lang="en-US" sz="2000" dirty="0" smtClean="0"/>
              <a:t>’ </a:t>
            </a:r>
            <a:r>
              <a:rPr lang="en-US" sz="2000" b="1" dirty="0" smtClean="0"/>
              <a:t>in</a:t>
            </a:r>
            <a:r>
              <a:rPr lang="en-US" sz="2000" dirty="0" smtClean="0"/>
              <a:t> ‘</a:t>
            </a:r>
            <a:r>
              <a:rPr lang="en-US" sz="2000" dirty="0" err="1" smtClean="0"/>
              <a:t>abcd</a:t>
            </a:r>
            <a:r>
              <a:rPr lang="en-US" sz="2000" dirty="0" smtClean="0"/>
              <a:t>’</a:t>
            </a:r>
          </a:p>
          <a:p>
            <a:pPr lvl="1"/>
            <a:r>
              <a:rPr lang="en-US" sz="2000" dirty="0" smtClean="0"/>
              <a:t>‘nm’ </a:t>
            </a:r>
            <a:r>
              <a:rPr lang="en-US" sz="2000" b="1" dirty="0" smtClean="0"/>
              <a:t>not in </a:t>
            </a:r>
            <a:r>
              <a:rPr lang="en-US" sz="2000" dirty="0" smtClean="0"/>
              <a:t>‘</a:t>
            </a:r>
            <a:r>
              <a:rPr lang="en-US" sz="2000" dirty="0" err="1" smtClean="0"/>
              <a:t>abcd</a:t>
            </a:r>
            <a:r>
              <a:rPr lang="en-US" sz="2000" dirty="0" smtClean="0"/>
              <a:t>’</a:t>
            </a:r>
          </a:p>
          <a:p>
            <a:pPr lvl="1"/>
            <a:r>
              <a:rPr lang="en-US" sz="2000" dirty="0" smtClean="0"/>
              <a:t>‘hello’ + </a:t>
            </a:r>
            <a:r>
              <a:rPr lang="en-US" sz="2000" b="1" dirty="0" err="1" smtClean="0"/>
              <a:t>u</a:t>
            </a:r>
            <a:r>
              <a:rPr lang="en-US" sz="2000" dirty="0" err="1" smtClean="0"/>
              <a:t>’abcd</a:t>
            </a:r>
            <a:r>
              <a:rPr lang="en-US" sz="2000" dirty="0" smtClean="0"/>
              <a:t>’ (convert ‘hello’ to </a:t>
            </a:r>
            <a:r>
              <a:rPr lang="en-US" sz="2000" dirty="0" err="1" smtClean="0"/>
              <a:t>unicode</a:t>
            </a:r>
            <a:r>
              <a:rPr lang="en-US" sz="2000" dirty="0" smtClean="0"/>
              <a:t> string automatically)</a:t>
            </a:r>
          </a:p>
          <a:p>
            <a:pPr lvl="1"/>
            <a:r>
              <a:rPr lang="en-US" sz="2000" dirty="0" smtClean="0"/>
              <a:t>who * 2 (repetition)</a:t>
            </a:r>
          </a:p>
          <a:p>
            <a:pPr lvl="1"/>
            <a:r>
              <a:rPr lang="en-US" sz="2000" b="1" dirty="0" err="1" smtClean="0"/>
              <a:t>Ur</a:t>
            </a:r>
            <a:r>
              <a:rPr lang="en-US" sz="2000" dirty="0" err="1" smtClean="0"/>
              <a:t>’hello</a:t>
            </a:r>
            <a:r>
              <a:rPr lang="en-US" sz="2000" dirty="0" smtClean="0"/>
              <a:t>\</a:t>
            </a:r>
            <a:r>
              <a:rPr lang="en-US" sz="2000" dirty="0" err="1" smtClean="0"/>
              <a:t>nworld</a:t>
            </a:r>
            <a:r>
              <a:rPr lang="en-US" sz="2000" dirty="0" smtClean="0"/>
              <a:t>’ (</a:t>
            </a:r>
            <a:r>
              <a:rPr lang="en-US" sz="2000" b="1" dirty="0" smtClean="0"/>
              <a:t>raw</a:t>
            </a:r>
            <a:r>
              <a:rPr lang="en-US" sz="2000" dirty="0" smtClean="0"/>
              <a:t> </a:t>
            </a:r>
            <a:r>
              <a:rPr lang="en-US" sz="2000" dirty="0" err="1" smtClean="0"/>
              <a:t>unicode</a:t>
            </a:r>
            <a:r>
              <a:rPr lang="en-US" sz="2000" dirty="0" smtClean="0"/>
              <a:t> string)</a:t>
            </a:r>
          </a:p>
          <a:p>
            <a:pPr>
              <a:buNone/>
            </a:pP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 (Cont.)</a:t>
            </a:r>
            <a:endParaRPr lang="en-US" sz="3200" dirty="0"/>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t>Triple quotes  allows the string to span multiple lines, including verbatim NEWLINEs, tabs, and any other special characters</a:t>
            </a:r>
          </a:p>
          <a:p>
            <a:pPr lvl="1"/>
            <a:r>
              <a:rPr lang="en-US" sz="2000" dirty="0" smtClean="0"/>
              <a:t>&gt;&gt;&gt; </a:t>
            </a:r>
            <a:r>
              <a:rPr lang="en-US" sz="2000" dirty="0" err="1" smtClean="0"/>
              <a:t>aStr</a:t>
            </a:r>
            <a:r>
              <a:rPr lang="en-US" sz="2000" dirty="0" smtClean="0"/>
              <a:t> = '''hello</a:t>
            </a:r>
          </a:p>
          <a:p>
            <a:pPr lvl="1">
              <a:buNone/>
            </a:pPr>
            <a:r>
              <a:rPr lang="en-US" sz="2000" dirty="0" smtClean="0"/>
              <a:t>world'''</a:t>
            </a:r>
          </a:p>
          <a:p>
            <a:pPr lvl="1">
              <a:buNone/>
            </a:pPr>
            <a:r>
              <a:rPr lang="en-US" sz="2000" dirty="0" smtClean="0"/>
              <a:t>&gt;&gt;&gt; </a:t>
            </a:r>
            <a:r>
              <a:rPr lang="en-US" sz="2000" dirty="0" err="1" smtClean="0"/>
              <a:t>aStr</a:t>
            </a:r>
            <a:endParaRPr lang="en-US" sz="2000" dirty="0" smtClean="0"/>
          </a:p>
          <a:p>
            <a:pPr lvl="1">
              <a:buNone/>
            </a:pPr>
            <a:r>
              <a:rPr lang="en-US" sz="2000" dirty="0" smtClean="0"/>
              <a:t>'hello\</a:t>
            </a:r>
            <a:r>
              <a:rPr lang="en-US" sz="2000" dirty="0" err="1" smtClean="0"/>
              <a:t>nworld</a:t>
            </a:r>
            <a:r>
              <a:rPr lang="en-US" sz="2000" dirty="0" smtClean="0"/>
              <a:t>‘</a:t>
            </a:r>
          </a:p>
          <a:p>
            <a:pPr lvl="1"/>
            <a:r>
              <a:rPr lang="en-US" sz="2000" dirty="0" err="1" smtClean="0"/>
              <a:t>errHTML</a:t>
            </a:r>
            <a:r>
              <a:rPr lang="en-US" sz="2000" dirty="0" smtClean="0"/>
              <a:t> = ‘’’</a:t>
            </a:r>
          </a:p>
          <a:p>
            <a:pPr lvl="1">
              <a:buNone/>
            </a:pPr>
            <a:r>
              <a:rPr lang="en-US" sz="2000" dirty="0" smtClean="0"/>
              <a:t>&lt;HTML&gt;&lt;HEAD&gt;&lt;TITLE&gt;</a:t>
            </a:r>
          </a:p>
          <a:p>
            <a:pPr lvl="1">
              <a:buNone/>
            </a:pPr>
            <a:r>
              <a:rPr lang="en-US" sz="2000" dirty="0" smtClean="0"/>
              <a:t>Friends CGI Demo&lt;/TITLE&gt;&lt;/HEAD&gt;</a:t>
            </a:r>
          </a:p>
          <a:p>
            <a:pPr lvl="1">
              <a:buNone/>
            </a:pPr>
            <a:r>
              <a:rPr lang="en-US" sz="2000" dirty="0" smtClean="0"/>
              <a:t>&lt;BODY&gt;&lt;H3&gt;ERROR&lt;/H3&gt;</a:t>
            </a:r>
          </a:p>
          <a:p>
            <a:pPr lvl="1">
              <a:buNone/>
            </a:pPr>
            <a:r>
              <a:rPr lang="en-US" sz="2000" dirty="0" smtClean="0"/>
              <a:t>&lt;B&gt;%s&lt;/B&gt;&lt;P&gt;</a:t>
            </a:r>
          </a:p>
          <a:p>
            <a:pPr lvl="1">
              <a:buNone/>
            </a:pPr>
            <a:r>
              <a:rPr lang="en-US" sz="2000" dirty="0" smtClean="0"/>
              <a:t>&lt;FORM&gt;&lt;INPUT TYPE=button VALUE=Back</a:t>
            </a:r>
          </a:p>
          <a:p>
            <a:pPr lvl="1">
              <a:buNone/>
            </a:pPr>
            <a:r>
              <a:rPr lang="en-US" sz="2000" dirty="0" smtClean="0"/>
              <a:t>ONCLICK="</a:t>
            </a:r>
            <a:r>
              <a:rPr lang="en-US" sz="2000" dirty="0" err="1" smtClean="0"/>
              <a:t>window.history.back</a:t>
            </a:r>
            <a:r>
              <a:rPr lang="en-US" sz="2000" dirty="0" smtClean="0"/>
              <a:t>()"&gt;&lt;/FORM&gt;</a:t>
            </a:r>
          </a:p>
          <a:p>
            <a:pPr lvl="1">
              <a:buNone/>
            </a:pPr>
            <a:r>
              <a:rPr lang="en-US" sz="2000" dirty="0" smtClean="0"/>
              <a:t>&lt;/BODY&gt;&lt;/HTML&gt;</a:t>
            </a:r>
          </a:p>
          <a:p>
            <a:pPr lvl="1">
              <a:buNone/>
            </a:pPr>
            <a:r>
              <a:rPr lang="en-US" sz="2000" dirty="0" smtClean="0"/>
              <a:t>''‘</a:t>
            </a:r>
          </a:p>
          <a:p>
            <a:pPr lvl="1">
              <a:buNone/>
            </a:pPr>
            <a:endParaRPr lang="en-US" sz="20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Strings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String Format Operator ( % ) Provides </a:t>
            </a:r>
            <a:r>
              <a:rPr lang="en-US" sz="2400" dirty="0" err="1" smtClean="0"/>
              <a:t>printf</a:t>
            </a:r>
            <a:r>
              <a:rPr lang="en-US" sz="2400" dirty="0" smtClean="0"/>
              <a:t>()-like Functionality</a:t>
            </a:r>
          </a:p>
          <a:p>
            <a:pPr lvl="1"/>
            <a:r>
              <a:rPr lang="en-US" sz="2000" dirty="0" smtClean="0"/>
              <a:t>&gt;&gt;&gt;’</a:t>
            </a:r>
            <a:r>
              <a:rPr lang="en-US" sz="2000" b="1" dirty="0" smtClean="0"/>
              <a:t>%</a:t>
            </a:r>
            <a:r>
              <a:rPr lang="en-US" sz="2000" dirty="0" smtClean="0"/>
              <a:t>f’ </a:t>
            </a:r>
            <a:r>
              <a:rPr lang="en-US" sz="2000" b="1" dirty="0" smtClean="0"/>
              <a:t>%</a:t>
            </a:r>
            <a:r>
              <a:rPr lang="en-US" sz="2000" dirty="0" smtClean="0"/>
              <a:t>123.456</a:t>
            </a:r>
          </a:p>
          <a:p>
            <a:r>
              <a:rPr lang="en-US" sz="2400" dirty="0" smtClean="0"/>
              <a:t>Python Strings Do </a:t>
            </a:r>
            <a:r>
              <a:rPr lang="en-US" sz="2400" i="1" dirty="0" smtClean="0"/>
              <a:t>Not End with NUL or '\0‘ </a:t>
            </a:r>
            <a:r>
              <a:rPr lang="en-US" sz="2400" dirty="0" smtClean="0"/>
              <a:t>(in C language)</a:t>
            </a:r>
          </a:p>
          <a:p>
            <a:r>
              <a:rPr lang="en-US" sz="2400" dirty="0" smtClean="0"/>
              <a:t>Unicode</a:t>
            </a:r>
          </a:p>
          <a:p>
            <a:pPr lvl="1"/>
            <a:r>
              <a:rPr lang="en-US" sz="2000" dirty="0" smtClean="0"/>
              <a:t>hi = </a:t>
            </a:r>
            <a:r>
              <a:rPr lang="en-US" sz="2000" dirty="0" err="1" smtClean="0"/>
              <a:t>u“hello</a:t>
            </a:r>
            <a:r>
              <a:rPr lang="en-US" sz="2000" dirty="0" smtClean="0"/>
              <a:t> world”</a:t>
            </a:r>
          </a:p>
          <a:p>
            <a:pPr lvl="1"/>
            <a:r>
              <a:rPr lang="en-US" sz="2000" dirty="0" err="1" smtClean="0"/>
              <a:t>bytes_out</a:t>
            </a:r>
            <a:r>
              <a:rPr lang="en-US" sz="2000" dirty="0" smtClean="0"/>
              <a:t> = </a:t>
            </a:r>
            <a:r>
              <a:rPr lang="en-US" sz="2000" dirty="0" err="1" smtClean="0"/>
              <a:t>hi.encode</a:t>
            </a:r>
            <a:r>
              <a:rPr lang="en-US" sz="2000" dirty="0" smtClean="0"/>
              <a:t>(‘utf-8’)</a:t>
            </a:r>
          </a:p>
          <a:p>
            <a:pPr lvl="1"/>
            <a:r>
              <a:rPr lang="en-US" sz="2000" dirty="0" err="1" smtClean="0"/>
              <a:t>bytes_in</a:t>
            </a:r>
            <a:r>
              <a:rPr lang="en-US" sz="2000" dirty="0" smtClean="0"/>
              <a:t> = </a:t>
            </a:r>
            <a:r>
              <a:rPr lang="en-US" sz="2000" dirty="0" err="1" smtClean="0"/>
              <a:t>bytes_out</a:t>
            </a:r>
            <a:endParaRPr lang="en-US" sz="2000" dirty="0" smtClean="0"/>
          </a:p>
          <a:p>
            <a:pPr lvl="1"/>
            <a:r>
              <a:rPr lang="en-US" sz="2000" dirty="0" smtClean="0"/>
              <a:t>hi = </a:t>
            </a:r>
            <a:r>
              <a:rPr lang="en-US" sz="2000" dirty="0" err="1" smtClean="0"/>
              <a:t>bytes_in.decode</a:t>
            </a:r>
            <a:r>
              <a:rPr lang="en-US" sz="2000" dirty="0" smtClean="0"/>
              <a:t>(‘utf-8’)</a:t>
            </a:r>
          </a:p>
          <a:p>
            <a:pPr marL="342900" lvl="1" indent="-342900">
              <a:buFont typeface="Arial" pitchFamily="34" charset="0"/>
              <a:buChar char="•"/>
            </a:pPr>
            <a:r>
              <a:rPr lang="en-US" sz="2400" dirty="0" smtClean="0"/>
              <a:t>Get help</a:t>
            </a:r>
          </a:p>
          <a:p>
            <a:pPr lvl="1"/>
            <a:r>
              <a:rPr lang="en-US" sz="2000" dirty="0" smtClean="0"/>
              <a:t>&gt;&gt;&gt;help(</a:t>
            </a:r>
            <a:r>
              <a:rPr lang="en-US" sz="2000" dirty="0" err="1" smtClean="0"/>
              <a:t>str</a:t>
            </a:r>
            <a:r>
              <a:rPr lang="en-US" sz="2000" dirty="0" smtClean="0"/>
              <a:t>)</a:t>
            </a:r>
          </a:p>
          <a:p>
            <a:pPr lvl="1"/>
            <a:r>
              <a:rPr lang="en-US" sz="2000" dirty="0" smtClean="0"/>
              <a:t>&gt;&gt;&gt;dir(</a:t>
            </a:r>
            <a:r>
              <a:rPr lang="en-US" sz="2000" dirty="0" err="1" smtClean="0"/>
              <a:t>str</a:t>
            </a:r>
            <a:r>
              <a:rPr lang="en-US" sz="2000" dirty="0" smtClean="0"/>
              <a:t>)</a:t>
            </a:r>
          </a:p>
          <a:p>
            <a:pPr lvl="1"/>
            <a:r>
              <a:rPr lang="en-US" sz="2000" dirty="0" smtClean="0"/>
              <a:t>Lots of built-in functions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 of Lists</a:t>
            </a:r>
          </a:p>
          <a:p>
            <a:pPr lvl="1"/>
            <a:r>
              <a:rPr lang="en-US" sz="2000" dirty="0" err="1" smtClean="0"/>
              <a:t>aList</a:t>
            </a:r>
            <a:r>
              <a:rPr lang="en-US" sz="2000" dirty="0" smtClean="0"/>
              <a:t> = [1, 2, [3, 4], 5, ‘hello world’]</a:t>
            </a:r>
          </a:p>
          <a:p>
            <a:pPr lvl="1"/>
            <a:r>
              <a:rPr lang="en-US" sz="2000" dirty="0" err="1" smtClean="0"/>
              <a:t>anotherList</a:t>
            </a:r>
            <a:r>
              <a:rPr lang="en-US" sz="2000" dirty="0" smtClean="0"/>
              <a:t> = list(“</a:t>
            </a:r>
            <a:r>
              <a:rPr lang="en-US" sz="2000" dirty="0" err="1" smtClean="0"/>
              <a:t>foo</a:t>
            </a:r>
            <a:r>
              <a:rPr lang="en-US" sz="2000" dirty="0" smtClean="0"/>
              <a:t>”) =&gt; ['f', 'o', 'o']</a:t>
            </a:r>
          </a:p>
          <a:p>
            <a:pPr lvl="1"/>
            <a:r>
              <a:rPr lang="en-US" sz="2000" dirty="0" err="1" smtClean="0"/>
              <a:t>aList</a:t>
            </a:r>
            <a:r>
              <a:rPr lang="en-US" sz="2000" dirty="0" smtClean="0"/>
              <a:t>[2][1] =&gt; 4</a:t>
            </a:r>
          </a:p>
          <a:p>
            <a:pPr lvl="1"/>
            <a:r>
              <a:rPr lang="en-US" sz="2000" dirty="0" err="1" smtClean="0"/>
              <a:t>aList</a:t>
            </a:r>
            <a:r>
              <a:rPr lang="en-US" sz="2000" dirty="0" smtClean="0"/>
              <a:t>[1:]</a:t>
            </a:r>
          </a:p>
          <a:p>
            <a:pPr lvl="1"/>
            <a:r>
              <a:rPr lang="en-US" sz="2000" dirty="0" err="1" smtClean="0"/>
              <a:t>aList</a:t>
            </a:r>
            <a:r>
              <a:rPr lang="en-US" sz="2000" dirty="0" smtClean="0"/>
              <a:t>[:4]</a:t>
            </a:r>
          </a:p>
          <a:p>
            <a:pPr lvl="1"/>
            <a:r>
              <a:rPr lang="en-US" sz="2000" dirty="0" smtClean="0"/>
              <a:t>[3, 4] </a:t>
            </a:r>
            <a:r>
              <a:rPr lang="en-US" sz="2000" b="1" dirty="0" smtClean="0"/>
              <a:t>in</a:t>
            </a:r>
            <a:r>
              <a:rPr lang="en-US" sz="2000" dirty="0" smtClean="0"/>
              <a:t> </a:t>
            </a:r>
            <a:r>
              <a:rPr lang="en-US" sz="2000" dirty="0" err="1" smtClean="0"/>
              <a:t>aList</a:t>
            </a:r>
            <a:endParaRPr lang="en-US" sz="2000" dirty="0" smtClean="0"/>
          </a:p>
          <a:p>
            <a:pPr lvl="1"/>
            <a:r>
              <a:rPr lang="en-US" sz="2000" dirty="0" smtClean="0"/>
              <a:t>‘hello’ </a:t>
            </a:r>
            <a:r>
              <a:rPr lang="en-US" sz="2000" b="1" dirty="0" smtClean="0"/>
              <a:t>not in </a:t>
            </a:r>
            <a:r>
              <a:rPr lang="en-US" sz="2000" dirty="0" err="1" smtClean="0"/>
              <a:t>aList</a:t>
            </a:r>
            <a:endParaRPr lang="en-US" sz="2000" dirty="0" smtClean="0"/>
          </a:p>
          <a:p>
            <a:pPr lvl="1"/>
            <a:r>
              <a:rPr lang="en-US" sz="2000" dirty="0" err="1" smtClean="0"/>
              <a:t>aList</a:t>
            </a:r>
            <a:r>
              <a:rPr lang="en-US" sz="2000" dirty="0" smtClean="0"/>
              <a:t> += [6, 7]</a:t>
            </a:r>
          </a:p>
          <a:p>
            <a:pPr lvl="1"/>
            <a:r>
              <a:rPr lang="en-US" sz="2000" dirty="0" err="1" smtClean="0"/>
              <a:t>anotherList</a:t>
            </a:r>
            <a:r>
              <a:rPr lang="en-US" sz="2000" dirty="0" smtClean="0"/>
              <a:t> *= 2 =&gt; ['f', 'o', 'o‘, 'f', 'o', 'o']</a:t>
            </a:r>
          </a:p>
          <a:p>
            <a:pPr lvl="1"/>
            <a:r>
              <a:rPr lang="en-US" sz="2000" dirty="0" smtClean="0"/>
              <a:t>dir(list)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Comparison of two lists (the algorithm)</a:t>
            </a:r>
          </a:p>
          <a:p>
            <a:pPr marL="914400" lvl="1" indent="-457200">
              <a:buFont typeface="+mj-lt"/>
              <a:buAutoNum type="arabicPeriod"/>
            </a:pPr>
            <a:r>
              <a:rPr lang="en-US" sz="2000" dirty="0" smtClean="0"/>
              <a:t>Compare elements of both lists</a:t>
            </a:r>
          </a:p>
          <a:p>
            <a:pPr marL="914400" lvl="1" indent="-457200">
              <a:buFont typeface="+mj-lt"/>
              <a:buAutoNum type="arabicPeriod"/>
            </a:pPr>
            <a:r>
              <a:rPr lang="en-US" sz="2000" dirty="0" smtClean="0"/>
              <a:t>If elements are of the same type, perform the compare and return the result</a:t>
            </a:r>
          </a:p>
          <a:p>
            <a:pPr marL="914400" lvl="1" indent="-457200">
              <a:buFont typeface="+mj-lt"/>
              <a:buAutoNum type="arabicPeriod"/>
            </a:pPr>
            <a:r>
              <a:rPr lang="en-US" sz="2000" dirty="0" smtClean="0"/>
              <a:t>If elements are different types, check to see if they are numbers</a:t>
            </a:r>
          </a:p>
          <a:p>
            <a:pPr marL="1314450" lvl="2" indent="-457200">
              <a:buFont typeface="+mj-lt"/>
              <a:buAutoNum type="alphaLcParenR"/>
            </a:pPr>
            <a:r>
              <a:rPr lang="en-US" sz="1600" dirty="0" smtClean="0"/>
              <a:t>If numbers, perform numeric coercion if necessary and compare</a:t>
            </a:r>
          </a:p>
          <a:p>
            <a:pPr marL="1314450" lvl="2" indent="-457200">
              <a:buFont typeface="+mj-lt"/>
              <a:buAutoNum type="alphaLcParenR"/>
            </a:pPr>
            <a:r>
              <a:rPr lang="en-US" sz="1600" dirty="0" smtClean="0"/>
              <a:t>If either element is a number, then the other element is "larger" (numbers are "smallest")</a:t>
            </a:r>
          </a:p>
          <a:p>
            <a:pPr marL="1314450" lvl="2" indent="-457200">
              <a:buFont typeface="+mj-lt"/>
              <a:buAutoNum type="alphaLcParenR"/>
            </a:pPr>
            <a:r>
              <a:rPr lang="en-US" sz="1600" dirty="0" smtClean="0"/>
              <a:t>Otherwise, types are sorted alphabetically by name</a:t>
            </a:r>
          </a:p>
          <a:p>
            <a:pPr marL="914400" lvl="1" indent="-457200">
              <a:buFont typeface="+mj-lt"/>
              <a:buAutoNum type="arabicPeriod"/>
            </a:pPr>
            <a:r>
              <a:rPr lang="en-US" sz="2000" dirty="0" smtClean="0"/>
              <a:t>If we reach the end of one of the lists, the longer list is "larger.“</a:t>
            </a:r>
          </a:p>
          <a:p>
            <a:pPr marL="914400" lvl="1" indent="-457200">
              <a:buFont typeface="+mj-lt"/>
              <a:buAutoNum type="arabicPeriod"/>
            </a:pPr>
            <a:r>
              <a:rPr lang="en-US" sz="2000" dirty="0" smtClean="0"/>
              <a:t>If we exhaust both lists and share the same data, the result is a tie, meaning that 0 is returned</a:t>
            </a:r>
          </a:p>
          <a:p>
            <a:pPr lvl="1"/>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type() and </a:t>
            </a:r>
            <a:r>
              <a:rPr lang="en-US" sz="3200" dirty="0" err="1" smtClean="0"/>
              <a:t>isinstance</a:t>
            </a:r>
            <a:r>
              <a:rPr lang="en-US" sz="3200" dirty="0" smtClean="0"/>
              <a:t>()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smtClean="0"/>
              <a:t>type() cont.</a:t>
            </a:r>
          </a:p>
          <a:p>
            <a:pPr lvl="1"/>
            <a:r>
              <a:rPr lang="en-US" altLang="zh-CN" sz="2000" dirty="0" smtClean="0"/>
              <a:t>&gt;&gt;&gt; type(())</a:t>
            </a:r>
          </a:p>
          <a:p>
            <a:pPr lvl="1">
              <a:buNone/>
            </a:pPr>
            <a:r>
              <a:rPr lang="en-US" altLang="zh-CN" sz="2000" dirty="0" smtClean="0"/>
              <a:t>&lt;type '</a:t>
            </a:r>
            <a:r>
              <a:rPr lang="en-US" altLang="zh-CN" sz="2000" dirty="0" err="1" smtClean="0"/>
              <a:t>tuple</a:t>
            </a:r>
            <a:r>
              <a:rPr lang="en-US" altLang="zh-CN" sz="2000" dirty="0" smtClean="0"/>
              <a:t>'&gt;</a:t>
            </a:r>
          </a:p>
          <a:p>
            <a:pPr lvl="1">
              <a:buNone/>
            </a:pPr>
            <a:r>
              <a:rPr lang="en-US" altLang="zh-CN" sz="2000" dirty="0" smtClean="0"/>
              <a:t>&gt;&gt;&gt; type({})</a:t>
            </a:r>
          </a:p>
          <a:p>
            <a:pPr lvl="1">
              <a:buNone/>
            </a:pPr>
            <a:r>
              <a:rPr lang="en-US" altLang="zh-CN" sz="2000" dirty="0" smtClean="0"/>
              <a:t>&lt;type '</a:t>
            </a:r>
            <a:r>
              <a:rPr lang="en-US" altLang="zh-CN" sz="2000" dirty="0" err="1" smtClean="0"/>
              <a:t>dict</a:t>
            </a:r>
            <a:r>
              <a:rPr lang="en-US" altLang="zh-CN" sz="2000" dirty="0" smtClean="0"/>
              <a:t>'&gt;</a:t>
            </a:r>
          </a:p>
          <a:p>
            <a:pPr lvl="1">
              <a:buNone/>
            </a:pPr>
            <a:r>
              <a:rPr lang="en-US" altLang="zh-CN" sz="2000" dirty="0" smtClean="0"/>
              <a:t>&gt;&gt;&gt; type(type)</a:t>
            </a:r>
          </a:p>
          <a:p>
            <a:pPr lvl="1">
              <a:buNone/>
            </a:pPr>
            <a:r>
              <a:rPr lang="en-US" altLang="zh-CN" sz="2000" dirty="0" smtClean="0"/>
              <a:t>&lt;type 'type'&gt;</a:t>
            </a:r>
          </a:p>
          <a:p>
            <a:pPr lvl="1">
              <a:buNone/>
            </a:pPr>
            <a:r>
              <a:rPr lang="en-US" altLang="zh-CN" sz="2000" dirty="0" smtClean="0"/>
              <a:t>&gt;&gt;&gt; class </a:t>
            </a:r>
            <a:r>
              <a:rPr lang="en-US" altLang="zh-CN" sz="2000" dirty="0" err="1" smtClean="0"/>
              <a:t>Foo</a:t>
            </a:r>
            <a:r>
              <a:rPr lang="en-US" altLang="zh-CN" sz="2000" dirty="0" smtClean="0"/>
              <a:t>: pass</a:t>
            </a:r>
          </a:p>
          <a:p>
            <a:pPr lvl="1">
              <a:buNone/>
            </a:pPr>
            <a:endParaRPr lang="en-US" altLang="zh-CN" sz="2000" dirty="0" smtClean="0"/>
          </a:p>
          <a:p>
            <a:pPr lvl="1">
              <a:buNone/>
            </a:pPr>
            <a:r>
              <a:rPr lang="en-US" altLang="zh-CN" sz="2000" dirty="0" smtClean="0"/>
              <a:t>&gt;&gt;&gt; </a:t>
            </a:r>
            <a:r>
              <a:rPr lang="en-US" altLang="zh-CN" sz="2000" dirty="0" err="1" smtClean="0"/>
              <a:t>foo</a:t>
            </a:r>
            <a:r>
              <a:rPr lang="en-US" altLang="zh-CN" sz="2000" dirty="0" smtClean="0"/>
              <a:t> = </a:t>
            </a:r>
            <a:r>
              <a:rPr lang="en-US" altLang="zh-CN" sz="2000" dirty="0" err="1" smtClean="0"/>
              <a:t>Foo</a:t>
            </a:r>
            <a:r>
              <a:rPr lang="en-US" altLang="zh-CN" sz="2000" dirty="0" smtClean="0"/>
              <a:t>()</a:t>
            </a:r>
          </a:p>
          <a:p>
            <a:pPr lvl="1">
              <a:buNone/>
            </a:pPr>
            <a:r>
              <a:rPr lang="en-US" altLang="zh-CN" sz="2000" dirty="0" smtClean="0"/>
              <a:t>&gt;&gt;&gt; type(</a:t>
            </a:r>
            <a:r>
              <a:rPr lang="en-US" altLang="zh-CN" sz="2000" dirty="0" err="1" smtClean="0"/>
              <a:t>Foo</a:t>
            </a:r>
            <a:r>
              <a:rPr lang="en-US" altLang="zh-CN" sz="2000" dirty="0" smtClean="0"/>
              <a:t>)</a:t>
            </a:r>
          </a:p>
          <a:p>
            <a:pPr lvl="1">
              <a:buNone/>
            </a:pPr>
            <a:r>
              <a:rPr lang="en-US" altLang="zh-CN" sz="2000" dirty="0" smtClean="0"/>
              <a:t>&lt;type '</a:t>
            </a:r>
            <a:r>
              <a:rPr lang="en-US" altLang="zh-CN" sz="2000" dirty="0" err="1" smtClean="0"/>
              <a:t>classobj</a:t>
            </a:r>
            <a:r>
              <a:rPr lang="en-US" altLang="zh-CN" sz="2000" dirty="0" smtClean="0"/>
              <a:t>'&gt;</a:t>
            </a:r>
          </a:p>
          <a:p>
            <a:pPr lvl="1">
              <a:buNone/>
            </a:pPr>
            <a:r>
              <a:rPr lang="en-US" altLang="zh-CN" sz="2000" dirty="0" smtClean="0"/>
              <a:t>&gt;&gt;&gt; type(</a:t>
            </a:r>
            <a:r>
              <a:rPr lang="en-US" altLang="zh-CN" sz="2000" dirty="0" err="1" smtClean="0"/>
              <a:t>foo</a:t>
            </a:r>
            <a:r>
              <a:rPr lang="en-US" altLang="zh-CN" sz="2000" dirty="0" smtClean="0"/>
              <a:t>)</a:t>
            </a:r>
          </a:p>
          <a:p>
            <a:pPr lvl="1">
              <a:buNone/>
            </a:pPr>
            <a:r>
              <a:rPr lang="en-US" altLang="zh-CN" sz="2000" dirty="0" smtClean="0"/>
              <a:t>&lt;type 'instance'&gt;</a:t>
            </a:r>
          </a:p>
          <a:p>
            <a:endParaRPr lang="en-US" altLang="zh-CN" sz="24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List comprehension</a:t>
            </a:r>
          </a:p>
          <a:p>
            <a:pPr lvl="1"/>
            <a:r>
              <a:rPr lang="en-US" sz="2000" b="1" dirty="0" smtClean="0">
                <a:solidFill>
                  <a:srgbClr val="FF0000"/>
                </a:solidFill>
              </a:rPr>
              <a:t>[</a:t>
            </a:r>
            <a:r>
              <a:rPr lang="en-US" sz="2000" i="1" dirty="0" err="1" smtClean="0"/>
              <a:t>expr</a:t>
            </a:r>
            <a:r>
              <a:rPr lang="en-US" sz="2000" dirty="0" smtClean="0"/>
              <a:t> </a:t>
            </a:r>
            <a:r>
              <a:rPr lang="en-US" sz="2000" b="1" dirty="0" smtClean="0"/>
              <a:t>for</a:t>
            </a:r>
            <a:r>
              <a:rPr lang="en-US" sz="2000" dirty="0" smtClean="0"/>
              <a:t> </a:t>
            </a:r>
            <a:r>
              <a:rPr lang="en-US" sz="2000" i="1" dirty="0" err="1" smtClean="0"/>
              <a:t>iter_va</a:t>
            </a:r>
            <a:r>
              <a:rPr lang="en-US" sz="2000" dirty="0" err="1" smtClean="0"/>
              <a:t>r</a:t>
            </a:r>
            <a:r>
              <a:rPr lang="en-US" sz="2000" dirty="0" smtClean="0"/>
              <a:t> </a:t>
            </a:r>
            <a:r>
              <a:rPr lang="en-US" sz="2000" b="1" dirty="0" smtClean="0"/>
              <a:t>in</a:t>
            </a:r>
            <a:r>
              <a:rPr lang="en-US" sz="2000" dirty="0" smtClean="0"/>
              <a:t> </a:t>
            </a:r>
            <a:r>
              <a:rPr lang="en-US" sz="2000" i="1" dirty="0" err="1" smtClean="0"/>
              <a:t>iterable</a:t>
            </a:r>
            <a:r>
              <a:rPr lang="en-US" sz="2000" b="1" dirty="0" smtClean="0">
                <a:solidFill>
                  <a:srgbClr val="FF0000"/>
                </a:solidFill>
              </a:rPr>
              <a:t>]</a:t>
            </a:r>
            <a:r>
              <a:rPr lang="en-US" sz="2000" dirty="0" smtClean="0"/>
              <a:t/>
            </a:r>
            <a:br>
              <a:rPr lang="en-US" sz="2000" dirty="0" smtClean="0"/>
            </a:br>
            <a:r>
              <a:rPr lang="en-US" sz="2000" dirty="0" smtClean="0"/>
              <a:t>[x**2 for x in range(6) =&gt; [0, 1, 4, 9, 16, 25]</a:t>
            </a:r>
            <a:br>
              <a:rPr lang="en-US" sz="2000" dirty="0" smtClean="0"/>
            </a:br>
            <a:r>
              <a:rPr lang="en-US" sz="2000" dirty="0" smtClean="0"/>
              <a:t>sum(</a:t>
            </a:r>
            <a:r>
              <a:rPr lang="en-US" sz="2000" b="1" dirty="0" smtClean="0">
                <a:solidFill>
                  <a:srgbClr val="FF0000"/>
                </a:solidFill>
              </a:rPr>
              <a:t>[</a:t>
            </a:r>
            <a:r>
              <a:rPr lang="en-US" sz="2000" dirty="0" err="1" smtClean="0"/>
              <a:t>len</a:t>
            </a:r>
            <a:r>
              <a:rPr lang="en-US" sz="2000" dirty="0" smtClean="0"/>
              <a:t>(word) for line in f for word in </a:t>
            </a:r>
            <a:r>
              <a:rPr lang="en-US" sz="2000" dirty="0" err="1" smtClean="0"/>
              <a:t>line.splilt</a:t>
            </a:r>
            <a:r>
              <a:rPr lang="en-US" sz="2000" dirty="0" smtClean="0"/>
              <a:t>()</a:t>
            </a:r>
            <a:r>
              <a:rPr lang="en-US" sz="2000" b="1" dirty="0" smtClean="0">
                <a:solidFill>
                  <a:srgbClr val="FF0000"/>
                </a:solidFill>
              </a:rPr>
              <a:t>]</a:t>
            </a:r>
            <a:r>
              <a:rPr lang="en-US" sz="2000" dirty="0" smtClean="0"/>
              <a:t>)</a:t>
            </a:r>
          </a:p>
          <a:p>
            <a:pPr lvl="1"/>
            <a:r>
              <a:rPr lang="en-US" sz="2000" b="1" dirty="0" smtClean="0">
                <a:solidFill>
                  <a:srgbClr val="FF0000"/>
                </a:solidFill>
              </a:rPr>
              <a:t>[</a:t>
            </a:r>
            <a:r>
              <a:rPr lang="en-US" sz="2000" i="1" dirty="0" err="1" smtClean="0"/>
              <a:t>expr</a:t>
            </a:r>
            <a:r>
              <a:rPr lang="en-US" sz="2000" dirty="0" smtClean="0"/>
              <a:t> </a:t>
            </a:r>
            <a:r>
              <a:rPr lang="en-US" sz="2000" b="1" dirty="0" smtClean="0"/>
              <a:t>for</a:t>
            </a:r>
            <a:r>
              <a:rPr lang="en-US" sz="2000" dirty="0" smtClean="0"/>
              <a:t> </a:t>
            </a:r>
            <a:r>
              <a:rPr lang="en-US" sz="2000" i="1" dirty="0" err="1" smtClean="0"/>
              <a:t>iter_var</a:t>
            </a:r>
            <a:r>
              <a:rPr lang="en-US" sz="2000" dirty="0" smtClean="0"/>
              <a:t> </a:t>
            </a:r>
            <a:r>
              <a:rPr lang="en-US" sz="2000" b="1" dirty="0" smtClean="0"/>
              <a:t>in</a:t>
            </a:r>
            <a:r>
              <a:rPr lang="en-US" sz="2000" dirty="0" smtClean="0"/>
              <a:t> </a:t>
            </a:r>
            <a:r>
              <a:rPr lang="en-US" sz="2000" i="1" dirty="0" err="1" smtClean="0"/>
              <a:t>iterable</a:t>
            </a:r>
            <a:r>
              <a:rPr lang="en-US" sz="2000" dirty="0" smtClean="0"/>
              <a:t> </a:t>
            </a:r>
            <a:r>
              <a:rPr lang="en-US" sz="2000" b="1" dirty="0" smtClean="0"/>
              <a:t>if</a:t>
            </a:r>
            <a:r>
              <a:rPr lang="en-US" sz="2000" dirty="0" smtClean="0"/>
              <a:t> </a:t>
            </a:r>
            <a:r>
              <a:rPr lang="en-US" sz="2000" i="1" dirty="0" err="1" smtClean="0"/>
              <a:t>cond_expr</a:t>
            </a:r>
            <a:r>
              <a:rPr lang="en-US" sz="2000" b="1" dirty="0" smtClean="0">
                <a:solidFill>
                  <a:srgbClr val="FF0000"/>
                </a:solidFill>
              </a:rPr>
              <a:t>]</a:t>
            </a:r>
            <a:r>
              <a:rPr lang="en-US" sz="2000" dirty="0" smtClean="0"/>
              <a:t/>
            </a:r>
            <a:br>
              <a:rPr lang="en-US" sz="2000" dirty="0" smtClean="0"/>
            </a:br>
            <a:r>
              <a:rPr lang="en-US" sz="2000" dirty="0" smtClean="0"/>
              <a:t>[x for x in range(100) if x%2] =&gt; [1, 3, 5, …, 99]</a:t>
            </a:r>
            <a:br>
              <a:rPr lang="en-US" sz="2000" dirty="0" smtClean="0"/>
            </a:br>
            <a:r>
              <a:rPr lang="en-US" sz="2000" dirty="0" smtClean="0"/>
              <a:t>[(x+1, y+1) for x in range(3) for y in range(5)]</a:t>
            </a:r>
          </a:p>
          <a:p>
            <a:pPr marL="342900" lvl="1" indent="-342900">
              <a:buFont typeface="Arial" pitchFamily="34" charset="0"/>
              <a:buChar char="•"/>
            </a:pPr>
            <a:r>
              <a:rPr lang="en-US" sz="2400" dirty="0" smtClean="0"/>
              <a:t>Generator expressions</a:t>
            </a:r>
          </a:p>
          <a:p>
            <a:pPr lvl="1"/>
            <a:r>
              <a:rPr lang="en-US" sz="2000" b="1" dirty="0" smtClean="0">
                <a:solidFill>
                  <a:srgbClr val="FF0000"/>
                </a:solidFill>
              </a:rPr>
              <a:t>(</a:t>
            </a:r>
            <a:r>
              <a:rPr lang="en-US" sz="2000" i="1" dirty="0" err="1" smtClean="0"/>
              <a:t>expr</a:t>
            </a:r>
            <a:r>
              <a:rPr lang="en-US" sz="2000" dirty="0" smtClean="0"/>
              <a:t> </a:t>
            </a:r>
            <a:r>
              <a:rPr lang="en-US" sz="2000" b="1" dirty="0" smtClean="0"/>
              <a:t>for</a:t>
            </a:r>
            <a:r>
              <a:rPr lang="en-US" sz="2000" dirty="0" smtClean="0"/>
              <a:t> </a:t>
            </a:r>
            <a:r>
              <a:rPr lang="en-US" sz="2000" i="1" dirty="0" err="1" smtClean="0"/>
              <a:t>iter_var</a:t>
            </a:r>
            <a:r>
              <a:rPr lang="en-US" sz="2000" dirty="0" smtClean="0"/>
              <a:t> </a:t>
            </a:r>
            <a:r>
              <a:rPr lang="en-US" sz="2000" b="1" dirty="0" smtClean="0"/>
              <a:t>in</a:t>
            </a:r>
            <a:r>
              <a:rPr lang="en-US" sz="2000" dirty="0" smtClean="0"/>
              <a:t> </a:t>
            </a:r>
            <a:r>
              <a:rPr lang="en-US" sz="2000" i="1" dirty="0" err="1" smtClean="0"/>
              <a:t>iterable</a:t>
            </a:r>
            <a:r>
              <a:rPr lang="en-US" sz="2000" dirty="0" smtClean="0"/>
              <a:t> </a:t>
            </a:r>
            <a:r>
              <a:rPr lang="en-US" sz="2000" b="1" dirty="0" smtClean="0"/>
              <a:t>if</a:t>
            </a:r>
            <a:r>
              <a:rPr lang="en-US" sz="2000" dirty="0" smtClean="0"/>
              <a:t> </a:t>
            </a:r>
            <a:r>
              <a:rPr lang="en-US" sz="2000" i="1" dirty="0" err="1" smtClean="0"/>
              <a:t>cond_expr</a:t>
            </a:r>
            <a:r>
              <a:rPr lang="en-US" sz="2000" b="1" dirty="0" smtClean="0">
                <a:solidFill>
                  <a:srgbClr val="FF0000"/>
                </a:solidFill>
              </a:rPr>
              <a:t>)</a:t>
            </a:r>
          </a:p>
          <a:p>
            <a:pPr lvl="1"/>
            <a:r>
              <a:rPr lang="en-US" sz="2000" dirty="0" smtClean="0"/>
              <a:t>List comprehension need load all data to create the while list which will be a problem for large data</a:t>
            </a:r>
          </a:p>
          <a:p>
            <a:pPr lvl="1"/>
            <a:r>
              <a:rPr lang="en-US" sz="2000" dirty="0" smtClean="0"/>
              <a:t>Instead of building a list with values, Generator expressions return a generator that "yields" after processing each item. Generator expressions are much more memory efficient by performing "lazy evaluation."</a:t>
            </a:r>
          </a:p>
          <a:p>
            <a:pPr lvl="1"/>
            <a:endParaRPr lang="en-US" sz="2000" dirty="0" smtClean="0"/>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Lists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Generator expressions, example</a:t>
            </a:r>
          </a:p>
          <a:p>
            <a:pPr lvl="1"/>
            <a:r>
              <a:rPr lang="en-US" sz="2000" dirty="0" smtClean="0"/>
              <a:t>sum(</a:t>
            </a:r>
            <a:r>
              <a:rPr lang="en-US" sz="2000" dirty="0" err="1" smtClean="0"/>
              <a:t>len</a:t>
            </a:r>
            <a:r>
              <a:rPr lang="en-US" sz="2000" dirty="0" smtClean="0"/>
              <a:t>(word) for line in f for word in </a:t>
            </a:r>
            <a:r>
              <a:rPr lang="en-US" sz="2000" dirty="0" err="1" smtClean="0"/>
              <a:t>line.splilt</a:t>
            </a:r>
            <a:r>
              <a:rPr lang="en-US" sz="2000" dirty="0" smtClean="0"/>
              <a:t>())</a:t>
            </a:r>
          </a:p>
          <a:p>
            <a:pPr lvl="1"/>
            <a:r>
              <a:rPr lang="en-US" sz="2000" dirty="0" smtClean="0"/>
              <a:t>max(</a:t>
            </a:r>
            <a:r>
              <a:rPr lang="en-US" sz="2000" dirty="0" err="1" smtClean="0"/>
              <a:t>len</a:t>
            </a:r>
            <a:r>
              <a:rPr lang="en-US" sz="2000" dirty="0" smtClean="0"/>
              <a:t>(</a:t>
            </a:r>
            <a:r>
              <a:rPr lang="en-US" sz="2000" dirty="0" err="1" smtClean="0"/>
              <a:t>x.strip</a:t>
            </a:r>
            <a:r>
              <a:rPr lang="en-US" sz="2000" dirty="0" smtClean="0"/>
              <a:t>()) for x in open(‘/etc/</a:t>
            </a:r>
            <a:r>
              <a:rPr lang="en-US" sz="2000" dirty="0" err="1" smtClean="0"/>
              <a:t>motd</a:t>
            </a:r>
            <a:r>
              <a:rPr lang="en-US" sz="2000" dirty="0" smtClean="0"/>
              <a:t>’)</a:t>
            </a:r>
          </a:p>
          <a:p>
            <a:pPr lvl="1"/>
            <a:endParaRPr lang="en-US" sz="20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tuple</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err="1" smtClean="0"/>
              <a:t>Tuple</a:t>
            </a:r>
            <a:endParaRPr lang="en-US" sz="2400" dirty="0" smtClean="0"/>
          </a:p>
          <a:p>
            <a:pPr lvl="1"/>
            <a:r>
              <a:rPr lang="en-US" sz="2000" dirty="0" smtClean="0"/>
              <a:t>extremely similar in nature to lists</a:t>
            </a:r>
          </a:p>
          <a:p>
            <a:pPr lvl="1"/>
            <a:r>
              <a:rPr lang="en-US" sz="2000" dirty="0" err="1" smtClean="0"/>
              <a:t>tuples</a:t>
            </a:r>
            <a:r>
              <a:rPr lang="en-US" sz="2000" dirty="0" smtClean="0"/>
              <a:t> use parentheses ‘()’ to define, but list use brackets ‘[]’</a:t>
            </a:r>
          </a:p>
          <a:p>
            <a:pPr lvl="1"/>
            <a:r>
              <a:rPr lang="en-US" sz="2000" dirty="0" err="1" smtClean="0"/>
              <a:t>Tuple</a:t>
            </a:r>
            <a:r>
              <a:rPr lang="en-US" sz="2000" dirty="0" smtClean="0"/>
              <a:t> is immutable, but list is mutable. Note the </a:t>
            </a:r>
            <a:r>
              <a:rPr lang="en-US" sz="2000" dirty="0" err="1" smtClean="0"/>
              <a:t>tuple</a:t>
            </a:r>
            <a:r>
              <a:rPr lang="en-US" sz="2000" dirty="0" smtClean="0"/>
              <a:t> itself can’t be changed, but its elements can if the element is mutable (i.e. the element is not string, number, or </a:t>
            </a:r>
            <a:r>
              <a:rPr lang="en-US" sz="2000" dirty="0" err="1" smtClean="0"/>
              <a:t>tuple</a:t>
            </a:r>
            <a:r>
              <a:rPr lang="en-US" sz="2000" dirty="0" smtClean="0"/>
              <a:t> of number, </a:t>
            </a:r>
            <a:r>
              <a:rPr lang="en-US" sz="2000" dirty="0" err="1" smtClean="0"/>
              <a:t>tuple</a:t>
            </a:r>
            <a:r>
              <a:rPr lang="en-US" sz="2000" dirty="0" smtClean="0"/>
              <a:t> of string etc)</a:t>
            </a:r>
          </a:p>
          <a:p>
            <a:pPr marL="342900" lvl="1" indent="-342900">
              <a:buFont typeface="Arial" pitchFamily="34" charset="0"/>
              <a:buChar char="•"/>
            </a:pPr>
            <a:r>
              <a:rPr lang="en-US" sz="2400" dirty="0" smtClean="0"/>
              <a:t>Creation of </a:t>
            </a:r>
            <a:r>
              <a:rPr lang="en-US" sz="2400" dirty="0" err="1" smtClean="0"/>
              <a:t>tuple</a:t>
            </a:r>
            <a:endParaRPr lang="en-US" sz="2400" dirty="0" smtClean="0"/>
          </a:p>
          <a:p>
            <a:pPr lvl="1"/>
            <a:r>
              <a:rPr lang="en-US" sz="2000" dirty="0" err="1" smtClean="0"/>
              <a:t>emptiestPossibleTupe</a:t>
            </a:r>
            <a:r>
              <a:rPr lang="en-US" sz="2000" dirty="0" smtClean="0"/>
              <a:t> = (None, )  # note the trailing ‘,’</a:t>
            </a:r>
          </a:p>
          <a:p>
            <a:pPr lvl="1"/>
            <a:r>
              <a:rPr lang="en-US" sz="2000" dirty="0" err="1" smtClean="0"/>
              <a:t>tuple</a:t>
            </a:r>
            <a:r>
              <a:rPr lang="en-US" sz="2000" dirty="0" smtClean="0"/>
              <a:t>(‘bar’) =&gt; (‘b’, ‘a’, ‘r’)</a:t>
            </a:r>
          </a:p>
          <a:p>
            <a:pPr marL="342900" lvl="1" indent="-342900">
              <a:buFont typeface="Arial" pitchFamily="34" charset="0"/>
              <a:buChar char="•"/>
            </a:pPr>
            <a:r>
              <a:rPr lang="en-US" sz="2400" dirty="0" smtClean="0"/>
              <a:t>Any set of multiple objects, comma-separated, written without identifying symbols, i.e., brackets for lists, parentheses for </a:t>
            </a:r>
            <a:r>
              <a:rPr lang="en-US" sz="2400" dirty="0" err="1" smtClean="0"/>
              <a:t>tuples</a:t>
            </a:r>
            <a:r>
              <a:rPr lang="en-US" sz="2400" dirty="0" smtClean="0"/>
              <a:t>, etc., defaults to </a:t>
            </a:r>
            <a:r>
              <a:rPr lang="en-US" sz="2400" dirty="0" err="1" smtClean="0"/>
              <a:t>tuples</a:t>
            </a:r>
            <a:endParaRPr lang="en-US"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err="1" smtClean="0"/>
              <a:t>tuple</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 of </a:t>
            </a:r>
            <a:r>
              <a:rPr lang="en-US" sz="2400" dirty="0" err="1" smtClean="0"/>
              <a:t>Tuple</a:t>
            </a:r>
            <a:endParaRPr lang="en-US" sz="2400" dirty="0" smtClean="0"/>
          </a:p>
          <a:p>
            <a:pPr lvl="1"/>
            <a:r>
              <a:rPr lang="en-US" sz="2000" dirty="0" smtClean="0"/>
              <a:t>t = ([‘xyz’, 123], 23, -103)</a:t>
            </a:r>
          </a:p>
          <a:p>
            <a:pPr lvl="1"/>
            <a:r>
              <a:rPr lang="en-US" sz="2000" dirty="0" smtClean="0"/>
              <a:t>t * 2</a:t>
            </a:r>
          </a:p>
          <a:p>
            <a:pPr lvl="1"/>
            <a:r>
              <a:rPr lang="en-US" sz="2000" dirty="0" smtClean="0"/>
              <a:t>t + (‘free’, ‘easy’)</a:t>
            </a:r>
          </a:p>
          <a:p>
            <a:pPr lvl="1"/>
            <a:r>
              <a:rPr lang="en-US" sz="2000" dirty="0" smtClean="0"/>
              <a:t>23 in t =&gt; True</a:t>
            </a:r>
          </a:p>
          <a:p>
            <a:pPr lvl="1"/>
            <a:r>
              <a:rPr lang="en-US" sz="2000" dirty="0" smtClean="0"/>
              <a:t>123 in t =&gt; False</a:t>
            </a:r>
          </a:p>
          <a:p>
            <a:pPr lvl="1"/>
            <a:r>
              <a:rPr lang="en-US" sz="2000" dirty="0" smtClean="0"/>
              <a:t>t[1:]</a:t>
            </a:r>
          </a:p>
          <a:p>
            <a:pPr lvl="1"/>
            <a:r>
              <a:rPr lang="en-US" sz="2000" dirty="0" err="1" smtClean="0"/>
              <a:t>len</a:t>
            </a:r>
            <a:r>
              <a:rPr lang="en-US" sz="2000" dirty="0" smtClean="0"/>
              <a:t>(t)</a:t>
            </a:r>
          </a:p>
          <a:p>
            <a:pPr lvl="1"/>
            <a:r>
              <a:rPr lang="en-US" sz="2000" dirty="0" smtClean="0"/>
              <a:t>max(t)</a:t>
            </a:r>
          </a:p>
          <a:p>
            <a:pPr lvl="1"/>
            <a:r>
              <a:rPr lang="en-US" sz="2000" dirty="0" smtClean="0"/>
              <a:t>min(t)</a:t>
            </a:r>
          </a:p>
          <a:p>
            <a:pPr lvl="1"/>
            <a:r>
              <a:rPr lang="en-US" sz="2000" dirty="0" smtClean="0"/>
              <a:t>list(t) =&gt; convert </a:t>
            </a:r>
            <a:r>
              <a:rPr lang="en-US" sz="2000" dirty="0" err="1" smtClean="0"/>
              <a:t>tuple</a:t>
            </a:r>
            <a:r>
              <a:rPr lang="en-US" sz="2000" dirty="0" smtClean="0"/>
              <a:t> to list</a:t>
            </a:r>
          </a:p>
          <a:p>
            <a:pPr lvl="1"/>
            <a:r>
              <a:rPr lang="en-US" sz="2000" dirty="0" smtClean="0"/>
              <a:t>dir(</a:t>
            </a:r>
            <a:r>
              <a:rPr lang="en-US" sz="2000" dirty="0" err="1" smtClean="0"/>
              <a:t>tuple</a:t>
            </a:r>
            <a:r>
              <a:rPr lang="en-US" sz="2000" dirty="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Deep/shadow copy</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Deep copy is only </a:t>
            </a:r>
            <a:r>
              <a:rPr lang="en-US" sz="2400" dirty="0" err="1" smtClean="0"/>
              <a:t>meaningfull</a:t>
            </a:r>
            <a:r>
              <a:rPr lang="en-US" sz="2400" dirty="0" smtClean="0"/>
              <a:t> to mutable  variable type </a:t>
            </a:r>
          </a:p>
          <a:p>
            <a:r>
              <a:rPr lang="en-US" sz="2400" dirty="0" smtClean="0"/>
              <a:t>Shadow copy is achieved by ‘complete slice’</a:t>
            </a:r>
          </a:p>
          <a:p>
            <a:pPr lvl="1"/>
            <a:r>
              <a:rPr lang="en-US" sz="2000" dirty="0" smtClean="0"/>
              <a:t>Shadow copy example</a:t>
            </a:r>
          </a:p>
        </p:txBody>
      </p:sp>
      <p:pic>
        <p:nvPicPr>
          <p:cNvPr id="3074" name="Picture 2"/>
          <p:cNvPicPr>
            <a:picLocks noChangeAspect="1" noChangeArrowheads="1"/>
          </p:cNvPicPr>
          <p:nvPr/>
        </p:nvPicPr>
        <p:blipFill>
          <a:blip r:embed="rId2" cstate="print"/>
          <a:srcRect/>
          <a:stretch>
            <a:fillRect/>
          </a:stretch>
        </p:blipFill>
        <p:spPr bwMode="auto">
          <a:xfrm>
            <a:off x="1447800" y="2438400"/>
            <a:ext cx="5657850"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Deep/shadow copy</a:t>
            </a:r>
            <a:endParaRPr lang="en-US" sz="3200" dirty="0"/>
          </a:p>
        </p:txBody>
      </p:sp>
      <p:sp>
        <p:nvSpPr>
          <p:cNvPr id="3" name="Content Placeholder 2"/>
          <p:cNvSpPr>
            <a:spLocks noGrp="1"/>
          </p:cNvSpPr>
          <p:nvPr>
            <p:ph idx="1"/>
          </p:nvPr>
        </p:nvSpPr>
        <p:spPr>
          <a:xfrm>
            <a:off x="457200" y="990600"/>
            <a:ext cx="8229600" cy="5715000"/>
          </a:xfrm>
        </p:spPr>
        <p:txBody>
          <a:bodyPr>
            <a:normAutofit/>
          </a:bodyPr>
          <a:lstStyle/>
          <a:p>
            <a:r>
              <a:rPr lang="en-US" sz="2400" dirty="0" smtClean="0"/>
              <a:t>Deep copy example</a:t>
            </a:r>
          </a:p>
          <a:p>
            <a:pPr>
              <a:buNone/>
            </a:pPr>
            <a:endParaRPr lang="en-US" sz="2000" dirty="0" smtClean="0"/>
          </a:p>
        </p:txBody>
      </p:sp>
      <p:pic>
        <p:nvPicPr>
          <p:cNvPr id="4098" name="Picture 2"/>
          <p:cNvPicPr>
            <a:picLocks noChangeAspect="1" noChangeArrowheads="1"/>
          </p:cNvPicPr>
          <p:nvPr/>
        </p:nvPicPr>
        <p:blipFill>
          <a:blip r:embed="rId2" cstate="print"/>
          <a:srcRect/>
          <a:stretch>
            <a:fillRect/>
          </a:stretch>
        </p:blipFill>
        <p:spPr bwMode="auto">
          <a:xfrm>
            <a:off x="2133600" y="1485900"/>
            <a:ext cx="5657850" cy="537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dictionary</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Manipulation/definition of dictionary</a:t>
            </a:r>
          </a:p>
          <a:p>
            <a:pPr lvl="1"/>
            <a:r>
              <a:rPr lang="en-US" sz="2000" dirty="0" smtClean="0"/>
              <a:t>dict1 = {}</a:t>
            </a:r>
          </a:p>
          <a:p>
            <a:pPr lvl="1"/>
            <a:r>
              <a:rPr lang="en-US" sz="2000" dirty="0" smtClean="0"/>
              <a:t>dict2 = {‘name’: ‘earth’, ‘port’: 80}</a:t>
            </a:r>
          </a:p>
          <a:p>
            <a:pPr lvl="1"/>
            <a:r>
              <a:rPr lang="en-US" sz="2000" dirty="0" err="1" smtClean="0"/>
              <a:t>fdict</a:t>
            </a:r>
            <a:r>
              <a:rPr lang="en-US" sz="2000" dirty="0" smtClean="0"/>
              <a:t> = </a:t>
            </a:r>
            <a:r>
              <a:rPr lang="en-US" sz="2000" dirty="0" err="1" smtClean="0"/>
              <a:t>dict</a:t>
            </a:r>
            <a:r>
              <a:rPr lang="en-US" sz="2000" dirty="0" smtClean="0"/>
              <a:t>([‘x’, 1], [‘y’, 2]) =&gt; (‘y’: 2, ‘x’: 1)</a:t>
            </a:r>
          </a:p>
          <a:p>
            <a:pPr lvl="1"/>
            <a:r>
              <a:rPr lang="en-US" sz="2000" dirty="0" err="1" smtClean="0"/>
              <a:t>ddict</a:t>
            </a:r>
            <a:r>
              <a:rPr lang="en-US" sz="2000" dirty="0" smtClean="0"/>
              <a:t> = {}.</a:t>
            </a:r>
            <a:r>
              <a:rPr lang="en-US" sz="2000" dirty="0" err="1" smtClean="0"/>
              <a:t>fromkeys</a:t>
            </a:r>
            <a:r>
              <a:rPr lang="en-US" sz="2000" dirty="0" smtClean="0"/>
              <a:t>((‘x’, ‘y’), -1) =&gt; (‘y’: -1, ‘x’: -1)</a:t>
            </a:r>
          </a:p>
          <a:p>
            <a:pPr lvl="1"/>
            <a:r>
              <a:rPr lang="en-US" sz="2000" dirty="0" smtClean="0"/>
              <a:t>edict = {}.</a:t>
            </a:r>
            <a:r>
              <a:rPr lang="en-US" sz="2000" dirty="0" err="1" smtClean="0"/>
              <a:t>fromkeys</a:t>
            </a:r>
            <a:r>
              <a:rPr lang="en-US" sz="2000" dirty="0" smtClean="0"/>
              <a:t>((‘</a:t>
            </a:r>
            <a:r>
              <a:rPr lang="en-US" sz="2000" dirty="0" err="1" smtClean="0"/>
              <a:t>foo</a:t>
            </a:r>
            <a:r>
              <a:rPr lang="en-US" sz="2000" dirty="0" smtClean="0"/>
              <a:t>’, ‘bar’)) =&gt; (‘</a:t>
            </a:r>
            <a:r>
              <a:rPr lang="en-US" sz="2000" dirty="0" err="1" smtClean="0"/>
              <a:t>foo</a:t>
            </a:r>
            <a:r>
              <a:rPr lang="en-US" sz="2000" dirty="0" smtClean="0"/>
              <a:t>’: None, ‘bar’: None)</a:t>
            </a:r>
          </a:p>
          <a:p>
            <a:pPr lvl="1"/>
            <a:r>
              <a:rPr lang="en-US" sz="2000" dirty="0" smtClean="0"/>
              <a:t>for key in dict2:</a:t>
            </a:r>
            <a:br>
              <a:rPr lang="en-US" sz="2000" dirty="0" smtClean="0"/>
            </a:br>
            <a:r>
              <a:rPr lang="en-US" sz="2000" dirty="0" smtClean="0"/>
              <a:t>    print ‘key = %s, value = %s’ %(key, dict2[key])</a:t>
            </a:r>
          </a:p>
          <a:p>
            <a:pPr lvl="1"/>
            <a:r>
              <a:rPr lang="en-US" sz="2000" dirty="0" smtClean="0"/>
              <a:t>‘server’ in dict2 =&gt; False</a:t>
            </a:r>
          </a:p>
          <a:p>
            <a:pPr lvl="1"/>
            <a:r>
              <a:rPr lang="en-US" sz="2000" dirty="0" smtClean="0"/>
              <a:t>dict2[‘server’] = ‘apache’ # add key-value </a:t>
            </a:r>
          </a:p>
          <a:p>
            <a:pPr lvl="1"/>
            <a:r>
              <a:rPr lang="en-US" sz="2000" dirty="0" smtClean="0"/>
              <a:t>dict2[‘port’] = 8080 # update value</a:t>
            </a:r>
          </a:p>
          <a:p>
            <a:pPr lvl="1"/>
            <a:r>
              <a:rPr lang="en-US" sz="2000" dirty="0" smtClean="0"/>
              <a:t>del dict2[‘name’]  # delete key-value</a:t>
            </a:r>
          </a:p>
          <a:p>
            <a:pPr lvl="1"/>
            <a:r>
              <a:rPr lang="en-US" sz="2000" dirty="0" smtClean="0"/>
              <a:t>dict2.pop(‘port’) # delete and return item which have key ‘port’</a:t>
            </a:r>
          </a:p>
          <a:p>
            <a:pPr lvl="1"/>
            <a:r>
              <a:rPr lang="en-US" sz="2000" dirty="0" smtClean="0"/>
              <a:t>dict2.clear() # delete all key-values</a:t>
            </a:r>
          </a:p>
          <a:p>
            <a:pPr lvl="1"/>
            <a:r>
              <a:rPr lang="en-US" sz="2000" dirty="0" smtClean="0"/>
              <a:t>dir(</a:t>
            </a:r>
            <a:r>
              <a:rPr lang="en-US" sz="2000" dirty="0" err="1" smtClean="0"/>
              <a:t>dict</a:t>
            </a:r>
            <a:r>
              <a:rPr lang="en-US" sz="2000" dirty="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set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Manipulation/definition of dictionary</a:t>
            </a:r>
          </a:p>
          <a:p>
            <a:pPr lvl="1"/>
            <a:r>
              <a:rPr lang="en-US" sz="2000" dirty="0" smtClean="0"/>
              <a:t>Set can only be created </a:t>
            </a:r>
            <a:r>
              <a:rPr lang="en-US" sz="2000" dirty="0" err="1" smtClean="0"/>
              <a:t>thr</a:t>
            </a:r>
            <a:r>
              <a:rPr lang="en-US" sz="2000" dirty="0" smtClean="0"/>
              <a:t> built-in set() and </a:t>
            </a:r>
            <a:r>
              <a:rPr lang="en-US" sz="2000" dirty="0" err="1" smtClean="0"/>
              <a:t>frozenset</a:t>
            </a:r>
            <a:r>
              <a:rPr lang="en-US" sz="2000" dirty="0" smtClean="0"/>
              <a:t>()</a:t>
            </a:r>
          </a:p>
          <a:p>
            <a:pPr lvl="1"/>
            <a:r>
              <a:rPr lang="en-US" sz="2000" dirty="0" smtClean="0"/>
              <a:t>s = set('</a:t>
            </a:r>
            <a:r>
              <a:rPr lang="en-US" sz="2000" dirty="0" err="1" smtClean="0"/>
              <a:t>cheeseshop</a:t>
            </a:r>
            <a:r>
              <a:rPr lang="en-US" sz="2000" dirty="0" smtClean="0"/>
              <a:t>') =&gt; </a:t>
            </a:r>
            <a:r>
              <a:rPr lang="da-DK" sz="2000" dirty="0" smtClean="0"/>
              <a:t>set(['c', 'e', 'h', 'o', 'p', 's'])</a:t>
            </a:r>
          </a:p>
          <a:p>
            <a:pPr lvl="1"/>
            <a:r>
              <a:rPr lang="en-US" sz="2000" dirty="0" smtClean="0"/>
              <a:t>t = </a:t>
            </a:r>
            <a:r>
              <a:rPr lang="en-US" sz="2000" dirty="0" err="1" smtClean="0"/>
              <a:t>frozenset</a:t>
            </a:r>
            <a:r>
              <a:rPr lang="en-US" sz="2000" dirty="0" smtClean="0"/>
              <a:t>('bookshop')</a:t>
            </a:r>
          </a:p>
          <a:p>
            <a:pPr lvl="1"/>
            <a:r>
              <a:rPr lang="en-US" sz="2000" dirty="0" smtClean="0"/>
              <a:t>s == t =&gt; False</a:t>
            </a:r>
          </a:p>
          <a:p>
            <a:pPr lvl="1"/>
            <a:r>
              <a:rPr lang="en-US" sz="2000" dirty="0" smtClean="0"/>
              <a:t>‘k’ </a:t>
            </a:r>
            <a:r>
              <a:rPr lang="en-US" sz="2000" b="1" dirty="0" smtClean="0"/>
              <a:t>in </a:t>
            </a:r>
            <a:r>
              <a:rPr lang="en-US" sz="2000" dirty="0" smtClean="0"/>
              <a:t>s</a:t>
            </a:r>
            <a:r>
              <a:rPr lang="en-US" sz="2000" b="1" dirty="0" smtClean="0"/>
              <a:t> </a:t>
            </a:r>
            <a:r>
              <a:rPr lang="en-US" sz="2000" dirty="0" smtClean="0"/>
              <a:t>=&gt; False</a:t>
            </a:r>
          </a:p>
          <a:p>
            <a:pPr lvl="1"/>
            <a:r>
              <a:rPr lang="en-US" sz="2000" dirty="0" smtClean="0"/>
              <a:t>'c' not </a:t>
            </a:r>
            <a:r>
              <a:rPr lang="en-US" sz="2000" b="1" dirty="0" smtClean="0"/>
              <a:t>in </a:t>
            </a:r>
            <a:r>
              <a:rPr lang="en-US" sz="2000" dirty="0" smtClean="0"/>
              <a:t>t =&gt; True</a:t>
            </a:r>
          </a:p>
          <a:p>
            <a:pPr lvl="1"/>
            <a:r>
              <a:rPr lang="en-US" sz="2000" dirty="0" err="1" smtClean="0"/>
              <a:t>s.add</a:t>
            </a:r>
            <a:r>
              <a:rPr lang="en-US" sz="2000" dirty="0" smtClean="0"/>
              <a:t>('z')</a:t>
            </a:r>
          </a:p>
          <a:p>
            <a:pPr lvl="1"/>
            <a:r>
              <a:rPr lang="en-US" sz="2000" dirty="0" err="1" smtClean="0"/>
              <a:t>s.update</a:t>
            </a:r>
            <a:r>
              <a:rPr lang="en-US" sz="2000" dirty="0" smtClean="0"/>
              <a:t>('</a:t>
            </a:r>
            <a:r>
              <a:rPr lang="en-US" sz="2000" dirty="0" err="1" smtClean="0"/>
              <a:t>pypi</a:t>
            </a:r>
            <a:r>
              <a:rPr lang="en-US" sz="2000" dirty="0" smtClean="0"/>
              <a:t>')</a:t>
            </a:r>
          </a:p>
          <a:p>
            <a:pPr lvl="1"/>
            <a:r>
              <a:rPr lang="en-US" sz="2000" dirty="0" err="1" smtClean="0"/>
              <a:t>s.remove</a:t>
            </a:r>
            <a:r>
              <a:rPr lang="en-US" sz="2000" dirty="0" smtClean="0"/>
              <a:t>('z')</a:t>
            </a:r>
          </a:p>
          <a:p>
            <a:pPr lvl="1"/>
            <a:r>
              <a:rPr lang="en-US" sz="2000" dirty="0" smtClean="0"/>
              <a:t>s -= set('</a:t>
            </a:r>
            <a:r>
              <a:rPr lang="en-US" sz="2000" dirty="0" err="1" smtClean="0"/>
              <a:t>pypi</a:t>
            </a:r>
            <a:r>
              <a:rPr lang="en-US" sz="2000" dirty="0" smtClean="0"/>
              <a:t>')</a:t>
            </a:r>
          </a:p>
          <a:p>
            <a:pPr lvl="1"/>
            <a:r>
              <a:rPr lang="en-US" sz="2000" dirty="0" smtClean="0"/>
              <a:t>dir(set)</a:t>
            </a:r>
          </a:p>
          <a:p>
            <a:pPr lvl="1"/>
            <a:endParaRPr lang="en-US" sz="2000"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File and I/O</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Built-in Functions</a:t>
            </a:r>
          </a:p>
          <a:p>
            <a:pPr lvl="1"/>
            <a:r>
              <a:rPr lang="en-US" sz="2000" dirty="0" err="1" smtClean="0"/>
              <a:t>fileObject</a:t>
            </a:r>
            <a:r>
              <a:rPr lang="en-US" sz="2000" dirty="0" smtClean="0"/>
              <a:t> = open(</a:t>
            </a:r>
            <a:r>
              <a:rPr lang="en-US" sz="2000" dirty="0" err="1" smtClean="0"/>
              <a:t>fileName</a:t>
            </a:r>
            <a:r>
              <a:rPr lang="en-US" sz="2000" dirty="0" smtClean="0"/>
              <a:t>, </a:t>
            </a:r>
            <a:r>
              <a:rPr lang="en-US" sz="2000" dirty="0" err="1" smtClean="0"/>
              <a:t>accesMode</a:t>
            </a:r>
            <a:r>
              <a:rPr lang="en-US" sz="2000" dirty="0" smtClean="0"/>
              <a:t> </a:t>
            </a:r>
            <a:r>
              <a:rPr lang="en-US" sz="2000" dirty="0" smtClean="0"/>
              <a:t>= ‘r’, buffering = -1)</a:t>
            </a:r>
          </a:p>
          <a:p>
            <a:pPr lvl="1"/>
            <a:r>
              <a:rPr lang="en-US" sz="2000" dirty="0" smtClean="0"/>
              <a:t>file() factory method, same function as “open”. when handling file object, file will be useful, say “if instance(f, file)”</a:t>
            </a:r>
          </a:p>
          <a:p>
            <a:r>
              <a:rPr lang="en-US" sz="2400" dirty="0" smtClean="0"/>
              <a:t>Input</a:t>
            </a:r>
          </a:p>
          <a:p>
            <a:pPr lvl="1"/>
            <a:r>
              <a:rPr lang="en-US" sz="2000" dirty="0" smtClean="0"/>
              <a:t>read(), </a:t>
            </a:r>
            <a:r>
              <a:rPr lang="en-US" sz="2000" dirty="0" err="1" smtClean="0"/>
              <a:t>readline</a:t>
            </a:r>
            <a:r>
              <a:rPr lang="en-US" sz="2000" dirty="0" smtClean="0"/>
              <a:t>(), </a:t>
            </a:r>
            <a:r>
              <a:rPr lang="en-US" sz="2000" dirty="0" err="1" smtClean="0"/>
              <a:t>readlines</a:t>
            </a:r>
            <a:r>
              <a:rPr lang="en-US" sz="2000" dirty="0" smtClean="0"/>
              <a:t>(), </a:t>
            </a:r>
            <a:r>
              <a:rPr lang="en-US" sz="2000" dirty="0" err="1" smtClean="0"/>
              <a:t>xreadlines</a:t>
            </a:r>
            <a:r>
              <a:rPr lang="en-US" sz="2000" dirty="0" smtClean="0"/>
              <a:t>()</a:t>
            </a:r>
          </a:p>
          <a:p>
            <a:pPr lvl="1"/>
            <a:r>
              <a:rPr lang="en-US" sz="2000" dirty="0" smtClean="0"/>
              <a:t>f</a:t>
            </a:r>
            <a:r>
              <a:rPr lang="en-US" sz="2000" dirty="0" smtClean="0"/>
              <a:t>or </a:t>
            </a:r>
            <a:r>
              <a:rPr lang="en-US" sz="2000" dirty="0" err="1" smtClean="0"/>
              <a:t>eachLine</a:t>
            </a:r>
            <a:r>
              <a:rPr lang="en-US" sz="2000" dirty="0" smtClean="0"/>
              <a:t> in f:</a:t>
            </a:r>
          </a:p>
          <a:p>
            <a:r>
              <a:rPr lang="en-US" sz="2400" dirty="0" smtClean="0"/>
              <a:t>Output</a:t>
            </a:r>
            <a:endParaRPr lang="en-US" sz="2400" dirty="0" smtClean="0"/>
          </a:p>
          <a:p>
            <a:pPr lvl="1"/>
            <a:r>
              <a:rPr lang="en-US" sz="2000" dirty="0" smtClean="0"/>
              <a:t>write(), </a:t>
            </a:r>
            <a:r>
              <a:rPr lang="en-US" sz="2000" dirty="0" err="1" smtClean="0"/>
              <a:t>writelines</a:t>
            </a:r>
            <a:r>
              <a:rPr lang="en-US" sz="2000" dirty="0" smtClean="0"/>
              <a:t>()</a:t>
            </a:r>
          </a:p>
          <a:p>
            <a:pPr lvl="1"/>
            <a:endParaRPr lang="en-US" sz="20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File and I/O</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Built-in Functions</a:t>
            </a:r>
          </a:p>
          <a:p>
            <a:pPr lvl="1"/>
            <a:r>
              <a:rPr lang="en-US" sz="2000" dirty="0" err="1" smtClean="0"/>
              <a:t>fileObject</a:t>
            </a:r>
            <a:r>
              <a:rPr lang="en-US" sz="2000" dirty="0" smtClean="0"/>
              <a:t> = open(</a:t>
            </a:r>
            <a:r>
              <a:rPr lang="en-US" sz="2000" dirty="0" err="1" smtClean="0"/>
              <a:t>fileName</a:t>
            </a:r>
            <a:r>
              <a:rPr lang="en-US" sz="2000" dirty="0" smtClean="0"/>
              <a:t>, </a:t>
            </a:r>
            <a:r>
              <a:rPr lang="en-US" sz="2000" dirty="0" err="1" smtClean="0"/>
              <a:t>accesMode</a:t>
            </a:r>
            <a:r>
              <a:rPr lang="en-US" sz="2000" dirty="0" smtClean="0"/>
              <a:t> </a:t>
            </a:r>
            <a:r>
              <a:rPr lang="en-US" sz="2000" dirty="0" smtClean="0"/>
              <a:t>= ‘r’, buffering = -1)</a:t>
            </a:r>
          </a:p>
          <a:p>
            <a:pPr lvl="1"/>
            <a:r>
              <a:rPr lang="en-US" sz="2000" dirty="0" smtClean="0"/>
              <a:t>file() factory method, same function as “open”. when handling file object, file will be useful, say “if instance(f, file)”</a:t>
            </a:r>
          </a:p>
          <a:p>
            <a:r>
              <a:rPr lang="en-US" sz="2400" dirty="0" smtClean="0"/>
              <a:t>Input</a:t>
            </a:r>
          </a:p>
          <a:p>
            <a:pPr lvl="1"/>
            <a:r>
              <a:rPr lang="en-US" sz="2000" dirty="0" smtClean="0"/>
              <a:t>read(), </a:t>
            </a:r>
            <a:r>
              <a:rPr lang="en-US" sz="2000" dirty="0" err="1" smtClean="0"/>
              <a:t>readline</a:t>
            </a:r>
            <a:r>
              <a:rPr lang="en-US" sz="2000" dirty="0" smtClean="0"/>
              <a:t>(), </a:t>
            </a:r>
            <a:r>
              <a:rPr lang="en-US" sz="2000" dirty="0" err="1" smtClean="0"/>
              <a:t>readlines</a:t>
            </a:r>
            <a:r>
              <a:rPr lang="en-US" sz="2000" dirty="0" smtClean="0"/>
              <a:t>(), </a:t>
            </a:r>
            <a:r>
              <a:rPr lang="en-US" sz="2000" dirty="0" err="1" smtClean="0"/>
              <a:t>xreadlines</a:t>
            </a:r>
            <a:r>
              <a:rPr lang="en-US" sz="2000" dirty="0" smtClean="0"/>
              <a:t>()</a:t>
            </a:r>
          </a:p>
          <a:p>
            <a:pPr lvl="1"/>
            <a:r>
              <a:rPr lang="en-US" sz="2000" dirty="0" smtClean="0"/>
              <a:t>f</a:t>
            </a:r>
            <a:r>
              <a:rPr lang="en-US" sz="2000" dirty="0" smtClean="0"/>
              <a:t>or </a:t>
            </a:r>
            <a:r>
              <a:rPr lang="en-US" sz="2000" dirty="0" err="1" smtClean="0"/>
              <a:t>eachLine</a:t>
            </a:r>
            <a:r>
              <a:rPr lang="en-US" sz="2000" dirty="0" smtClean="0"/>
              <a:t> in f:</a:t>
            </a:r>
          </a:p>
          <a:p>
            <a:r>
              <a:rPr lang="en-US" sz="2400" dirty="0" smtClean="0"/>
              <a:t>Output</a:t>
            </a:r>
            <a:endParaRPr lang="en-US" sz="2400" dirty="0" smtClean="0"/>
          </a:p>
          <a:p>
            <a:pPr lvl="1"/>
            <a:r>
              <a:rPr lang="en-US" sz="2000" dirty="0" smtClean="0"/>
              <a:t>write(), </a:t>
            </a:r>
            <a:r>
              <a:rPr lang="en-US" sz="2000" dirty="0" err="1" smtClean="0"/>
              <a:t>writelines</a:t>
            </a:r>
            <a:r>
              <a:rPr lang="en-US" sz="2000" dirty="0" smtClean="0"/>
              <a:t>()</a:t>
            </a:r>
          </a:p>
          <a:p>
            <a:pPr marL="342900" lvl="1" indent="-342900">
              <a:buFont typeface="Arial" pitchFamily="34" charset="0"/>
              <a:buChar char="•"/>
            </a:pPr>
            <a:r>
              <a:rPr lang="en-US" sz="2400" dirty="0" smtClean="0"/>
              <a:t>OS module</a:t>
            </a:r>
            <a:endParaRPr lang="en-US" sz="2400" dirty="0" smtClean="0"/>
          </a:p>
          <a:p>
            <a:pPr lvl="1"/>
            <a:r>
              <a:rPr lang="en-US" sz="2000" dirty="0" err="1" smtClean="0"/>
              <a:t>linesep</a:t>
            </a:r>
            <a:r>
              <a:rPr lang="en-US" sz="2000" dirty="0" smtClean="0"/>
              <a:t>/sep/</a:t>
            </a:r>
            <a:r>
              <a:rPr lang="en-US" sz="2000" dirty="0" err="1" smtClean="0"/>
              <a:t>pathsep</a:t>
            </a:r>
            <a:r>
              <a:rPr lang="en-US" sz="2000" dirty="0" smtClean="0"/>
              <a:t>/</a:t>
            </a:r>
            <a:r>
              <a:rPr lang="en-US" sz="2000" dirty="0" err="1" smtClean="0"/>
              <a:t>curdir</a:t>
            </a:r>
            <a:r>
              <a:rPr lang="en-US" sz="2000" dirty="0" smtClean="0"/>
              <a:t>/</a:t>
            </a:r>
            <a:r>
              <a:rPr lang="en-US" sz="2000" dirty="0" err="1" smtClean="0"/>
              <a:t>pardir</a:t>
            </a: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type() and </a:t>
            </a:r>
            <a:r>
              <a:rPr lang="en-US" sz="3200" dirty="0" err="1" smtClean="0"/>
              <a:t>isinstance</a:t>
            </a:r>
            <a:r>
              <a:rPr lang="en-US" sz="3200" dirty="0" smtClean="0"/>
              <a:t>() (cont.)</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altLang="zh-CN" sz="2400" dirty="0" err="1" smtClean="0"/>
              <a:t>isinstance</a:t>
            </a:r>
            <a:r>
              <a:rPr lang="en-US" altLang="zh-CN" sz="2400" dirty="0" smtClean="0"/>
              <a:t>()</a:t>
            </a:r>
          </a:p>
          <a:p>
            <a:pPr lvl="1"/>
            <a:r>
              <a:rPr lang="en-US" altLang="zh-CN" sz="2000" dirty="0" smtClean="0"/>
              <a:t>&gt;&gt;&gt; </a:t>
            </a:r>
            <a:r>
              <a:rPr lang="en-US" altLang="zh-CN" sz="2000" dirty="0" err="1" smtClean="0"/>
              <a:t>isinstance</a:t>
            </a:r>
            <a:r>
              <a:rPr lang="en-US" altLang="zh-CN" sz="2000" dirty="0" smtClean="0"/>
              <a:t>(4, </a:t>
            </a:r>
            <a:r>
              <a:rPr lang="en-US" altLang="zh-CN" sz="2000" dirty="0" err="1" smtClean="0"/>
              <a:t>int</a:t>
            </a:r>
            <a:r>
              <a:rPr lang="en-US" altLang="zh-CN" sz="2000" dirty="0" smtClean="0"/>
              <a:t>)</a:t>
            </a:r>
          </a:p>
          <a:p>
            <a:pPr lvl="1">
              <a:buNone/>
            </a:pPr>
            <a:r>
              <a:rPr lang="en-US" altLang="zh-CN" sz="2000" dirty="0" smtClean="0"/>
              <a:t>True</a:t>
            </a:r>
          </a:p>
          <a:p>
            <a:pPr lvl="1">
              <a:buNone/>
            </a:pPr>
            <a:r>
              <a:rPr lang="en-US" altLang="zh-CN" sz="2000" dirty="0" smtClean="0"/>
              <a:t>&gt;&gt;&gt; type(4) is </a:t>
            </a:r>
            <a:r>
              <a:rPr lang="en-US" altLang="zh-CN" sz="2000" dirty="0" err="1" smtClean="0"/>
              <a:t>types.IntType</a:t>
            </a:r>
            <a:endParaRPr lang="en-US" altLang="zh-CN" sz="2000" dirty="0" smtClean="0"/>
          </a:p>
          <a:p>
            <a:pPr lvl="1">
              <a:buNone/>
            </a:pPr>
            <a:r>
              <a:rPr lang="en-US" altLang="zh-CN" sz="2000" dirty="0" smtClean="0"/>
              <a:t>True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a:bodyPr>
          <a:lstStyle/>
          <a:p>
            <a:r>
              <a:rPr lang="en-US" sz="3200" dirty="0" smtClean="0"/>
              <a:t>Methods for File Objects</a:t>
            </a:r>
            <a:endParaRPr lang="en-US" sz="3200" dirty="0"/>
          </a:p>
        </p:txBody>
      </p:sp>
      <p:pic>
        <p:nvPicPr>
          <p:cNvPr id="1027" name="Picture 3"/>
          <p:cNvPicPr>
            <a:picLocks noChangeAspect="1" noChangeArrowheads="1"/>
          </p:cNvPicPr>
          <p:nvPr/>
        </p:nvPicPr>
        <p:blipFill>
          <a:blip r:embed="rId2" cstate="print"/>
          <a:srcRect/>
          <a:stretch>
            <a:fillRect/>
          </a:stretch>
        </p:blipFill>
        <p:spPr bwMode="auto">
          <a:xfrm>
            <a:off x="381000" y="685800"/>
            <a:ext cx="83820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Attributes for </a:t>
            </a:r>
            <a:r>
              <a:rPr lang="en-US" sz="3200" dirty="0" smtClean="0"/>
              <a:t>File Objects</a:t>
            </a:r>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404813" y="1900238"/>
            <a:ext cx="8334375" cy="3057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Standard files</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Standard files</a:t>
            </a:r>
          </a:p>
          <a:p>
            <a:pPr lvl="1"/>
            <a:r>
              <a:rPr lang="en-US" sz="2000" dirty="0" err="1" smtClean="0"/>
              <a:t>sys.stdin</a:t>
            </a:r>
            <a:r>
              <a:rPr lang="en-US" sz="2000" dirty="0" smtClean="0"/>
              <a:t>, </a:t>
            </a:r>
            <a:r>
              <a:rPr lang="en-US" sz="2000" dirty="0" smtClean="0"/>
              <a:t> </a:t>
            </a:r>
            <a:r>
              <a:rPr lang="en-US" sz="2000" dirty="0" err="1" smtClean="0"/>
              <a:t>s</a:t>
            </a:r>
            <a:r>
              <a:rPr lang="en-US" sz="2000" dirty="0" err="1" smtClean="0"/>
              <a:t>ys.stdout</a:t>
            </a:r>
            <a:r>
              <a:rPr lang="en-US" sz="2000" dirty="0" smtClean="0"/>
              <a:t>, </a:t>
            </a:r>
            <a:r>
              <a:rPr lang="en-US" sz="2000" dirty="0" err="1" smtClean="0"/>
              <a:t>sys.stderr</a:t>
            </a:r>
            <a:endParaRPr lang="en-US" sz="2000" dirty="0" smtClean="0"/>
          </a:p>
          <a:p>
            <a:pPr marL="342900" lvl="1" indent="-342900">
              <a:buFont typeface="Arial" pitchFamily="34" charset="0"/>
              <a:buChar char="•"/>
            </a:pPr>
            <a:r>
              <a:rPr lang="en-US" sz="2400" dirty="0" err="1" smtClean="0"/>
              <a:t>Cmd</a:t>
            </a:r>
            <a:r>
              <a:rPr lang="en-US" sz="2400" dirty="0" smtClean="0"/>
              <a:t> line </a:t>
            </a:r>
            <a:r>
              <a:rPr lang="en-US" sz="2400" dirty="0" err="1" smtClean="0"/>
              <a:t>args</a:t>
            </a:r>
            <a:endParaRPr lang="en-US" sz="2400" dirty="0" smtClean="0"/>
          </a:p>
          <a:p>
            <a:pPr lvl="1"/>
            <a:r>
              <a:rPr lang="en-US" sz="2000" dirty="0" err="1" smtClean="0"/>
              <a:t>sys.argv</a:t>
            </a:r>
            <a:r>
              <a:rPr lang="en-US" sz="2000" dirty="0" smtClean="0"/>
              <a:t>, </a:t>
            </a:r>
            <a:r>
              <a:rPr lang="en-US" sz="2000" dirty="0" err="1" smtClean="0"/>
              <a:t>len</a:t>
            </a:r>
            <a:r>
              <a:rPr lang="en-US" sz="2000" dirty="0" smtClean="0"/>
              <a:t>(</a:t>
            </a:r>
            <a:r>
              <a:rPr lang="en-US" sz="2000" dirty="0" err="1" smtClean="0"/>
              <a:t>sys.argv</a:t>
            </a:r>
            <a:r>
              <a:rPr lang="en-US" sz="2000" dirty="0" smtClean="0"/>
              <a:t>) – </a:t>
            </a:r>
            <a:r>
              <a:rPr lang="en-US" sz="2000" dirty="0" err="1" smtClean="0"/>
              <a:t>argc</a:t>
            </a:r>
            <a:endParaRPr lang="en-US" sz="2000" dirty="0" smtClean="0"/>
          </a:p>
          <a:p>
            <a:pPr lvl="1"/>
            <a:r>
              <a:rPr lang="en-US" sz="2000" dirty="0" err="1" smtClean="0"/>
              <a:t>getopt</a:t>
            </a:r>
            <a:r>
              <a:rPr lang="en-US" sz="2000" dirty="0" smtClean="0"/>
              <a:t>/</a:t>
            </a:r>
            <a:r>
              <a:rPr lang="en-US" sz="2000" dirty="0" err="1" smtClean="0"/>
              <a:t>optparse</a:t>
            </a:r>
            <a:r>
              <a:rPr lang="en-US" sz="2000" dirty="0" smtClean="0"/>
              <a:t> to handle parsing </a:t>
            </a:r>
            <a:r>
              <a:rPr lang="en-US" sz="2000" dirty="0" err="1" smtClean="0"/>
              <a:t>cmd</a:t>
            </a:r>
            <a:r>
              <a:rPr lang="en-US" sz="2000" dirty="0" smtClean="0"/>
              <a:t> line </a:t>
            </a:r>
            <a:r>
              <a:rPr lang="en-US" sz="2000" dirty="0" err="1" smtClean="0"/>
              <a:t>args</a:t>
            </a:r>
            <a:endParaRPr lang="en-US" sz="2000"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File </a:t>
            </a:r>
            <a:r>
              <a:rPr lang="en-US" sz="3200" dirty="0" smtClean="0"/>
              <a:t>I/O</a:t>
            </a:r>
            <a:endParaRPr lang="en-US" sz="3200" dirty="0"/>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t>Standard files</a:t>
            </a:r>
          </a:p>
          <a:p>
            <a:pPr lvl="1"/>
            <a:r>
              <a:rPr lang="en-US" sz="2000" dirty="0" err="1" smtClean="0"/>
              <a:t>sys.stdin</a:t>
            </a:r>
            <a:r>
              <a:rPr lang="en-US" sz="2000" dirty="0" smtClean="0"/>
              <a:t>, </a:t>
            </a:r>
            <a:r>
              <a:rPr lang="en-US" sz="2000" dirty="0" smtClean="0"/>
              <a:t> </a:t>
            </a:r>
            <a:r>
              <a:rPr lang="en-US" sz="2000" dirty="0" err="1" smtClean="0"/>
              <a:t>s</a:t>
            </a:r>
            <a:r>
              <a:rPr lang="en-US" sz="2000" dirty="0" err="1" smtClean="0"/>
              <a:t>ys.stdout</a:t>
            </a:r>
            <a:r>
              <a:rPr lang="en-US" sz="2000" dirty="0" smtClean="0"/>
              <a:t>, </a:t>
            </a:r>
            <a:r>
              <a:rPr lang="en-US" sz="2000" dirty="0" err="1" smtClean="0"/>
              <a:t>sys.stderr</a:t>
            </a:r>
            <a:endParaRPr lang="en-US" sz="2000" dirty="0" smtClean="0"/>
          </a:p>
          <a:p>
            <a:pPr marL="342900" lvl="1" indent="-342900">
              <a:buFont typeface="Arial" pitchFamily="34" charset="0"/>
              <a:buChar char="•"/>
            </a:pPr>
            <a:r>
              <a:rPr lang="en-US" sz="2400" dirty="0" err="1" smtClean="0"/>
              <a:t>Cmd</a:t>
            </a:r>
            <a:r>
              <a:rPr lang="en-US" sz="2400" dirty="0" smtClean="0"/>
              <a:t> line </a:t>
            </a:r>
            <a:r>
              <a:rPr lang="en-US" sz="2400" dirty="0" err="1" smtClean="0"/>
              <a:t>args</a:t>
            </a:r>
            <a:endParaRPr lang="en-US" sz="2400" dirty="0" smtClean="0"/>
          </a:p>
          <a:p>
            <a:pPr lvl="1"/>
            <a:r>
              <a:rPr lang="en-US" sz="2000" dirty="0" err="1" smtClean="0"/>
              <a:t>sys.argv</a:t>
            </a:r>
            <a:r>
              <a:rPr lang="en-US" sz="2000" dirty="0" smtClean="0"/>
              <a:t>, </a:t>
            </a:r>
            <a:r>
              <a:rPr lang="en-US" sz="2000" dirty="0" err="1" smtClean="0"/>
              <a:t>len</a:t>
            </a:r>
            <a:r>
              <a:rPr lang="en-US" sz="2000" dirty="0" smtClean="0"/>
              <a:t>(</a:t>
            </a:r>
            <a:r>
              <a:rPr lang="en-US" sz="2000" dirty="0" err="1" smtClean="0"/>
              <a:t>sys.argv</a:t>
            </a:r>
            <a:r>
              <a:rPr lang="en-US" sz="2000" dirty="0" smtClean="0"/>
              <a:t>) – </a:t>
            </a:r>
            <a:r>
              <a:rPr lang="en-US" sz="2000" dirty="0" err="1" smtClean="0"/>
              <a:t>argc</a:t>
            </a:r>
            <a:endParaRPr lang="en-US" sz="2000" dirty="0" smtClean="0"/>
          </a:p>
          <a:p>
            <a:pPr lvl="1"/>
            <a:r>
              <a:rPr lang="en-US" sz="2000" dirty="0" err="1" smtClean="0"/>
              <a:t>getopt</a:t>
            </a:r>
            <a:r>
              <a:rPr lang="en-US" sz="2000" dirty="0" smtClean="0"/>
              <a:t>/</a:t>
            </a:r>
            <a:r>
              <a:rPr lang="en-US" sz="2000" dirty="0" err="1" smtClean="0"/>
              <a:t>optparse</a:t>
            </a:r>
            <a:r>
              <a:rPr lang="en-US" sz="2000" dirty="0" smtClean="0"/>
              <a:t> to handle parsing </a:t>
            </a:r>
            <a:r>
              <a:rPr lang="en-US" sz="2000" dirty="0" err="1" smtClean="0"/>
              <a:t>cmd</a:t>
            </a:r>
            <a:r>
              <a:rPr lang="en-US" sz="2000" dirty="0" smtClean="0"/>
              <a:t> line </a:t>
            </a:r>
            <a:r>
              <a:rPr lang="en-US" sz="2000" dirty="0" err="1" smtClean="0"/>
              <a:t>args</a:t>
            </a:r>
            <a:endParaRPr lang="en-US" sz="20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3200" dirty="0" smtClean="0"/>
              <a:t>File system interface</a:t>
            </a:r>
            <a:endParaRPr lang="en-US" sz="3200" dirty="0"/>
          </a:p>
        </p:txBody>
      </p:sp>
      <p:pic>
        <p:nvPicPr>
          <p:cNvPr id="3075" name="Picture 3"/>
          <p:cNvPicPr>
            <a:picLocks noChangeAspect="1" noChangeArrowheads="1"/>
          </p:cNvPicPr>
          <p:nvPr/>
        </p:nvPicPr>
        <p:blipFill>
          <a:blip r:embed="rId2" cstate="print"/>
          <a:srcRect/>
          <a:stretch>
            <a:fillRect/>
          </a:stretch>
        </p:blipFill>
        <p:spPr bwMode="auto">
          <a:xfrm>
            <a:off x="1143000" y="571500"/>
            <a:ext cx="6953250" cy="628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File system interface</a:t>
            </a:r>
            <a:endParaRPr lang="en-US" sz="3200" dirty="0"/>
          </a:p>
        </p:txBody>
      </p:sp>
      <p:pic>
        <p:nvPicPr>
          <p:cNvPr id="4099" name="Picture 3"/>
          <p:cNvPicPr>
            <a:picLocks noChangeAspect="1" noChangeArrowheads="1"/>
          </p:cNvPicPr>
          <p:nvPr/>
        </p:nvPicPr>
        <p:blipFill>
          <a:blip r:embed="rId2" cstate="print"/>
          <a:srcRect/>
          <a:stretch>
            <a:fillRect/>
          </a:stretch>
        </p:blipFill>
        <p:spPr bwMode="auto">
          <a:xfrm>
            <a:off x="609600" y="1143000"/>
            <a:ext cx="8077200"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200" dirty="0" smtClean="0"/>
              <a:t>OS path module</a:t>
            </a:r>
            <a:endParaRPr lang="en-US" sz="3200" dirty="0"/>
          </a:p>
        </p:txBody>
      </p:sp>
      <p:pic>
        <p:nvPicPr>
          <p:cNvPr id="5123" name="Picture 3"/>
          <p:cNvPicPr>
            <a:picLocks noChangeAspect="1" noChangeArrowheads="1"/>
          </p:cNvPicPr>
          <p:nvPr/>
        </p:nvPicPr>
        <p:blipFill>
          <a:blip r:embed="rId2" cstate="print"/>
          <a:srcRect/>
          <a:stretch>
            <a:fillRect/>
          </a:stretch>
        </p:blipFill>
        <p:spPr bwMode="auto">
          <a:xfrm>
            <a:off x="1447800" y="609601"/>
            <a:ext cx="5563128" cy="6248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Persistent storage module</a:t>
            </a:r>
            <a:endParaRPr lang="en-US" sz="3200" dirty="0"/>
          </a:p>
        </p:txBody>
      </p:sp>
      <p:sp>
        <p:nvSpPr>
          <p:cNvPr id="4" name="Content Placeholder 2"/>
          <p:cNvSpPr>
            <a:spLocks noGrp="1"/>
          </p:cNvSpPr>
          <p:nvPr>
            <p:ph idx="1"/>
          </p:nvPr>
        </p:nvSpPr>
        <p:spPr>
          <a:xfrm>
            <a:off x="457200" y="1143000"/>
            <a:ext cx="8229600" cy="5562600"/>
          </a:xfrm>
        </p:spPr>
        <p:txBody>
          <a:bodyPr>
            <a:normAutofit/>
          </a:bodyPr>
          <a:lstStyle/>
          <a:p>
            <a:pPr marL="342900" lvl="1" indent="-342900">
              <a:buFont typeface="Arial" pitchFamily="34" charset="0"/>
              <a:buChar char="•"/>
            </a:pPr>
            <a:r>
              <a:rPr lang="en-US" sz="2400" dirty="0" smtClean="0"/>
              <a:t>marshal</a:t>
            </a:r>
          </a:p>
          <a:p>
            <a:pPr lvl="1"/>
            <a:r>
              <a:rPr lang="en-US" sz="2000" dirty="0" smtClean="0"/>
              <a:t>Only handle simple object(number, sequence, map, code object</a:t>
            </a:r>
            <a:r>
              <a:rPr lang="en-US" sz="2000" dirty="0" smtClean="0"/>
              <a:t>)</a:t>
            </a:r>
            <a:endParaRPr lang="en-US" sz="2400" dirty="0" smtClean="0"/>
          </a:p>
          <a:p>
            <a:r>
              <a:rPr lang="en-US" sz="2400" dirty="0" smtClean="0"/>
              <a:t>pickle</a:t>
            </a:r>
          </a:p>
          <a:p>
            <a:pPr lvl="1"/>
            <a:r>
              <a:rPr lang="en-US" sz="2000" dirty="0" smtClean="0"/>
              <a:t>Marshal + recursive object, multi-referenced object in different places</a:t>
            </a:r>
          </a:p>
          <a:p>
            <a:pPr marL="342900" lvl="1" indent="-342900">
              <a:buFont typeface="Arial" pitchFamily="34" charset="0"/>
              <a:buChar char="•"/>
            </a:pPr>
            <a:r>
              <a:rPr lang="en-US" sz="2400" dirty="0" smtClean="0"/>
              <a:t>DBM style module</a:t>
            </a:r>
          </a:p>
          <a:p>
            <a:pPr lvl="1"/>
            <a:r>
              <a:rPr lang="en-US" sz="2000" dirty="0" err="1" smtClean="0"/>
              <a:t>anydbm</a:t>
            </a:r>
            <a:r>
              <a:rPr lang="en-US" sz="2000" dirty="0" smtClean="0"/>
              <a:t> which will search and direct the request to the best DBM implementation (</a:t>
            </a:r>
            <a:r>
              <a:rPr lang="en-US" sz="2000" dirty="0" err="1" smtClean="0"/>
              <a:t>dbhash</a:t>
            </a:r>
            <a:r>
              <a:rPr lang="en-US" sz="2000" dirty="0" smtClean="0"/>
              <a:t>/</a:t>
            </a:r>
            <a:r>
              <a:rPr lang="en-US" sz="2000" dirty="0" err="1" smtClean="0"/>
              <a:t>bsddb</a:t>
            </a:r>
            <a:r>
              <a:rPr lang="en-US" sz="2000" dirty="0" smtClean="0"/>
              <a:t>, </a:t>
            </a:r>
            <a:r>
              <a:rPr lang="en-US" sz="2000" dirty="0" err="1" smtClean="0"/>
              <a:t>dbm</a:t>
            </a:r>
            <a:r>
              <a:rPr lang="en-US" sz="2000" dirty="0" smtClean="0"/>
              <a:t>, </a:t>
            </a:r>
            <a:r>
              <a:rPr lang="en-US" sz="2000" dirty="0" err="1" smtClean="0"/>
              <a:t>gdbm</a:t>
            </a:r>
            <a:r>
              <a:rPr lang="en-US" sz="2000" dirty="0" smtClean="0"/>
              <a:t>, </a:t>
            </a:r>
            <a:r>
              <a:rPr lang="en-US" sz="2000" dirty="0" err="1" smtClean="0"/>
              <a:t>dumbdbm</a:t>
            </a:r>
            <a:r>
              <a:rPr lang="en-US" sz="2000" dirty="0" smtClean="0"/>
              <a:t> etc)</a:t>
            </a:r>
            <a:endParaRPr lang="en-US" sz="2000" dirty="0" smtClean="0"/>
          </a:p>
          <a:p>
            <a:pPr marL="342900" lvl="1" indent="-342900">
              <a:buFont typeface="Arial" pitchFamily="34" charset="0"/>
              <a:buChar char="•"/>
            </a:pPr>
            <a:r>
              <a:rPr lang="en-US" sz="2400" dirty="0" smtClean="0"/>
              <a:t>Shelve</a:t>
            </a:r>
          </a:p>
          <a:p>
            <a:pPr lvl="1"/>
            <a:r>
              <a:rPr lang="en-US" sz="2000" dirty="0" smtClean="0"/>
              <a:t>Use </a:t>
            </a:r>
            <a:r>
              <a:rPr lang="en-US" sz="2000" dirty="0" err="1" smtClean="0"/>
              <a:t>anydbm</a:t>
            </a:r>
            <a:r>
              <a:rPr lang="en-US" sz="2000" dirty="0" smtClean="0"/>
              <a:t> to locate a </a:t>
            </a:r>
            <a:r>
              <a:rPr lang="en-US" sz="2000" dirty="0" err="1" smtClean="0"/>
              <a:t>suitableDBM</a:t>
            </a:r>
            <a:r>
              <a:rPr lang="en-US" sz="2000" dirty="0" smtClean="0"/>
              <a:t> module, and then use </a:t>
            </a:r>
            <a:r>
              <a:rPr lang="en-US" sz="2000" dirty="0" err="1" smtClean="0"/>
              <a:t>cPickle</a:t>
            </a:r>
            <a:r>
              <a:rPr lang="en-US" sz="2000" dirty="0" smtClean="0"/>
              <a:t> to </a:t>
            </a:r>
            <a:r>
              <a:rPr lang="en-US" sz="2000" dirty="0" smtClean="0"/>
              <a:t>perform the pickling </a:t>
            </a:r>
            <a:r>
              <a:rPr lang="en-US" sz="2000" dirty="0" smtClean="0"/>
              <a:t>process </a:t>
            </a:r>
          </a:p>
          <a:p>
            <a:pPr lvl="1"/>
            <a:r>
              <a:rPr lang="en-US" sz="2000" dirty="0" smtClean="0"/>
              <a:t>Permits </a:t>
            </a:r>
            <a:r>
              <a:rPr lang="en-US" sz="2000" dirty="0" smtClean="0"/>
              <a:t>concurrent read access to the database file, but not shared read/write access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Persistent storage module</a:t>
            </a:r>
            <a:endParaRPr lang="en-US" sz="3200" dirty="0"/>
          </a:p>
        </p:txBody>
      </p:sp>
      <p:pic>
        <p:nvPicPr>
          <p:cNvPr id="6146" name="Picture 2"/>
          <p:cNvPicPr>
            <a:picLocks noChangeAspect="1" noChangeArrowheads="1"/>
          </p:cNvPicPr>
          <p:nvPr/>
        </p:nvPicPr>
        <p:blipFill>
          <a:blip r:embed="rId2" cstate="print"/>
          <a:srcRect/>
          <a:stretch>
            <a:fillRect/>
          </a:stretch>
        </p:blipFill>
        <p:spPr bwMode="auto">
          <a:xfrm>
            <a:off x="1781175" y="185738"/>
            <a:ext cx="5581650" cy="648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Related file modules</a:t>
            </a:r>
            <a:endParaRPr lang="en-US" sz="3200" dirty="0"/>
          </a:p>
        </p:txBody>
      </p:sp>
      <p:pic>
        <p:nvPicPr>
          <p:cNvPr id="7170" name="Picture 2"/>
          <p:cNvPicPr>
            <a:picLocks noChangeAspect="1" noChangeArrowheads="1"/>
          </p:cNvPicPr>
          <p:nvPr/>
        </p:nvPicPr>
        <p:blipFill>
          <a:blip r:embed="rId2" cstate="print"/>
          <a:srcRect/>
          <a:stretch>
            <a:fillRect/>
          </a:stretch>
        </p:blipFill>
        <p:spPr bwMode="auto">
          <a:xfrm>
            <a:off x="609600" y="1133475"/>
            <a:ext cx="7715250" cy="572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8726</TotalTime>
  <Words>5215</Words>
  <Application>Microsoft Office PowerPoint</Application>
  <PresentationFormat>On-screen Show (4:3)</PresentationFormat>
  <Paragraphs>930</Paragraphs>
  <Slides>140</Slides>
  <Notes>1</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Office Theme</vt:lpstr>
      <vt:lpstr>CORE PYTHON</vt:lpstr>
      <vt:lpstr>Agenda</vt:lpstr>
      <vt:lpstr>Basic built-in data object primitive types</vt:lpstr>
      <vt:lpstr>Basic built-in data object primitive types (Cont.)</vt:lpstr>
      <vt:lpstr>Other Basic built-in data object primitive types</vt:lpstr>
      <vt:lpstr>Bool value</vt:lpstr>
      <vt:lpstr>type() and isinstance()</vt:lpstr>
      <vt:lpstr>type() and isinstance() (cont.)</vt:lpstr>
      <vt:lpstr>type() and isinstance() (cont.)</vt:lpstr>
      <vt:lpstr>Factory methods recap</vt:lpstr>
      <vt:lpstr>Categorizing Primitive types</vt:lpstr>
      <vt:lpstr>Categorizing Primitive types (Cont.)</vt:lpstr>
      <vt:lpstr>Keywords</vt:lpstr>
      <vt:lpstr>Grammar</vt:lpstr>
      <vt:lpstr>Grammar - Conditions and loops</vt:lpstr>
      <vt:lpstr>Grammar - Conditions and loops</vt:lpstr>
      <vt:lpstr>Grammar - Conditions and loops</vt:lpstr>
      <vt:lpstr>Grammar - Conditions and loops</vt:lpstr>
      <vt:lpstr>Grammar - Conditions and loops</vt:lpstr>
      <vt:lpstr>Grammar - Exception</vt:lpstr>
      <vt:lpstr>Grammar - Exception</vt:lpstr>
      <vt:lpstr>Grammar - Exception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Function</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Class</vt:lpstr>
      <vt:lpstr>Grammar - Advanced Features of New-Style Classes</vt:lpstr>
      <vt:lpstr>Grammar - Advanced Features of New-Style Classes</vt:lpstr>
      <vt:lpstr>Grammar - Advanced Features of New-Style Classes</vt:lpstr>
      <vt:lpstr>Grammar - Advanced Features of New-Style Classes</vt:lpstr>
      <vt:lpstr>Slide 60</vt:lpstr>
      <vt:lpstr>Grammar - Advanced Features of New-Style Classes</vt:lpstr>
      <vt:lpstr>Grammar - Advanced Features of New-Style Classes</vt:lpstr>
      <vt:lpstr>Grammar - Advanced Features of New-Style Classes</vt:lpstr>
      <vt:lpstr>Grammar - Advanced Features of New-Style Classes</vt:lpstr>
      <vt:lpstr>Module struture</vt:lpstr>
      <vt:lpstr>Module - Main </vt:lpstr>
      <vt:lpstr>Module </vt:lpstr>
      <vt:lpstr>Module </vt:lpstr>
      <vt:lpstr>Module </vt:lpstr>
      <vt:lpstr>Package </vt:lpstr>
      <vt:lpstr>Package </vt:lpstr>
      <vt:lpstr>Memory mgmt</vt:lpstr>
      <vt:lpstr>Sequences</vt:lpstr>
      <vt:lpstr>Strings</vt:lpstr>
      <vt:lpstr>Strings (Cont.)</vt:lpstr>
      <vt:lpstr>Strings (Cont.)</vt:lpstr>
      <vt:lpstr>Strings (Cont.)</vt:lpstr>
      <vt:lpstr>Lists</vt:lpstr>
      <vt:lpstr>Lists (Cont.)</vt:lpstr>
      <vt:lpstr>Lists (Cont.)</vt:lpstr>
      <vt:lpstr>Lists (Cont.)</vt:lpstr>
      <vt:lpstr>tuple</vt:lpstr>
      <vt:lpstr>tuple</vt:lpstr>
      <vt:lpstr>Deep/shadow copy</vt:lpstr>
      <vt:lpstr>Deep/shadow copy</vt:lpstr>
      <vt:lpstr>dictionary</vt:lpstr>
      <vt:lpstr>set</vt:lpstr>
      <vt:lpstr>File and I/O</vt:lpstr>
      <vt:lpstr>File and I/O</vt:lpstr>
      <vt:lpstr>Methods for File Objects</vt:lpstr>
      <vt:lpstr>Attributes for File Objects</vt:lpstr>
      <vt:lpstr>Standard files</vt:lpstr>
      <vt:lpstr>File I/O</vt:lpstr>
      <vt:lpstr>File system interface</vt:lpstr>
      <vt:lpstr>File system interface</vt:lpstr>
      <vt:lpstr>OS path module</vt:lpstr>
      <vt:lpstr>Persistent storage module</vt:lpstr>
      <vt:lpstr>Persistent storage module</vt:lpstr>
      <vt:lpstr>Related file modules</vt:lpstr>
      <vt:lpstr>Execution env</vt:lpstr>
      <vt:lpstr>Executable Object Statements and Built-in Functions</vt:lpstr>
      <vt:lpstr>Execute other python program</vt:lpstr>
      <vt:lpstr>Execute other program (os Module)</vt:lpstr>
      <vt:lpstr>Execute other program</vt:lpstr>
      <vt:lpstr>Terminating execution</vt:lpstr>
      <vt:lpstr>Os interface</vt:lpstr>
      <vt:lpstr>Advance topics</vt:lpstr>
      <vt:lpstr>Regular expression</vt:lpstr>
      <vt:lpstr>Regular expression</vt:lpstr>
      <vt:lpstr>re module</vt:lpstr>
      <vt:lpstr>re module</vt:lpstr>
      <vt:lpstr>Regular expression</vt:lpstr>
      <vt:lpstr>Network programming</vt:lpstr>
      <vt:lpstr>Socket module (cont.)</vt:lpstr>
      <vt:lpstr>Socket module attributes</vt:lpstr>
      <vt:lpstr>Socket module attributes (cont.)</vt:lpstr>
      <vt:lpstr>SocketServer Module</vt:lpstr>
      <vt:lpstr>Internet Client programming</vt:lpstr>
      <vt:lpstr>Multi-thread programming</vt:lpstr>
      <vt:lpstr>thread module (low level)</vt:lpstr>
      <vt:lpstr>threading module (high level)</vt:lpstr>
      <vt:lpstr>threading module (Thread method)</vt:lpstr>
      <vt:lpstr>threading module (Other functions)</vt:lpstr>
      <vt:lpstr>Queue module</vt:lpstr>
      <vt:lpstr>Web programming</vt:lpstr>
      <vt:lpstr>Web programming</vt:lpstr>
      <vt:lpstr>Web programming</vt:lpstr>
      <vt:lpstr>Database programming</vt:lpstr>
      <vt:lpstr>Database programming</vt:lpstr>
      <vt:lpstr>Database programming</vt:lpstr>
      <vt:lpstr>Database programming</vt:lpstr>
      <vt:lpstr>Database programming</vt:lpstr>
      <vt:lpstr>Database programming</vt:lpstr>
      <vt:lpstr>Database programming</vt:lpstr>
      <vt:lpstr>Database programming</vt:lpstr>
      <vt:lpstr>Database programming</vt:lpstr>
      <vt:lpstr>Extending Python</vt:lpstr>
      <vt:lpstr>Extending Python</vt:lpstr>
      <vt:lpstr>Extending Python</vt:lpstr>
      <vt:lpstr>Miscellaneous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PYTHON</dc:title>
  <dc:creator>Chen, Ken (ISC Shanghai)</dc:creator>
  <cp:lastModifiedBy>EMC</cp:lastModifiedBy>
  <cp:revision>837</cp:revision>
  <dcterms:created xsi:type="dcterms:W3CDTF">2006-08-16T00:00:00Z</dcterms:created>
  <dcterms:modified xsi:type="dcterms:W3CDTF">2012-07-22T03:25:51Z</dcterms:modified>
</cp:coreProperties>
</file>