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7" r:id="rId11"/>
    <p:sldId id="268" r:id="rId12"/>
    <p:sldId id="269" r:id="rId13"/>
    <p:sldId id="270" r:id="rId14"/>
    <p:sldId id="271" r:id="rId15"/>
    <p:sldId id="272" r:id="rId16"/>
    <p:sldId id="274" r:id="rId17"/>
    <p:sldId id="273" r:id="rId18"/>
    <p:sldId id="275" r:id="rId19"/>
    <p:sldId id="276" r:id="rId20"/>
    <p:sldId id="266" r:id="rId21"/>
    <p:sldId id="26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6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cpan.or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Perl</a:t>
            </a:r>
            <a:endParaRPr lang="en-US" dirty="0"/>
          </a:p>
        </p:txBody>
      </p:sp>
      <p:sp>
        <p:nvSpPr>
          <p:cNvPr id="3" name="Subtitle 2"/>
          <p:cNvSpPr>
            <a:spLocks noGrp="1"/>
          </p:cNvSpPr>
          <p:nvPr>
            <p:ph type="subTitle" idx="1"/>
          </p:nvPr>
        </p:nvSpPr>
        <p:spPr/>
        <p:txBody>
          <a:bodyPr/>
          <a:lstStyle/>
          <a:p>
            <a:r>
              <a:rPr lang="en-US" dirty="0" smtClean="0"/>
              <a:t>Chen Ken 2012/07/22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STDIN</a:t>
            </a:r>
            <a:endParaRPr lang="en-US" sz="3200" dirty="0"/>
          </a:p>
        </p:txBody>
      </p:sp>
      <p:sp>
        <p:nvSpPr>
          <p:cNvPr id="3" name="Content Placeholder 2"/>
          <p:cNvSpPr>
            <a:spLocks noGrp="1"/>
          </p:cNvSpPr>
          <p:nvPr>
            <p:ph idx="1"/>
          </p:nvPr>
        </p:nvSpPr>
        <p:spPr/>
        <p:txBody>
          <a:bodyPr/>
          <a:lstStyle/>
          <a:p>
            <a:r>
              <a:rPr lang="en-US" sz="2400" dirty="0" smtClean="0"/>
              <a:t>Read lines from </a:t>
            </a:r>
            <a:r>
              <a:rPr lang="en-US" sz="2400" dirty="0" err="1" smtClean="0"/>
              <a:t>stdin</a:t>
            </a:r>
            <a:endParaRPr lang="en-US" sz="2400" dirty="0" smtClean="0"/>
          </a:p>
          <a:p>
            <a:pPr lvl="1"/>
            <a:r>
              <a:rPr lang="en-US" sz="2000" dirty="0" smtClean="0"/>
              <a:t>my $line = &lt;STDIN&gt;;</a:t>
            </a:r>
          </a:p>
          <a:p>
            <a:pPr lvl="1"/>
            <a:r>
              <a:rPr lang="en-US" sz="2000" dirty="0" smtClean="0"/>
              <a:t>chomp $line # Get rid of (only) the last newline character</a:t>
            </a:r>
          </a:p>
          <a:p>
            <a:pPr lvl="1"/>
            <a:r>
              <a:rPr lang="en-US" sz="2000" dirty="0" smtClean="0"/>
              <a:t>“$/” is the input </a:t>
            </a:r>
            <a:r>
              <a:rPr lang="en-US" sz="2000" dirty="0" err="1" smtClean="0"/>
              <a:t>seperator</a:t>
            </a:r>
            <a:r>
              <a:rPr lang="en-US" sz="2000" dirty="0" smtClean="0"/>
              <a:t> which controls when &lt;STDIN&gt; returns</a:t>
            </a:r>
          </a:p>
          <a:p>
            <a:pPr lvl="1"/>
            <a:r>
              <a:rPr lang="en-US" sz="2000" dirty="0" smtClean="0"/>
              <a:t>When EOF is seen, &lt;STDIN&gt; returns </a:t>
            </a:r>
            <a:r>
              <a:rPr lang="en-US" sz="2000" dirty="0" err="1" smtClean="0"/>
              <a:t>undef</a:t>
            </a:r>
            <a:r>
              <a:rPr lang="en-US" sz="2000" dirty="0" smtClean="0"/>
              <a:t/>
            </a:r>
            <a:br>
              <a:rPr lang="en-US" sz="2000" dirty="0" smtClean="0"/>
            </a:br>
            <a:r>
              <a:rPr lang="en-US" sz="2000" dirty="0" smtClean="0"/>
              <a:t>$</a:t>
            </a:r>
            <a:r>
              <a:rPr lang="en-US" sz="2000" dirty="0" err="1" smtClean="0"/>
              <a:t>anotherLine</a:t>
            </a:r>
            <a:r>
              <a:rPr lang="en-US" sz="2000" dirty="0" smtClean="0"/>
              <a:t> = &lt;STDIN&gt;</a:t>
            </a:r>
            <a:br>
              <a:rPr lang="en-US" sz="2000" dirty="0" smtClean="0"/>
            </a:br>
            <a:r>
              <a:rPr lang="en-US" sz="2000" dirty="0" smtClean="0"/>
              <a:t>if ($defined($</a:t>
            </a:r>
            <a:r>
              <a:rPr lang="en-US" sz="2000" dirty="0" err="1" smtClean="0"/>
              <a:t>anotherLine</a:t>
            </a:r>
            <a:r>
              <a:rPr lang="en-US" sz="2000" dirty="0" smtClean="0"/>
              <a:t>) {</a:t>
            </a:r>
            <a:br>
              <a:rPr lang="en-US" sz="2000" dirty="0" smtClean="0"/>
            </a:br>
            <a:r>
              <a:rPr lang="en-US" sz="2000" dirty="0" smtClean="0"/>
              <a:t>}</a:t>
            </a:r>
          </a:p>
          <a:p>
            <a:pPr marL="342900" lvl="1" indent="-342900">
              <a:buFont typeface="Arial" pitchFamily="34" charset="0"/>
              <a:buChar cha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p:txBody>
          <a:bodyPr>
            <a:normAutofit fontScale="92500" lnSpcReduction="10000"/>
          </a:bodyPr>
          <a:lstStyle/>
          <a:p>
            <a:r>
              <a:rPr lang="en-US" sz="2400" dirty="0" smtClean="0"/>
              <a:t>List and Array</a:t>
            </a:r>
          </a:p>
          <a:p>
            <a:pPr lvl="1"/>
            <a:r>
              <a:rPr lang="en-US" sz="2000" dirty="0" smtClean="0"/>
              <a:t>A </a:t>
            </a:r>
            <a:r>
              <a:rPr lang="en-US" sz="2000" i="1" dirty="0" smtClean="0"/>
              <a:t>list is an ordered collection of scalars. An array is a variable that contains a list.</a:t>
            </a:r>
          </a:p>
          <a:p>
            <a:pPr lvl="1"/>
            <a:r>
              <a:rPr lang="en-US" sz="2000" dirty="0" smtClean="0"/>
              <a:t>List is the data, and the array is the variable</a:t>
            </a:r>
          </a:p>
          <a:p>
            <a:pPr lvl="1"/>
            <a:r>
              <a:rPr lang="en-US" sz="2000" dirty="0" smtClean="0"/>
              <a:t>Each </a:t>
            </a:r>
            <a:r>
              <a:rPr lang="en-US" sz="2000" i="1" dirty="0" smtClean="0"/>
              <a:t>element of an array or list is a separate </a:t>
            </a:r>
            <a:r>
              <a:rPr lang="en-US" sz="2000" b="1" i="1" dirty="0" smtClean="0">
                <a:solidFill>
                  <a:srgbClr val="FF0000"/>
                </a:solidFill>
              </a:rPr>
              <a:t>scalar variable </a:t>
            </a:r>
            <a:r>
              <a:rPr lang="en-US" sz="2000" i="1" dirty="0" smtClean="0"/>
              <a:t>with an independent scalar</a:t>
            </a:r>
            <a:r>
              <a:rPr lang="en-US" sz="2000" dirty="0" smtClean="0"/>
              <a:t> value</a:t>
            </a:r>
          </a:p>
          <a:p>
            <a:pPr lvl="1"/>
            <a:r>
              <a:rPr lang="en-US" sz="2000" dirty="0" smtClean="0"/>
              <a:t>Use</a:t>
            </a:r>
            <a:r>
              <a:rPr lang="en-US" sz="2000" b="1" dirty="0" smtClean="0"/>
              <a:t> @ </a:t>
            </a:r>
            <a:r>
              <a:rPr lang="en-US" sz="2000" dirty="0" smtClean="0"/>
              <a:t>to define an array variable</a:t>
            </a:r>
          </a:p>
          <a:p>
            <a:pPr lvl="1"/>
            <a:r>
              <a:rPr lang="en-US" sz="2000" dirty="0" smtClean="0"/>
              <a:t>my @</a:t>
            </a:r>
            <a:r>
              <a:rPr lang="en-US" sz="2000" dirty="0" err="1" smtClean="0"/>
              <a:t>arrWithoutInit</a:t>
            </a:r>
            <a:r>
              <a:rPr lang="en-US" sz="2000" dirty="0" smtClean="0"/>
              <a:t> # Set to empty array</a:t>
            </a:r>
          </a:p>
          <a:p>
            <a:pPr lvl="1"/>
            <a:r>
              <a:rPr lang="en-US" sz="2200" dirty="0" err="1" smtClean="0"/>
              <a:t>printf</a:t>
            </a:r>
            <a:r>
              <a:rPr lang="en-US" sz="2200" dirty="0" smtClean="0"/>
              <a:t> “The items are :\n”.(“%10s\n” x @items), @items;</a:t>
            </a:r>
          </a:p>
          <a:p>
            <a:pPr marL="342900" lvl="1" indent="-342900">
              <a:buFont typeface="Arial" pitchFamily="34" charset="0"/>
              <a:buChar char="•"/>
            </a:pPr>
            <a:r>
              <a:rPr lang="en-US" sz="2400" dirty="0" smtClean="0"/>
              <a:t>Array index begins with 0</a:t>
            </a:r>
          </a:p>
          <a:p>
            <a:pPr lvl="1"/>
            <a:r>
              <a:rPr lang="en-US" sz="2000" dirty="0" smtClean="0"/>
              <a:t>my @</a:t>
            </a:r>
            <a:r>
              <a:rPr lang="en-US" sz="2000" dirty="0" err="1" smtClean="0"/>
              <a:t>arr</a:t>
            </a:r>
            <a:r>
              <a:rPr lang="en-US" sz="2000" dirty="0" smtClean="0"/>
              <a:t> = (1, 2, 3, 4);</a:t>
            </a:r>
          </a:p>
          <a:p>
            <a:pPr lvl="1"/>
            <a:r>
              <a:rPr lang="en-US" sz="2000" dirty="0" smtClean="0"/>
              <a:t>$</a:t>
            </a:r>
            <a:r>
              <a:rPr lang="en-US" sz="2000" dirty="0" err="1" smtClean="0"/>
              <a:t>arr</a:t>
            </a:r>
            <a:r>
              <a:rPr lang="en-US" sz="2000" dirty="0" smtClean="0"/>
              <a:t>[</a:t>
            </a:r>
            <a:r>
              <a:rPr lang="en-US" sz="2000" b="1" dirty="0" smtClean="0">
                <a:solidFill>
                  <a:srgbClr val="FF0000"/>
                </a:solidFill>
              </a:rPr>
              <a:t>$#</a:t>
            </a:r>
            <a:r>
              <a:rPr lang="en-US" sz="2000" b="1" dirty="0" err="1" smtClean="0">
                <a:solidFill>
                  <a:srgbClr val="FF0000"/>
                </a:solidFill>
              </a:rPr>
              <a:t>arr</a:t>
            </a:r>
            <a:r>
              <a:rPr lang="en-US" sz="2000" dirty="0" smtClean="0"/>
              <a:t>] =&gt; 4</a:t>
            </a:r>
          </a:p>
          <a:p>
            <a:pPr lvl="1"/>
            <a:r>
              <a:rPr lang="en-US" sz="2000" dirty="0" smtClean="0"/>
              <a:t>$</a:t>
            </a:r>
            <a:r>
              <a:rPr lang="en-US" sz="2000" dirty="0" err="1" smtClean="0"/>
              <a:t>arr</a:t>
            </a:r>
            <a:r>
              <a:rPr lang="en-US" sz="2000" dirty="0" smtClean="0"/>
              <a:t>[-1] =&gt; 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p:txBody>
          <a:bodyPr/>
          <a:lstStyle/>
          <a:p>
            <a:r>
              <a:rPr lang="en-US" sz="2400" dirty="0" smtClean="0"/>
              <a:t>List literal</a:t>
            </a:r>
          </a:p>
          <a:p>
            <a:pPr lvl="1"/>
            <a:r>
              <a:rPr lang="en-US" sz="2000" dirty="0" smtClean="0"/>
              <a:t>(1, 2, 3</a:t>
            </a:r>
            <a:r>
              <a:rPr lang="en-US" sz="2000" i="1" dirty="0" smtClean="0"/>
              <a:t>)</a:t>
            </a:r>
          </a:p>
          <a:p>
            <a:pPr lvl="1"/>
            <a:r>
              <a:rPr lang="en-US" sz="2000" dirty="0" smtClean="0"/>
              <a:t>(1..100) # list of 100 integers</a:t>
            </a:r>
          </a:p>
          <a:p>
            <a:pPr lvl="1"/>
            <a:r>
              <a:rPr lang="en-US" sz="2000" dirty="0" smtClean="0"/>
              <a:t>(1.7..5.7) # same as (1..5)</a:t>
            </a:r>
          </a:p>
          <a:p>
            <a:pPr lvl="1"/>
            <a:r>
              <a:rPr lang="en-US" sz="2000" dirty="0" smtClean="0"/>
              <a:t>(5..1) # empty list</a:t>
            </a:r>
          </a:p>
          <a:p>
            <a:pPr lvl="1"/>
            <a:r>
              <a:rPr lang="en-US" sz="2000" dirty="0" smtClean="0"/>
              <a:t>(0, 2..6, 1, 12) </a:t>
            </a:r>
          </a:p>
          <a:p>
            <a:pPr lvl="1"/>
            <a:r>
              <a:rPr lang="en-US" sz="2000" dirty="0" smtClean="0"/>
              <a:t>(0..$#</a:t>
            </a:r>
            <a:r>
              <a:rPr lang="en-US" sz="2000" dirty="0" err="1" smtClean="0"/>
              <a:t>arr</a:t>
            </a:r>
            <a:r>
              <a:rPr lang="en-US" sz="2000" dirty="0" smtClean="0"/>
              <a:t>)</a:t>
            </a:r>
          </a:p>
          <a:p>
            <a:pPr marL="342900" lvl="1" indent="-342900">
              <a:buFont typeface="Arial" pitchFamily="34" charset="0"/>
              <a:buChar char="•"/>
            </a:pPr>
            <a:r>
              <a:rPr lang="en-US" sz="2400" dirty="0" err="1" smtClean="0"/>
              <a:t>qw</a:t>
            </a:r>
            <a:r>
              <a:rPr lang="en-US" sz="2400" dirty="0" smtClean="0"/>
              <a:t> shortcut</a:t>
            </a:r>
          </a:p>
          <a:p>
            <a:pPr lvl="1"/>
            <a:r>
              <a:rPr lang="en-US" sz="2000" dirty="0" err="1" smtClean="0"/>
              <a:t>qw</a:t>
            </a:r>
            <a:r>
              <a:rPr lang="en-US" sz="2000" dirty="0" smtClean="0"/>
              <a:t>! </a:t>
            </a:r>
            <a:r>
              <a:rPr lang="en-US" sz="2000" dirty="0" err="1" smtClean="0"/>
              <a:t>fred</a:t>
            </a:r>
            <a:r>
              <a:rPr lang="en-US" sz="2000" dirty="0" smtClean="0"/>
              <a:t> barney betty </a:t>
            </a:r>
            <a:r>
              <a:rPr lang="en-US" sz="2000" dirty="0" err="1" smtClean="0"/>
              <a:t>wilma</a:t>
            </a:r>
            <a:r>
              <a:rPr lang="en-US" sz="2000" dirty="0" smtClean="0"/>
              <a:t> </a:t>
            </a:r>
            <a:r>
              <a:rPr lang="en-US" sz="2000" dirty="0" err="1" smtClean="0"/>
              <a:t>dino</a:t>
            </a:r>
            <a:r>
              <a:rPr lang="en-US" sz="2000" dirty="0" smtClean="0"/>
              <a:t> !</a:t>
            </a:r>
          </a:p>
          <a:p>
            <a:pPr lvl="1"/>
            <a:r>
              <a:rPr lang="en-US" sz="2000" dirty="0" err="1" smtClean="0"/>
              <a:t>qw</a:t>
            </a:r>
            <a:r>
              <a:rPr lang="en-US" sz="2000" dirty="0" smtClean="0"/>
              <a:t>{ </a:t>
            </a:r>
            <a:r>
              <a:rPr lang="en-US" sz="2000" dirty="0" err="1" smtClean="0"/>
              <a:t>fred</a:t>
            </a:r>
            <a:r>
              <a:rPr lang="en-US" sz="2000" dirty="0" smtClean="0"/>
              <a:t> barney betty </a:t>
            </a:r>
            <a:r>
              <a:rPr lang="en-US" sz="2000" dirty="0" err="1" smtClean="0"/>
              <a:t>wilma</a:t>
            </a:r>
            <a:r>
              <a:rPr lang="en-US" sz="2000" dirty="0" smtClean="0"/>
              <a:t> </a:t>
            </a:r>
            <a:r>
              <a:rPr lang="en-US" sz="2000" dirty="0" err="1" smtClean="0"/>
              <a:t>dino</a:t>
            </a:r>
            <a:r>
              <a:rPr lang="en-US" sz="2000" dirty="0" smtClean="0"/>
              <a:t> }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List/Array </a:t>
            </a:r>
            <a:r>
              <a:rPr lang="en-US" sz="2400" dirty="0" err="1" smtClean="0"/>
              <a:t>manupilation</a:t>
            </a:r>
            <a:endParaRPr lang="en-US" sz="2400" dirty="0" smtClean="0"/>
          </a:p>
          <a:p>
            <a:pPr lvl="1"/>
            <a:r>
              <a:rPr lang="en-US" sz="2000" dirty="0" smtClean="0"/>
              <a:t>($a, $b, $c) = (1, 2, 3);</a:t>
            </a:r>
          </a:p>
          <a:p>
            <a:pPr lvl="1"/>
            <a:r>
              <a:rPr lang="en-US" sz="2000" dirty="0" smtClean="0"/>
              <a:t>($</a:t>
            </a:r>
            <a:r>
              <a:rPr lang="en-US" sz="2000" dirty="0" err="1" smtClean="0"/>
              <a:t>fred</a:t>
            </a:r>
            <a:r>
              <a:rPr lang="en-US" sz="2000" dirty="0" smtClean="0"/>
              <a:t>, $barney) = ($barney, $</a:t>
            </a:r>
            <a:r>
              <a:rPr lang="en-US" sz="2000" dirty="0" err="1" smtClean="0"/>
              <a:t>fred</a:t>
            </a:r>
            <a:r>
              <a:rPr lang="en-US" sz="2000" dirty="0" smtClean="0"/>
              <a:t>); # Exchange the two </a:t>
            </a:r>
            <a:r>
              <a:rPr lang="en-US" sz="2000" dirty="0" err="1" smtClean="0"/>
              <a:t>vars</a:t>
            </a:r>
            <a:endParaRPr lang="en-US" sz="2000" dirty="0" smtClean="0"/>
          </a:p>
          <a:p>
            <a:pPr lvl="1"/>
            <a:r>
              <a:rPr lang="en-US" sz="2000" dirty="0" smtClean="0"/>
              <a:t>@tiny = ();</a:t>
            </a:r>
          </a:p>
          <a:p>
            <a:pPr lvl="1"/>
            <a:r>
              <a:rPr lang="en-US" sz="2000" dirty="0" smtClean="0"/>
              <a:t>@giant = 1..1e5;</a:t>
            </a:r>
          </a:p>
          <a:p>
            <a:pPr lvl="1"/>
            <a:r>
              <a:rPr lang="en-US" sz="2000" dirty="0" smtClean="0"/>
              <a:t>@stuff = (@giant, </a:t>
            </a:r>
            <a:r>
              <a:rPr lang="en-US" sz="2000" dirty="0" err="1" smtClean="0"/>
              <a:t>undef</a:t>
            </a:r>
            <a:r>
              <a:rPr lang="en-US" sz="2000" dirty="0" smtClean="0"/>
              <a:t>, @giant);</a:t>
            </a:r>
          </a:p>
          <a:p>
            <a:pPr lvl="1"/>
            <a:r>
              <a:rPr lang="en-US" sz="2000" dirty="0" smtClean="0"/>
              <a:t>$</a:t>
            </a:r>
            <a:r>
              <a:rPr lang="en-US" sz="2000" dirty="0" err="1" smtClean="0"/>
              <a:t>fred</a:t>
            </a:r>
            <a:r>
              <a:rPr lang="en-US" sz="2000" dirty="0" smtClean="0"/>
              <a:t> = pop(@stuff);</a:t>
            </a:r>
          </a:p>
          <a:p>
            <a:pPr lvl="1"/>
            <a:r>
              <a:rPr lang="en-US" sz="2000" dirty="0" smtClean="0"/>
              <a:t>pop @tiny; =&gt; </a:t>
            </a:r>
            <a:r>
              <a:rPr lang="en-US" sz="2000" dirty="0" err="1" smtClean="0"/>
              <a:t>undef</a:t>
            </a:r>
            <a:endParaRPr lang="en-US" sz="2000" dirty="0" smtClean="0"/>
          </a:p>
          <a:p>
            <a:pPr lvl="1"/>
            <a:r>
              <a:rPr lang="en-US" sz="2000" dirty="0" smtClean="0"/>
              <a:t>push (@tiny, “not tiny any more”);</a:t>
            </a:r>
          </a:p>
          <a:p>
            <a:pPr lvl="1"/>
            <a:r>
              <a:rPr lang="en-US" sz="2000" dirty="0" smtClean="0"/>
              <a:t>push @tiny, 1..9;</a:t>
            </a:r>
          </a:p>
          <a:p>
            <a:pPr lvl="1"/>
            <a:r>
              <a:rPr lang="en-US" sz="2000" dirty="0" smtClean="0"/>
              <a:t>$</a:t>
            </a:r>
            <a:r>
              <a:rPr lang="en-US" sz="2000" dirty="0" err="1" smtClean="0"/>
              <a:t>firstElement</a:t>
            </a:r>
            <a:r>
              <a:rPr lang="en-US" sz="2000" dirty="0" smtClean="0"/>
              <a:t> = shift @tiny;</a:t>
            </a:r>
          </a:p>
          <a:p>
            <a:pPr lvl="1"/>
            <a:r>
              <a:rPr lang="en-US" sz="2000" dirty="0" smtClean="0"/>
              <a:t>shift @tiny; # @tiny becomes empty</a:t>
            </a:r>
          </a:p>
          <a:p>
            <a:pPr lvl="1"/>
            <a:r>
              <a:rPr lang="en-US" sz="2000" dirty="0" err="1" smtClean="0"/>
              <a:t>unshift</a:t>
            </a:r>
            <a:r>
              <a:rPr lang="en-US" sz="2000" dirty="0" smtClean="0"/>
              <a:t> @tiny, “again, not tiny any more”;</a:t>
            </a:r>
          </a:p>
          <a:p>
            <a:pPr lvl="1"/>
            <a:r>
              <a:rPr lang="en-US" sz="2000" dirty="0" err="1" smtClean="0"/>
              <a:t>unshift</a:t>
            </a:r>
            <a:r>
              <a:rPr lang="en-US" sz="2000" dirty="0" smtClean="0"/>
              <a:t> @tiny, 1...9;</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Interpolating Arrays into Strings</a:t>
            </a:r>
          </a:p>
          <a:p>
            <a:pPr lvl="1"/>
            <a:r>
              <a:rPr lang="en-US" sz="2000" dirty="0" smtClean="0"/>
              <a:t>@rocks = </a:t>
            </a:r>
            <a:r>
              <a:rPr lang="en-US" sz="2000" dirty="0" err="1" smtClean="0"/>
              <a:t>qw</a:t>
            </a:r>
            <a:r>
              <a:rPr lang="en-US" sz="2000" dirty="0" smtClean="0"/>
              <a:t>{ </a:t>
            </a:r>
            <a:r>
              <a:rPr lang="en-US" sz="2000" dirty="0" err="1" smtClean="0"/>
              <a:t>flintstone</a:t>
            </a:r>
            <a:r>
              <a:rPr lang="en-US" sz="2000" dirty="0" smtClean="0"/>
              <a:t> slate rubble };</a:t>
            </a:r>
            <a:br>
              <a:rPr lang="en-US" sz="2000" dirty="0" smtClean="0"/>
            </a:br>
            <a:r>
              <a:rPr lang="en-US" sz="2000" dirty="0" smtClean="0"/>
              <a:t>print "quartz @rocks limestone\n"; # prints five rocks separated by spaces</a:t>
            </a:r>
          </a:p>
          <a:p>
            <a:pPr lvl="1"/>
            <a:r>
              <a:rPr lang="en-US" sz="2000" dirty="0" smtClean="0"/>
              <a:t>$” special variable control how to separate the elements in the array while interpolated into string</a:t>
            </a:r>
          </a:p>
          <a:p>
            <a:pPr lvl="1"/>
            <a:r>
              <a:rPr lang="en-US" sz="2000" dirty="0" smtClean="0"/>
              <a:t>$y = “2 * 4”;</a:t>
            </a:r>
            <a:br>
              <a:rPr lang="en-US" sz="2000" dirty="0" smtClean="0"/>
            </a:br>
            <a:r>
              <a:rPr lang="en-US" sz="2000" dirty="0" smtClean="0"/>
              <a:t>$x = “this is $rocks[$y – 1]’s test”; # this is </a:t>
            </a:r>
            <a:r>
              <a:rPr lang="en-US" sz="2000" dirty="0" err="1" smtClean="0"/>
              <a:t>flintstone’s</a:t>
            </a:r>
            <a:r>
              <a:rPr lang="en-US" sz="2000" dirty="0" smtClean="0"/>
              <a:t> test</a:t>
            </a:r>
            <a:br>
              <a:rPr lang="en-US" sz="2000" dirty="0" smtClean="0"/>
            </a:br>
            <a:r>
              <a:rPr lang="en-US" sz="2000" dirty="0" smtClean="0"/>
              <a:t>Note that the index expression is evaluated as an </a:t>
            </a:r>
            <a:r>
              <a:rPr lang="en-US" sz="2000" b="1" dirty="0" smtClean="0"/>
              <a:t>ordinary expression</a:t>
            </a:r>
            <a:r>
              <a:rPr lang="en-US" sz="2000" dirty="0" smtClean="0"/>
              <a:t>, as if it were outside of the string</a:t>
            </a:r>
          </a:p>
          <a:p>
            <a:pPr lvl="1"/>
            <a:r>
              <a:rPr lang="en-US" sz="2000" dirty="0" smtClean="0"/>
              <a:t>@</a:t>
            </a:r>
            <a:r>
              <a:rPr lang="en-US" sz="2000" dirty="0" err="1" smtClean="0"/>
              <a:t>fred</a:t>
            </a:r>
            <a:r>
              <a:rPr lang="en-US" sz="2000" dirty="0" smtClean="0"/>
              <a:t> = </a:t>
            </a:r>
            <a:r>
              <a:rPr lang="en-US" sz="2000" dirty="0" err="1" smtClean="0"/>
              <a:t>qw</a:t>
            </a:r>
            <a:r>
              <a:rPr lang="en-US" sz="2000" dirty="0" smtClean="0"/>
              <a:t>(eating rocks is wrong);</a:t>
            </a:r>
            <a:br>
              <a:rPr lang="en-US" sz="2000" dirty="0" smtClean="0"/>
            </a:br>
            <a:r>
              <a:rPr lang="en-US" sz="2000" dirty="0" smtClean="0"/>
              <a:t>$</a:t>
            </a:r>
            <a:r>
              <a:rPr lang="en-US" sz="2000" dirty="0" err="1" smtClean="0"/>
              <a:t>fred</a:t>
            </a:r>
            <a:r>
              <a:rPr lang="en-US" sz="2000" dirty="0" smtClean="0"/>
              <a:t> = “right”;</a:t>
            </a:r>
            <a:br>
              <a:rPr lang="en-US" sz="2000" dirty="0" smtClean="0"/>
            </a:br>
            <a:r>
              <a:rPr lang="en-US" sz="2000" dirty="0" smtClean="0"/>
              <a:t>print “this is $</a:t>
            </a:r>
            <a:r>
              <a:rPr lang="en-US" sz="2000" dirty="0" err="1" smtClean="0"/>
              <a:t>fred</a:t>
            </a:r>
            <a:r>
              <a:rPr lang="en-US" sz="2000" dirty="0" smtClean="0"/>
              <a:t>[3]”; # wrong</a:t>
            </a:r>
            <a:br>
              <a:rPr lang="en-US" sz="2000" dirty="0" smtClean="0"/>
            </a:br>
            <a:r>
              <a:rPr lang="en-US" sz="2000" dirty="0" smtClean="0"/>
              <a:t>print “this is ${</a:t>
            </a:r>
            <a:r>
              <a:rPr lang="en-US" sz="2000" dirty="0" err="1" smtClean="0"/>
              <a:t>fred</a:t>
            </a:r>
            <a:r>
              <a:rPr lang="en-US" sz="2000" dirty="0" smtClean="0"/>
              <a:t>}[3]”; # right</a:t>
            </a:r>
            <a:br>
              <a:rPr lang="en-US" sz="2000" dirty="0" smtClean="0"/>
            </a:br>
            <a:r>
              <a:rPr lang="en-US" sz="2000" dirty="0" smtClean="0"/>
              <a:t>print “this is $</a:t>
            </a:r>
            <a:r>
              <a:rPr lang="en-US" sz="2000" dirty="0" err="1" smtClean="0"/>
              <a:t>fred</a:t>
            </a:r>
            <a:r>
              <a:rPr lang="en-US" sz="2000" dirty="0" smtClean="0"/>
              <a:t>”. “[3]”; # right</a:t>
            </a:r>
            <a:br>
              <a:rPr lang="en-US" sz="2000" dirty="0" smtClean="0"/>
            </a:br>
            <a:r>
              <a:rPr lang="en-US" sz="2000" dirty="0" smtClean="0"/>
              <a:t>print “this is $</a:t>
            </a:r>
            <a:r>
              <a:rPr lang="en-US" sz="2000" dirty="0" err="1" smtClean="0"/>
              <a:t>fred</a:t>
            </a:r>
            <a:r>
              <a:rPr lang="en-US" sz="2000" dirty="0" smtClean="0"/>
              <a:t>\[3]”; # right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Lists and Arrays</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reverse operator</a:t>
            </a:r>
          </a:p>
          <a:p>
            <a:pPr lvl="1"/>
            <a:r>
              <a:rPr lang="en-US" sz="2000" dirty="0" smtClean="0"/>
              <a:t>@</a:t>
            </a:r>
            <a:r>
              <a:rPr lang="en-US" sz="2000" dirty="0" err="1" smtClean="0"/>
              <a:t>fred</a:t>
            </a:r>
            <a:r>
              <a:rPr lang="en-US" sz="2000" dirty="0" smtClean="0"/>
              <a:t> = 1..6;</a:t>
            </a:r>
            <a:br>
              <a:rPr lang="en-US" sz="2000" dirty="0" smtClean="0"/>
            </a:br>
            <a:r>
              <a:rPr lang="en-US" sz="2000" dirty="0" smtClean="0"/>
              <a:t>@barney = reverse @</a:t>
            </a:r>
            <a:r>
              <a:rPr lang="en-US" sz="2000" dirty="0" err="1" smtClean="0"/>
              <a:t>fred</a:t>
            </a:r>
            <a:r>
              <a:rPr lang="en-US" sz="2000" dirty="0" smtClean="0"/>
              <a:t>; # 6, 5, …, 1</a:t>
            </a:r>
          </a:p>
          <a:p>
            <a:pPr lvl="1"/>
            <a:r>
              <a:rPr lang="en-US" sz="2000" dirty="0" smtClean="0"/>
              <a:t>Note: reverse doesn’t change the array in place, it returns a new array</a:t>
            </a:r>
          </a:p>
          <a:p>
            <a:pPr marL="342900" lvl="1" indent="-342900">
              <a:buFont typeface="Arial" pitchFamily="34" charset="0"/>
              <a:buChar char="•"/>
            </a:pPr>
            <a:r>
              <a:rPr lang="en-US" sz="2400" dirty="0" smtClean="0"/>
              <a:t>sort operator</a:t>
            </a:r>
          </a:p>
          <a:p>
            <a:pPr lvl="1"/>
            <a:r>
              <a:rPr lang="en-US" sz="2000" dirty="0" smtClean="0"/>
              <a:t>Order by internal character ordering of its element</a:t>
            </a:r>
          </a:p>
          <a:p>
            <a:pPr lvl="1"/>
            <a:r>
              <a:rPr lang="en-US" sz="2000" dirty="0" smtClean="0"/>
              <a:t>As reverse, doesn’t change the array in place, it returns new array</a:t>
            </a:r>
          </a:p>
          <a:p>
            <a:pPr lvl="1"/>
            <a:r>
              <a:rPr lang="en-US" sz="2000" dirty="0" smtClean="0"/>
              <a:t>@</a:t>
            </a:r>
            <a:r>
              <a:rPr lang="en-US" sz="2000" dirty="0" err="1" smtClean="0"/>
              <a:t>fred</a:t>
            </a:r>
            <a:r>
              <a:rPr lang="en-US" sz="2000" dirty="0" smtClean="0"/>
              <a:t> = sort (@barney);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 and List Context</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Context</a:t>
            </a:r>
          </a:p>
          <a:p>
            <a:pPr lvl="1"/>
            <a:r>
              <a:rPr lang="en-US" sz="2000" dirty="0" smtClean="0"/>
              <a:t>A given expression may mean different things depending upon what the context is. The context refers to where an expression is found. As Perl is parsing your expressions, it always expects either a scalar value or a list value. What Perl expects is called the context of the expression</a:t>
            </a:r>
          </a:p>
          <a:p>
            <a:pPr lvl="1"/>
            <a:r>
              <a:rPr lang="en-US" sz="2000" dirty="0" smtClean="0"/>
              <a:t>@people = </a:t>
            </a:r>
            <a:r>
              <a:rPr lang="en-US" sz="2000" dirty="0" err="1" smtClean="0"/>
              <a:t>qw</a:t>
            </a:r>
            <a:r>
              <a:rPr lang="en-US" sz="2000" dirty="0" smtClean="0"/>
              <a:t>( </a:t>
            </a:r>
            <a:r>
              <a:rPr lang="en-US" sz="2000" dirty="0" err="1" smtClean="0"/>
              <a:t>fred</a:t>
            </a:r>
            <a:r>
              <a:rPr lang="en-US" sz="2000" dirty="0" smtClean="0"/>
              <a:t> barney betty );</a:t>
            </a:r>
            <a:br>
              <a:rPr lang="en-US" sz="2000" dirty="0" smtClean="0"/>
            </a:br>
            <a:r>
              <a:rPr lang="en-US" sz="2000" dirty="0" smtClean="0"/>
              <a:t>@sorted = sort @people; # list context: barney, betty, </a:t>
            </a:r>
            <a:r>
              <a:rPr lang="en-US" sz="2000" dirty="0" err="1" smtClean="0"/>
              <a:t>fred</a:t>
            </a:r>
            <a:r>
              <a:rPr lang="en-US" sz="2000" dirty="0" smtClean="0"/>
              <a:t/>
            </a:r>
            <a:br>
              <a:rPr lang="en-US" sz="2000" dirty="0" smtClean="0"/>
            </a:br>
            <a:r>
              <a:rPr lang="en-US" sz="2000" dirty="0" smtClean="0"/>
              <a:t>$number = 42 + @people; # scalar context: 42 + 3 gives 45</a:t>
            </a:r>
            <a:br>
              <a:rPr lang="en-US" sz="2000" dirty="0" smtClean="0"/>
            </a:br>
            <a:r>
              <a:rPr lang="en-US" sz="2000" dirty="0" smtClean="0"/>
              <a:t>$n = @people; # the number 3</a:t>
            </a:r>
            <a:br>
              <a:rPr lang="en-US" sz="2000" dirty="0" smtClean="0"/>
            </a:br>
            <a:r>
              <a:rPr lang="en-US" sz="2000" dirty="0" smtClean="0"/>
              <a:t>$backwards = reverse </a:t>
            </a:r>
            <a:r>
              <a:rPr lang="en-US" sz="2000" dirty="0" err="1" smtClean="0"/>
              <a:t>qw</a:t>
            </a:r>
            <a:r>
              <a:rPr lang="en-US" sz="2000" dirty="0" smtClean="0"/>
              <a:t>/ </a:t>
            </a:r>
            <a:r>
              <a:rPr lang="en-US" sz="2000" dirty="0" err="1" smtClean="0"/>
              <a:t>yabba</a:t>
            </a:r>
            <a:r>
              <a:rPr lang="en-US" sz="2000" dirty="0" smtClean="0"/>
              <a:t> </a:t>
            </a:r>
            <a:r>
              <a:rPr lang="en-US" sz="2000" dirty="0" err="1" smtClean="0"/>
              <a:t>dabba</a:t>
            </a:r>
            <a:r>
              <a:rPr lang="en-US" sz="2000" dirty="0" smtClean="0"/>
              <a:t> doo /; # gives </a:t>
            </a:r>
            <a:r>
              <a:rPr lang="en-US" sz="2000" dirty="0" err="1" smtClean="0"/>
              <a:t>oodabbadabbay</a:t>
            </a:r>
            <a:r>
              <a:rPr lang="en-US" sz="2000" dirty="0" smtClean="0"/>
              <a:t/>
            </a:r>
            <a:br>
              <a:rPr lang="en-US" sz="2000" dirty="0" smtClean="0"/>
            </a:br>
            <a:r>
              <a:rPr lang="en-US" sz="2000" dirty="0" smtClean="0"/>
              <a:t>$</a:t>
            </a:r>
            <a:r>
              <a:rPr lang="en-US" sz="2000" dirty="0" err="1" smtClean="0"/>
              <a:t>fred</a:t>
            </a:r>
            <a:r>
              <a:rPr lang="en-US" sz="2000" dirty="0" smtClean="0"/>
              <a:t> = something; # scalar context</a:t>
            </a:r>
            <a:br>
              <a:rPr lang="en-US" sz="2000" dirty="0" smtClean="0"/>
            </a:br>
            <a:r>
              <a:rPr lang="en-US" sz="2000" dirty="0" smtClean="0"/>
              <a:t>@pebbles = something; # list context</a:t>
            </a:r>
            <a:br>
              <a:rPr lang="en-US" sz="2000" dirty="0" smtClean="0"/>
            </a:br>
            <a:r>
              <a:rPr lang="en-US" sz="2000" dirty="0" smtClean="0"/>
              <a:t>($</a:t>
            </a:r>
            <a:r>
              <a:rPr lang="en-US" sz="2000" dirty="0" err="1" smtClean="0"/>
              <a:t>wilma</a:t>
            </a:r>
            <a:r>
              <a:rPr lang="en-US" sz="2000" dirty="0" smtClean="0"/>
              <a:t>, $betty) = something; # list context</a:t>
            </a:r>
            <a:br>
              <a:rPr lang="en-US" sz="2000" dirty="0" smtClean="0"/>
            </a:br>
            <a:r>
              <a:rPr lang="en-US" sz="2000" dirty="0" smtClean="0"/>
              <a:t>($</a:t>
            </a:r>
            <a:r>
              <a:rPr lang="en-US" sz="2000" dirty="0" err="1" smtClean="0"/>
              <a:t>dino</a:t>
            </a:r>
            <a:r>
              <a:rPr lang="en-US" sz="2000" dirty="0" smtClean="0"/>
              <a:t>) = something; # still list context!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 and List Context</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Force scalar context</a:t>
            </a:r>
          </a:p>
          <a:p>
            <a:pPr lvl="1"/>
            <a:r>
              <a:rPr lang="en-US" sz="2000" dirty="0" smtClean="0"/>
              <a:t>scalar fake function</a:t>
            </a:r>
            <a:br>
              <a:rPr lang="en-US" sz="2000" dirty="0" smtClean="0"/>
            </a:br>
            <a:r>
              <a:rPr lang="pt-BR" sz="2000" dirty="0" smtClean="0"/>
              <a:t>@rocks = qw( talc quartz jade obsidian );</a:t>
            </a:r>
            <a:br>
              <a:rPr lang="pt-BR" sz="2000" dirty="0" smtClean="0"/>
            </a:br>
            <a:r>
              <a:rPr lang="en-US" sz="2000" dirty="0" smtClean="0"/>
              <a:t>print "I have ", scalar @rocks, " rocks!\n"; # Correct, gives a number</a:t>
            </a:r>
          </a:p>
          <a:p>
            <a:pPr marL="342900" lvl="1" indent="-342900">
              <a:buFont typeface="Arial" pitchFamily="34" charset="0"/>
              <a:buChar char="•"/>
            </a:pPr>
            <a:r>
              <a:rPr lang="en-US" sz="2400" dirty="0" smtClean="0"/>
              <a:t>STDIN in list context</a:t>
            </a:r>
          </a:p>
          <a:p>
            <a:pPr lvl="1"/>
            <a:r>
              <a:rPr lang="en-US" sz="2000" dirty="0" smtClean="0"/>
              <a:t>my @lines = &lt;STDIN&gt;; # read all lines until EOF, </a:t>
            </a:r>
            <a:r>
              <a:rPr lang="en-US" sz="2000" dirty="0" err="1" smtClean="0"/>
              <a:t>ctl</a:t>
            </a:r>
            <a:r>
              <a:rPr lang="en-US" sz="2000" dirty="0" smtClean="0"/>
              <a:t> + d (z)</a:t>
            </a:r>
            <a:br>
              <a:rPr lang="en-US" sz="2000" dirty="0" smtClean="0"/>
            </a:br>
            <a:r>
              <a:rPr lang="en-US" sz="2000" dirty="0" smtClean="0"/>
              <a:t>chomp(@lines);  # Get rid of all last newline char for all lines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HashTable</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Definition</a:t>
            </a:r>
          </a:p>
          <a:p>
            <a:pPr lvl="1"/>
            <a:r>
              <a:rPr lang="en-US" sz="2000" dirty="0" smtClean="0"/>
              <a:t>Use </a:t>
            </a:r>
            <a:r>
              <a:rPr lang="en-US" sz="2000" b="1" dirty="0" smtClean="0">
                <a:solidFill>
                  <a:srgbClr val="FF0000"/>
                </a:solidFill>
              </a:rPr>
              <a:t>%</a:t>
            </a:r>
            <a:r>
              <a:rPr lang="en-US" sz="2000" dirty="0" smtClean="0"/>
              <a:t> to define a hash table variable, prefer to use big arrow (</a:t>
            </a:r>
            <a:r>
              <a:rPr lang="en-US" sz="2000" b="1" dirty="0" smtClean="0">
                <a:solidFill>
                  <a:srgbClr val="FF0000"/>
                </a:solidFill>
              </a:rPr>
              <a:t>=&gt;</a:t>
            </a:r>
            <a:r>
              <a:rPr lang="en-US" sz="2000" dirty="0" smtClean="0"/>
              <a:t>) to represents key =&gt; value relationship</a:t>
            </a:r>
            <a:br>
              <a:rPr lang="en-US" sz="2000" dirty="0" smtClean="0"/>
            </a:br>
            <a:r>
              <a:rPr lang="en-US" sz="2000" dirty="0" smtClean="0"/>
              <a:t/>
            </a:r>
            <a:br>
              <a:rPr lang="en-US" sz="2000" dirty="0" smtClean="0"/>
            </a:br>
            <a:r>
              <a:rPr lang="en-US" sz="2000" dirty="0" smtClean="0"/>
              <a:t>my %</a:t>
            </a:r>
            <a:r>
              <a:rPr lang="en-US" sz="2000" dirty="0" err="1" smtClean="0"/>
              <a:t>hashTbl</a:t>
            </a:r>
            <a:r>
              <a:rPr lang="en-US" sz="2000" dirty="0" smtClean="0"/>
              <a:t> = {</a:t>
            </a:r>
            <a:br>
              <a:rPr lang="en-US" sz="2000" dirty="0" smtClean="0"/>
            </a:br>
            <a:r>
              <a:rPr lang="en-US" sz="2000" dirty="0" smtClean="0"/>
              <a:t>    “</a:t>
            </a:r>
            <a:r>
              <a:rPr lang="en-US" sz="2000" dirty="0" err="1" smtClean="0"/>
              <a:t>fred</a:t>
            </a:r>
            <a:r>
              <a:rPr lang="en-US" sz="2000" dirty="0" smtClean="0"/>
              <a:t>” =&gt; “</a:t>
            </a:r>
            <a:r>
              <a:rPr lang="en-US" sz="2000" dirty="0" err="1" smtClean="0"/>
              <a:t>flintstone</a:t>
            </a:r>
            <a:r>
              <a:rPr lang="en-US" sz="2000" dirty="0" smtClean="0"/>
              <a:t>”,</a:t>
            </a:r>
            <a:br>
              <a:rPr lang="en-US" sz="2000" dirty="0" smtClean="0"/>
            </a:br>
            <a:r>
              <a:rPr lang="en-US" sz="2000" dirty="0" smtClean="0"/>
              <a:t>    “</a:t>
            </a:r>
            <a:r>
              <a:rPr lang="en-US" sz="2000" dirty="0" err="1" smtClean="0"/>
              <a:t>dino</a:t>
            </a:r>
            <a:r>
              <a:rPr lang="en-US" sz="2000" dirty="0" smtClean="0"/>
              <a:t>” =&gt; “rubble”,</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my %hashTbl2 = (“key1”, “value1”, “key2”, “value2”);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HashTable</a:t>
            </a:r>
            <a:endParaRPr lang="en-US" sz="3200" dirty="0"/>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t>Manipulation</a:t>
            </a:r>
          </a:p>
          <a:p>
            <a:pPr lvl="1"/>
            <a:r>
              <a:rPr lang="en-US" sz="2000" dirty="0" smtClean="0"/>
              <a:t>@</a:t>
            </a:r>
            <a:r>
              <a:rPr lang="en-US" sz="2000" dirty="0" err="1" smtClean="0"/>
              <a:t>anyArray</a:t>
            </a:r>
            <a:r>
              <a:rPr lang="en-US" sz="2000" dirty="0" smtClean="0"/>
              <a:t> = %</a:t>
            </a:r>
            <a:r>
              <a:rPr lang="en-US" sz="2000" dirty="0" err="1" smtClean="0"/>
              <a:t>hashTbl</a:t>
            </a:r>
            <a:r>
              <a:rPr lang="en-US" sz="2000" dirty="0" smtClean="0"/>
              <a:t>;  #</a:t>
            </a:r>
            <a:r>
              <a:rPr lang="en-US" sz="2000" i="1" dirty="0" smtClean="0"/>
              <a:t> unwinding the hash</a:t>
            </a:r>
          </a:p>
          <a:p>
            <a:pPr lvl="1"/>
            <a:r>
              <a:rPr lang="en-US" sz="2000" dirty="0" smtClean="0"/>
              <a:t>%</a:t>
            </a:r>
            <a:r>
              <a:rPr lang="en-US" sz="2000" dirty="0" err="1" smtClean="0"/>
              <a:t>inverseHash</a:t>
            </a:r>
            <a:r>
              <a:rPr lang="en-US" sz="2000" dirty="0" smtClean="0"/>
              <a:t> = reverse %</a:t>
            </a:r>
            <a:r>
              <a:rPr lang="en-US" sz="2000" dirty="0" err="1" smtClean="0"/>
              <a:t>hashTbl</a:t>
            </a:r>
            <a:r>
              <a:rPr lang="en-US" sz="2000" dirty="0" smtClean="0"/>
              <a:t>; # (key, value switched)</a:t>
            </a:r>
          </a:p>
          <a:p>
            <a:pPr lvl="1"/>
            <a:r>
              <a:rPr lang="en-US" sz="2000" dirty="0" smtClean="0"/>
              <a:t>my @k = </a:t>
            </a:r>
            <a:r>
              <a:rPr lang="en-US" sz="2000" b="1" dirty="0" smtClean="0"/>
              <a:t>keys</a:t>
            </a:r>
            <a:r>
              <a:rPr lang="en-US" sz="2000" dirty="0" smtClean="0"/>
              <a:t> %</a:t>
            </a:r>
            <a:r>
              <a:rPr lang="en-US" sz="2000" dirty="0" err="1" smtClean="0"/>
              <a:t>hashTbl</a:t>
            </a:r>
            <a:r>
              <a:rPr lang="en-US" sz="2000" dirty="0" smtClean="0"/>
              <a:t>;</a:t>
            </a:r>
          </a:p>
          <a:p>
            <a:pPr lvl="1"/>
            <a:r>
              <a:rPr lang="en-US" sz="2000" dirty="0" smtClean="0"/>
              <a:t>my @v = </a:t>
            </a:r>
            <a:r>
              <a:rPr lang="en-US" sz="2000" b="1" dirty="0" smtClean="0"/>
              <a:t>values</a:t>
            </a:r>
            <a:r>
              <a:rPr lang="en-US" sz="2000" dirty="0" smtClean="0"/>
              <a:t> %</a:t>
            </a:r>
            <a:r>
              <a:rPr lang="en-US" sz="2000" dirty="0" err="1" smtClean="0"/>
              <a:t>hashTbl</a:t>
            </a:r>
            <a:r>
              <a:rPr lang="en-US" sz="2000" dirty="0" smtClean="0"/>
              <a:t>;</a:t>
            </a:r>
          </a:p>
          <a:p>
            <a:pPr lvl="1"/>
            <a:r>
              <a:rPr lang="en-US" sz="2000" dirty="0" smtClean="0"/>
              <a:t>$</a:t>
            </a:r>
            <a:r>
              <a:rPr lang="en-US" sz="2000" dirty="0" err="1" smtClean="0"/>
              <a:t>hashTbl</a:t>
            </a:r>
            <a:r>
              <a:rPr lang="en-US" sz="2000" dirty="0" smtClean="0"/>
              <a:t>{“Hello”} = “world”; # insert or override</a:t>
            </a:r>
          </a:p>
          <a:p>
            <a:pPr lvl="1"/>
            <a:r>
              <a:rPr lang="en-US" sz="2000" dirty="0" smtClean="0"/>
              <a:t>delete $</a:t>
            </a:r>
            <a:r>
              <a:rPr lang="en-US" sz="2000" dirty="0" err="1" smtClean="0"/>
              <a:t>hashTble</a:t>
            </a:r>
            <a:r>
              <a:rPr lang="en-US" sz="2000" dirty="0" smtClean="0"/>
              <a:t>{“Hello”}; # the key value pair will be erased</a:t>
            </a:r>
          </a:p>
          <a:p>
            <a:pPr lvl="1"/>
            <a:r>
              <a:rPr lang="en-US" sz="2000" dirty="0" smtClean="0"/>
              <a:t>while ((my $k, my $v) = </a:t>
            </a:r>
            <a:r>
              <a:rPr lang="en-US" sz="2000" b="1" dirty="0" smtClean="0"/>
              <a:t>each</a:t>
            </a:r>
            <a:r>
              <a:rPr lang="en-US" sz="2000" dirty="0" smtClean="0"/>
              <a:t> %</a:t>
            </a:r>
            <a:r>
              <a:rPr lang="en-US" sz="2000" dirty="0" err="1" smtClean="0"/>
              <a:t>hashTble</a:t>
            </a:r>
            <a:r>
              <a:rPr lang="en-US" sz="2000" dirty="0" smtClean="0"/>
              <a:t>) { }</a:t>
            </a:r>
          </a:p>
          <a:p>
            <a:pPr lvl="1"/>
            <a:r>
              <a:rPr lang="en-US" sz="2000" dirty="0" smtClean="0"/>
              <a:t>if (</a:t>
            </a:r>
            <a:r>
              <a:rPr lang="en-US" sz="2000" b="1" dirty="0" smtClean="0"/>
              <a:t>exists</a:t>
            </a:r>
            <a:r>
              <a:rPr lang="en-US" sz="2000" dirty="0" smtClean="0"/>
              <a:t> $</a:t>
            </a:r>
            <a:r>
              <a:rPr lang="en-US" sz="2000" dirty="0" err="1" smtClean="0"/>
              <a:t>hashTble</a:t>
            </a:r>
            <a:r>
              <a:rPr lang="en-US" sz="2000" dirty="0" smtClean="0"/>
              <a:t>{“</a:t>
            </a:r>
            <a:r>
              <a:rPr lang="en-US" sz="2000" dirty="0" err="1" smtClean="0"/>
              <a:t>dino</a:t>
            </a:r>
            <a:r>
              <a:rPr lang="en-US" sz="2000" dirty="0" smtClean="0"/>
              <a:t>”}) {} # Test if the key is in the hash table</a:t>
            </a:r>
          </a:p>
          <a:p>
            <a:pPr marL="342900" lvl="1" indent="-342900">
              <a:buFont typeface="Arial" pitchFamily="34" charset="0"/>
              <a:buChar char="•"/>
            </a:pPr>
            <a:r>
              <a:rPr lang="en-US" sz="2400" dirty="0" smtClean="0"/>
              <a:t>%ENV – built in hash table in running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sz="2400" dirty="0" smtClean="0"/>
              <a:t>What is </a:t>
            </a:r>
            <a:r>
              <a:rPr lang="en-US" sz="2400" dirty="0" err="1" smtClean="0"/>
              <a:t>perl</a:t>
            </a:r>
            <a:endParaRPr lang="en-US" sz="2400" dirty="0" smtClean="0"/>
          </a:p>
          <a:p>
            <a:pPr marL="342900" lvl="1" indent="-342900">
              <a:buFont typeface="Arial" pitchFamily="34" charset="0"/>
              <a:buChar char="•"/>
            </a:pPr>
            <a:r>
              <a:rPr lang="en-US" sz="2400" dirty="0" smtClean="0"/>
              <a:t>Perl data type</a:t>
            </a:r>
          </a:p>
          <a:p>
            <a:pPr lvl="1"/>
            <a:r>
              <a:rPr lang="en-US" sz="2000" dirty="0" smtClean="0"/>
              <a:t>Scalar data</a:t>
            </a:r>
          </a:p>
          <a:p>
            <a:pPr lvl="1"/>
            <a:r>
              <a:rPr lang="en-US" sz="2000" dirty="0" smtClean="0"/>
              <a:t>List and Array</a:t>
            </a:r>
          </a:p>
          <a:p>
            <a:pPr lvl="1"/>
            <a:r>
              <a:rPr lang="en-US" sz="2000" dirty="0" err="1" smtClean="0"/>
              <a:t>HashTable</a:t>
            </a:r>
            <a:endParaRPr lang="en-US" sz="2000" dirty="0" smtClean="0"/>
          </a:p>
          <a:p>
            <a:pPr marL="342900" lvl="1" indent="-342900">
              <a:buFont typeface="Arial" pitchFamily="34" charset="0"/>
              <a:buChar char="•"/>
            </a:pPr>
            <a:r>
              <a:rPr lang="en-US" sz="2400" dirty="0" smtClean="0"/>
              <a:t>Control structure</a:t>
            </a:r>
          </a:p>
          <a:p>
            <a:pPr marL="342900" lvl="1" indent="-342900">
              <a:buFont typeface="Arial" pitchFamily="34" charset="0"/>
              <a:buChar char="•"/>
            </a:pPr>
            <a:r>
              <a:rPr lang="en-US" sz="2400" dirty="0" smtClean="0"/>
              <a:t>Subroutine</a:t>
            </a:r>
          </a:p>
          <a:p>
            <a:pPr marL="342900" lvl="1" indent="-342900">
              <a:buFont typeface="Arial" pitchFamily="34" charset="0"/>
              <a:buChar char="•"/>
            </a:pPr>
            <a:r>
              <a:rPr lang="en-US" sz="2400" dirty="0" smtClean="0"/>
              <a:t>I/O, FILE and Dir</a:t>
            </a:r>
          </a:p>
          <a:p>
            <a:pPr marL="342900" lvl="1" indent="-342900">
              <a:buFont typeface="Arial" pitchFamily="34" charset="0"/>
              <a:buChar char="•"/>
            </a:pPr>
            <a:r>
              <a:rPr lang="en-US" sz="2400" dirty="0" smtClean="0"/>
              <a:t>String</a:t>
            </a:r>
          </a:p>
          <a:p>
            <a:pPr marL="342900" lvl="1" indent="-342900">
              <a:buFont typeface="Arial" pitchFamily="34" charset="0"/>
              <a:buChar char="•"/>
            </a:pPr>
            <a:r>
              <a:rPr lang="en-US" sz="2400" dirty="0" smtClean="0"/>
              <a:t>Regular Expression</a:t>
            </a:r>
          </a:p>
          <a:p>
            <a:pPr marL="342900" lvl="1" indent="-342900">
              <a:buFont typeface="Arial" pitchFamily="34" charset="0"/>
              <a:buChar char="•"/>
            </a:pPr>
            <a:r>
              <a:rPr lang="en-US" sz="2400" dirty="0" smtClean="0"/>
              <a:t>Perl Module</a:t>
            </a:r>
          </a:p>
          <a:p>
            <a:pPr marL="342900" lvl="1" indent="-342900">
              <a:buFont typeface="Arial" pitchFamily="34" charset="0"/>
              <a:buChar char="•"/>
            </a:pPr>
            <a:r>
              <a:rPr lang="en-US" sz="2400" dirty="0" smtClean="0"/>
              <a:t>Process management</a:t>
            </a:r>
          </a:p>
          <a:p>
            <a:pPr marL="342900" lvl="1" indent="-342900">
              <a:buFont typeface="Arial" pitchFamily="34" charset="0"/>
              <a:buChar char="•"/>
            </a:pPr>
            <a:r>
              <a:rPr lang="en-US" sz="2400" dirty="0" smtClean="0"/>
              <a:t>Advanced Perl techniques</a:t>
            </a:r>
          </a:p>
          <a:p>
            <a:pPr marL="342900" lvl="1" indent="-342900">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Boolean</a:t>
            </a:r>
            <a:endParaRPr lang="en-US" sz="3200"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400" dirty="0" smtClean="0"/>
              <a:t>Boolean</a:t>
            </a:r>
          </a:p>
          <a:p>
            <a:pPr lvl="1"/>
            <a:r>
              <a:rPr lang="en-US" sz="2000" dirty="0" smtClean="0"/>
              <a:t>If the value is a number, 0 means false; all other numbers mean true</a:t>
            </a:r>
          </a:p>
          <a:p>
            <a:pPr lvl="1"/>
            <a:r>
              <a:rPr lang="en-US" sz="2000" dirty="0" smtClean="0"/>
              <a:t>Otherwise, if the value is a string, the empty string ('') means false; all other strings mean true</a:t>
            </a:r>
          </a:p>
          <a:p>
            <a:pPr lvl="1"/>
            <a:r>
              <a:rPr lang="en-US" sz="2000" dirty="0" smtClean="0"/>
              <a:t>Otherwise (that is, if the value is another kind of scalar than a number or a string),convert it to a number or a string and try again</a:t>
            </a:r>
          </a:p>
          <a:p>
            <a:pPr marL="342900" lvl="1" indent="-342900">
              <a:buFont typeface="Arial" pitchFamily="34" charset="0"/>
              <a:buChar char="•"/>
            </a:pPr>
            <a:r>
              <a:rPr lang="en-US" sz="2400" dirty="0" smtClean="0"/>
              <a:t>‘0’ and 0 are the same thing in Perl, they are both false</a:t>
            </a:r>
          </a:p>
          <a:p>
            <a:pPr marL="342900" lvl="1" indent="-342900">
              <a:buFont typeface="Arial" pitchFamily="34" charset="0"/>
              <a:buChar char="•"/>
            </a:pPr>
            <a:r>
              <a:rPr lang="en-US" sz="2400" dirty="0" err="1" smtClean="0"/>
              <a:t>undef</a:t>
            </a:r>
            <a:r>
              <a:rPr lang="en-US" sz="2400" dirty="0" smtClean="0"/>
              <a:t>, first convert it to string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Control Structure</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if/else (Note, the </a:t>
            </a:r>
            <a:r>
              <a:rPr lang="en-US" sz="2400" b="1" dirty="0" smtClean="0">
                <a:solidFill>
                  <a:srgbClr val="FF0000"/>
                </a:solidFill>
              </a:rPr>
              <a:t>brace</a:t>
            </a:r>
            <a:r>
              <a:rPr lang="en-US" sz="2400" dirty="0" smtClean="0"/>
              <a:t> can’t be omitted)</a:t>
            </a:r>
            <a:br>
              <a:rPr lang="en-US" sz="2400" dirty="0" smtClean="0"/>
            </a:br>
            <a:r>
              <a:rPr lang="en-US" sz="2000" dirty="0" smtClean="0"/>
              <a:t>if ($</a:t>
            </a:r>
            <a:r>
              <a:rPr lang="en-US" sz="2000" dirty="0" err="1" smtClean="0"/>
              <a:t>thisIsTrue</a:t>
            </a:r>
            <a:r>
              <a:rPr lang="en-US" sz="2000" dirty="0" smtClean="0"/>
              <a:t>) {</a:t>
            </a:r>
            <a:br>
              <a:rPr lang="en-US" sz="2000" dirty="0" smtClean="0"/>
            </a:br>
            <a:r>
              <a:rPr lang="en-US" sz="2000" dirty="0" smtClean="0"/>
              <a:t>}</a:t>
            </a:r>
            <a:br>
              <a:rPr lang="en-US" sz="2000" dirty="0" smtClean="0"/>
            </a:br>
            <a:r>
              <a:rPr lang="en-US" sz="2000" dirty="0" err="1" smtClean="0"/>
              <a:t>elsif</a:t>
            </a:r>
            <a:r>
              <a:rPr lang="en-US" sz="2000" dirty="0" smtClean="0"/>
              <a:t> ($</a:t>
            </a:r>
            <a:r>
              <a:rPr lang="en-US" sz="2000" dirty="0" err="1" smtClean="0"/>
              <a:t>thatIsTrue</a:t>
            </a:r>
            <a:r>
              <a:rPr lang="en-US" sz="2000" dirty="0" smtClean="0"/>
              <a:t>) {</a:t>
            </a:r>
            <a:br>
              <a:rPr lang="en-US" sz="2000" dirty="0" smtClean="0"/>
            </a:br>
            <a:r>
              <a:rPr lang="en-US" sz="2000" dirty="0" smtClean="0"/>
              <a:t>}</a:t>
            </a:r>
          </a:p>
          <a:p>
            <a:pPr>
              <a:buNone/>
            </a:pPr>
            <a:r>
              <a:rPr lang="en-US" sz="2000" dirty="0" smtClean="0"/>
              <a:t>      else {</a:t>
            </a:r>
            <a:br>
              <a:rPr lang="en-US" sz="2000" dirty="0" smtClean="0"/>
            </a:br>
            <a:r>
              <a:rPr lang="en-US" sz="2000" dirty="0" smtClean="0"/>
              <a:t>}</a:t>
            </a:r>
          </a:p>
          <a:p>
            <a:pPr marL="342900" lvl="1" indent="-342900">
              <a:buFont typeface="Arial" pitchFamily="34" charset="0"/>
              <a:buChar char="•"/>
            </a:pPr>
            <a:r>
              <a:rPr lang="en-US" sz="2400" dirty="0" smtClean="0"/>
              <a:t>while (true) {</a:t>
            </a:r>
            <a:br>
              <a:rPr lang="en-US" sz="2400" dirty="0" smtClean="0"/>
            </a:br>
            <a:r>
              <a:rPr lang="en-US" sz="2400" dirty="0" smtClean="0"/>
              <a:t>}</a:t>
            </a:r>
          </a:p>
          <a:p>
            <a:pPr marL="342900" lvl="1" indent="-342900">
              <a:buFont typeface="Arial" pitchFamily="34" charset="0"/>
              <a:buChar char="•"/>
            </a:pPr>
            <a:r>
              <a:rPr lang="en-US" sz="2400" dirty="0" err="1" smtClean="0"/>
              <a:t>foreach</a:t>
            </a:r>
            <a:r>
              <a:rPr lang="en-US" sz="2400" dirty="0" smtClean="0"/>
              <a:t> </a:t>
            </a:r>
            <a:r>
              <a:rPr lang="en-US" sz="2400" i="1" dirty="0" smtClean="0"/>
              <a:t>my $</a:t>
            </a:r>
            <a:r>
              <a:rPr lang="en-US" sz="2400" i="1" dirty="0" err="1" smtClean="0"/>
              <a:t>elem</a:t>
            </a:r>
            <a:r>
              <a:rPr lang="en-US" sz="2400" i="1" dirty="0" smtClean="0"/>
              <a:t> </a:t>
            </a:r>
            <a:r>
              <a:rPr lang="en-US" sz="2400" dirty="0" smtClean="0"/>
              <a:t>(</a:t>
            </a:r>
            <a:r>
              <a:rPr lang="en-US" sz="2400" i="1" dirty="0" smtClean="0"/>
              <a:t>@</a:t>
            </a:r>
            <a:r>
              <a:rPr lang="en-US" sz="2400" i="1" dirty="0" err="1" smtClean="0"/>
              <a:t>arr</a:t>
            </a:r>
            <a:r>
              <a:rPr lang="en-US" sz="2400" dirty="0" smtClean="0"/>
              <a:t>) {</a:t>
            </a:r>
            <a:br>
              <a:rPr lang="en-US" sz="2400" dirty="0" smtClean="0"/>
            </a:br>
            <a:r>
              <a:rPr lang="en-US" sz="2000" dirty="0" smtClean="0"/>
              <a:t>    # $</a:t>
            </a:r>
            <a:r>
              <a:rPr lang="en-US" sz="2000" dirty="0" err="1" smtClean="0"/>
              <a:t>elem</a:t>
            </a:r>
            <a:r>
              <a:rPr lang="en-US" sz="2000" dirty="0" smtClean="0"/>
              <a:t> is not a copy from the @</a:t>
            </a:r>
            <a:r>
              <a:rPr lang="en-US" sz="2000" dirty="0" err="1" smtClean="0"/>
              <a:t>arr</a:t>
            </a:r>
            <a:r>
              <a:rPr lang="en-US" sz="2000" dirty="0" smtClean="0"/>
              <a:t>, </a:t>
            </a:r>
            <a:br>
              <a:rPr lang="en-US" sz="2000" dirty="0" smtClean="0"/>
            </a:br>
            <a:r>
              <a:rPr lang="en-US" sz="2000" dirty="0" smtClean="0"/>
              <a:t>    # it is a reference pointing  to the element in @</a:t>
            </a:r>
            <a:r>
              <a:rPr lang="en-US" sz="2000" dirty="0" err="1" smtClean="0"/>
              <a:t>arr</a:t>
            </a:r>
            <a:r>
              <a:rPr lang="en-US" sz="2000" dirty="0" smtClean="0"/>
              <a:t>, so changes to $</a:t>
            </a:r>
            <a:r>
              <a:rPr lang="en-US" sz="2000" dirty="0" err="1" smtClean="0"/>
              <a:t>elem</a:t>
            </a:r>
            <a:r>
              <a:rPr lang="en-US" sz="2000" dirty="0" smtClean="0"/>
              <a:t/>
            </a:r>
            <a:br>
              <a:rPr lang="en-US" sz="2000" dirty="0" smtClean="0"/>
            </a:br>
            <a:r>
              <a:rPr lang="en-US" sz="2000" dirty="0" smtClean="0"/>
              <a:t>    # will change the element in @</a:t>
            </a:r>
            <a:r>
              <a:rPr lang="en-US" sz="2000" dirty="0" err="1" smtClean="0"/>
              <a:t>arr</a:t>
            </a:r>
            <a:r>
              <a:rPr lang="en-US" sz="2000" dirty="0" smtClean="0"/>
              <a:t> eventually</a:t>
            </a:r>
            <a:r>
              <a:rPr lang="en-US" sz="2400" dirty="0" smtClean="0"/>
              <a:t/>
            </a:r>
            <a:br>
              <a:rPr lang="en-US" sz="2400" dirty="0" smtClean="0"/>
            </a:br>
            <a:r>
              <a:rPr lang="en-US" sz="2400" dirty="0" smtClean="0"/>
              <a:t>}</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Control Structure</a:t>
            </a:r>
            <a:endParaRPr lang="en-US" sz="3200" dirty="0"/>
          </a:p>
        </p:txBody>
      </p:sp>
      <p:sp>
        <p:nvSpPr>
          <p:cNvPr id="3" name="Content Placeholder 2"/>
          <p:cNvSpPr>
            <a:spLocks noGrp="1"/>
          </p:cNvSpPr>
          <p:nvPr>
            <p:ph idx="1"/>
          </p:nvPr>
        </p:nvSpPr>
        <p:spPr/>
        <p:txBody>
          <a:bodyPr>
            <a:normAutofit/>
          </a:bodyPr>
          <a:lstStyle/>
          <a:p>
            <a:r>
              <a:rPr lang="en-US" sz="2400" dirty="0" smtClean="0"/>
              <a:t>unless (</a:t>
            </a:r>
            <a:r>
              <a:rPr lang="en-US" sz="2400" dirty="0" err="1" smtClean="0"/>
              <a:t>thisIsFalse</a:t>
            </a:r>
            <a:r>
              <a:rPr lang="en-US" sz="2400" dirty="0" smtClean="0"/>
              <a:t>) {</a:t>
            </a:r>
            <a:br>
              <a:rPr lang="en-US" sz="2400" dirty="0" smtClean="0"/>
            </a:br>
            <a:r>
              <a:rPr lang="en-US" sz="2400" dirty="0" smtClean="0"/>
              <a:t>    execute the code here…</a:t>
            </a:r>
            <a:br>
              <a:rPr lang="en-US" sz="2400" dirty="0" smtClean="0"/>
            </a:br>
            <a:r>
              <a:rPr lang="en-US" sz="2400" dirty="0" smtClean="0"/>
              <a:t>} else {</a:t>
            </a:r>
            <a:br>
              <a:rPr lang="en-US" sz="2400" dirty="0" smtClean="0"/>
            </a:br>
            <a:r>
              <a:rPr lang="en-US" sz="2400" dirty="0" smtClean="0"/>
              <a:t>}</a:t>
            </a:r>
          </a:p>
          <a:p>
            <a:pPr marL="342900" lvl="1" indent="-342900">
              <a:buFont typeface="Arial" pitchFamily="34" charset="0"/>
              <a:buChar char="•"/>
            </a:pPr>
            <a:r>
              <a:rPr lang="en-US" sz="2400" dirty="0" smtClean="0"/>
              <a:t>until (</a:t>
            </a:r>
            <a:r>
              <a:rPr lang="en-US" sz="2400" dirty="0" err="1" smtClean="0"/>
              <a:t>thisIsFalse</a:t>
            </a:r>
            <a:r>
              <a:rPr lang="en-US" sz="2400" dirty="0" smtClean="0"/>
              <a:t>) {</a:t>
            </a:r>
            <a:br>
              <a:rPr lang="en-US" sz="2400" dirty="0" smtClean="0"/>
            </a:br>
            <a:r>
              <a:rPr lang="en-US" sz="2400" dirty="0" smtClean="0"/>
              <a:t>    execute the code here…</a:t>
            </a:r>
            <a:br>
              <a:rPr lang="en-US" sz="2400" dirty="0" smtClean="0"/>
            </a:br>
            <a:r>
              <a:rPr lang="en-US" sz="2400" dirty="0" smtClean="0"/>
              <a:t>}</a:t>
            </a:r>
          </a:p>
          <a:p>
            <a:pPr marL="342900" lvl="1" indent="-342900">
              <a:buFont typeface="Arial" pitchFamily="34" charset="0"/>
              <a:buChar char="•"/>
            </a:pPr>
            <a:r>
              <a:rPr lang="en-US" sz="2400" dirty="0" smtClean="0"/>
              <a:t>for (init; test; increment) {</a:t>
            </a:r>
            <a:br>
              <a:rPr lang="en-US" sz="2400" dirty="0" smtClean="0"/>
            </a:br>
            <a:r>
              <a:rPr lang="en-US" sz="2400" dirty="0" smtClean="0"/>
              <a:t>}</a:t>
            </a:r>
          </a:p>
          <a:p>
            <a:pPr marL="342900" lvl="1" indent="-342900">
              <a:buFont typeface="Arial" pitchFamily="34" charset="0"/>
              <a:buChar char="•"/>
            </a:pPr>
            <a:r>
              <a:rPr lang="en-US" sz="2400" dirty="0" smtClean="0">
                <a:solidFill>
                  <a:srgbClr val="FF0000"/>
                </a:solidFill>
              </a:rPr>
              <a:t>last </a:t>
            </a:r>
            <a:r>
              <a:rPr lang="en-US" sz="2400" dirty="0" smtClean="0"/>
              <a:t>operator, like break in C</a:t>
            </a:r>
          </a:p>
          <a:p>
            <a:pPr marL="342900" lvl="1" indent="-342900">
              <a:buFont typeface="Arial" pitchFamily="34" charset="0"/>
              <a:buChar char="•"/>
            </a:pPr>
            <a:r>
              <a:rPr lang="en-US" sz="2400" dirty="0" smtClean="0">
                <a:solidFill>
                  <a:srgbClr val="FF0000"/>
                </a:solidFill>
              </a:rPr>
              <a:t>next </a:t>
            </a:r>
            <a:r>
              <a:rPr lang="en-US" sz="2400" dirty="0" smtClean="0"/>
              <a:t>operator, like continue in C</a:t>
            </a: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Control Structure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redo operator</a:t>
            </a:r>
          </a:p>
          <a:p>
            <a:pPr lvl="1"/>
            <a:r>
              <a:rPr lang="en-US" sz="2000" dirty="0" smtClean="0"/>
              <a:t>It goes back to the top of the current loop block, without testing any conditional expression or advancing to the next iteration </a:t>
            </a:r>
          </a:p>
          <a:p>
            <a:r>
              <a:rPr lang="en-US" sz="2400" dirty="0" smtClean="0"/>
              <a:t>Labeled Blocks (use the label after last, next, or redo)</a:t>
            </a:r>
          </a:p>
          <a:p>
            <a:pPr lvl="1"/>
            <a:r>
              <a:rPr lang="en-US" sz="2000" b="1" dirty="0" smtClean="0">
                <a:solidFill>
                  <a:srgbClr val="FF0000"/>
                </a:solidFill>
              </a:rPr>
              <a:t>LINE: </a:t>
            </a:r>
            <a:r>
              <a:rPr lang="en-US" sz="2000" dirty="0" smtClean="0"/>
              <a:t>while (&lt;&gt;) {</a:t>
            </a:r>
            <a:br>
              <a:rPr lang="en-US" sz="2000" dirty="0" smtClean="0"/>
            </a:br>
            <a:r>
              <a:rPr lang="en-US" sz="2000" dirty="0" smtClean="0"/>
              <a:t>    </a:t>
            </a:r>
            <a:r>
              <a:rPr lang="en-US" sz="2000" dirty="0" err="1" smtClean="0"/>
              <a:t>foreach</a:t>
            </a:r>
            <a:r>
              <a:rPr lang="en-US" sz="2000" dirty="0" smtClean="0"/>
              <a:t> (split) {</a:t>
            </a:r>
            <a:br>
              <a:rPr lang="en-US" sz="2000" dirty="0" smtClean="0"/>
            </a:br>
            <a:r>
              <a:rPr lang="en-US" sz="2000" dirty="0" smtClean="0"/>
              <a:t>        </a:t>
            </a:r>
            <a:r>
              <a:rPr lang="en-US" sz="2000" dirty="0" smtClean="0">
                <a:solidFill>
                  <a:srgbClr val="FF0000"/>
                </a:solidFill>
              </a:rPr>
              <a:t>last LINE </a:t>
            </a:r>
            <a:r>
              <a:rPr lang="en-US" sz="2000" dirty="0" smtClean="0"/>
              <a:t>if /__END__/; # bail out of the LINE loop</a:t>
            </a:r>
            <a:br>
              <a:rPr lang="en-US" sz="2000" dirty="0" smtClean="0"/>
            </a:br>
            <a:r>
              <a:rPr lang="en-US" sz="2000" dirty="0" smtClean="0"/>
              <a:t>        …</a:t>
            </a:r>
            <a:br>
              <a:rPr lang="en-US" sz="2000" dirty="0" smtClean="0"/>
            </a:br>
            <a:r>
              <a:rPr lang="en-US" sz="2000" dirty="0" smtClean="0"/>
              <a:t>}</a:t>
            </a:r>
          </a:p>
          <a:p>
            <a:r>
              <a:rPr lang="en-US" sz="2400" dirty="0" smtClean="0"/>
              <a:t>?:</a:t>
            </a:r>
          </a:p>
          <a:p>
            <a:r>
              <a:rPr lang="en-US" sz="2400" dirty="0" smtClean="0"/>
              <a:t>The defined-or Operator </a:t>
            </a:r>
            <a:r>
              <a:rPr lang="en-US" sz="2400" b="1" dirty="0" smtClean="0">
                <a:solidFill>
                  <a:srgbClr val="FF0000"/>
                </a:solidFill>
              </a:rPr>
              <a:t>//</a:t>
            </a:r>
            <a:r>
              <a:rPr lang="en-US" sz="2400" dirty="0" smtClean="0"/>
              <a:t/>
            </a:r>
            <a:br>
              <a:rPr lang="en-US" sz="2400" dirty="0" smtClean="0"/>
            </a:br>
            <a:r>
              <a:rPr lang="en-US" sz="2000" dirty="0" smtClean="0"/>
              <a:t> </a:t>
            </a:r>
            <a:r>
              <a:rPr lang="en-US" sz="2000" dirty="0" err="1" smtClean="0"/>
              <a:t>foreach</a:t>
            </a:r>
            <a:r>
              <a:rPr lang="en-US" sz="2000" dirty="0" smtClean="0"/>
              <a:t> my $try ( 0, </a:t>
            </a:r>
            <a:r>
              <a:rPr lang="en-US" sz="2000" dirty="0" err="1" smtClean="0"/>
              <a:t>undef</a:t>
            </a:r>
            <a:r>
              <a:rPr lang="en-US" sz="2000" dirty="0" smtClean="0"/>
              <a:t>, '0', 1, 25 ) {</a:t>
            </a:r>
            <a:br>
              <a:rPr lang="en-US" sz="2000" dirty="0" smtClean="0"/>
            </a:br>
            <a:r>
              <a:rPr lang="en-US" sz="2000" dirty="0" smtClean="0"/>
              <a:t>     print "Trying [$try] ---&gt; ";</a:t>
            </a:r>
            <a:br>
              <a:rPr lang="en-US" sz="2000" dirty="0" smtClean="0"/>
            </a:br>
            <a:r>
              <a:rPr lang="en-US" sz="2000" dirty="0" smtClean="0"/>
              <a:t>     my $value = $try // 'default';</a:t>
            </a:r>
            <a:br>
              <a:rPr lang="en-US" sz="2000" dirty="0" smtClean="0"/>
            </a:br>
            <a:r>
              <a:rPr lang="en-US" sz="2000" dirty="0" smtClean="0"/>
              <a:t>     say "\</a:t>
            </a:r>
            <a:r>
              <a:rPr lang="en-US" sz="2000" dirty="0" err="1" smtClean="0"/>
              <a:t>tgot</a:t>
            </a:r>
            <a:r>
              <a:rPr lang="en-US" sz="2000" dirty="0" smtClean="0"/>
              <a:t> [$value]";</a:t>
            </a:r>
            <a:br>
              <a:rPr lang="en-US" sz="2000" dirty="0" smtClean="0"/>
            </a:br>
            <a:r>
              <a:rPr lang="en-US" sz="20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Subroutine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Define a subroutine</a:t>
            </a:r>
          </a:p>
          <a:p>
            <a:pPr lvl="1"/>
            <a:r>
              <a:rPr lang="en-US" sz="2000" b="1" dirty="0" smtClean="0">
                <a:solidFill>
                  <a:srgbClr val="FF0000"/>
                </a:solidFill>
              </a:rPr>
              <a:t>sub</a:t>
            </a:r>
            <a:r>
              <a:rPr lang="en-US" sz="2000" dirty="0" smtClean="0"/>
              <a:t> </a:t>
            </a:r>
            <a:r>
              <a:rPr lang="en-US" sz="2000" dirty="0" err="1" smtClean="0"/>
              <a:t>foo</a:t>
            </a:r>
            <a:r>
              <a:rPr lang="en-US" sz="2000" dirty="0" smtClean="0"/>
              <a:t> {</a:t>
            </a:r>
            <a:br>
              <a:rPr lang="en-US" sz="2000" dirty="0" smtClean="0"/>
            </a:br>
            <a:r>
              <a:rPr lang="en-US" sz="2000" dirty="0" smtClean="0"/>
              <a:t>    print “hey, </a:t>
            </a:r>
            <a:r>
              <a:rPr lang="en-US" sz="2000" dirty="0" err="1" smtClean="0"/>
              <a:t>foo</a:t>
            </a:r>
            <a:r>
              <a:rPr lang="en-US" sz="2000" dirty="0" smtClean="0"/>
              <a:t>\n”;</a:t>
            </a:r>
            <a:br>
              <a:rPr lang="en-US" sz="2000" dirty="0" smtClean="0"/>
            </a:br>
            <a:r>
              <a:rPr lang="en-US" sz="2000" dirty="0" smtClean="0"/>
              <a:t>}</a:t>
            </a:r>
          </a:p>
          <a:p>
            <a:pPr lvl="1"/>
            <a:r>
              <a:rPr lang="en-US" sz="2000" dirty="0" smtClean="0"/>
              <a:t>&amp;sub # call subroutine</a:t>
            </a:r>
          </a:p>
          <a:p>
            <a:pPr lvl="1"/>
            <a:r>
              <a:rPr lang="en-US" sz="2000" dirty="0" smtClean="0"/>
              <a:t>Always call subroutine by using </a:t>
            </a:r>
            <a:r>
              <a:rPr lang="en-US" sz="2000" b="1" dirty="0" smtClean="0"/>
              <a:t>&amp;</a:t>
            </a:r>
            <a:r>
              <a:rPr lang="en-US" sz="2000" dirty="0" smtClean="0"/>
              <a:t>, best practice</a:t>
            </a:r>
          </a:p>
          <a:p>
            <a:r>
              <a:rPr lang="en-US" sz="2400" dirty="0" smtClean="0"/>
              <a:t>Keynotes</a:t>
            </a:r>
          </a:p>
          <a:p>
            <a:pPr lvl="1"/>
            <a:r>
              <a:rPr lang="en-US" sz="2000" dirty="0" smtClean="0"/>
              <a:t>If we define two subroutines with the same name, the later one will override the previous one</a:t>
            </a:r>
          </a:p>
          <a:p>
            <a:pPr lvl="1"/>
            <a:r>
              <a:rPr lang="en-US" sz="2000" dirty="0" smtClean="0"/>
              <a:t>No explicit arguments specification</a:t>
            </a:r>
          </a:p>
          <a:p>
            <a:pPr lvl="1"/>
            <a:r>
              <a:rPr lang="en-US" sz="2000" dirty="0" smtClean="0"/>
              <a:t>No static private subroutine unless you use advanced techniques (</a:t>
            </a:r>
            <a:r>
              <a:rPr lang="en-US" sz="2000" dirty="0" err="1" smtClean="0"/>
              <a:t>coderef</a:t>
            </a:r>
            <a:r>
              <a:rPr lang="en-US" sz="2000" dirty="0" smtClean="0"/>
              <a:t>)</a:t>
            </a:r>
          </a:p>
          <a:p>
            <a:pPr lvl="1"/>
            <a:r>
              <a:rPr lang="en-US" sz="2000" dirty="0" smtClean="0"/>
              <a:t>The value of the last expression in the routine will be the return value if no explicit return is stated</a:t>
            </a:r>
          </a:p>
          <a:p>
            <a:pPr lvl="1"/>
            <a:r>
              <a:rPr lang="en-US" sz="2000" dirty="0" smtClean="0"/>
              <a:t>The arguments is saved in special</a:t>
            </a:r>
            <a:r>
              <a:rPr lang="en-US" sz="2000" b="1" dirty="0" smtClean="0">
                <a:solidFill>
                  <a:srgbClr val="FF0000"/>
                </a:solidFill>
              </a:rPr>
              <a:t> @_ </a:t>
            </a:r>
            <a:r>
              <a:rPr lang="en-US" sz="2000" dirty="0" smtClean="0"/>
              <a:t>array, </a:t>
            </a:r>
            <a:r>
              <a:rPr lang="en-US" sz="2000" dirty="0" smtClean="0">
                <a:solidFill>
                  <a:srgbClr val="FF0000"/>
                </a:solidFill>
              </a:rPr>
              <a:t>$_[0], $_[1], …</a:t>
            </a:r>
          </a:p>
          <a:p>
            <a:pPr lvl="1"/>
            <a:r>
              <a:rPr lang="en-US" sz="2000" b="1" dirty="0" smtClean="0">
                <a:solidFill>
                  <a:srgbClr val="FF0000"/>
                </a:solidFill>
              </a:rPr>
              <a:t>state</a:t>
            </a:r>
            <a:r>
              <a:rPr lang="en-US" sz="2000" dirty="0" smtClean="0"/>
              <a:t> keyword</a:t>
            </a:r>
            <a:r>
              <a:rPr lang="en-US" sz="2000" dirty="0" smtClean="0">
                <a:solidFill>
                  <a:srgbClr val="FF0000"/>
                </a:solidFill>
              </a:rPr>
              <a:t> </a:t>
            </a:r>
            <a:r>
              <a:rPr lang="en-US" sz="2000" dirty="0" smtClean="0"/>
              <a:t>act as static keyword in 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I/O</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Diamond operator read from file/</a:t>
            </a:r>
            <a:r>
              <a:rPr lang="en-US" sz="2400" dirty="0" err="1" smtClean="0"/>
              <a:t>stdin</a:t>
            </a:r>
            <a:endParaRPr lang="en-US" sz="2400" dirty="0" smtClean="0"/>
          </a:p>
          <a:p>
            <a:pPr lvl="1"/>
            <a:r>
              <a:rPr lang="en-US" sz="2000" dirty="0" smtClean="0"/>
              <a:t>&lt;&gt;</a:t>
            </a:r>
          </a:p>
          <a:p>
            <a:r>
              <a:rPr lang="en-US" sz="2400" dirty="0" smtClean="0"/>
              <a:t>IO manipulation</a:t>
            </a:r>
          </a:p>
          <a:p>
            <a:pPr lvl="1"/>
            <a:r>
              <a:rPr lang="en-US" sz="2000" dirty="0" smtClean="0"/>
              <a:t>my success = open my $</a:t>
            </a:r>
            <a:r>
              <a:rPr lang="en-US" sz="2000" dirty="0" err="1" smtClean="0"/>
              <a:t>fileHandler</a:t>
            </a:r>
            <a:r>
              <a:rPr lang="en-US" sz="2000" dirty="0" smtClean="0"/>
              <a:t>, ‘&gt;&gt;’, “file.txt” or die “$!”;</a:t>
            </a:r>
          </a:p>
          <a:p>
            <a:pPr lvl="1"/>
            <a:r>
              <a:rPr lang="en-US" sz="2000" dirty="0" smtClean="0"/>
              <a:t>print</a:t>
            </a:r>
            <a:r>
              <a:rPr lang="en-US" sz="2000" b="1" dirty="0" smtClean="0">
                <a:solidFill>
                  <a:srgbClr val="FF0000"/>
                </a:solidFill>
              </a:rPr>
              <a:t> $</a:t>
            </a:r>
            <a:r>
              <a:rPr lang="en-US" sz="2000" b="1" dirty="0" err="1" smtClean="0">
                <a:solidFill>
                  <a:srgbClr val="FF0000"/>
                </a:solidFill>
              </a:rPr>
              <a:t>fileHandler</a:t>
            </a:r>
            <a:r>
              <a:rPr lang="en-US" sz="2000" b="1" dirty="0" smtClean="0">
                <a:solidFill>
                  <a:srgbClr val="FF0000"/>
                </a:solidFill>
              </a:rPr>
              <a:t> </a:t>
            </a:r>
            <a:r>
              <a:rPr lang="en-US" sz="2000" dirty="0" smtClean="0"/>
              <a:t>“another line\n”;  # no comma after the handler</a:t>
            </a:r>
          </a:p>
          <a:p>
            <a:pPr lvl="1"/>
            <a:r>
              <a:rPr lang="en-US" sz="2000" dirty="0" smtClean="0"/>
              <a:t>close $</a:t>
            </a:r>
            <a:r>
              <a:rPr lang="en-US" sz="2000" dirty="0" err="1" smtClean="0"/>
              <a:t>fileHandler</a:t>
            </a:r>
            <a:r>
              <a:rPr lang="en-US" sz="2000" dirty="0" smtClean="0"/>
              <a:t>;</a:t>
            </a:r>
          </a:p>
          <a:p>
            <a:pPr lvl="1"/>
            <a:r>
              <a:rPr lang="en-US" sz="2000" dirty="0" smtClean="0"/>
              <a:t>select  STDERR;  # from now on, all output will be written to STDERR</a:t>
            </a:r>
          </a:p>
          <a:p>
            <a:pPr lvl="1"/>
            <a:r>
              <a:rPr lang="en-US" sz="2000" b="1" dirty="0" smtClean="0">
                <a:solidFill>
                  <a:srgbClr val="FF0000"/>
                </a:solidFill>
              </a:rPr>
              <a:t>$!</a:t>
            </a:r>
            <a:r>
              <a:rPr lang="en-US" sz="2000" dirty="0" smtClean="0"/>
              <a:t> Special </a:t>
            </a:r>
            <a:r>
              <a:rPr lang="en-US" sz="2000" dirty="0" err="1" smtClean="0"/>
              <a:t>var</a:t>
            </a:r>
            <a:r>
              <a:rPr lang="en-US" sz="2000" dirty="0" smtClean="0"/>
              <a:t> controls the buffering (0 : buffer, 1 : non-buffer)</a:t>
            </a:r>
          </a:p>
          <a:p>
            <a:pPr lvl="1"/>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File test operators</a:t>
            </a:r>
          </a:p>
          <a:p>
            <a:pPr lvl="1"/>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200025" y="1785938"/>
            <a:ext cx="8743950"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Example</a:t>
            </a:r>
          </a:p>
          <a:p>
            <a:pPr lvl="1"/>
            <a:r>
              <a:rPr lang="en-US" sz="2000" dirty="0" err="1" smtClean="0"/>
              <a:t>foreach</a:t>
            </a:r>
            <a:r>
              <a:rPr lang="en-US" sz="2000" dirty="0" smtClean="0"/>
              <a:t> (@</a:t>
            </a:r>
            <a:r>
              <a:rPr lang="en-US" sz="2000" dirty="0" err="1" smtClean="0"/>
              <a:t>lots_of_filename</a:t>
            </a:r>
            <a:r>
              <a:rPr lang="en-US" sz="2000" dirty="0" smtClean="0"/>
              <a:t>) {</a:t>
            </a:r>
            <a:br>
              <a:rPr lang="en-US" sz="2000" dirty="0" smtClean="0"/>
            </a:br>
            <a:r>
              <a:rPr lang="en-US" sz="2000" dirty="0" smtClean="0"/>
              <a:t>    print “$_ is readable\n” if -r;</a:t>
            </a:r>
            <a:br>
              <a:rPr lang="en-US" sz="2000" dirty="0" smtClean="0"/>
            </a:br>
            <a:r>
              <a:rPr lang="en-US" sz="2000" dirty="0" smtClean="0"/>
              <a:t>}</a:t>
            </a:r>
          </a:p>
          <a:p>
            <a:pPr lvl="1"/>
            <a:r>
              <a:rPr lang="en-US" sz="2000" dirty="0" smtClean="0"/>
              <a:t>if (-r $file and -w $file) {</a:t>
            </a:r>
            <a:br>
              <a:rPr lang="en-US" sz="2000" dirty="0" smtClean="0"/>
            </a:br>
            <a:r>
              <a:rPr lang="en-US" sz="2000" dirty="0" smtClean="0"/>
              <a:t>}</a:t>
            </a:r>
            <a:br>
              <a:rPr lang="en-US" sz="2000" dirty="0" smtClean="0"/>
            </a:br>
            <a:r>
              <a:rPr lang="en-US" sz="2000" dirty="0" smtClean="0"/>
              <a:t># The one is more efficient, stat is called only once, </a:t>
            </a:r>
            <a:r>
              <a:rPr lang="en-US" sz="2000" b="1" dirty="0" smtClean="0">
                <a:solidFill>
                  <a:srgbClr val="FF0000"/>
                </a:solidFill>
              </a:rPr>
              <a:t>_ </a:t>
            </a:r>
            <a:r>
              <a:rPr lang="en-US" sz="2000" dirty="0" smtClean="0"/>
              <a:t>acts like cache</a:t>
            </a:r>
            <a:br>
              <a:rPr lang="en-US" sz="2000" dirty="0" smtClean="0"/>
            </a:br>
            <a:r>
              <a:rPr lang="en-US" sz="2000" dirty="0" smtClean="0"/>
              <a:t>if(-r $file and -w _) {</a:t>
            </a:r>
            <a:br>
              <a:rPr lang="en-US" sz="2000" dirty="0" smtClean="0"/>
            </a:br>
            <a:r>
              <a:rPr lang="en-US" sz="2000" dirty="0" smtClean="0"/>
              <a:t>}</a:t>
            </a:r>
          </a:p>
          <a:p>
            <a:pPr lvl="1"/>
            <a:r>
              <a:rPr lang="en-US" sz="2000" dirty="0" smtClean="0"/>
              <a:t>Stacking the test</a:t>
            </a:r>
            <a:br>
              <a:rPr lang="en-US" sz="2000" dirty="0" smtClean="0"/>
            </a:br>
            <a:r>
              <a:rPr lang="en-US" sz="2000" dirty="0" smtClean="0"/>
              <a:t>if (-w -r  -x -o -d $file) {</a:t>
            </a:r>
            <a:br>
              <a:rPr lang="en-US" sz="2000" dirty="0" smtClean="0"/>
            </a:br>
            <a:r>
              <a:rPr lang="en-US" sz="2000" dirty="0" smtClean="0"/>
              <a:t>}</a:t>
            </a:r>
          </a:p>
          <a:p>
            <a:pPr>
              <a:buNone/>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stat/</a:t>
            </a:r>
            <a:r>
              <a:rPr lang="en-US" sz="2400" dirty="0" err="1" smtClean="0"/>
              <a:t>lstat</a:t>
            </a:r>
            <a:endParaRPr lang="en-US" sz="2400" dirty="0" smtClean="0"/>
          </a:p>
          <a:p>
            <a:pPr lvl="1"/>
            <a:r>
              <a:rPr lang="en-US" sz="2000" dirty="0" smtClean="0"/>
              <a:t>my($dev, $</a:t>
            </a:r>
            <a:r>
              <a:rPr lang="en-US" sz="2000" dirty="0" err="1" smtClean="0"/>
              <a:t>ino</a:t>
            </a:r>
            <a:r>
              <a:rPr lang="en-US" sz="2000" dirty="0" smtClean="0"/>
              <a:t>, $mode, $</a:t>
            </a:r>
            <a:r>
              <a:rPr lang="en-US" sz="2000" dirty="0" err="1" smtClean="0"/>
              <a:t>nlink</a:t>
            </a:r>
            <a:r>
              <a:rPr lang="en-US" sz="2000" dirty="0" smtClean="0"/>
              <a:t>, $</a:t>
            </a:r>
            <a:r>
              <a:rPr lang="en-US" sz="2000" dirty="0" err="1" smtClean="0"/>
              <a:t>uid</a:t>
            </a:r>
            <a:r>
              <a:rPr lang="en-US" sz="2000" dirty="0" smtClean="0"/>
              <a:t>, $</a:t>
            </a:r>
            <a:r>
              <a:rPr lang="en-US" sz="2000" dirty="0" err="1" smtClean="0"/>
              <a:t>gid</a:t>
            </a:r>
            <a:r>
              <a:rPr lang="en-US" sz="2000" dirty="0" smtClean="0"/>
              <a:t>, $</a:t>
            </a:r>
            <a:r>
              <a:rPr lang="en-US" sz="2000" dirty="0" err="1" smtClean="0"/>
              <a:t>rdev</a:t>
            </a:r>
            <a:r>
              <a:rPr lang="en-US" sz="2000" dirty="0" smtClean="0"/>
              <a:t>, $size, $</a:t>
            </a:r>
            <a:r>
              <a:rPr lang="en-US" sz="2000" dirty="0" err="1" smtClean="0"/>
              <a:t>atime</a:t>
            </a:r>
            <a:r>
              <a:rPr lang="en-US" sz="2000" dirty="0" smtClean="0"/>
              <a:t>, $</a:t>
            </a:r>
            <a:r>
              <a:rPr lang="en-US" sz="2000" dirty="0" err="1" smtClean="0"/>
              <a:t>mtime</a:t>
            </a:r>
            <a:r>
              <a:rPr lang="en-US" sz="2000" dirty="0" smtClean="0"/>
              <a:t>, $</a:t>
            </a:r>
            <a:r>
              <a:rPr lang="en-US" sz="2000" dirty="0" err="1" smtClean="0"/>
              <a:t>ctime</a:t>
            </a:r>
            <a:r>
              <a:rPr lang="en-US" sz="2000" dirty="0" smtClean="0"/>
              <a:t>, $</a:t>
            </a:r>
            <a:r>
              <a:rPr lang="en-US" sz="2000" dirty="0" err="1" smtClean="0"/>
              <a:t>blksize</a:t>
            </a:r>
            <a:r>
              <a:rPr lang="en-US" sz="2000" dirty="0" smtClean="0"/>
              <a:t>, $blocks) = stat($filename);</a:t>
            </a:r>
          </a:p>
          <a:p>
            <a:pPr lvl="1"/>
            <a:r>
              <a:rPr lang="en-US" sz="2000" dirty="0" smtClean="0"/>
              <a:t>If stat fails, it returns empty list</a:t>
            </a:r>
          </a:p>
          <a:p>
            <a:pPr lvl="1"/>
            <a:r>
              <a:rPr lang="en-US" sz="2000" dirty="0" smtClean="0"/>
              <a:t>Invoking stat on the name of a symbolic link returns information on what the symbolic link points at, not information about the symbolic link itself (unless the link just happens to be pointing at nothing currently accessible)</a:t>
            </a:r>
          </a:p>
          <a:p>
            <a:pPr lvl="1"/>
            <a:r>
              <a:rPr lang="en-US" sz="2000" dirty="0" smtClean="0"/>
              <a:t>If you need the (mostly useless) information about the symbolic link itself, use </a:t>
            </a:r>
            <a:r>
              <a:rPr lang="en-US" sz="2000" dirty="0" err="1" smtClean="0"/>
              <a:t>lstat</a:t>
            </a:r>
            <a:r>
              <a:rPr lang="en-US" sz="2000" dirty="0" smtClean="0"/>
              <a:t> rather than stat (which returns the same information in the same order). If the operand isn’t a symbolic link, </a:t>
            </a:r>
            <a:r>
              <a:rPr lang="en-US" sz="2000" dirty="0" err="1" smtClean="0"/>
              <a:t>lstat</a:t>
            </a:r>
            <a:r>
              <a:rPr lang="en-US" sz="2000" dirty="0" smtClean="0"/>
              <a:t> returns the same things that stat would</a:t>
            </a:r>
          </a:p>
          <a:p>
            <a:pPr lvl="1"/>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err="1" smtClean="0"/>
              <a:t>localtime</a:t>
            </a:r>
            <a:endParaRPr lang="en-US" sz="2400" dirty="0" smtClean="0"/>
          </a:p>
          <a:p>
            <a:pPr lvl="1"/>
            <a:r>
              <a:rPr lang="en-US" sz="2000" dirty="0" smtClean="0"/>
              <a:t>my $timestamp = 1180630098;</a:t>
            </a:r>
            <a:br>
              <a:rPr lang="en-US" sz="2000" dirty="0" smtClean="0"/>
            </a:br>
            <a:r>
              <a:rPr lang="en-US" sz="2000" dirty="0" smtClean="0"/>
              <a:t> my $date = </a:t>
            </a:r>
            <a:r>
              <a:rPr lang="en-US" sz="2000" dirty="0" err="1" smtClean="0"/>
              <a:t>localtime</a:t>
            </a:r>
            <a:r>
              <a:rPr lang="en-US" sz="2000" dirty="0" smtClean="0"/>
              <a:t> $timestamp;</a:t>
            </a:r>
          </a:p>
          <a:p>
            <a:pPr lvl="1"/>
            <a:r>
              <a:rPr lang="en-US" sz="2000" dirty="0" smtClean="0"/>
              <a:t>In list context:</a:t>
            </a:r>
            <a:br>
              <a:rPr lang="en-US" sz="2000" dirty="0" smtClean="0"/>
            </a:br>
            <a:r>
              <a:rPr lang="en-US" sz="2000" dirty="0" smtClean="0"/>
              <a:t>my($sec, $min, $hour, $day, $</a:t>
            </a:r>
            <a:r>
              <a:rPr lang="en-US" sz="2000" dirty="0" err="1" smtClean="0"/>
              <a:t>mon</a:t>
            </a:r>
            <a:r>
              <a:rPr lang="en-US" sz="2000" dirty="0" smtClean="0"/>
              <a:t>, $year, $</a:t>
            </a:r>
            <a:r>
              <a:rPr lang="en-US" sz="2000" dirty="0" err="1" smtClean="0"/>
              <a:t>wday</a:t>
            </a:r>
            <a:r>
              <a:rPr lang="en-US" sz="2000" dirty="0" smtClean="0"/>
              <a:t>, $</a:t>
            </a:r>
            <a:r>
              <a:rPr lang="en-US" sz="2000" dirty="0" err="1" smtClean="0"/>
              <a:t>yday</a:t>
            </a:r>
            <a:r>
              <a:rPr lang="en-US" sz="2000" dirty="0" smtClean="0"/>
              <a:t>, $</a:t>
            </a:r>
            <a:r>
              <a:rPr lang="en-US" sz="2000" dirty="0" err="1" smtClean="0"/>
              <a:t>isdst</a:t>
            </a:r>
            <a:r>
              <a:rPr lang="en-US" sz="2000" dirty="0" smtClean="0"/>
              <a:t>) = </a:t>
            </a:r>
            <a:r>
              <a:rPr lang="en-US" sz="2000" dirty="0" err="1" smtClean="0"/>
              <a:t>localtime</a:t>
            </a:r>
            <a:r>
              <a:rPr lang="en-US" sz="2000" dirty="0" smtClean="0"/>
              <a:t> $timestamp;</a:t>
            </a:r>
          </a:p>
          <a:p>
            <a:pPr lvl="1"/>
            <a:r>
              <a:rPr lang="en-US" sz="2000" dirty="0" err="1" smtClean="0"/>
              <a:t>gmtime</a:t>
            </a:r>
            <a:endParaRPr lang="en-US" sz="2000" dirty="0" smtClean="0"/>
          </a:p>
          <a:p>
            <a:pPr lvl="1"/>
            <a:r>
              <a:rPr lang="en-US" sz="2000" dirty="0" smtClean="0"/>
              <a:t>time</a:t>
            </a:r>
          </a:p>
          <a:p>
            <a:pPr marL="342900" lvl="1" indent="-342900">
              <a:buFont typeface="Arial" pitchFamily="34" charset="0"/>
              <a:buChar char="•"/>
            </a:pPr>
            <a:r>
              <a:rPr lang="en-US" sz="2400" dirty="0" smtClean="0"/>
              <a:t>Bit operator</a:t>
            </a:r>
          </a:p>
          <a:p>
            <a:pPr lvl="1"/>
            <a:r>
              <a:rPr lang="en-US" sz="2000" dirty="0" smtClean="0"/>
              <a:t>10 &amp; 12, 10 | 12, 10 ^ 12, 6 &lt;&lt; 2, 25 &gt;&gt; 2, ~10</a:t>
            </a:r>
          </a:p>
          <a:p>
            <a:pPr lvl="1"/>
            <a:r>
              <a:rPr lang="en-US" sz="2000" dirty="0" smtClean="0"/>
              <a:t>warn "Hey, the configuration file is world-writable!\n” if $mode &amp; 0002;</a:t>
            </a:r>
          </a:p>
          <a:p>
            <a:pPr>
              <a:buNone/>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Perl</a:t>
            </a:r>
            <a:endParaRPr lang="en-US" sz="3200" dirty="0"/>
          </a:p>
        </p:txBody>
      </p:sp>
      <p:sp>
        <p:nvSpPr>
          <p:cNvPr id="3" name="Content Placeholder 2"/>
          <p:cNvSpPr>
            <a:spLocks noGrp="1"/>
          </p:cNvSpPr>
          <p:nvPr>
            <p:ph idx="1"/>
          </p:nvPr>
        </p:nvSpPr>
        <p:spPr/>
        <p:txBody>
          <a:bodyPr/>
          <a:lstStyle/>
          <a:p>
            <a:r>
              <a:rPr lang="en-US" sz="2400" dirty="0" smtClean="0"/>
              <a:t>Perl</a:t>
            </a:r>
          </a:p>
          <a:p>
            <a:pPr lvl="1"/>
            <a:r>
              <a:rPr lang="en-US" sz="2000" dirty="0" smtClean="0"/>
              <a:t>Practical Extraction and Report Language</a:t>
            </a:r>
          </a:p>
          <a:p>
            <a:pPr marL="342900" lvl="1" indent="-342900">
              <a:buFont typeface="Arial" pitchFamily="34" charset="0"/>
              <a:buChar char="•"/>
            </a:pPr>
            <a:r>
              <a:rPr lang="en-US" sz="2400" dirty="0" smtClean="0"/>
              <a:t>CPAN</a:t>
            </a:r>
          </a:p>
          <a:p>
            <a:pPr lvl="1"/>
            <a:r>
              <a:rPr lang="en-US" sz="2000" dirty="0" smtClean="0"/>
              <a:t>Comprehensive Perl Archive Network</a:t>
            </a:r>
          </a:p>
          <a:p>
            <a:pPr lvl="1"/>
            <a:r>
              <a:rPr lang="en-US" sz="2000" dirty="0" smtClean="0"/>
              <a:t>http://www.cpan.org</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glob</a:t>
            </a:r>
          </a:p>
          <a:p>
            <a:pPr lvl="1"/>
            <a:r>
              <a:rPr lang="en-US" sz="2000" dirty="0" smtClean="0"/>
              <a:t>my @</a:t>
            </a:r>
            <a:r>
              <a:rPr lang="en-US" sz="2000" dirty="0" err="1" smtClean="0"/>
              <a:t>all_files</a:t>
            </a:r>
            <a:r>
              <a:rPr lang="en-US" sz="2000" dirty="0" smtClean="0"/>
              <a:t> = glob "*";  # match all files, except prefixed with dot</a:t>
            </a:r>
          </a:p>
          <a:p>
            <a:pPr lvl="1"/>
            <a:r>
              <a:rPr lang="en-US" sz="2000" dirty="0" smtClean="0"/>
              <a:t>my @</a:t>
            </a:r>
            <a:r>
              <a:rPr lang="en-US" sz="2000" dirty="0" err="1" smtClean="0"/>
              <a:t>pm_files</a:t>
            </a:r>
            <a:r>
              <a:rPr lang="en-US" sz="2000" dirty="0" smtClean="0"/>
              <a:t> = glob "*.pm";</a:t>
            </a:r>
          </a:p>
          <a:p>
            <a:pPr lvl="1"/>
            <a:r>
              <a:rPr lang="en-US" sz="2000" dirty="0" smtClean="0"/>
              <a:t>Multiple patterns separated by spaces</a:t>
            </a:r>
            <a:br>
              <a:rPr lang="en-US" sz="2000" dirty="0" smtClean="0"/>
            </a:br>
            <a:r>
              <a:rPr lang="en-US" sz="2000" dirty="0" smtClean="0"/>
              <a:t>my @</a:t>
            </a:r>
            <a:r>
              <a:rPr lang="en-US" sz="2000" dirty="0" err="1" smtClean="0"/>
              <a:t>all_files_including_dot</a:t>
            </a:r>
            <a:r>
              <a:rPr lang="en-US" sz="2000" dirty="0" smtClean="0"/>
              <a:t> = glob "</a:t>
            </a:r>
            <a:r>
              <a:rPr lang="en-US" sz="2000" dirty="0" smtClean="0">
                <a:solidFill>
                  <a:srgbClr val="FF0000"/>
                </a:solidFill>
              </a:rPr>
              <a:t>.* </a:t>
            </a:r>
            <a:r>
              <a:rPr lang="en-US" sz="2000" dirty="0" smtClean="0">
                <a:solidFill>
                  <a:srgbClr val="00B050"/>
                </a:solidFill>
              </a:rPr>
              <a:t>*</a:t>
            </a:r>
            <a:r>
              <a:rPr lang="en-US" sz="2000" dirty="0" smtClean="0"/>
              <a:t>"; # a space in between</a:t>
            </a:r>
          </a:p>
          <a:p>
            <a:pPr lvl="1"/>
            <a:r>
              <a:rPr lang="en-US" sz="2000" dirty="0" smtClean="0"/>
              <a:t>my @</a:t>
            </a:r>
            <a:r>
              <a:rPr lang="en-US" sz="2000" dirty="0" err="1" smtClean="0"/>
              <a:t>all_files</a:t>
            </a:r>
            <a:r>
              <a:rPr lang="en-US" sz="2000" dirty="0" smtClean="0"/>
              <a:t> = &lt;*&gt;;</a:t>
            </a:r>
          </a:p>
          <a:p>
            <a:pPr lvl="1"/>
            <a:r>
              <a:rPr lang="en-US" sz="2000" dirty="0" smtClean="0"/>
              <a:t>my $dir = “/etc”; my </a:t>
            </a:r>
            <a:r>
              <a:rPr lang="en-US" sz="2000" dirty="0" err="1" smtClean="0"/>
              <a:t>dir_files</a:t>
            </a:r>
            <a:r>
              <a:rPr lang="en-US" sz="2000" dirty="0" smtClean="0"/>
              <a:t> = &lt;$dir/* $dir/.*&gt;;</a:t>
            </a:r>
          </a:p>
          <a:p>
            <a:pPr marL="342900" lvl="1" indent="-342900">
              <a:buFont typeface="Arial" pitchFamily="34" charset="0"/>
              <a:buChar char="•"/>
            </a:pPr>
            <a:r>
              <a:rPr lang="en-US" sz="2400" dirty="0" smtClean="0"/>
              <a:t>Dir handler</a:t>
            </a:r>
          </a:p>
          <a:p>
            <a:pPr lvl="1"/>
            <a:r>
              <a:rPr lang="en-US" sz="2000" dirty="0" smtClean="0"/>
              <a:t>my $dir = "/etc";</a:t>
            </a:r>
            <a:br>
              <a:rPr lang="en-US" sz="2000" dirty="0" smtClean="0"/>
            </a:br>
            <a:r>
              <a:rPr lang="en-US" sz="2000" b="1" dirty="0" err="1" smtClean="0">
                <a:solidFill>
                  <a:srgbClr val="FF0000"/>
                </a:solidFill>
              </a:rPr>
              <a:t>opendir</a:t>
            </a:r>
            <a:r>
              <a:rPr lang="en-US" sz="2000" b="1" dirty="0" smtClean="0">
                <a:solidFill>
                  <a:srgbClr val="FF0000"/>
                </a:solidFill>
              </a:rPr>
              <a:t> </a:t>
            </a:r>
            <a:r>
              <a:rPr lang="en-US" sz="2000" dirty="0" smtClean="0"/>
              <a:t>my $</a:t>
            </a:r>
            <a:r>
              <a:rPr lang="en-US" sz="2000" dirty="0" err="1" smtClean="0"/>
              <a:t>dirHandler</a:t>
            </a:r>
            <a:r>
              <a:rPr lang="en-US" sz="2000" dirty="0" smtClean="0"/>
              <a:t>, $</a:t>
            </a:r>
            <a:r>
              <a:rPr lang="en-US" sz="2000" dirty="0" err="1" smtClean="0"/>
              <a:t>dir_to_process</a:t>
            </a:r>
            <a:r>
              <a:rPr lang="en-US" sz="2000" dirty="0" smtClean="0"/>
              <a:t> or die “Failed: $!";</a:t>
            </a:r>
            <a:br>
              <a:rPr lang="en-US" sz="2000" dirty="0" smtClean="0"/>
            </a:br>
            <a:r>
              <a:rPr lang="en-US" sz="2000" dirty="0" err="1" smtClean="0"/>
              <a:t>foreach</a:t>
            </a:r>
            <a:r>
              <a:rPr lang="en-US" sz="2000" dirty="0" smtClean="0"/>
              <a:t> $file (</a:t>
            </a:r>
            <a:r>
              <a:rPr lang="en-US" sz="2000" b="1" dirty="0" err="1" smtClean="0">
                <a:solidFill>
                  <a:srgbClr val="FF0000"/>
                </a:solidFill>
              </a:rPr>
              <a:t>readdir</a:t>
            </a:r>
            <a:r>
              <a:rPr lang="en-US" sz="2000" dirty="0" smtClean="0"/>
              <a:t> $</a:t>
            </a:r>
            <a:r>
              <a:rPr lang="en-US" sz="2000" dirty="0" err="1" smtClean="0"/>
              <a:t>dirHandler</a:t>
            </a:r>
            <a:r>
              <a:rPr lang="en-US" sz="2000" dirty="0" smtClean="0"/>
              <a:t>) {</a:t>
            </a:r>
            <a:br>
              <a:rPr lang="en-US" sz="2000" dirty="0" smtClean="0"/>
            </a:br>
            <a:r>
              <a:rPr lang="en-US" sz="2000" dirty="0" smtClean="0"/>
              <a:t>     print "one file in $</a:t>
            </a:r>
            <a:r>
              <a:rPr lang="en-US" sz="2000" dirty="0" err="1" smtClean="0"/>
              <a:t>dir_to_process</a:t>
            </a:r>
            <a:r>
              <a:rPr lang="en-US" sz="2000" dirty="0" smtClean="0"/>
              <a:t> is $file\n";</a:t>
            </a:r>
            <a:br>
              <a:rPr lang="en-US" sz="2000" dirty="0" smtClean="0"/>
            </a:br>
            <a:r>
              <a:rPr lang="en-US" sz="2000" dirty="0" smtClean="0"/>
              <a:t>     next unless $name =~ /\.pm$/;</a:t>
            </a:r>
            <a:br>
              <a:rPr lang="en-US" sz="2000" dirty="0" smtClean="0"/>
            </a:br>
            <a:r>
              <a:rPr lang="en-US" sz="2000" dirty="0" smtClean="0"/>
              <a:t>     next if $name =~ /^\./;</a:t>
            </a:r>
            <a:br>
              <a:rPr lang="en-US" sz="2000" dirty="0" smtClean="0"/>
            </a:br>
            <a:r>
              <a:rPr lang="en-US" sz="2000" dirty="0" smtClean="0"/>
              <a:t>     next if $name </a:t>
            </a:r>
            <a:r>
              <a:rPr lang="en-US" sz="2000" dirty="0" err="1" smtClean="0"/>
              <a:t>eq</a:t>
            </a:r>
            <a:r>
              <a:rPr lang="en-US" sz="2000" dirty="0" smtClean="0"/>
              <a:t> "." or $name </a:t>
            </a:r>
            <a:r>
              <a:rPr lang="en-US" sz="2000" dirty="0" err="1" smtClean="0"/>
              <a:t>eq</a:t>
            </a:r>
            <a:r>
              <a:rPr lang="en-US" sz="2000" dirty="0" smtClean="0"/>
              <a:t> "..";  </a:t>
            </a:r>
            <a:br>
              <a:rPr lang="en-US" sz="2000" dirty="0" smtClean="0"/>
            </a:br>
            <a:r>
              <a:rPr lang="en-US" sz="2000"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smtClean="0"/>
              <a:t>File::Find module</a:t>
            </a:r>
            <a:endParaRPr lang="en-US" sz="2000" dirty="0" smtClean="0"/>
          </a:p>
          <a:p>
            <a:pPr marL="342900" lvl="1" indent="-342900">
              <a:buFont typeface="Arial" pitchFamily="34" charset="0"/>
              <a:buChar char="•"/>
            </a:pPr>
            <a:r>
              <a:rPr lang="en-US" sz="2400" dirty="0" smtClean="0"/>
              <a:t>Delete/move file/dir</a:t>
            </a:r>
          </a:p>
          <a:p>
            <a:pPr lvl="1"/>
            <a:r>
              <a:rPr lang="en-US" sz="2000" dirty="0" smtClean="0"/>
              <a:t>unlink “slate”, “bedrock”;</a:t>
            </a:r>
          </a:p>
          <a:p>
            <a:pPr lvl="1"/>
            <a:r>
              <a:rPr lang="en-US" sz="2000" dirty="0" smtClean="0"/>
              <a:t>my $</a:t>
            </a:r>
            <a:r>
              <a:rPr lang="en-US" sz="2000" dirty="0" err="1" smtClean="0"/>
              <a:t>successDeletedFileCnt</a:t>
            </a:r>
            <a:r>
              <a:rPr lang="en-US" sz="2000" dirty="0" smtClean="0"/>
              <a:t> = unlink glob “*.o”;</a:t>
            </a:r>
          </a:p>
          <a:p>
            <a:pPr lvl="1"/>
            <a:r>
              <a:rPr lang="en-US" sz="2000" dirty="0" smtClean="0"/>
              <a:t>rename “old”, “new”;</a:t>
            </a:r>
          </a:p>
          <a:p>
            <a:pPr lvl="1"/>
            <a:r>
              <a:rPr lang="en-US" sz="2000" dirty="0" smtClean="0"/>
              <a:t>rename "</a:t>
            </a:r>
            <a:r>
              <a:rPr lang="en-US" sz="2000" dirty="0" err="1" smtClean="0"/>
              <a:t>over_there</a:t>
            </a:r>
            <a:r>
              <a:rPr lang="en-US" sz="2000" dirty="0" smtClean="0"/>
              <a:t>/some/place/</a:t>
            </a:r>
            <a:r>
              <a:rPr lang="en-US" sz="2000" dirty="0" err="1" smtClean="0"/>
              <a:t>some_file</a:t>
            </a:r>
            <a:r>
              <a:rPr lang="en-US" sz="2000" dirty="0" smtClean="0"/>
              <a:t>", "</a:t>
            </a:r>
            <a:r>
              <a:rPr lang="en-US" sz="2000" dirty="0" err="1" smtClean="0"/>
              <a:t>some_file</a:t>
            </a:r>
            <a:r>
              <a:rPr lang="en-US" sz="2000" dirty="0" smtClean="0"/>
              <a:t>"; # move file</a:t>
            </a:r>
          </a:p>
          <a:p>
            <a:pPr lvl="1"/>
            <a:r>
              <a:rPr lang="en-US" sz="2000" dirty="0" err="1" smtClean="0"/>
              <a:t>foreach</a:t>
            </a:r>
            <a:r>
              <a:rPr lang="en-US" sz="2000" dirty="0" smtClean="0"/>
              <a:t> my $file (glob "*.old") {</a:t>
            </a:r>
            <a:br>
              <a:rPr lang="en-US" sz="2000" dirty="0" smtClean="0"/>
            </a:br>
            <a:r>
              <a:rPr lang="en-US" sz="2000" dirty="0" smtClean="0"/>
              <a:t>    (my $</a:t>
            </a:r>
            <a:r>
              <a:rPr lang="en-US" sz="2000" dirty="0" err="1" smtClean="0"/>
              <a:t>newfile</a:t>
            </a:r>
            <a:r>
              <a:rPr lang="en-US" sz="2000" dirty="0" smtClean="0"/>
              <a:t> = $file) =~ s/\.old$/.new/;</a:t>
            </a:r>
            <a:br>
              <a:rPr lang="en-US" sz="2000" dirty="0" smtClean="0"/>
            </a:br>
            <a:r>
              <a:rPr lang="en-US" sz="2000" dirty="0" smtClean="0"/>
              <a:t>    if (-e $</a:t>
            </a:r>
            <a:r>
              <a:rPr lang="en-US" sz="2000" dirty="0" err="1" smtClean="0"/>
              <a:t>newfile</a:t>
            </a:r>
            <a:r>
              <a:rPr lang="en-US" sz="2000" dirty="0" smtClean="0"/>
              <a:t>) {</a:t>
            </a:r>
            <a:br>
              <a:rPr lang="en-US" sz="2000" dirty="0" smtClean="0"/>
            </a:br>
            <a:r>
              <a:rPr lang="en-US" sz="2000" dirty="0" smtClean="0"/>
              <a:t>        warn "can't rename $file to $</a:t>
            </a:r>
            <a:r>
              <a:rPr lang="en-US" sz="2000" dirty="0" err="1" smtClean="0"/>
              <a:t>newfile</a:t>
            </a:r>
            <a:r>
              <a:rPr lang="en-US" sz="2000" dirty="0" smtClean="0"/>
              <a:t>: $</a:t>
            </a:r>
            <a:r>
              <a:rPr lang="en-US" sz="2000" dirty="0" err="1" smtClean="0"/>
              <a:t>newfile</a:t>
            </a:r>
            <a:r>
              <a:rPr lang="en-US" sz="2000" dirty="0" smtClean="0"/>
              <a:t> exists\n";</a:t>
            </a:r>
            <a:br>
              <a:rPr lang="en-US" sz="2000" dirty="0" smtClean="0"/>
            </a:br>
            <a:r>
              <a:rPr lang="en-US" sz="2000" dirty="0" smtClean="0"/>
              <a:t>    } </a:t>
            </a:r>
            <a:r>
              <a:rPr lang="en-US" sz="2000" dirty="0" err="1" smtClean="0"/>
              <a:t>elsif</a:t>
            </a:r>
            <a:r>
              <a:rPr lang="en-US" sz="2000" dirty="0" smtClean="0"/>
              <a:t> (rename $file, $</a:t>
            </a:r>
            <a:r>
              <a:rPr lang="en-US" sz="2000" dirty="0" err="1" smtClean="0"/>
              <a:t>newfile</a:t>
            </a:r>
            <a:r>
              <a:rPr lang="en-US" sz="2000" dirty="0" smtClean="0"/>
              <a:t>) {</a:t>
            </a:r>
            <a:br>
              <a:rPr lang="en-US" sz="2000" dirty="0" smtClean="0"/>
            </a:br>
            <a:r>
              <a:rPr lang="en-US" sz="2000" dirty="0" smtClean="0"/>
              <a:t>        # success, do nothing</a:t>
            </a:r>
            <a:br>
              <a:rPr lang="en-US" sz="2000" dirty="0" smtClean="0"/>
            </a:br>
            <a:r>
              <a:rPr lang="en-US" sz="2000" dirty="0" smtClean="0"/>
              <a:t>    } else {</a:t>
            </a:r>
            <a:br>
              <a:rPr lang="en-US" sz="2000" dirty="0" smtClean="0"/>
            </a:br>
            <a:r>
              <a:rPr lang="en-US" sz="2000" dirty="0" smtClean="0"/>
              <a:t>        warn "rename $file to $</a:t>
            </a:r>
            <a:r>
              <a:rPr lang="en-US" sz="2000" dirty="0" err="1" smtClean="0"/>
              <a:t>newfile</a:t>
            </a:r>
            <a:r>
              <a:rPr lang="en-US" sz="2000" dirty="0" smtClean="0"/>
              <a:t> failed: $!\n";</a:t>
            </a:r>
            <a:br>
              <a:rPr lang="en-US" sz="2000" dirty="0" smtClean="0"/>
            </a:br>
            <a:r>
              <a:rPr lang="en-US" sz="2000"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File/Dir</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Link file/dir</a:t>
            </a:r>
          </a:p>
          <a:p>
            <a:pPr lvl="1"/>
            <a:r>
              <a:rPr lang="en-US" sz="2000" dirty="0" smtClean="0"/>
              <a:t>link "chicken", "egg” or warn "can't link chicken to egg: $!”;</a:t>
            </a:r>
          </a:p>
          <a:p>
            <a:pPr lvl="1"/>
            <a:r>
              <a:rPr lang="en-US" sz="2000" dirty="0" err="1" smtClean="0"/>
              <a:t>symlink</a:t>
            </a:r>
            <a:r>
              <a:rPr lang="en-US" sz="2000" dirty="0" smtClean="0"/>
              <a:t> "</a:t>
            </a:r>
            <a:r>
              <a:rPr lang="en-US" sz="2000" dirty="0" err="1" smtClean="0"/>
              <a:t>dodgson</a:t>
            </a:r>
            <a:r>
              <a:rPr lang="en-US" sz="2000" dirty="0" smtClean="0"/>
              <a:t>", "</a:t>
            </a:r>
            <a:r>
              <a:rPr lang="en-US" sz="2000" dirty="0" err="1" smtClean="0"/>
              <a:t>carroll</a:t>
            </a:r>
            <a:r>
              <a:rPr lang="en-US" sz="2000" dirty="0" smtClean="0"/>
              <a:t>” or warn "can't link </a:t>
            </a:r>
            <a:r>
              <a:rPr lang="en-US" sz="2000" dirty="0" err="1" smtClean="0"/>
              <a:t>dodgson</a:t>
            </a:r>
            <a:r>
              <a:rPr lang="en-US" sz="2000" dirty="0" smtClean="0"/>
              <a:t> to </a:t>
            </a:r>
            <a:r>
              <a:rPr lang="en-US" sz="2000" dirty="0" err="1" smtClean="0"/>
              <a:t>carroll</a:t>
            </a:r>
            <a:r>
              <a:rPr lang="en-US" sz="2000" dirty="0" smtClean="0"/>
              <a:t>: $!";</a:t>
            </a:r>
          </a:p>
          <a:p>
            <a:pPr lvl="1"/>
            <a:r>
              <a:rPr lang="en-US" sz="2000" dirty="0" smtClean="0"/>
              <a:t>my $where = </a:t>
            </a:r>
            <a:r>
              <a:rPr lang="en-US" sz="2000" dirty="0" err="1" smtClean="0"/>
              <a:t>readlink</a:t>
            </a:r>
            <a:r>
              <a:rPr lang="en-US" sz="2000" dirty="0" smtClean="0"/>
              <a:t> "</a:t>
            </a:r>
            <a:r>
              <a:rPr lang="en-US" sz="2000" dirty="0" err="1" smtClean="0"/>
              <a:t>carroll</a:t>
            </a:r>
            <a:r>
              <a:rPr lang="en-US" sz="2000" dirty="0" smtClean="0"/>
              <a:t>"; # Gives "</a:t>
            </a:r>
            <a:r>
              <a:rPr lang="en-US" sz="2000" dirty="0" err="1" smtClean="0"/>
              <a:t>dodgson</a:t>
            </a:r>
            <a:r>
              <a:rPr lang="en-US" sz="2000" dirty="0" smtClean="0"/>
              <a:t>“</a:t>
            </a:r>
          </a:p>
          <a:p>
            <a:pPr lvl="1"/>
            <a:r>
              <a:rPr lang="en-US" sz="2000" dirty="0" smtClean="0"/>
              <a:t>my $</a:t>
            </a:r>
            <a:r>
              <a:rPr lang="en-US" sz="2000" dirty="0" err="1" smtClean="0"/>
              <a:t>perl</a:t>
            </a:r>
            <a:r>
              <a:rPr lang="en-US" sz="2000" dirty="0" smtClean="0"/>
              <a:t> = </a:t>
            </a:r>
            <a:r>
              <a:rPr lang="en-US" sz="2000" dirty="0" err="1" smtClean="0"/>
              <a:t>readlink</a:t>
            </a:r>
            <a:r>
              <a:rPr lang="en-US" sz="2000" dirty="0" smtClean="0"/>
              <a:t> "/</a:t>
            </a:r>
            <a:r>
              <a:rPr lang="en-US" sz="2000" dirty="0" err="1" smtClean="0"/>
              <a:t>usr</a:t>
            </a:r>
            <a:r>
              <a:rPr lang="en-US" sz="2000" dirty="0" smtClean="0"/>
              <a:t>/local/bin/</a:t>
            </a:r>
            <a:r>
              <a:rPr lang="en-US" sz="2000" dirty="0" err="1" smtClean="0"/>
              <a:t>perl</a:t>
            </a:r>
            <a:r>
              <a:rPr lang="en-US" sz="2000" dirty="0" smtClean="0"/>
              <a:t>"; # Maybe tells where </a:t>
            </a:r>
            <a:r>
              <a:rPr lang="en-US" sz="2000" dirty="0" err="1" smtClean="0"/>
              <a:t>perl</a:t>
            </a:r>
            <a:r>
              <a:rPr lang="en-US" sz="2000" dirty="0" smtClean="0"/>
              <a:t> is</a:t>
            </a:r>
          </a:p>
          <a:p>
            <a:pPr marL="342900" lvl="1" indent="-342900">
              <a:buFont typeface="Arial" pitchFamily="34" charset="0"/>
              <a:buChar char="•"/>
            </a:pPr>
            <a:r>
              <a:rPr lang="en-US" sz="2400" dirty="0" smtClean="0"/>
              <a:t>Make dir</a:t>
            </a:r>
          </a:p>
          <a:p>
            <a:pPr lvl="1"/>
            <a:r>
              <a:rPr lang="en-US" sz="2000" dirty="0" err="1" smtClean="0"/>
              <a:t>mkdir</a:t>
            </a:r>
            <a:r>
              <a:rPr lang="en-US" sz="2000" dirty="0" smtClean="0"/>
              <a:t> "</a:t>
            </a:r>
            <a:r>
              <a:rPr lang="en-US" sz="2000" dirty="0" err="1" smtClean="0"/>
              <a:t>fred</a:t>
            </a:r>
            <a:r>
              <a:rPr lang="en-US" sz="2000" dirty="0" smtClean="0"/>
              <a:t>", 0755 or warn "Cannot make </a:t>
            </a:r>
            <a:r>
              <a:rPr lang="en-US" sz="2000" dirty="0" err="1" smtClean="0"/>
              <a:t>fred</a:t>
            </a:r>
            <a:r>
              <a:rPr lang="en-US" sz="2000" dirty="0" smtClean="0"/>
              <a:t> directory: $!";</a:t>
            </a:r>
          </a:p>
          <a:p>
            <a:pPr lvl="1"/>
            <a:r>
              <a:rPr lang="en-US" sz="2000" dirty="0" err="1" smtClean="0"/>
              <a:t>foreach</a:t>
            </a:r>
            <a:r>
              <a:rPr lang="en-US" sz="2000" dirty="0" smtClean="0"/>
              <a:t> my $dir (</a:t>
            </a:r>
            <a:r>
              <a:rPr lang="en-US" sz="2000" dirty="0" err="1" smtClean="0"/>
              <a:t>qw</a:t>
            </a:r>
            <a:r>
              <a:rPr lang="en-US" sz="2000" dirty="0" smtClean="0"/>
              <a:t>(</a:t>
            </a:r>
            <a:r>
              <a:rPr lang="en-US" sz="2000" dirty="0" err="1" smtClean="0"/>
              <a:t>fred</a:t>
            </a:r>
            <a:r>
              <a:rPr lang="en-US" sz="2000" dirty="0" smtClean="0"/>
              <a:t> barney betty)) {</a:t>
            </a:r>
            <a:br>
              <a:rPr lang="en-US" sz="2000" dirty="0" smtClean="0"/>
            </a:br>
            <a:r>
              <a:rPr lang="en-US" sz="2000" dirty="0" smtClean="0"/>
              <a:t>    </a:t>
            </a:r>
            <a:r>
              <a:rPr lang="en-US" sz="2000" dirty="0" err="1" smtClean="0"/>
              <a:t>rmdir</a:t>
            </a:r>
            <a:r>
              <a:rPr lang="en-US" sz="2000" dirty="0" smtClean="0"/>
              <a:t> $dir or warn "cannot </a:t>
            </a:r>
            <a:r>
              <a:rPr lang="en-US" sz="2000" dirty="0" err="1" smtClean="0"/>
              <a:t>rmdir</a:t>
            </a:r>
            <a:r>
              <a:rPr lang="en-US" sz="2000" dirty="0" smtClean="0"/>
              <a:t> $dir: $!\n";</a:t>
            </a:r>
            <a:br>
              <a:rPr lang="en-US" sz="2000" dirty="0" smtClean="0"/>
            </a:br>
            <a:r>
              <a:rPr lang="en-US" sz="2000" dirty="0" smtClean="0"/>
              <a:t>}</a:t>
            </a:r>
          </a:p>
          <a:p>
            <a:pPr lvl="1"/>
            <a:r>
              <a:rPr lang="en-US" sz="2000" dirty="0" smtClean="0"/>
              <a:t>File::Path </a:t>
            </a:r>
            <a:r>
              <a:rPr lang="en-US" sz="2000" dirty="0" err="1" smtClean="0"/>
              <a:t>rmtree</a:t>
            </a:r>
            <a:endParaRPr lang="en-US" sz="2000" dirty="0" smtClean="0"/>
          </a:p>
          <a:p>
            <a:pPr marL="342900" lvl="1" indent="-342900">
              <a:buFont typeface="Arial" pitchFamily="34" charset="0"/>
              <a:buChar char="•"/>
            </a:pPr>
            <a:r>
              <a:rPr lang="en-US" sz="2400" dirty="0" smtClean="0"/>
              <a:t>Modify perm/ownership</a:t>
            </a:r>
          </a:p>
          <a:p>
            <a:pPr lvl="1"/>
            <a:r>
              <a:rPr lang="en-US" sz="2000" dirty="0" err="1" smtClean="0"/>
              <a:t>chmod</a:t>
            </a:r>
            <a:r>
              <a:rPr lang="en-US" sz="2000" dirty="0" smtClean="0"/>
              <a:t> 0755, "</a:t>
            </a:r>
            <a:r>
              <a:rPr lang="en-US" sz="2000" dirty="0" err="1" smtClean="0"/>
              <a:t>fred</a:t>
            </a:r>
            <a:r>
              <a:rPr lang="en-US" sz="2000" dirty="0" smtClean="0"/>
              <a:t>", "barney";</a:t>
            </a:r>
          </a:p>
          <a:p>
            <a:pPr lvl="1"/>
            <a:r>
              <a:rPr lang="en-US" sz="2000" dirty="0" err="1" smtClean="0"/>
              <a:t>chown</a:t>
            </a:r>
            <a:r>
              <a:rPr lang="en-US" sz="2000" dirty="0" smtClean="0"/>
              <a:t> $user, $group, glob "*.o";</a:t>
            </a:r>
          </a:p>
          <a:p>
            <a:pPr lvl="1"/>
            <a:r>
              <a:rPr lang="en-US" sz="2000" dirty="0" err="1" smtClean="0"/>
              <a:t>utime</a:t>
            </a:r>
            <a:r>
              <a:rPr lang="en-US" sz="2000" dirty="0" smtClean="0"/>
              <a:t> $now, $ago, glob "*"; # set access to now, mod to a day ago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String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String manipulation </a:t>
            </a:r>
            <a:r>
              <a:rPr lang="en-US" sz="2400" dirty="0" err="1" smtClean="0"/>
              <a:t>funcs</a:t>
            </a:r>
            <a:endParaRPr lang="en-US" sz="2400" dirty="0" smtClean="0"/>
          </a:p>
          <a:p>
            <a:pPr lvl="1"/>
            <a:r>
              <a:rPr lang="en-US" sz="2000" dirty="0" smtClean="0"/>
              <a:t>my $where = index($big, $small);  # return -1 if not found</a:t>
            </a:r>
          </a:p>
          <a:p>
            <a:pPr lvl="1"/>
            <a:r>
              <a:rPr lang="en-US" sz="2000" dirty="0" smtClean="0"/>
              <a:t>my $where = index($big, $small, $</a:t>
            </a:r>
            <a:r>
              <a:rPr lang="en-US" sz="2000" dirty="0" err="1" smtClean="0"/>
              <a:t>start_pos</a:t>
            </a:r>
            <a:r>
              <a:rPr lang="en-US" sz="2000" dirty="0" smtClean="0"/>
              <a:t>);</a:t>
            </a:r>
          </a:p>
          <a:p>
            <a:pPr lvl="1"/>
            <a:r>
              <a:rPr lang="en-US" sz="2000" dirty="0" err="1" smtClean="0"/>
              <a:t>rindex</a:t>
            </a:r>
            <a:endParaRPr lang="en-US" sz="2000" dirty="0" smtClean="0"/>
          </a:p>
          <a:p>
            <a:pPr lvl="1"/>
            <a:r>
              <a:rPr lang="en-US" sz="2000" dirty="0" smtClean="0"/>
              <a:t>my $part = </a:t>
            </a:r>
            <a:r>
              <a:rPr lang="en-US" sz="2000" dirty="0" err="1" smtClean="0"/>
              <a:t>substr</a:t>
            </a:r>
            <a:r>
              <a:rPr lang="en-US" sz="2000" dirty="0" smtClean="0"/>
              <a:t>($string, $</a:t>
            </a:r>
            <a:r>
              <a:rPr lang="en-US" sz="2000" dirty="0" err="1" smtClean="0"/>
              <a:t>initial_pos</a:t>
            </a:r>
            <a:r>
              <a:rPr lang="en-US" sz="2000" dirty="0" smtClean="0"/>
              <a:t>)</a:t>
            </a:r>
          </a:p>
          <a:p>
            <a:pPr lvl="1"/>
            <a:r>
              <a:rPr lang="en-US" sz="2000" dirty="0" smtClean="0"/>
              <a:t>my $part = </a:t>
            </a:r>
            <a:r>
              <a:rPr lang="en-US" sz="2000" dirty="0" err="1" smtClean="0"/>
              <a:t>substr</a:t>
            </a:r>
            <a:r>
              <a:rPr lang="en-US" sz="2000" dirty="0" smtClean="0"/>
              <a:t>($string, $</a:t>
            </a:r>
            <a:r>
              <a:rPr lang="en-US" sz="2000" dirty="0" err="1" smtClean="0"/>
              <a:t>initial_pos</a:t>
            </a:r>
            <a:r>
              <a:rPr lang="en-US" sz="2000" dirty="0" smtClean="0"/>
              <a:t>, $length)</a:t>
            </a:r>
          </a:p>
          <a:p>
            <a:pPr lvl="1"/>
            <a:r>
              <a:rPr lang="en-US" sz="2000" dirty="0" err="1" smtClean="0"/>
              <a:t>substr</a:t>
            </a:r>
            <a:r>
              <a:rPr lang="en-US" sz="2000" dirty="0" smtClean="0"/>
              <a:t>($string, 0, 5) = “</a:t>
            </a:r>
            <a:r>
              <a:rPr lang="en-US" sz="2000" dirty="0" err="1" smtClean="0"/>
              <a:t>Goodby</a:t>
            </a:r>
            <a:r>
              <a:rPr lang="en-US" sz="2000" dirty="0" smtClean="0"/>
              <a:t>”;</a:t>
            </a:r>
          </a:p>
          <a:p>
            <a:pPr lvl="1"/>
            <a:r>
              <a:rPr lang="en-US" sz="2000" dirty="0" err="1" smtClean="0"/>
              <a:t>substr</a:t>
            </a:r>
            <a:r>
              <a:rPr lang="en-US" sz="2000" dirty="0" smtClean="0"/>
              <a:t>($string, -20) = ~ s/</a:t>
            </a:r>
            <a:r>
              <a:rPr lang="en-US" sz="2000" dirty="0" err="1" smtClean="0"/>
              <a:t>fred</a:t>
            </a:r>
            <a:r>
              <a:rPr lang="en-US" sz="2000" dirty="0" smtClean="0"/>
              <a:t>/barney/g;</a:t>
            </a:r>
          </a:p>
          <a:p>
            <a:pPr lvl="1"/>
            <a:r>
              <a:rPr lang="en-US" sz="2000" dirty="0" smtClean="0"/>
              <a:t>my $</a:t>
            </a:r>
            <a:r>
              <a:rPr lang="en-US" sz="2000" dirty="0" err="1" smtClean="0"/>
              <a:t>prev_substr</a:t>
            </a:r>
            <a:r>
              <a:rPr lang="en-US" sz="2000" dirty="0" smtClean="0"/>
              <a:t> = </a:t>
            </a:r>
            <a:r>
              <a:rPr lang="en-US" sz="2000" dirty="0" err="1" smtClean="0"/>
              <a:t>substr</a:t>
            </a:r>
            <a:r>
              <a:rPr lang="en-US" sz="2000" dirty="0" smtClean="0"/>
              <a:t>($string, 0, 5, “Goodbye”);</a:t>
            </a:r>
          </a:p>
          <a:p>
            <a:pPr lvl="1"/>
            <a:r>
              <a:rPr lang="en-US" sz="2000" dirty="0" smtClean="0"/>
              <a:t>sub </a:t>
            </a:r>
            <a:r>
              <a:rPr lang="en-US" sz="2000" dirty="0" err="1" smtClean="0"/>
              <a:t>format_money</a:t>
            </a:r>
            <a:r>
              <a:rPr lang="en-US" sz="2000" dirty="0" smtClean="0"/>
              <a:t> {</a:t>
            </a:r>
            <a:br>
              <a:rPr lang="en-US" sz="2000" dirty="0" smtClean="0"/>
            </a:br>
            <a:r>
              <a:rPr lang="en-US" sz="2000" dirty="0" smtClean="0"/>
              <a:t>    my $number = </a:t>
            </a:r>
            <a:r>
              <a:rPr lang="en-US" sz="2000" dirty="0" err="1" smtClean="0"/>
              <a:t>sprintf</a:t>
            </a:r>
            <a:r>
              <a:rPr lang="en-US" sz="2000" dirty="0" smtClean="0"/>
              <a:t> “%0.2f”, shift @_;</a:t>
            </a:r>
            <a:br>
              <a:rPr lang="en-US" sz="2000" dirty="0" smtClean="0"/>
            </a:br>
            <a:r>
              <a:rPr lang="en-US" sz="2000" dirty="0" smtClean="0"/>
              <a:t>    1 while $number =~ s/^(-?\d+)(\d\d\d)/$1,$2/;</a:t>
            </a:r>
            <a:br>
              <a:rPr lang="en-US" sz="2000" dirty="0" smtClean="0"/>
            </a:br>
            <a:r>
              <a:rPr lang="en-US" sz="2000" dirty="0" smtClean="0"/>
              <a:t>    $number =~ s/^(-?)/$1\$/;</a:t>
            </a:r>
            <a:br>
              <a:rPr lang="en-US" sz="2000" dirty="0" smtClean="0"/>
            </a:br>
            <a:r>
              <a:rPr lang="en-US" sz="2000" dirty="0" smtClean="0"/>
              <a:t>    $number;</a:t>
            </a:r>
            <a:br>
              <a:rPr lang="en-US" sz="2000" dirty="0" smtClean="0"/>
            </a:br>
            <a:r>
              <a:rPr lang="en-US" sz="2000" dirty="0" smtClean="0"/>
              <a:t>}</a:t>
            </a:r>
            <a:br>
              <a:rPr lang="en-US" sz="2000" dirty="0" smtClean="0"/>
            </a:br>
            <a:r>
              <a:rPr lang="en-US" sz="2000" dirty="0" smtClean="0"/>
              <a:t>12345678.9 =&gt; 12,345,678.90</a:t>
            </a:r>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String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Advanced sort</a:t>
            </a:r>
          </a:p>
          <a:p>
            <a:pPr lvl="1"/>
            <a:r>
              <a:rPr lang="en-US" sz="2000" dirty="0" smtClean="0"/>
              <a:t>sub </a:t>
            </a:r>
            <a:r>
              <a:rPr lang="en-US" sz="2000" dirty="0" err="1" smtClean="0"/>
              <a:t>by_number</a:t>
            </a:r>
            <a:r>
              <a:rPr lang="en-US" sz="2000" dirty="0" smtClean="0"/>
              <a:t> {</a:t>
            </a:r>
            <a:br>
              <a:rPr lang="en-US" sz="2000" dirty="0" smtClean="0"/>
            </a:br>
            <a:r>
              <a:rPr lang="en-US" sz="2000" dirty="0" smtClean="0"/>
              <a:t>    if ($a &lt; $b) { -1 } </a:t>
            </a:r>
            <a:r>
              <a:rPr lang="en-US" sz="2000" dirty="0" err="1" smtClean="0"/>
              <a:t>elsif</a:t>
            </a:r>
            <a:r>
              <a:rPr lang="en-US" sz="2000" dirty="0" smtClean="0"/>
              <a:t> ($a &gt; $b) { 1 } else { 0 }</a:t>
            </a:r>
            <a:br>
              <a:rPr lang="en-US" sz="2000" dirty="0" smtClean="0"/>
            </a:br>
            <a:r>
              <a:rPr lang="en-US" sz="2000" dirty="0" smtClean="0"/>
              <a:t>}</a:t>
            </a:r>
            <a:br>
              <a:rPr lang="en-US" sz="2000" dirty="0" smtClean="0"/>
            </a:br>
            <a:r>
              <a:rPr lang="en-US" sz="2000" dirty="0" smtClean="0"/>
              <a:t>sub </a:t>
            </a:r>
            <a:r>
              <a:rPr lang="en-US" sz="2000" dirty="0" err="1" smtClean="0"/>
              <a:t>by_number</a:t>
            </a:r>
            <a:r>
              <a:rPr lang="en-US" sz="2000" dirty="0" smtClean="0"/>
              <a:t> { $a &lt;=&gt; $b }  # </a:t>
            </a:r>
            <a:r>
              <a:rPr lang="en-US" sz="2000" b="1" dirty="0" smtClean="0">
                <a:solidFill>
                  <a:srgbClr val="FF0000"/>
                </a:solidFill>
              </a:rPr>
              <a:t>&lt;=&gt;</a:t>
            </a:r>
            <a:r>
              <a:rPr lang="en-US" sz="2000" dirty="0" smtClean="0"/>
              <a:t> only for numeric type </a:t>
            </a:r>
            <a:br>
              <a:rPr lang="en-US" sz="2000" dirty="0" smtClean="0"/>
            </a:br>
            <a:r>
              <a:rPr lang="en-US" sz="2000" dirty="0" smtClean="0"/>
              <a:t>my @result = sort </a:t>
            </a:r>
            <a:r>
              <a:rPr lang="en-US" sz="2000" dirty="0" err="1" smtClean="0"/>
              <a:t>by_number</a:t>
            </a:r>
            <a:r>
              <a:rPr lang="en-US" sz="2000" dirty="0" smtClean="0"/>
              <a:t> @</a:t>
            </a:r>
            <a:r>
              <a:rPr lang="en-US" sz="2000" dirty="0" err="1" smtClean="0"/>
              <a:t>some_numbers</a:t>
            </a:r>
            <a:r>
              <a:rPr lang="en-US" sz="2000" dirty="0" smtClean="0"/>
              <a:t>;</a:t>
            </a:r>
          </a:p>
          <a:p>
            <a:pPr lvl="1"/>
            <a:r>
              <a:rPr lang="en-US" sz="2000" dirty="0" smtClean="0"/>
              <a:t>my @numbers = sort { $a &lt;=&gt; $b } @</a:t>
            </a:r>
            <a:r>
              <a:rPr lang="en-US" sz="2000" dirty="0" err="1" smtClean="0"/>
              <a:t>some_numbers</a:t>
            </a:r>
            <a:r>
              <a:rPr lang="en-US" sz="2000" dirty="0" smtClean="0"/>
              <a:t>;</a:t>
            </a:r>
          </a:p>
          <a:p>
            <a:pPr lvl="1"/>
            <a:r>
              <a:rPr lang="en-US" sz="2000" dirty="0" smtClean="0"/>
              <a:t>my @descending = reverse sort { $a &lt;=&gt; $b } @</a:t>
            </a:r>
            <a:r>
              <a:rPr lang="en-US" sz="2000" dirty="0" err="1" smtClean="0"/>
              <a:t>some_numbers</a:t>
            </a:r>
            <a:r>
              <a:rPr lang="en-US" sz="2000" dirty="0" smtClean="0"/>
              <a:t>;</a:t>
            </a:r>
          </a:p>
          <a:p>
            <a:pPr lvl="1"/>
            <a:r>
              <a:rPr lang="en-US" sz="2000" dirty="0" smtClean="0"/>
              <a:t>my @descending = sort { $b &lt;=&gt; $a } @</a:t>
            </a:r>
            <a:r>
              <a:rPr lang="en-US" sz="2000" dirty="0" err="1" smtClean="0"/>
              <a:t>some_numbers</a:t>
            </a:r>
            <a:r>
              <a:rPr lang="en-US" sz="2000" dirty="0" smtClean="0"/>
              <a:t>;</a:t>
            </a:r>
          </a:p>
          <a:p>
            <a:pPr lvl="1"/>
            <a:r>
              <a:rPr lang="en-US" sz="2000" dirty="0" smtClean="0"/>
              <a:t>sub </a:t>
            </a:r>
            <a:r>
              <a:rPr lang="en-US" sz="2000" dirty="0" err="1" smtClean="0"/>
              <a:t>ASCIIbetically</a:t>
            </a:r>
            <a:r>
              <a:rPr lang="en-US" sz="2000" dirty="0" smtClean="0"/>
              <a:t> { $a </a:t>
            </a:r>
            <a:r>
              <a:rPr lang="en-US" sz="2000" dirty="0" err="1" smtClean="0"/>
              <a:t>cmp</a:t>
            </a:r>
            <a:r>
              <a:rPr lang="en-US" sz="2000" dirty="0" smtClean="0"/>
              <a:t> $b }</a:t>
            </a:r>
            <a:br>
              <a:rPr lang="en-US" sz="2000" dirty="0" smtClean="0"/>
            </a:br>
            <a:r>
              <a:rPr lang="en-US" sz="2000" dirty="0" smtClean="0"/>
              <a:t>my @</a:t>
            </a:r>
            <a:r>
              <a:rPr lang="en-US" sz="2000" dirty="0" err="1" smtClean="0"/>
              <a:t>strs</a:t>
            </a:r>
            <a:r>
              <a:rPr lang="en-US" sz="2000" dirty="0" smtClean="0"/>
              <a:t> = sort </a:t>
            </a:r>
            <a:r>
              <a:rPr lang="en-US" sz="2000" dirty="0" err="1" smtClean="0"/>
              <a:t>ASCIIbetically</a:t>
            </a:r>
            <a:r>
              <a:rPr lang="en-US" sz="2000" dirty="0" smtClean="0"/>
              <a:t> @</a:t>
            </a:r>
            <a:r>
              <a:rPr lang="en-US" sz="2000" dirty="0" err="1" smtClean="0"/>
              <a:t>any_strings</a:t>
            </a:r>
            <a:r>
              <a:rPr lang="en-US" sz="2000" dirty="0" smtClean="0"/>
              <a:t>;</a:t>
            </a:r>
            <a:br>
              <a:rPr lang="en-US" sz="2000" dirty="0" smtClean="0"/>
            </a:br>
            <a:r>
              <a:rPr lang="en-US" sz="2000" dirty="0" smtClean="0"/>
              <a:t>sub </a:t>
            </a:r>
            <a:r>
              <a:rPr lang="en-US" sz="2000" dirty="0" err="1" smtClean="0"/>
              <a:t>case_insenstive</a:t>
            </a:r>
            <a:r>
              <a:rPr lang="en-US" sz="2000" dirty="0" smtClean="0"/>
              <a:t> { “\</a:t>
            </a:r>
            <a:r>
              <a:rPr lang="en-US" sz="2000" dirty="0" err="1" smtClean="0"/>
              <a:t>L$a</a:t>
            </a:r>
            <a:r>
              <a:rPr lang="en-US" sz="2000" dirty="0" smtClean="0"/>
              <a:t>” </a:t>
            </a:r>
            <a:r>
              <a:rPr lang="en-US" sz="2000" dirty="0" err="1" smtClean="0"/>
              <a:t>cmp</a:t>
            </a:r>
            <a:r>
              <a:rPr lang="en-US" sz="2000" dirty="0" smtClean="0"/>
              <a:t> “\</a:t>
            </a:r>
            <a:r>
              <a:rPr lang="en-US" sz="2000" dirty="0" err="1" smtClean="0"/>
              <a:t>L$b</a:t>
            </a:r>
            <a:r>
              <a:rPr lang="en-US" sz="2000" dirty="0" smtClean="0"/>
              <a:t>” }</a:t>
            </a:r>
          </a:p>
          <a:p>
            <a:pPr lvl="1"/>
            <a:r>
              <a:rPr lang="en-US" sz="2000" dirty="0" smtClean="0"/>
              <a:t>sub </a:t>
            </a:r>
            <a:r>
              <a:rPr lang="en-US" sz="2000" dirty="0" err="1" smtClean="0"/>
              <a:t>by_score</a:t>
            </a:r>
            <a:r>
              <a:rPr lang="en-US" sz="2000" dirty="0" smtClean="0"/>
              <a:t> { $score{$b} &lt;=&gt; $score{$a} }  # sort hash by value</a:t>
            </a:r>
            <a:br>
              <a:rPr lang="en-US" sz="2000" dirty="0" smtClean="0"/>
            </a:br>
            <a:r>
              <a:rPr lang="en-US" sz="2000" dirty="0" smtClean="0"/>
              <a:t>my @winners = sort </a:t>
            </a:r>
            <a:r>
              <a:rPr lang="en-US" sz="2000" dirty="0" err="1" smtClean="0"/>
              <a:t>by_score</a:t>
            </a:r>
            <a:r>
              <a:rPr lang="en-US" sz="2000" dirty="0" smtClean="0"/>
              <a:t> keys %score;</a:t>
            </a:r>
          </a:p>
          <a:p>
            <a:pPr lvl="1"/>
            <a:r>
              <a:rPr lang="en-US" sz="2000" dirty="0" smtClean="0"/>
              <a:t>sub </a:t>
            </a:r>
            <a:r>
              <a:rPr lang="en-US" sz="2000" dirty="0" err="1" smtClean="0"/>
              <a:t>by_score_and_name</a:t>
            </a:r>
            <a:r>
              <a:rPr lang="en-US" sz="2000" dirty="0" smtClean="0"/>
              <a:t> { $score{$b} &lt;=&gt; $score{$a} or $a </a:t>
            </a:r>
            <a:r>
              <a:rPr lang="en-US" sz="2000" dirty="0" err="1" smtClean="0"/>
              <a:t>cmp</a:t>
            </a:r>
            <a:r>
              <a:rPr lang="en-US" sz="2000" dirty="0" smtClean="0"/>
              <a:t> $b }</a:t>
            </a:r>
            <a:br>
              <a:rPr lang="en-US" sz="2000" dirty="0" smtClean="0"/>
            </a:br>
            <a:r>
              <a:rPr lang="en-US" sz="2000" dirty="0" smtClean="0"/>
              <a:t># sort by multiple keys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Grouping in Patterns</a:t>
            </a:r>
          </a:p>
          <a:p>
            <a:pPr lvl="1"/>
            <a:r>
              <a:rPr lang="en-US" sz="2000" dirty="0" smtClean="0"/>
              <a:t>$_ = "</a:t>
            </a:r>
            <a:r>
              <a:rPr lang="en-US" sz="2000" dirty="0" err="1" smtClean="0"/>
              <a:t>yabba</a:t>
            </a:r>
            <a:r>
              <a:rPr lang="en-US" sz="2000" dirty="0" smtClean="0"/>
              <a:t> </a:t>
            </a:r>
            <a:r>
              <a:rPr lang="en-US" sz="2000" dirty="0" err="1" smtClean="0"/>
              <a:t>dabba</a:t>
            </a:r>
            <a:r>
              <a:rPr lang="en-US" sz="2000" dirty="0" smtClean="0"/>
              <a:t> doo"; </a:t>
            </a:r>
            <a:br>
              <a:rPr lang="en-US" sz="2000" dirty="0" smtClean="0"/>
            </a:br>
            <a:r>
              <a:rPr lang="en-US" sz="2000" dirty="0" smtClean="0"/>
              <a:t>if (/y(.)(.)</a:t>
            </a:r>
            <a:r>
              <a:rPr lang="en-US" sz="2000" b="1" dirty="0" smtClean="0">
                <a:solidFill>
                  <a:srgbClr val="FF0000"/>
                </a:solidFill>
              </a:rPr>
              <a:t>\2\1</a:t>
            </a:r>
            <a:r>
              <a:rPr lang="en-US" sz="2000" dirty="0" smtClean="0"/>
              <a:t>/) { # matches '</a:t>
            </a:r>
            <a:r>
              <a:rPr lang="en-US" sz="2000" dirty="0" err="1" smtClean="0"/>
              <a:t>abba</a:t>
            </a:r>
            <a:r>
              <a:rPr lang="en-US" sz="2000" dirty="0" smtClean="0"/>
              <a:t>‘, back </a:t>
            </a:r>
            <a:r>
              <a:rPr lang="en-US" sz="2000" i="1" dirty="0" smtClean="0"/>
              <a:t>references to the text matched</a:t>
            </a:r>
            <a:r>
              <a:rPr lang="en-US" sz="2000" dirty="0" smtClean="0"/>
              <a:t/>
            </a:r>
            <a:br>
              <a:rPr lang="en-US" sz="2000" dirty="0" smtClean="0"/>
            </a:br>
            <a:r>
              <a:rPr lang="en-US" sz="2000" dirty="0" smtClean="0"/>
              <a:t>     print "It matched the same after y and d!\n"; </a:t>
            </a:r>
            <a:br>
              <a:rPr lang="en-US" sz="2000" dirty="0" smtClean="0"/>
            </a:br>
            <a:r>
              <a:rPr lang="en-US" sz="2000" dirty="0" smtClean="0"/>
              <a:t>}</a:t>
            </a:r>
          </a:p>
          <a:p>
            <a:pPr lvl="1"/>
            <a:r>
              <a:rPr lang="en-US" sz="2000" dirty="0" smtClean="0"/>
              <a:t>$_ = "aa11bb";</a:t>
            </a:r>
            <a:br>
              <a:rPr lang="en-US" sz="2000" dirty="0" smtClean="0"/>
            </a:br>
            <a:r>
              <a:rPr lang="en-US" sz="2000" dirty="0" smtClean="0"/>
              <a:t>if (/(.)</a:t>
            </a:r>
            <a:r>
              <a:rPr lang="en-US" sz="2000" b="1" dirty="0" smtClean="0">
                <a:solidFill>
                  <a:srgbClr val="FF0000"/>
                </a:solidFill>
              </a:rPr>
              <a:t>\111</a:t>
            </a:r>
            <a:r>
              <a:rPr lang="en-US" sz="2000" dirty="0" smtClean="0"/>
              <a:t>/) {   # \1, or \11, or \111 ? Perl is greedy, \111 is here</a:t>
            </a:r>
            <a:br>
              <a:rPr lang="en-US" sz="2000" dirty="0" smtClean="0"/>
            </a:br>
            <a:r>
              <a:rPr lang="en-US" sz="2000" dirty="0" smtClean="0"/>
              <a:t>    print "It matched!\n";</a:t>
            </a:r>
            <a:br>
              <a:rPr lang="en-US" sz="2000" dirty="0" smtClean="0"/>
            </a:br>
            <a:r>
              <a:rPr lang="en-US" sz="2000" dirty="0" smtClean="0"/>
              <a:t>}</a:t>
            </a:r>
            <a:br>
              <a:rPr lang="en-US" sz="2000" dirty="0" smtClean="0"/>
            </a:br>
            <a:r>
              <a:rPr lang="en-US" sz="2000" dirty="0" smtClean="0"/>
              <a:t>if (/(.)</a:t>
            </a:r>
            <a:r>
              <a:rPr lang="en-US" sz="2000" b="1" dirty="0" smtClean="0">
                <a:solidFill>
                  <a:srgbClr val="FF0000"/>
                </a:solidFill>
              </a:rPr>
              <a:t>\g{-1}</a:t>
            </a:r>
            <a:r>
              <a:rPr lang="en-US" sz="2000" dirty="0" smtClean="0"/>
              <a:t>11/) {  # Use </a:t>
            </a:r>
            <a:r>
              <a:rPr lang="en-US" sz="2000" b="1" dirty="0" smtClean="0">
                <a:solidFill>
                  <a:srgbClr val="FF0000"/>
                </a:solidFill>
              </a:rPr>
              <a:t>g{N} </a:t>
            </a:r>
            <a:r>
              <a:rPr lang="en-US" sz="2000" dirty="0" smtClean="0"/>
              <a:t>to eliminate the ambiguity</a:t>
            </a:r>
            <a:br>
              <a:rPr lang="en-US" sz="2000" dirty="0" smtClean="0"/>
            </a:br>
            <a:r>
              <a:rPr lang="en-US" sz="2000" dirty="0" smtClean="0"/>
              <a:t>}</a:t>
            </a:r>
          </a:p>
          <a:p>
            <a:pPr marL="342900" lvl="1" indent="-342900">
              <a:buFont typeface="Arial" pitchFamily="34" charset="0"/>
              <a:buChar char="•"/>
            </a:pPr>
            <a:r>
              <a:rPr lang="en-US" sz="2400" dirty="0" smtClean="0"/>
              <a:t>Alternatives</a:t>
            </a:r>
          </a:p>
          <a:p>
            <a:pPr lvl="1"/>
            <a:r>
              <a:rPr lang="en-US" sz="2000" dirty="0" smtClean="0"/>
              <a:t>/</a:t>
            </a:r>
            <a:r>
              <a:rPr lang="en-US" sz="2000" dirty="0" err="1" smtClean="0"/>
              <a:t>fred</a:t>
            </a:r>
            <a:r>
              <a:rPr lang="en-US" sz="2000" dirty="0" smtClean="0"/>
              <a:t>( |\t)+barney/ </a:t>
            </a:r>
            <a:br>
              <a:rPr lang="en-US" sz="2000" dirty="0" smtClean="0"/>
            </a:br>
            <a:r>
              <a:rPr lang="en-US" sz="2000" dirty="0" smtClean="0"/>
              <a:t># matches if </a:t>
            </a:r>
            <a:r>
              <a:rPr lang="en-US" sz="2000" dirty="0" err="1" smtClean="0"/>
              <a:t>fred</a:t>
            </a:r>
            <a:r>
              <a:rPr lang="en-US" sz="2000" dirty="0" smtClean="0"/>
              <a:t> and barney are separated by spaces, tabs, or a mixture of the two</a:t>
            </a:r>
          </a:p>
          <a:p>
            <a:pPr lvl="1"/>
            <a:r>
              <a:rPr lang="en-US" sz="2000" dirty="0" smtClean="0"/>
              <a:t>/</a:t>
            </a:r>
            <a:r>
              <a:rPr lang="en-US" sz="2000" dirty="0" err="1" smtClean="0"/>
              <a:t>fred</a:t>
            </a:r>
            <a:r>
              <a:rPr lang="en-US" sz="2000" dirty="0" smtClean="0"/>
              <a:t>( +|\t+)barney/ </a:t>
            </a:r>
            <a:br>
              <a:rPr lang="en-US" sz="2000" dirty="0" smtClean="0"/>
            </a:br>
            <a:r>
              <a:rPr lang="en-US" sz="2000" dirty="0" smtClean="0"/>
              <a:t>#  the separators must be all spaces or all tabs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Character Classes</a:t>
            </a:r>
          </a:p>
          <a:p>
            <a:pPr lvl="1"/>
            <a:r>
              <a:rPr lang="en-US" sz="2000" dirty="0" smtClean="0"/>
              <a:t>[</a:t>
            </a:r>
            <a:r>
              <a:rPr lang="en-US" sz="2000" dirty="0" err="1" smtClean="0"/>
              <a:t>abcwxyz</a:t>
            </a:r>
            <a:r>
              <a:rPr lang="en-US" sz="2000" dirty="0" smtClean="0"/>
              <a:t>]  # match any of them, same as [a-</a:t>
            </a:r>
            <a:r>
              <a:rPr lang="en-US" sz="2000" dirty="0" err="1" smtClean="0"/>
              <a:t>cw</a:t>
            </a:r>
            <a:r>
              <a:rPr lang="en-US" sz="2000" dirty="0" smtClean="0"/>
              <a:t>-z]</a:t>
            </a:r>
          </a:p>
          <a:p>
            <a:pPr lvl="1"/>
            <a:r>
              <a:rPr lang="en-US" sz="2000" dirty="0" smtClean="0"/>
              <a:t>[^def] # match any single character </a:t>
            </a:r>
            <a:r>
              <a:rPr lang="en-US" sz="2000" i="1" dirty="0" smtClean="0"/>
              <a:t>except one of those three</a:t>
            </a:r>
          </a:p>
          <a:p>
            <a:pPr lvl="1"/>
            <a:r>
              <a:rPr lang="en-US" sz="2000" dirty="0" smtClean="0"/>
              <a:t>[^n\-z] # matches any character except for n, hyphen, or z</a:t>
            </a:r>
          </a:p>
          <a:p>
            <a:pPr marL="342900" lvl="1" indent="-342900">
              <a:buFont typeface="Arial" pitchFamily="34" charset="0"/>
              <a:buChar char="•"/>
            </a:pPr>
            <a:r>
              <a:rPr lang="en-US" sz="2400" dirty="0" smtClean="0"/>
              <a:t>Character Class Shortcuts</a:t>
            </a:r>
          </a:p>
          <a:p>
            <a:pPr lvl="1"/>
            <a:r>
              <a:rPr lang="en-US" sz="2000" dirty="0" smtClean="0"/>
              <a:t>[0-9] =&gt; \d</a:t>
            </a:r>
          </a:p>
          <a:p>
            <a:pPr lvl="1"/>
            <a:r>
              <a:rPr lang="en-US" sz="2000" dirty="0" smtClean="0"/>
              <a:t>[A-Za-z0-9_] =&gt; \w</a:t>
            </a:r>
          </a:p>
          <a:p>
            <a:pPr lvl="1"/>
            <a:r>
              <a:rPr lang="en-US" sz="2000" dirty="0" smtClean="0"/>
              <a:t>[\f\t\n\r ] =&gt; \s</a:t>
            </a:r>
          </a:p>
          <a:p>
            <a:pPr lvl="1"/>
            <a:r>
              <a:rPr lang="en-US" sz="2000" dirty="0" smtClean="0"/>
              <a:t>[\t ] =&gt; \h</a:t>
            </a:r>
          </a:p>
          <a:p>
            <a:pPr lvl="1"/>
            <a:r>
              <a:rPr lang="en-US" sz="2000" dirty="0" smtClean="0"/>
              <a:t>[\f\n\r] =&gt; \v</a:t>
            </a:r>
          </a:p>
          <a:p>
            <a:pPr lvl="1"/>
            <a:r>
              <a:rPr lang="en-US" sz="2000" dirty="0" smtClean="0"/>
              <a:t>[^\d] =&gt; \D</a:t>
            </a:r>
          </a:p>
          <a:p>
            <a:pPr lvl="1"/>
            <a:r>
              <a:rPr lang="en-US" sz="2000" dirty="0" smtClean="0"/>
              <a:t>[^\w] =&gt; \W</a:t>
            </a:r>
          </a:p>
          <a:p>
            <a:pPr lvl="1"/>
            <a:r>
              <a:rPr lang="en-US" sz="2000" dirty="0" smtClean="0"/>
              <a:t>[^\s] =&gt; \S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Matches with m//, shortcut is //</a:t>
            </a:r>
          </a:p>
          <a:p>
            <a:pPr lvl="1"/>
            <a:r>
              <a:rPr lang="en-US" sz="2000" dirty="0" smtClean="0"/>
              <a:t>We can use any </a:t>
            </a:r>
            <a:r>
              <a:rPr lang="en-US" sz="2000" dirty="0" err="1" smtClean="0"/>
              <a:t>delimeter</a:t>
            </a:r>
            <a:r>
              <a:rPr lang="en-US" sz="2000" dirty="0" smtClean="0"/>
              <a:t>: m(</a:t>
            </a:r>
            <a:r>
              <a:rPr lang="en-US" sz="2000" dirty="0" err="1" smtClean="0"/>
              <a:t>fred</a:t>
            </a:r>
            <a:r>
              <a:rPr lang="en-US" sz="2000" dirty="0" smtClean="0"/>
              <a:t>), m&lt;</a:t>
            </a:r>
            <a:r>
              <a:rPr lang="en-US" sz="2000" dirty="0" err="1" smtClean="0"/>
              <a:t>fred</a:t>
            </a:r>
            <a:r>
              <a:rPr lang="en-US" sz="2000" dirty="0" smtClean="0"/>
              <a:t>&gt;, m{</a:t>
            </a:r>
            <a:r>
              <a:rPr lang="en-US" sz="2000" dirty="0" err="1" smtClean="0"/>
              <a:t>fred</a:t>
            </a:r>
            <a:r>
              <a:rPr lang="en-US" sz="2000" dirty="0" smtClean="0"/>
              <a:t>}, or m[</a:t>
            </a:r>
            <a:r>
              <a:rPr lang="en-US" sz="2000" dirty="0" err="1" smtClean="0"/>
              <a:t>fred</a:t>
            </a:r>
            <a:r>
              <a:rPr lang="en-US" sz="2000" dirty="0" smtClean="0"/>
              <a:t>]</a:t>
            </a:r>
          </a:p>
          <a:p>
            <a:pPr lvl="1"/>
            <a:r>
              <a:rPr lang="en-US" sz="2000" dirty="0" smtClean="0"/>
              <a:t>/http:\/\// =&gt; </a:t>
            </a:r>
            <a:r>
              <a:rPr lang="en-US" sz="2000" dirty="0" err="1" smtClean="0"/>
              <a:t>m%http</a:t>
            </a:r>
            <a:r>
              <a:rPr lang="en-US" sz="2000" dirty="0" smtClean="0"/>
              <a:t>://% # better</a:t>
            </a:r>
          </a:p>
          <a:p>
            <a:pPr marL="342900" lvl="1" indent="-342900">
              <a:buFont typeface="Arial" pitchFamily="34" charset="0"/>
              <a:buChar char="•"/>
            </a:pPr>
            <a:r>
              <a:rPr lang="en-US" sz="2400" dirty="0" smtClean="0"/>
              <a:t>Option Modifiers</a:t>
            </a:r>
          </a:p>
          <a:p>
            <a:pPr lvl="1"/>
            <a:r>
              <a:rPr lang="en-US" sz="2000" dirty="0" smtClean="0"/>
              <a:t>Case-Insensitive Matching with /</a:t>
            </a:r>
            <a:r>
              <a:rPr lang="en-US" sz="2000" dirty="0" err="1" smtClean="0"/>
              <a:t>i</a:t>
            </a:r>
            <a:r>
              <a:rPr lang="en-US" sz="2000" dirty="0" smtClean="0"/>
              <a:t> </a:t>
            </a:r>
            <a:br>
              <a:rPr lang="en-US" sz="2000" dirty="0" smtClean="0"/>
            </a:br>
            <a:r>
              <a:rPr lang="en-US" sz="2000" dirty="0" smtClean="0"/>
              <a:t>if (/yes/</a:t>
            </a:r>
            <a:r>
              <a:rPr lang="en-US" sz="2000" b="1" dirty="0" err="1" smtClean="0">
                <a:solidFill>
                  <a:srgbClr val="FF0000"/>
                </a:solidFill>
              </a:rPr>
              <a:t>i</a:t>
            </a:r>
            <a:r>
              <a:rPr lang="en-US" sz="2000" dirty="0" smtClean="0"/>
              <a:t>) {</a:t>
            </a:r>
            <a:br>
              <a:rPr lang="en-US" sz="2000" dirty="0" smtClean="0"/>
            </a:br>
            <a:r>
              <a:rPr lang="en-US" sz="2000" dirty="0" smtClean="0"/>
              <a:t>}</a:t>
            </a:r>
          </a:p>
          <a:p>
            <a:pPr lvl="1"/>
            <a:r>
              <a:rPr lang="en-US" sz="2000" dirty="0" smtClean="0"/>
              <a:t>Matching Any Character with /s </a:t>
            </a:r>
            <a:br>
              <a:rPr lang="en-US" sz="2000" dirty="0" smtClean="0"/>
            </a:br>
            <a:r>
              <a:rPr lang="en-US" sz="2000" dirty="0" smtClean="0"/>
              <a:t>$_ = "I saw Barney\</a:t>
            </a:r>
            <a:r>
              <a:rPr lang="en-US" sz="2000" dirty="0" err="1" smtClean="0"/>
              <a:t>ndown</a:t>
            </a:r>
            <a:r>
              <a:rPr lang="en-US" sz="2000" dirty="0" smtClean="0"/>
              <a:t> at the bowling alley\</a:t>
            </a:r>
            <a:r>
              <a:rPr lang="en-US" sz="2000" dirty="0" err="1" smtClean="0"/>
              <a:t>nwith</a:t>
            </a:r>
            <a:r>
              <a:rPr lang="en-US" sz="2000" dirty="0" smtClean="0"/>
              <a:t> Fred tonight\n";</a:t>
            </a:r>
            <a:br>
              <a:rPr lang="en-US" sz="2000" dirty="0" smtClean="0"/>
            </a:br>
            <a:r>
              <a:rPr lang="en-US" sz="2000" dirty="0" smtClean="0"/>
              <a:t>if (/Barney.*Fred</a:t>
            </a:r>
            <a:r>
              <a:rPr lang="en-US" sz="2000" b="1" dirty="0" smtClean="0">
                <a:solidFill>
                  <a:srgbClr val="FF0000"/>
                </a:solidFill>
              </a:rPr>
              <a:t>/s</a:t>
            </a:r>
            <a:r>
              <a:rPr lang="en-US" sz="2000" dirty="0" smtClean="0"/>
              <a:t>) {</a:t>
            </a:r>
            <a:br>
              <a:rPr lang="en-US" sz="2000" dirty="0" smtClean="0"/>
            </a:br>
            <a:r>
              <a:rPr lang="en-US" sz="2000" dirty="0" smtClean="0"/>
              <a:t>}</a:t>
            </a:r>
          </a:p>
          <a:p>
            <a:pPr lvl="1"/>
            <a:r>
              <a:rPr lang="en-US" sz="2000" dirty="0" smtClean="0"/>
              <a:t>Adding Whitespace with /x</a:t>
            </a:r>
            <a:br>
              <a:rPr lang="en-US" sz="2000" dirty="0" smtClean="0"/>
            </a:br>
            <a:r>
              <a:rPr lang="en-US" sz="2000" dirty="0" smtClean="0"/>
              <a:t> /-?\d+\.?\d*/ =&gt; / -? \d+ \.? \d* /x</a:t>
            </a:r>
            <a:br>
              <a:rPr lang="en-US" sz="2000" dirty="0" smtClean="0"/>
            </a:br>
            <a:r>
              <a:rPr lang="en-US" sz="2000" dirty="0" smtClean="0"/>
              <a:t> /</a:t>
            </a:r>
            <a:br>
              <a:rPr lang="en-US" sz="2000" dirty="0" smtClean="0"/>
            </a:br>
            <a:r>
              <a:rPr lang="en-US" sz="2000" dirty="0" smtClean="0"/>
              <a:t>    \d+ # one or more digits before the decimal point</a:t>
            </a:r>
            <a:br>
              <a:rPr lang="en-US" sz="2000" dirty="0" smtClean="0"/>
            </a:br>
            <a:r>
              <a:rPr lang="en-US" sz="2000" dirty="0" smtClean="0"/>
              <a:t>    \.? # an optional decimal point</a:t>
            </a:r>
            <a:br>
              <a:rPr lang="en-US" sz="2000" dirty="0" smtClean="0"/>
            </a:br>
            <a:r>
              <a:rPr lang="en-US" sz="20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Option Modifiers (more, see </a:t>
            </a:r>
            <a:r>
              <a:rPr lang="en-US" sz="2400" dirty="0" err="1" smtClean="0"/>
              <a:t>perlop</a:t>
            </a:r>
            <a:r>
              <a:rPr lang="en-US" sz="2400" dirty="0" smtClean="0"/>
              <a:t> m// section)</a:t>
            </a:r>
          </a:p>
          <a:p>
            <a:pPr lvl="1"/>
            <a:r>
              <a:rPr lang="en-US" sz="2000" dirty="0" smtClean="0"/>
              <a:t>Combining Option Modifiers</a:t>
            </a:r>
            <a:br>
              <a:rPr lang="en-US" sz="2000" dirty="0" smtClean="0"/>
            </a:br>
            <a:r>
              <a:rPr lang="en-US" sz="2000" dirty="0" smtClean="0"/>
              <a:t>if (/barney.*</a:t>
            </a:r>
            <a:r>
              <a:rPr lang="en-US" sz="2000" dirty="0" err="1" smtClean="0"/>
              <a:t>fred</a:t>
            </a:r>
            <a:r>
              <a:rPr lang="en-US" sz="2000" dirty="0" smtClean="0"/>
              <a:t>/is) { # both /</a:t>
            </a:r>
            <a:r>
              <a:rPr lang="en-US" sz="2000" dirty="0" err="1" smtClean="0"/>
              <a:t>i</a:t>
            </a:r>
            <a:r>
              <a:rPr lang="en-US" sz="2000" dirty="0" smtClean="0"/>
              <a:t> and /s</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if (m{</a:t>
            </a:r>
            <a:br>
              <a:rPr lang="en-US" sz="2000" dirty="0" smtClean="0"/>
            </a:br>
            <a:r>
              <a:rPr lang="en-US" sz="2000" dirty="0" smtClean="0"/>
              <a:t>    barney  # the little guy</a:t>
            </a:r>
            <a:br>
              <a:rPr lang="en-US" sz="2000" dirty="0" smtClean="0"/>
            </a:br>
            <a:r>
              <a:rPr lang="en-US" sz="2000" dirty="0" smtClean="0"/>
              <a:t>    .*           # anything in between</a:t>
            </a:r>
            <a:br>
              <a:rPr lang="en-US" sz="2000" dirty="0" smtClean="0"/>
            </a:br>
            <a:r>
              <a:rPr lang="en-US" sz="2000" dirty="0" smtClean="0"/>
              <a:t>    </a:t>
            </a:r>
            <a:r>
              <a:rPr lang="en-US" sz="2000" dirty="0" err="1" smtClean="0"/>
              <a:t>fred</a:t>
            </a:r>
            <a:r>
              <a:rPr lang="en-US" sz="2000" dirty="0" smtClean="0"/>
              <a:t>       # the loud guy</a:t>
            </a:r>
            <a:br>
              <a:rPr lang="en-US" sz="2000" dirty="0" smtClean="0"/>
            </a:br>
            <a:r>
              <a:rPr lang="en-US" sz="2000" dirty="0" smtClean="0"/>
              <a:t>}six) {        # all three of /s and /</a:t>
            </a:r>
            <a:r>
              <a:rPr lang="en-US" sz="2000" dirty="0" err="1" smtClean="0"/>
              <a:t>i</a:t>
            </a:r>
            <a:r>
              <a:rPr lang="en-US" sz="2000" dirty="0" smtClean="0"/>
              <a:t> and /x</a:t>
            </a:r>
            <a:br>
              <a:rPr lang="en-US" sz="2000" dirty="0" smtClean="0"/>
            </a:br>
            <a:r>
              <a:rPr lang="en-US" sz="2000"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Anchors</a:t>
            </a:r>
          </a:p>
          <a:p>
            <a:pPr lvl="1"/>
            <a:r>
              <a:rPr lang="en-US" sz="2000" dirty="0" smtClean="0"/>
              <a:t>^       # match from beginning of a string line</a:t>
            </a:r>
          </a:p>
          <a:p>
            <a:pPr lvl="1"/>
            <a:r>
              <a:rPr lang="en-US" sz="2000" dirty="0" smtClean="0"/>
              <a:t>$       # match from end of a string line</a:t>
            </a:r>
          </a:p>
          <a:p>
            <a:pPr lvl="1"/>
            <a:r>
              <a:rPr lang="en-US" sz="2000" dirty="0" smtClean="0"/>
              <a:t>/^\s*$/    # match empty line</a:t>
            </a:r>
          </a:p>
          <a:p>
            <a:pPr lvl="1"/>
            <a:r>
              <a:rPr lang="en-US" sz="2000" dirty="0" smtClean="0"/>
              <a:t>\b      #  word anchor, word boundary</a:t>
            </a:r>
          </a:p>
          <a:p>
            <a:pPr lvl="1"/>
            <a:r>
              <a:rPr lang="en-US" sz="2000" dirty="0" smtClean="0"/>
              <a:t>/\</a:t>
            </a:r>
            <a:r>
              <a:rPr lang="en-US" sz="2000" dirty="0" err="1" smtClean="0"/>
              <a:t>bFred</a:t>
            </a:r>
            <a:r>
              <a:rPr lang="en-US" sz="2000" dirty="0" smtClean="0"/>
              <a:t>\b/  # match Fred, but not Frederic</a:t>
            </a:r>
          </a:p>
          <a:p>
            <a:pPr lvl="1"/>
            <a:r>
              <a:rPr lang="en-US" sz="2000" dirty="0" smtClean="0"/>
              <a:t>\B  # non-word boundary</a:t>
            </a:r>
          </a:p>
          <a:p>
            <a:pPr lvl="1"/>
            <a:r>
              <a:rPr lang="en-US" sz="2000" dirty="0" smtClean="0"/>
              <a:t>/\</a:t>
            </a:r>
            <a:r>
              <a:rPr lang="en-US" sz="2000" dirty="0" err="1" smtClean="0"/>
              <a:t>bsearch</a:t>
            </a:r>
            <a:r>
              <a:rPr lang="en-US" sz="2000" dirty="0" smtClean="0"/>
              <a:t>\B/ # matches searches, searching, etc but not research or search</a:t>
            </a:r>
          </a:p>
          <a:p>
            <a:pPr marL="342900" lvl="1" indent="-342900">
              <a:buFont typeface="Arial" pitchFamily="34" charset="0"/>
              <a:buChar char="•"/>
            </a:pPr>
            <a:r>
              <a:rPr lang="en-US" sz="2400" dirty="0" smtClean="0"/>
              <a:t>The Binding Operator, =~</a:t>
            </a:r>
          </a:p>
          <a:p>
            <a:pPr lvl="1"/>
            <a:r>
              <a:rPr lang="en-US" sz="2000" dirty="0" smtClean="0"/>
              <a:t>my $</a:t>
            </a:r>
            <a:r>
              <a:rPr lang="en-US" sz="2000" dirty="0" err="1" smtClean="0"/>
              <a:t>some_other</a:t>
            </a:r>
            <a:r>
              <a:rPr lang="en-US" sz="2000" dirty="0" smtClean="0"/>
              <a:t> = “I dream of betty rubble”;</a:t>
            </a:r>
            <a:br>
              <a:rPr lang="en-US" sz="2000" dirty="0" smtClean="0"/>
            </a:br>
            <a:r>
              <a:rPr lang="en-US" sz="2000" dirty="0" smtClean="0"/>
              <a:t>if ($</a:t>
            </a:r>
            <a:r>
              <a:rPr lang="en-US" sz="2000" dirty="0" err="1" smtClean="0"/>
              <a:t>some_other</a:t>
            </a:r>
            <a:r>
              <a:rPr lang="en-US" sz="2000" dirty="0" smtClean="0"/>
              <a:t> =~ /\</a:t>
            </a:r>
            <a:r>
              <a:rPr lang="en-US" sz="2000" dirty="0" err="1" smtClean="0"/>
              <a:t>brub</a:t>
            </a:r>
            <a:r>
              <a:rPr lang="en-US" sz="2000" dirty="0" smtClean="0"/>
              <a:t>/) {</a:t>
            </a:r>
            <a:br>
              <a:rPr lang="en-US" sz="2000" dirty="0" smtClean="0"/>
            </a:br>
            <a:r>
              <a:rPr lang="en-US" sz="2000" dirty="0" smtClean="0"/>
              <a:t>}</a:t>
            </a:r>
          </a:p>
          <a:p>
            <a:pPr lvl="1"/>
            <a:r>
              <a:rPr lang="en-US" sz="2000" dirty="0" smtClean="0"/>
              <a:t>my $</a:t>
            </a:r>
            <a:r>
              <a:rPr lang="en-US" sz="2000" dirty="0" err="1" smtClean="0"/>
              <a:t>likes_perl</a:t>
            </a:r>
            <a:r>
              <a:rPr lang="en-US" sz="2000" dirty="0" smtClean="0"/>
              <a:t> = (&lt;STDIN&gt; =~ /\byes\b/</a:t>
            </a:r>
            <a:r>
              <a:rPr lang="en-US" sz="2000" dirty="0" err="1" smtClean="0"/>
              <a:t>i</a:t>
            </a:r>
            <a:r>
              <a:rPr lang="en-US" sz="2000" dirty="0" smtClean="0"/>
              <a:t>);</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Scalar (only store one single value)</a:t>
            </a:r>
          </a:p>
          <a:p>
            <a:pPr lvl="1"/>
            <a:r>
              <a:rPr lang="en-US" sz="2000" dirty="0" smtClean="0"/>
              <a:t>Numbers, “Internally, Perl computes all numbers with double-precision floating-point values, which means that there is no integer values internal to Perl”</a:t>
            </a:r>
          </a:p>
          <a:p>
            <a:pPr lvl="2"/>
            <a:r>
              <a:rPr lang="en-US" sz="1800" dirty="0" smtClean="0"/>
              <a:t>Floating-Point, 1.25, -12e-24</a:t>
            </a:r>
          </a:p>
          <a:p>
            <a:pPr lvl="2"/>
            <a:r>
              <a:rPr lang="en-US" sz="1800" dirty="0" smtClean="0"/>
              <a:t>Integer, 2012, -40</a:t>
            </a:r>
          </a:p>
          <a:p>
            <a:pPr lvl="2"/>
            <a:r>
              <a:rPr lang="en-US" sz="1800" dirty="0" smtClean="0"/>
              <a:t> </a:t>
            </a:r>
            <a:r>
              <a:rPr lang="en-US" sz="1800" dirty="0" err="1" smtClean="0"/>
              <a:t>Nondecimal</a:t>
            </a:r>
            <a:r>
              <a:rPr lang="en-US" sz="1800" dirty="0" smtClean="0"/>
              <a:t> Integer, 0377, 0xFF, 0b11111111 (hex, </a:t>
            </a:r>
            <a:r>
              <a:rPr lang="en-US" sz="1800" dirty="0" err="1" smtClean="0"/>
              <a:t>oct</a:t>
            </a:r>
            <a:r>
              <a:rPr lang="en-US" sz="1800" dirty="0" smtClean="0"/>
              <a:t> conversion </a:t>
            </a:r>
            <a:r>
              <a:rPr lang="en-US" sz="1800" dirty="0" err="1" smtClean="0"/>
              <a:t>func</a:t>
            </a:r>
            <a:r>
              <a:rPr lang="en-US" sz="1800" dirty="0" smtClean="0"/>
              <a:t>)</a:t>
            </a:r>
          </a:p>
          <a:p>
            <a:pPr lvl="1"/>
            <a:r>
              <a:rPr lang="en-US" sz="2000" dirty="0" smtClean="0"/>
              <a:t>String with single quoted quotes, like raw string in Python</a:t>
            </a:r>
          </a:p>
          <a:p>
            <a:pPr lvl="1"/>
            <a:r>
              <a:rPr lang="en-US" sz="2000" dirty="0" smtClean="0"/>
              <a:t>String with double quoted quotes, supports variable interpolated</a:t>
            </a:r>
          </a:p>
          <a:p>
            <a:pPr lvl="1"/>
            <a:r>
              <a:rPr lang="en-US" sz="2000" dirty="0" smtClean="0"/>
              <a:t>Reference</a:t>
            </a:r>
          </a:p>
          <a:p>
            <a:pPr lvl="1"/>
            <a:r>
              <a:rPr lang="en-US" sz="2000" dirty="0" err="1" smtClean="0"/>
              <a:t>undef</a:t>
            </a:r>
            <a:endParaRPr lang="en-US" sz="2000" dirty="0" smtClean="0"/>
          </a:p>
          <a:p>
            <a:pPr marL="342900" lvl="1" indent="-342900">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Interpolating into Patterns</a:t>
            </a:r>
          </a:p>
          <a:p>
            <a:pPr lvl="1"/>
            <a:r>
              <a:rPr lang="en-US" sz="2000" dirty="0" smtClean="0"/>
              <a:t>my $what = “</a:t>
            </a:r>
            <a:r>
              <a:rPr lang="en-US" sz="2000" dirty="0" err="1" smtClean="0"/>
              <a:t>larry</a:t>
            </a:r>
            <a:r>
              <a:rPr lang="en-US" sz="2000" dirty="0" smtClean="0"/>
              <a:t>”; </a:t>
            </a:r>
            <a:br>
              <a:rPr lang="en-US" sz="2000" dirty="0" smtClean="0"/>
            </a:br>
            <a:r>
              <a:rPr lang="en-US" sz="2000" dirty="0" smtClean="0"/>
              <a:t>if (/^($what)/) {</a:t>
            </a:r>
            <a:br>
              <a:rPr lang="en-US" sz="2000" dirty="0" smtClean="0"/>
            </a:br>
            <a:r>
              <a:rPr lang="en-US" sz="2000" dirty="0" smtClean="0"/>
              <a:t>}</a:t>
            </a:r>
          </a:p>
          <a:p>
            <a:pPr lvl="1"/>
            <a:r>
              <a:rPr lang="en-US" sz="2000" dirty="0" smtClean="0"/>
              <a:t>Pay attention to the meta character in the variable in pattern</a:t>
            </a:r>
            <a:br>
              <a:rPr lang="en-US" sz="2000" dirty="0" smtClean="0"/>
            </a:br>
            <a:r>
              <a:rPr lang="en-US" sz="2000" dirty="0" smtClean="0"/>
              <a:t>What if $what = </a:t>
            </a:r>
            <a:r>
              <a:rPr lang="en-US" sz="2000" dirty="0" err="1" smtClean="0"/>
              <a:t>fred</a:t>
            </a:r>
            <a:r>
              <a:rPr lang="en-US" sz="2000" b="1" dirty="0" smtClean="0">
                <a:solidFill>
                  <a:srgbClr val="FF0000"/>
                </a:solidFill>
              </a:rPr>
              <a:t>(</a:t>
            </a:r>
            <a:r>
              <a:rPr lang="en-US" sz="2000" dirty="0" smtClean="0"/>
              <a:t>barney ?</a:t>
            </a:r>
            <a:br>
              <a:rPr lang="en-US" sz="2000" dirty="0" smtClean="0"/>
            </a:br>
            <a:r>
              <a:rPr lang="en-US" sz="2000" dirty="0" smtClean="0"/>
              <a:t>if (/^($what)/) =&gt; if (/^(</a:t>
            </a:r>
            <a:r>
              <a:rPr lang="en-US" sz="2000" dirty="0" err="1" smtClean="0"/>
              <a:t>fred</a:t>
            </a:r>
            <a:r>
              <a:rPr lang="en-US" sz="2000" b="1" dirty="0" smtClean="0">
                <a:solidFill>
                  <a:srgbClr val="FF0000"/>
                </a:solidFill>
              </a:rPr>
              <a:t>(</a:t>
            </a:r>
            <a:r>
              <a:rPr lang="en-US" sz="2000" dirty="0" smtClean="0"/>
              <a:t>barney)/) will report error, use </a:t>
            </a:r>
            <a:r>
              <a:rPr lang="en-US" sz="2000" dirty="0" err="1" smtClean="0"/>
              <a:t>quotemeta</a:t>
            </a:r>
            <a:r>
              <a:rPr lang="en-US" sz="2000" dirty="0" smtClean="0"/>
              <a:t> or \Q to solve this problem (the variable will not be treated as regular expression any more)</a:t>
            </a:r>
          </a:p>
          <a:p>
            <a:pPr marL="342900" lvl="1" indent="-342900">
              <a:buFont typeface="Arial" pitchFamily="34" charset="0"/>
              <a:buChar char="•"/>
            </a:pPr>
            <a:r>
              <a:rPr lang="en-US" sz="2400" dirty="0" smtClean="0"/>
              <a:t>The Match Variables</a:t>
            </a:r>
          </a:p>
          <a:p>
            <a:pPr lvl="1"/>
            <a:r>
              <a:rPr lang="en-US" sz="2000" b="1" dirty="0" smtClean="0">
                <a:solidFill>
                  <a:srgbClr val="FF0000"/>
                </a:solidFill>
              </a:rPr>
              <a:t>()</a:t>
            </a:r>
            <a:r>
              <a:rPr lang="en-US" sz="2000" dirty="0" smtClean="0"/>
              <a:t> in the regular expression captures what it matches automatically</a:t>
            </a:r>
          </a:p>
          <a:p>
            <a:pPr lvl="1"/>
            <a:r>
              <a:rPr lang="en-US" sz="2000" b="1" dirty="0" smtClean="0">
                <a:solidFill>
                  <a:srgbClr val="FF0000"/>
                </a:solidFill>
              </a:rPr>
              <a:t>\4 </a:t>
            </a:r>
            <a:r>
              <a:rPr lang="en-US" sz="2000" dirty="0" smtClean="0"/>
              <a:t>refers back to the memory during the pattern while it is trying to match, while </a:t>
            </a:r>
            <a:r>
              <a:rPr lang="en-US" sz="2000" b="1" dirty="0" smtClean="0">
                <a:solidFill>
                  <a:srgbClr val="FF0000"/>
                </a:solidFill>
              </a:rPr>
              <a:t>$4 </a:t>
            </a:r>
            <a:r>
              <a:rPr lang="en-US" sz="2000" dirty="0" smtClean="0"/>
              <a:t>refers to the memory of an already </a:t>
            </a:r>
            <a:r>
              <a:rPr lang="en-US" sz="2000" i="1" dirty="0" smtClean="0"/>
              <a:t>completed pattern match (</a:t>
            </a:r>
            <a:r>
              <a:rPr lang="en-US" sz="2000" i="1" dirty="0" err="1" smtClean="0"/>
              <a:t>perlre</a:t>
            </a:r>
            <a:r>
              <a:rPr lang="en-US" sz="2000" i="1" dirty="0" smtClean="0"/>
              <a:t> for more info)</a:t>
            </a:r>
            <a:r>
              <a:rPr lang="en-US" sz="2000" dirty="0" smtClean="0"/>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The Persistence of Memory </a:t>
            </a:r>
          </a:p>
          <a:p>
            <a:pPr lvl="1"/>
            <a:r>
              <a:rPr lang="en-US" sz="2000" dirty="0" smtClean="0"/>
              <a:t>These match variables generally stay around until the next </a:t>
            </a:r>
            <a:r>
              <a:rPr lang="en-US" sz="2000" i="1" dirty="0" smtClean="0"/>
              <a:t>successful pattern match. </a:t>
            </a:r>
            <a:r>
              <a:rPr lang="en-US" sz="2000" dirty="0" smtClean="0"/>
              <a:t>That is, an unsuccessful match leaves the previous memories intact, but a successful one resets them all</a:t>
            </a:r>
          </a:p>
          <a:p>
            <a:pPr marL="342900" lvl="1" indent="-342900">
              <a:buFont typeface="Arial" pitchFamily="34" charset="0"/>
              <a:buChar char="•"/>
            </a:pPr>
            <a:r>
              <a:rPr lang="en-US" sz="2400" dirty="0" err="1" smtClean="0"/>
              <a:t>Noncapturing</a:t>
            </a:r>
            <a:r>
              <a:rPr lang="en-US" sz="2400" dirty="0" smtClean="0"/>
              <a:t> Parentheses</a:t>
            </a:r>
          </a:p>
          <a:p>
            <a:pPr lvl="1"/>
            <a:r>
              <a:rPr lang="en-US" sz="2000" dirty="0" smtClean="0"/>
              <a:t>(</a:t>
            </a:r>
            <a:r>
              <a:rPr lang="en-US" sz="2000" b="1" dirty="0" smtClean="0">
                <a:solidFill>
                  <a:srgbClr val="FF0000"/>
                </a:solidFill>
              </a:rPr>
              <a:t>?:</a:t>
            </a:r>
            <a:r>
              <a:rPr lang="en-US" sz="2000" dirty="0" smtClean="0"/>
              <a:t>xxx)   # non-capturing</a:t>
            </a:r>
          </a:p>
          <a:p>
            <a:pPr lvl="1"/>
            <a:r>
              <a:rPr lang="en-US" sz="2000" dirty="0" smtClean="0"/>
              <a:t>if (/(</a:t>
            </a:r>
            <a:r>
              <a:rPr lang="en-US" sz="2000" b="1" dirty="0" smtClean="0"/>
              <a:t>?:</a:t>
            </a:r>
            <a:r>
              <a:rPr lang="en-US" sz="2000" dirty="0" err="1" smtClean="0"/>
              <a:t>bronto</a:t>
            </a:r>
            <a:r>
              <a:rPr lang="en-US" sz="2000" dirty="0" smtClean="0"/>
              <a:t>)?</a:t>
            </a:r>
            <a:r>
              <a:rPr lang="en-US" sz="2000" dirty="0" err="1" smtClean="0"/>
              <a:t>saurus</a:t>
            </a:r>
            <a:r>
              <a:rPr lang="en-US" sz="2000" dirty="0" smtClean="0"/>
              <a:t> (</a:t>
            </a:r>
            <a:r>
              <a:rPr lang="en-US" sz="2000" b="1" dirty="0" smtClean="0"/>
              <a:t>?:</a:t>
            </a:r>
            <a:r>
              <a:rPr lang="en-US" sz="2000" dirty="0" smtClean="0"/>
              <a:t>BBQ )?(</a:t>
            </a:r>
            <a:r>
              <a:rPr lang="en-US" sz="2000" dirty="0" err="1" smtClean="0"/>
              <a:t>steak|burger</a:t>
            </a:r>
            <a:r>
              <a:rPr lang="en-US" sz="2000" dirty="0" smtClean="0"/>
              <a:t>)/) { </a:t>
            </a:r>
            <a:br>
              <a:rPr lang="en-US" sz="2000" dirty="0" smtClean="0"/>
            </a:br>
            <a:r>
              <a:rPr lang="en-US" sz="2000" dirty="0" smtClean="0"/>
              <a:t>}</a:t>
            </a:r>
          </a:p>
          <a:p>
            <a:pPr marL="342900" lvl="1" indent="-342900">
              <a:buFont typeface="Arial" pitchFamily="34" charset="0"/>
              <a:buChar char="•"/>
            </a:pPr>
            <a:r>
              <a:rPr lang="en-US" sz="2400" dirty="0" smtClean="0"/>
              <a:t>Named Captures</a:t>
            </a:r>
          </a:p>
          <a:p>
            <a:pPr lvl="1"/>
            <a:r>
              <a:rPr lang="en-US" sz="2000" b="1" dirty="0" smtClean="0"/>
              <a:t>%+ </a:t>
            </a:r>
            <a:r>
              <a:rPr lang="en-US" sz="2000" dirty="0" err="1" smtClean="0"/>
              <a:t>hashtable</a:t>
            </a:r>
            <a:r>
              <a:rPr lang="en-US" sz="2000" b="1" dirty="0" smtClean="0"/>
              <a:t> </a:t>
            </a:r>
            <a:r>
              <a:rPr lang="en-US" sz="2000" dirty="0" smtClean="0"/>
              <a:t>saves the capture results, Perl 5.10 or higher</a:t>
            </a:r>
          </a:p>
          <a:p>
            <a:pPr lvl="1"/>
            <a:r>
              <a:rPr lang="en-US" sz="2000" b="1" dirty="0" smtClean="0">
                <a:solidFill>
                  <a:srgbClr val="FF0000"/>
                </a:solidFill>
              </a:rPr>
              <a:t>(?&lt;</a:t>
            </a:r>
            <a:r>
              <a:rPr lang="en-US" sz="2000" b="1" i="1" dirty="0" smtClean="0">
                <a:solidFill>
                  <a:srgbClr val="FF0000"/>
                </a:solidFill>
              </a:rPr>
              <a:t>LABEL</a:t>
            </a:r>
            <a:r>
              <a:rPr lang="en-US" sz="2000" b="1" dirty="0" smtClean="0">
                <a:solidFill>
                  <a:srgbClr val="FF0000"/>
                </a:solidFill>
              </a:rPr>
              <a:t>&gt;PATTERN</a:t>
            </a:r>
            <a:r>
              <a:rPr lang="en-US" sz="2000" dirty="0" smtClean="0"/>
              <a:t>), we can give </a:t>
            </a:r>
            <a:r>
              <a:rPr lang="en-US" sz="2000" i="1" dirty="0" smtClean="0"/>
              <a:t>LABEL</a:t>
            </a:r>
            <a:r>
              <a:rPr lang="en-US" sz="2000" dirty="0" smtClean="0"/>
              <a:t> a name</a:t>
            </a:r>
            <a:br>
              <a:rPr lang="en-US" sz="2000" dirty="0" smtClean="0"/>
            </a:br>
            <a:r>
              <a:rPr lang="en-US" sz="2000" dirty="0" smtClean="0"/>
              <a:t>use 5.010;</a:t>
            </a:r>
            <a:br>
              <a:rPr lang="en-US" sz="2000" dirty="0" smtClean="0"/>
            </a:br>
            <a:r>
              <a:rPr lang="en-US" sz="2000" dirty="0" smtClean="0"/>
              <a:t>my $names = 'Fred or Barney';</a:t>
            </a:r>
            <a:br>
              <a:rPr lang="en-US" sz="2000" dirty="0" smtClean="0"/>
            </a:br>
            <a:r>
              <a:rPr lang="en-US" sz="2000" dirty="0" smtClean="0"/>
              <a:t>if( $names =~ m/(?</a:t>
            </a:r>
            <a:r>
              <a:rPr lang="en-US" sz="2000" b="1" dirty="0" smtClean="0"/>
              <a:t>&lt;name1&gt;</a:t>
            </a:r>
            <a:r>
              <a:rPr lang="en-US" sz="2000" dirty="0" smtClean="0"/>
              <a:t>\w+) (?:</a:t>
            </a:r>
            <a:r>
              <a:rPr lang="en-US" sz="2000" dirty="0" err="1" smtClean="0"/>
              <a:t>and|or</a:t>
            </a:r>
            <a:r>
              <a:rPr lang="en-US" sz="2000" dirty="0" smtClean="0"/>
              <a:t>) </a:t>
            </a:r>
            <a:r>
              <a:rPr lang="en-US" sz="2000" b="1" dirty="0" smtClean="0"/>
              <a:t>(?&lt;name2&gt;\</a:t>
            </a:r>
            <a:r>
              <a:rPr lang="en-US" sz="2000" dirty="0" smtClean="0"/>
              <a:t>w+)/ ) {</a:t>
            </a:r>
            <a:br>
              <a:rPr lang="en-US" sz="2000" dirty="0" smtClean="0"/>
            </a:br>
            <a:r>
              <a:rPr lang="en-US" sz="2000" dirty="0" smtClean="0"/>
              <a:t>    say "I saw </a:t>
            </a:r>
            <a:r>
              <a:rPr lang="en-US" sz="2000" b="1" dirty="0" smtClean="0">
                <a:solidFill>
                  <a:srgbClr val="FF0000"/>
                </a:solidFill>
              </a:rPr>
              <a:t>$+</a:t>
            </a:r>
            <a:r>
              <a:rPr lang="en-US" sz="2000" dirty="0" smtClean="0"/>
              <a:t>{name1} and </a:t>
            </a:r>
            <a:r>
              <a:rPr lang="en-US" sz="2000" b="1" dirty="0" smtClean="0">
                <a:solidFill>
                  <a:srgbClr val="FF0000"/>
                </a:solidFill>
              </a:rPr>
              <a:t>$+</a:t>
            </a:r>
            <a:r>
              <a:rPr lang="en-US" sz="2000" dirty="0" smtClean="0"/>
              <a:t>{name2}";</a:t>
            </a:r>
            <a:br>
              <a:rPr lang="en-US" sz="2000" dirty="0" smtClean="0"/>
            </a:br>
            <a:r>
              <a:rPr lang="en-US" sz="2000" dirty="0" smtClean="0"/>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The Automatic Match Variables (may be empty)</a:t>
            </a:r>
          </a:p>
          <a:p>
            <a:pPr lvl="1"/>
            <a:r>
              <a:rPr lang="en-US" sz="2000" b="1" dirty="0" smtClean="0">
                <a:solidFill>
                  <a:srgbClr val="FF0000"/>
                </a:solidFill>
              </a:rPr>
              <a:t>$`</a:t>
            </a:r>
            <a:r>
              <a:rPr lang="en-US" sz="2000" dirty="0" smtClean="0"/>
              <a:t>,  holds whatever the regular expression engine had to skip over before it found the match</a:t>
            </a:r>
          </a:p>
          <a:p>
            <a:pPr lvl="1"/>
            <a:r>
              <a:rPr lang="en-US" sz="2000" b="1" dirty="0" smtClean="0">
                <a:solidFill>
                  <a:srgbClr val="FF0000"/>
                </a:solidFill>
              </a:rPr>
              <a:t>$&amp;</a:t>
            </a:r>
            <a:r>
              <a:rPr lang="en-US" sz="2000" dirty="0" smtClean="0"/>
              <a:t>, has the entire matched section</a:t>
            </a:r>
          </a:p>
          <a:p>
            <a:pPr lvl="1"/>
            <a:r>
              <a:rPr lang="en-US" sz="2000" b="1" dirty="0" smtClean="0">
                <a:solidFill>
                  <a:srgbClr val="FF0000"/>
                </a:solidFill>
              </a:rPr>
              <a:t>$’</a:t>
            </a:r>
            <a:r>
              <a:rPr lang="en-US" sz="2000" dirty="0" smtClean="0"/>
              <a:t>, has the remainder of the string that the pattern never got to</a:t>
            </a:r>
            <a:br>
              <a:rPr lang="en-US" sz="2000" dirty="0" smtClean="0"/>
            </a:br>
            <a:r>
              <a:rPr lang="en-US" sz="2000" dirty="0" smtClean="0"/>
              <a:t>if ("Hello there, neighbor" =~ /\s(\w+),/) {</a:t>
            </a:r>
            <a:br>
              <a:rPr lang="en-US" sz="2000" dirty="0" smtClean="0"/>
            </a:br>
            <a:r>
              <a:rPr lang="en-US" sz="2000" dirty="0" smtClean="0"/>
              <a:t>    $`  =&gt; ‘Hello’</a:t>
            </a:r>
            <a:br>
              <a:rPr lang="en-US" sz="2000" dirty="0" smtClean="0"/>
            </a:br>
            <a:r>
              <a:rPr lang="en-US" sz="2000" dirty="0" smtClean="0"/>
              <a:t>    $&amp;  =&gt; ‘ there,’</a:t>
            </a:r>
            <a:br>
              <a:rPr lang="en-US" sz="2000" dirty="0" smtClean="0"/>
            </a:br>
            <a:r>
              <a:rPr lang="en-US" sz="2000" dirty="0" smtClean="0"/>
              <a:t>    $’  =&gt; ‘ neighbor’</a:t>
            </a:r>
            <a:br>
              <a:rPr lang="en-US" sz="2000" dirty="0" smtClean="0"/>
            </a:br>
            <a:r>
              <a:rPr lang="en-US" sz="2000" dirty="0" smtClean="0"/>
              <a:t>}</a:t>
            </a:r>
          </a:p>
          <a:p>
            <a:pPr lvl="1"/>
            <a:r>
              <a:rPr lang="en-US" sz="2000" dirty="0" smtClean="0"/>
              <a:t>The variable will slow the regular expression</a:t>
            </a:r>
          </a:p>
          <a:p>
            <a:pPr marL="342900" lvl="1" indent="-342900">
              <a:buFont typeface="Arial" pitchFamily="34" charset="0"/>
              <a:buChar char="•"/>
            </a:pPr>
            <a:r>
              <a:rPr lang="en-US" sz="2400" dirty="0" smtClean="0"/>
              <a:t>General Quantifiers</a:t>
            </a:r>
          </a:p>
          <a:p>
            <a:pPr lvl="1"/>
            <a:r>
              <a:rPr lang="en-US" sz="2000" dirty="0" smtClean="0"/>
              <a:t>{M, N}, repeated M to N times</a:t>
            </a:r>
          </a:p>
          <a:p>
            <a:pPr lvl="1"/>
            <a:r>
              <a:rPr lang="en-US" sz="2000" dirty="0" smtClean="0"/>
              <a:t>{M, }, repeated M or more than M times</a:t>
            </a:r>
          </a:p>
          <a:p>
            <a:pPr lvl="1"/>
            <a:r>
              <a:rPr lang="en-US" sz="2000" dirty="0" smtClean="0"/>
              <a:t>{M}, repeated M times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Precedence (</a:t>
            </a:r>
            <a:r>
              <a:rPr lang="en-US" sz="2400" dirty="0" err="1" smtClean="0"/>
              <a:t>perlre</a:t>
            </a:r>
            <a:r>
              <a:rPr lang="en-US" sz="2400" dirty="0" smtClean="0"/>
              <a:t>, </a:t>
            </a:r>
            <a:r>
              <a:rPr lang="en-US" sz="2400" dirty="0" err="1" smtClean="0"/>
              <a:t>perlquick</a:t>
            </a:r>
            <a:r>
              <a:rPr lang="en-US" sz="2400" dirty="0" smtClean="0"/>
              <a:t>, </a:t>
            </a:r>
            <a:r>
              <a:rPr lang="en-US" sz="2400" dirty="0" err="1" smtClean="0"/>
              <a:t>perlretut</a:t>
            </a:r>
            <a:r>
              <a:rPr lang="en-US" sz="2400" dirty="0" smtClean="0"/>
              <a:t>)</a:t>
            </a:r>
          </a:p>
          <a:p>
            <a:pPr lvl="1"/>
            <a:endParaRPr lang="en-US" sz="2000" dirty="0" smtClean="0"/>
          </a:p>
        </p:txBody>
      </p:sp>
      <p:pic>
        <p:nvPicPr>
          <p:cNvPr id="1027" name="Picture 3"/>
          <p:cNvPicPr>
            <a:picLocks noChangeAspect="1" noChangeArrowheads="1"/>
          </p:cNvPicPr>
          <p:nvPr/>
        </p:nvPicPr>
        <p:blipFill>
          <a:blip r:embed="rId2" cstate="print"/>
          <a:srcRect/>
          <a:stretch>
            <a:fillRect/>
          </a:stretch>
        </p:blipFill>
        <p:spPr bwMode="auto">
          <a:xfrm>
            <a:off x="990600" y="1676400"/>
            <a:ext cx="7038975"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Substitutions with </a:t>
            </a:r>
            <a:r>
              <a:rPr lang="en-US" sz="2400" b="1" dirty="0" smtClean="0">
                <a:solidFill>
                  <a:srgbClr val="C00000"/>
                </a:solidFill>
              </a:rPr>
              <a:t>s///  </a:t>
            </a:r>
            <a:r>
              <a:rPr lang="en-US" sz="2400" dirty="0" smtClean="0"/>
              <a:t>(return </a:t>
            </a:r>
            <a:r>
              <a:rPr lang="en-US" sz="2400" dirty="0" err="1" smtClean="0"/>
              <a:t>boolean</a:t>
            </a:r>
            <a:r>
              <a:rPr lang="en-US" sz="2400" dirty="0" smtClean="0"/>
              <a:t>)</a:t>
            </a:r>
          </a:p>
          <a:p>
            <a:pPr lvl="1"/>
            <a:r>
              <a:rPr lang="en-US" sz="2000" dirty="0" smtClean="0"/>
              <a:t>$_ = "green scaly dinosaur";</a:t>
            </a:r>
            <a:br>
              <a:rPr lang="en-US" sz="2000" dirty="0" smtClean="0"/>
            </a:br>
            <a:r>
              <a:rPr lang="en-US" sz="2000" dirty="0" smtClean="0"/>
              <a:t>s/(\w+) (\w+)/$2, $1/; # Now it's "scaly, green dinosaur“</a:t>
            </a:r>
            <a:br>
              <a:rPr lang="en-US" sz="2000" dirty="0" smtClean="0"/>
            </a:br>
            <a:r>
              <a:rPr lang="en-US" sz="2000" dirty="0" smtClean="0"/>
              <a:t>s/^/huge, /; # Now it's "huge, scaly, green dinosaur“</a:t>
            </a:r>
            <a:br>
              <a:rPr lang="en-US" sz="2000" dirty="0" smtClean="0"/>
            </a:br>
            <a:r>
              <a:rPr lang="en-US" sz="2000" dirty="0" smtClean="0"/>
              <a:t>s/,.*</a:t>
            </a:r>
            <a:r>
              <a:rPr lang="en-US" sz="2000" dirty="0" err="1" smtClean="0"/>
              <a:t>een</a:t>
            </a:r>
            <a:r>
              <a:rPr lang="en-US" sz="2000" dirty="0" smtClean="0"/>
              <a:t>//; # Empty replacement: Now it's "huge dinosaur“</a:t>
            </a:r>
            <a:br>
              <a:rPr lang="en-US" sz="2000" dirty="0" smtClean="0"/>
            </a:br>
            <a:r>
              <a:rPr lang="en-US" sz="2000" dirty="0" smtClean="0"/>
              <a:t>s/green/red/; # Failed match: still "huge dinosaur“</a:t>
            </a:r>
            <a:br>
              <a:rPr lang="en-US" sz="2000" dirty="0" smtClean="0"/>
            </a:br>
            <a:r>
              <a:rPr lang="en-US" sz="2000" dirty="0" smtClean="0"/>
              <a:t>s/\w+$/($`!)$&amp;/; # Now it's "huge (huge !)dinosaur“</a:t>
            </a:r>
            <a:br>
              <a:rPr lang="en-US" sz="2000" dirty="0" smtClean="0"/>
            </a:br>
            <a:r>
              <a:rPr lang="en-US" sz="2000" dirty="0" smtClean="0"/>
              <a:t>s/\s+(!\W+)/$1 /; # Now it's "huge (huge!) dinosaur“</a:t>
            </a:r>
            <a:br>
              <a:rPr lang="en-US" sz="2000" dirty="0" smtClean="0"/>
            </a:br>
            <a:r>
              <a:rPr lang="en-US" sz="2000" dirty="0" smtClean="0"/>
              <a:t>s/huge/gigantic/; # Now it's "gigantic (huge!) dinosaur“</a:t>
            </a:r>
          </a:p>
          <a:p>
            <a:pPr lvl="1"/>
            <a:r>
              <a:rPr lang="en-US" sz="2000" dirty="0" smtClean="0"/>
              <a:t>Use </a:t>
            </a:r>
            <a:r>
              <a:rPr lang="en-US" sz="2000" b="1" dirty="0" smtClean="0">
                <a:solidFill>
                  <a:srgbClr val="C00000"/>
                </a:solidFill>
              </a:rPr>
              <a:t>/g </a:t>
            </a:r>
            <a:r>
              <a:rPr lang="en-US" sz="2000" dirty="0" smtClean="0"/>
              <a:t>for global substitution</a:t>
            </a:r>
            <a:br>
              <a:rPr lang="en-US" sz="2000" dirty="0" smtClean="0"/>
            </a:br>
            <a:r>
              <a:rPr lang="en-US" sz="2000" dirty="0" smtClean="0"/>
              <a:t>$_ = "home, sweet home!";</a:t>
            </a:r>
            <a:br>
              <a:rPr lang="en-US" sz="2000" dirty="0" smtClean="0"/>
            </a:br>
            <a:r>
              <a:rPr lang="en-US" sz="2000" dirty="0" smtClean="0"/>
              <a:t>s/home/cave/g;</a:t>
            </a:r>
          </a:p>
          <a:p>
            <a:pPr lvl="1"/>
            <a:r>
              <a:rPr lang="en-US" sz="2000" dirty="0" smtClean="0"/>
              <a:t>s/^\s+//; # Replace leading whitespace with nothing</a:t>
            </a:r>
            <a:br>
              <a:rPr lang="en-US" sz="2000" dirty="0" smtClean="0"/>
            </a:br>
            <a:r>
              <a:rPr lang="en-US" sz="2000" dirty="0" smtClean="0"/>
              <a:t>s/\s+$//; # Replace trailing whitespace with nothing</a:t>
            </a:r>
            <a:br>
              <a:rPr lang="en-US" sz="2000" dirty="0" smtClean="0"/>
            </a:br>
            <a:r>
              <a:rPr lang="en-US" sz="2000" dirty="0" smtClean="0"/>
              <a:t>s/^\s+|\s+$//g; # Strip leading, trailing whitespace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Case Shifting  </a:t>
            </a:r>
            <a:r>
              <a:rPr lang="en-US" sz="2400" b="1" dirty="0" smtClean="0">
                <a:solidFill>
                  <a:srgbClr val="C00000"/>
                </a:solidFill>
              </a:rPr>
              <a:t>(\L, \U, \l, \u)</a:t>
            </a:r>
          </a:p>
          <a:p>
            <a:pPr lvl="1"/>
            <a:r>
              <a:rPr lang="en-US" sz="2000" dirty="0" smtClean="0"/>
              <a:t>$_ = "I saw Barney with Fred.";</a:t>
            </a:r>
            <a:br>
              <a:rPr lang="en-US" sz="2000" dirty="0" smtClean="0"/>
            </a:br>
            <a:r>
              <a:rPr lang="en-US" sz="2000" dirty="0" smtClean="0"/>
              <a:t>s/(</a:t>
            </a:r>
            <a:r>
              <a:rPr lang="en-US" sz="2000" dirty="0" err="1" smtClean="0"/>
              <a:t>fred|barney</a:t>
            </a:r>
            <a:r>
              <a:rPr lang="en-US" sz="2000" dirty="0" smtClean="0"/>
              <a:t>)/</a:t>
            </a:r>
            <a:r>
              <a:rPr lang="en-US" sz="2000" b="1" dirty="0" smtClean="0">
                <a:solidFill>
                  <a:srgbClr val="C00000"/>
                </a:solidFill>
              </a:rPr>
              <a:t>\U</a:t>
            </a:r>
            <a:r>
              <a:rPr lang="en-US" sz="2000" dirty="0" smtClean="0"/>
              <a:t>$1/</a:t>
            </a:r>
            <a:r>
              <a:rPr lang="en-US" sz="2000" dirty="0" err="1" smtClean="0"/>
              <a:t>gi</a:t>
            </a:r>
            <a:r>
              <a:rPr lang="en-US" sz="2000" dirty="0" smtClean="0"/>
              <a:t>; # $_ is now "I saw BARNEY with FRED.“</a:t>
            </a:r>
            <a:br>
              <a:rPr lang="en-US" sz="2000" dirty="0" smtClean="0"/>
            </a:br>
            <a:r>
              <a:rPr lang="en-US" sz="2000" dirty="0" smtClean="0"/>
              <a:t> s/(</a:t>
            </a:r>
            <a:r>
              <a:rPr lang="en-US" sz="2000" dirty="0" err="1" smtClean="0"/>
              <a:t>fred|barney</a:t>
            </a:r>
            <a:r>
              <a:rPr lang="en-US" sz="2000" dirty="0" smtClean="0"/>
              <a:t>)/</a:t>
            </a:r>
            <a:r>
              <a:rPr lang="en-US" sz="2000" b="1" dirty="0" smtClean="0">
                <a:solidFill>
                  <a:srgbClr val="C00000"/>
                </a:solidFill>
              </a:rPr>
              <a:t>\L</a:t>
            </a:r>
            <a:r>
              <a:rPr lang="en-US" sz="2000" dirty="0" smtClean="0"/>
              <a:t>$1/</a:t>
            </a:r>
            <a:r>
              <a:rPr lang="en-US" sz="2000" dirty="0" err="1" smtClean="0"/>
              <a:t>gi</a:t>
            </a:r>
            <a:r>
              <a:rPr lang="en-US" sz="2000" dirty="0" smtClean="0"/>
              <a:t>; # $_ is now "I saw barney with </a:t>
            </a:r>
            <a:r>
              <a:rPr lang="en-US" sz="2000" dirty="0" err="1" smtClean="0"/>
              <a:t>fred</a:t>
            </a:r>
            <a:r>
              <a:rPr lang="en-US" sz="2000" dirty="0" smtClean="0"/>
              <a:t>."</a:t>
            </a:r>
          </a:p>
          <a:p>
            <a:pPr lvl="1"/>
            <a:r>
              <a:rPr lang="en-US" sz="2000" dirty="0" smtClean="0"/>
              <a:t>By default, these affect the rest of the (replacement) string, or you can turn off case shifting with </a:t>
            </a:r>
            <a:r>
              <a:rPr lang="en-US" sz="2000" b="1" dirty="0" smtClean="0">
                <a:solidFill>
                  <a:srgbClr val="C00000"/>
                </a:solidFill>
              </a:rPr>
              <a:t>\E</a:t>
            </a:r>
            <a:r>
              <a:rPr lang="en-US" sz="2000" dirty="0" smtClean="0"/>
              <a:t>:</a:t>
            </a:r>
            <a:br>
              <a:rPr lang="en-US" sz="2000" dirty="0" smtClean="0"/>
            </a:br>
            <a:r>
              <a:rPr lang="en-US" sz="2000" dirty="0" smtClean="0"/>
              <a:t>s/(\w+) with (\w+)/\U$2\E with $1/</a:t>
            </a:r>
            <a:r>
              <a:rPr lang="en-US" sz="2000" dirty="0" err="1" smtClean="0"/>
              <a:t>i</a:t>
            </a:r>
            <a:r>
              <a:rPr lang="en-US" sz="2000" dirty="0" smtClean="0"/>
              <a:t>; # $_ is now "I saw FRED with barney.“</a:t>
            </a:r>
          </a:p>
          <a:p>
            <a:pPr lvl="1"/>
            <a:r>
              <a:rPr lang="en-US" sz="2000" dirty="0" smtClean="0"/>
              <a:t> Using \u with \L means “all lowercase, but capitalize the first letter</a:t>
            </a:r>
            <a:br>
              <a:rPr lang="en-US" sz="2000" dirty="0" smtClean="0"/>
            </a:br>
            <a:r>
              <a:rPr lang="en-US" sz="2000" dirty="0" smtClean="0"/>
              <a:t>s/(</a:t>
            </a:r>
            <a:r>
              <a:rPr lang="en-US" sz="2000" dirty="0" err="1" smtClean="0"/>
              <a:t>fred|barney</a:t>
            </a:r>
            <a:r>
              <a:rPr lang="en-US" sz="2000" dirty="0" smtClean="0"/>
              <a:t>)/\u$1/</a:t>
            </a:r>
            <a:r>
              <a:rPr lang="en-US" sz="2000" dirty="0" err="1" smtClean="0"/>
              <a:t>ig</a:t>
            </a:r>
            <a:r>
              <a:rPr lang="en-US" sz="2000" dirty="0" smtClean="0"/>
              <a:t>; # $_ is now "I saw FRED with Barney." </a:t>
            </a:r>
            <a:br>
              <a:rPr lang="en-US" sz="2000" dirty="0" smtClean="0"/>
            </a:br>
            <a:r>
              <a:rPr lang="en-US" sz="2000" dirty="0" smtClean="0"/>
              <a:t>s/(</a:t>
            </a:r>
            <a:r>
              <a:rPr lang="en-US" sz="2000" dirty="0" err="1" smtClean="0"/>
              <a:t>fred|barney</a:t>
            </a:r>
            <a:r>
              <a:rPr lang="en-US" sz="2000" dirty="0" smtClean="0"/>
              <a:t>)/\u\L$1/</a:t>
            </a:r>
            <a:r>
              <a:rPr lang="en-US" sz="2000" dirty="0" err="1" smtClean="0"/>
              <a:t>ig</a:t>
            </a:r>
            <a:r>
              <a:rPr lang="en-US" sz="2000" dirty="0" smtClean="0"/>
              <a:t>; # $_ is now "I saw Fred with Barney.“</a:t>
            </a:r>
            <a:br>
              <a:rPr lang="en-US" sz="2000" dirty="0" smtClean="0"/>
            </a:br>
            <a:r>
              <a:rPr lang="en-US" sz="2000" dirty="0" smtClean="0"/>
              <a:t>print "Hello, \L\</a:t>
            </a:r>
            <a:r>
              <a:rPr lang="en-US" sz="2000" dirty="0" err="1" smtClean="0"/>
              <a:t>u$name</a:t>
            </a:r>
            <a:r>
              <a:rPr lang="en-US" sz="2000" dirty="0" smtClean="0"/>
              <a:t>\E, would you like to play a game?\n";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Different Delimiters</a:t>
            </a:r>
          </a:p>
          <a:p>
            <a:pPr lvl="1"/>
            <a:r>
              <a:rPr lang="en-US" sz="2000" dirty="0" smtClean="0"/>
              <a:t>s#^https://#http://#;</a:t>
            </a:r>
            <a:br>
              <a:rPr lang="en-US" sz="2000" dirty="0" smtClean="0"/>
            </a:br>
            <a:r>
              <a:rPr lang="en-US" sz="2000" dirty="0" smtClean="0"/>
              <a:t>s{</a:t>
            </a:r>
            <a:r>
              <a:rPr lang="en-US" sz="2000" dirty="0" err="1" smtClean="0"/>
              <a:t>fred</a:t>
            </a:r>
            <a:r>
              <a:rPr lang="en-US" sz="2000" dirty="0" smtClean="0"/>
              <a:t>}{barney};</a:t>
            </a:r>
            <a:br>
              <a:rPr lang="en-US" sz="2000" dirty="0" smtClean="0"/>
            </a:br>
            <a:r>
              <a:rPr lang="en-US" sz="2000" dirty="0" smtClean="0"/>
              <a:t>s[</a:t>
            </a:r>
            <a:r>
              <a:rPr lang="en-US" sz="2000" dirty="0" err="1" smtClean="0"/>
              <a:t>fred</a:t>
            </a:r>
            <a:r>
              <a:rPr lang="en-US" sz="2000" dirty="0" smtClean="0"/>
              <a:t>](barney);</a:t>
            </a:r>
            <a:br>
              <a:rPr lang="en-US" sz="2000" dirty="0" smtClean="0"/>
            </a:br>
            <a:r>
              <a:rPr lang="en-US" sz="2000" dirty="0" smtClean="0"/>
              <a:t>s&lt;</a:t>
            </a:r>
            <a:r>
              <a:rPr lang="en-US" sz="2000" dirty="0" err="1" smtClean="0"/>
              <a:t>fred</a:t>
            </a:r>
            <a:r>
              <a:rPr lang="en-US" sz="2000" dirty="0" smtClean="0"/>
              <a:t>&gt;#barney#;</a:t>
            </a:r>
          </a:p>
          <a:p>
            <a:pPr marL="342900" lvl="1" indent="-342900">
              <a:buFont typeface="Arial" pitchFamily="34" charset="0"/>
              <a:buChar char="•"/>
            </a:pPr>
            <a:r>
              <a:rPr lang="en-US" sz="2400" dirty="0" smtClean="0"/>
              <a:t>Option Modifiers</a:t>
            </a:r>
          </a:p>
          <a:p>
            <a:pPr lvl="1"/>
            <a:r>
              <a:rPr lang="en-US" sz="2000" dirty="0" err="1" smtClean="0"/>
              <a:t>s#wilma#Wilma#gi</a:t>
            </a:r>
            <a:r>
              <a:rPr lang="en-US" sz="2000" dirty="0" smtClean="0"/>
              <a:t>; # replace every </a:t>
            </a:r>
            <a:r>
              <a:rPr lang="en-US" sz="2000" dirty="0" err="1" smtClean="0"/>
              <a:t>WiLmA</a:t>
            </a:r>
            <a:r>
              <a:rPr lang="en-US" sz="2000" dirty="0" smtClean="0"/>
              <a:t> or WILMA with Wilma</a:t>
            </a:r>
          </a:p>
          <a:p>
            <a:pPr lvl="1"/>
            <a:r>
              <a:rPr lang="en-US" sz="2000" dirty="0" smtClean="0"/>
              <a:t>s{__END__.*}{}s; # chop off the end marker and all following lines</a:t>
            </a:r>
          </a:p>
          <a:p>
            <a:pPr marL="342900" lvl="1" indent="-342900">
              <a:buFont typeface="Arial" pitchFamily="34" charset="0"/>
              <a:buChar char="•"/>
            </a:pPr>
            <a:r>
              <a:rPr lang="en-US" sz="2400" dirty="0" smtClean="0"/>
              <a:t>The Binding Operator</a:t>
            </a:r>
            <a:endParaRPr lang="en-US" sz="2000" dirty="0" smtClean="0"/>
          </a:p>
          <a:p>
            <a:pPr lvl="1"/>
            <a:r>
              <a:rPr lang="en-US" sz="2000" dirty="0" smtClean="0"/>
              <a:t>$</a:t>
            </a:r>
            <a:r>
              <a:rPr lang="en-US" sz="2000" dirty="0" err="1" smtClean="0"/>
              <a:t>file_name</a:t>
            </a:r>
            <a:r>
              <a:rPr lang="en-US" sz="2000" dirty="0" smtClean="0"/>
              <a:t> =~ s#^.*/##s; # In $</a:t>
            </a:r>
            <a:r>
              <a:rPr lang="en-US" sz="2000" dirty="0" err="1" smtClean="0"/>
              <a:t>file_name</a:t>
            </a:r>
            <a:r>
              <a:rPr lang="en-US" sz="2000" dirty="0" smtClean="0"/>
              <a:t>, remove any Unix-style path</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split  (Text::CSV)</a:t>
            </a:r>
          </a:p>
          <a:p>
            <a:pPr lvl="1"/>
            <a:r>
              <a:rPr lang="en-US" sz="2000" dirty="0" smtClean="0"/>
              <a:t>@fields = split /separator/, $string;</a:t>
            </a:r>
          </a:p>
          <a:p>
            <a:pPr lvl="1"/>
            <a:r>
              <a:rPr lang="en-US" sz="2000" dirty="0" smtClean="0"/>
              <a:t>@fields = split /:/, "</a:t>
            </a:r>
            <a:r>
              <a:rPr lang="en-US" sz="2000" dirty="0" err="1" smtClean="0"/>
              <a:t>abc:def:g:h</a:t>
            </a:r>
            <a:r>
              <a:rPr lang="en-US" sz="2000" dirty="0" smtClean="0"/>
              <a:t>"; # gives ("</a:t>
            </a:r>
            <a:r>
              <a:rPr lang="en-US" sz="2000" dirty="0" err="1" smtClean="0"/>
              <a:t>abc</a:t>
            </a:r>
            <a:r>
              <a:rPr lang="en-US" sz="2000" dirty="0" smtClean="0"/>
              <a:t>", "def", "g", "h")</a:t>
            </a:r>
          </a:p>
          <a:p>
            <a:pPr lvl="1"/>
            <a:r>
              <a:rPr lang="en-US" sz="2000" dirty="0" smtClean="0"/>
              <a:t>@fields = split /:/, "</a:t>
            </a:r>
            <a:r>
              <a:rPr lang="en-US" sz="2000" dirty="0" err="1" smtClean="0"/>
              <a:t>abc:def</a:t>
            </a:r>
            <a:r>
              <a:rPr lang="en-US" sz="2000" dirty="0" smtClean="0"/>
              <a:t>::g:h"; # gives ("</a:t>
            </a:r>
            <a:r>
              <a:rPr lang="en-US" sz="2000" dirty="0" err="1" smtClean="0"/>
              <a:t>abc</a:t>
            </a:r>
            <a:r>
              <a:rPr lang="en-US" sz="2000" dirty="0" smtClean="0"/>
              <a:t>", "def", </a:t>
            </a:r>
            <a:r>
              <a:rPr lang="en-US" sz="2000" b="1" dirty="0" smtClean="0">
                <a:solidFill>
                  <a:srgbClr val="C00000"/>
                </a:solidFill>
              </a:rPr>
              <a:t>""</a:t>
            </a:r>
            <a:r>
              <a:rPr lang="en-US" sz="2000" dirty="0" smtClean="0"/>
              <a:t>, "g", "h")</a:t>
            </a:r>
          </a:p>
          <a:p>
            <a:pPr lvl="1"/>
            <a:r>
              <a:rPr lang="en-US" sz="2000" dirty="0" smtClean="0"/>
              <a:t>@fields = split /:/, "</a:t>
            </a:r>
            <a:r>
              <a:rPr lang="en-US" sz="2000" b="1" dirty="0" smtClean="0">
                <a:solidFill>
                  <a:srgbClr val="C00000"/>
                </a:solidFill>
              </a:rPr>
              <a:t>:::</a:t>
            </a:r>
            <a:r>
              <a:rPr lang="en-US" sz="2000" dirty="0" smtClean="0"/>
              <a:t>a:b:c:::"; # gives (</a:t>
            </a:r>
            <a:r>
              <a:rPr lang="en-US" sz="2000" b="1" dirty="0" smtClean="0">
                <a:solidFill>
                  <a:srgbClr val="C00000"/>
                </a:solidFill>
              </a:rPr>
              <a:t>"", "", "", </a:t>
            </a:r>
            <a:r>
              <a:rPr lang="en-US" sz="2000" dirty="0" smtClean="0"/>
              <a:t>"a", "b", "c")</a:t>
            </a:r>
          </a:p>
          <a:p>
            <a:pPr lvl="1"/>
            <a:r>
              <a:rPr lang="en-US" sz="2000" dirty="0" smtClean="0"/>
              <a:t>split  &lt;=&gt; split /\s+/, $_;</a:t>
            </a:r>
          </a:p>
          <a:p>
            <a:pPr lvl="1"/>
            <a:r>
              <a:rPr lang="en-US" sz="2000" dirty="0" smtClean="0"/>
              <a:t>Use non-capture (?:) </a:t>
            </a:r>
            <a:r>
              <a:rPr lang="en-US" sz="2000" dirty="0" err="1" smtClean="0"/>
              <a:t>parenthese</a:t>
            </a:r>
            <a:r>
              <a:rPr lang="en-US" sz="2000" dirty="0" smtClean="0"/>
              <a:t> in split </a:t>
            </a:r>
          </a:p>
          <a:p>
            <a:pPr marL="342900" lvl="1" indent="-342900">
              <a:buFont typeface="Arial" pitchFamily="34" charset="0"/>
              <a:buChar char="•"/>
            </a:pPr>
            <a:r>
              <a:rPr lang="en-US" sz="2400" dirty="0" smtClean="0"/>
              <a:t>join</a:t>
            </a:r>
          </a:p>
          <a:p>
            <a:pPr lvl="1"/>
            <a:r>
              <a:rPr lang="en-US" sz="2000" dirty="0" smtClean="0"/>
              <a:t>my $result = join $</a:t>
            </a:r>
            <a:r>
              <a:rPr lang="en-US" sz="2000" b="1" dirty="0" smtClean="0">
                <a:solidFill>
                  <a:srgbClr val="C00000"/>
                </a:solidFill>
              </a:rPr>
              <a:t>glue</a:t>
            </a:r>
            <a:r>
              <a:rPr lang="en-US" sz="2000" dirty="0" smtClean="0"/>
              <a:t>, @pieces;</a:t>
            </a:r>
            <a:br>
              <a:rPr lang="en-US" sz="2000" dirty="0" smtClean="0"/>
            </a:br>
            <a:r>
              <a:rPr lang="en-US" sz="2000" dirty="0" smtClean="0"/>
              <a:t>The </a:t>
            </a:r>
            <a:r>
              <a:rPr lang="en-US" sz="2000" b="1" dirty="0" smtClean="0">
                <a:solidFill>
                  <a:srgbClr val="C00000"/>
                </a:solidFill>
              </a:rPr>
              <a:t>glue</a:t>
            </a:r>
            <a:r>
              <a:rPr lang="en-US" sz="2000" dirty="0" smtClean="0"/>
              <a:t> shows up only between the pieces, never before or after them</a:t>
            </a:r>
          </a:p>
          <a:p>
            <a:pPr lvl="1"/>
            <a:r>
              <a:rPr lang="en-US" sz="2000" dirty="0" smtClean="0"/>
              <a:t>my $x = join ":", 4, 6, 8, 10, 12; # $x is "4:6:8:10:12“</a:t>
            </a:r>
          </a:p>
          <a:p>
            <a:pPr lvl="1"/>
            <a:r>
              <a:rPr lang="en-US" sz="2000" dirty="0" smtClean="0"/>
              <a:t>my $y = join "</a:t>
            </a:r>
            <a:r>
              <a:rPr lang="en-US" sz="2000" dirty="0" err="1" smtClean="0"/>
              <a:t>foo</a:t>
            </a:r>
            <a:r>
              <a:rPr lang="en-US" sz="2000" dirty="0" smtClean="0"/>
              <a:t>", "bar"; # gives just "bar", since no </a:t>
            </a:r>
            <a:r>
              <a:rPr lang="en-US" sz="2000" dirty="0" err="1" smtClean="0"/>
              <a:t>fooglue</a:t>
            </a:r>
            <a:r>
              <a:rPr lang="en-US" sz="2000" dirty="0" smtClean="0"/>
              <a:t> is needed</a:t>
            </a:r>
          </a:p>
          <a:p>
            <a:pPr lvl="1"/>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m// in List Context</a:t>
            </a:r>
          </a:p>
          <a:p>
            <a:pPr lvl="1"/>
            <a:r>
              <a:rPr lang="en-US" sz="2000" dirty="0" smtClean="0"/>
              <a:t>When a pattern match (m//) is used in a list context, the return value is a list of the memory variables created in the match, or an empty list if the match failed</a:t>
            </a:r>
            <a:br>
              <a:rPr lang="en-US" sz="2000" dirty="0" smtClean="0"/>
            </a:br>
            <a:r>
              <a:rPr lang="en-US" sz="2000" dirty="0" smtClean="0"/>
              <a:t/>
            </a:r>
            <a:br>
              <a:rPr lang="en-US" sz="2000" dirty="0" smtClean="0"/>
            </a:br>
            <a:r>
              <a:rPr lang="en-US" sz="2000" dirty="0" smtClean="0"/>
              <a:t>$_ = "Hello there, neighbor!";</a:t>
            </a:r>
            <a:br>
              <a:rPr lang="en-US" sz="2000" dirty="0" smtClean="0"/>
            </a:br>
            <a:r>
              <a:rPr lang="en-US" sz="2000" dirty="0" smtClean="0"/>
              <a:t>my($first, $second, $third) = /(\S+) (\S+), (\S+)/;</a:t>
            </a:r>
            <a:br>
              <a:rPr lang="en-US" sz="2000" dirty="0" smtClean="0"/>
            </a:br>
            <a:r>
              <a:rPr lang="en-US" sz="2000" dirty="0" smtClean="0"/>
              <a:t/>
            </a:r>
            <a:br>
              <a:rPr lang="en-US" sz="2000" dirty="0" smtClean="0"/>
            </a:br>
            <a:r>
              <a:rPr lang="en-US" sz="2000" dirty="0" smtClean="0"/>
              <a:t>my $text = "Fred dropped a 5 ton granite block on Mr. Slate";</a:t>
            </a:r>
            <a:br>
              <a:rPr lang="en-US" sz="2000" dirty="0" smtClean="0"/>
            </a:br>
            <a:r>
              <a:rPr lang="pl-PL" sz="2000" dirty="0" smtClean="0"/>
              <a:t>my @words = ($text =~ /([a-z]+)/ig);</a:t>
            </a:r>
            <a:r>
              <a:rPr lang="en-US" sz="2000" dirty="0" smtClean="0"/>
              <a:t/>
            </a:r>
            <a:br>
              <a:rPr lang="en-US" sz="2000" dirty="0" smtClean="0"/>
            </a:br>
            <a:r>
              <a:rPr lang="en-US" sz="2000" dirty="0" smtClean="0"/>
              <a:t>print "Result: @words\n"; </a:t>
            </a:r>
            <a:br>
              <a:rPr lang="en-US" sz="2000" dirty="0" smtClean="0"/>
            </a:br>
            <a:r>
              <a:rPr lang="en-US" sz="2000" dirty="0" smtClean="0"/>
              <a:t># Result: Fred dropped a ton granite block on </a:t>
            </a:r>
            <a:r>
              <a:rPr lang="en-US" sz="2000" dirty="0" err="1" smtClean="0"/>
              <a:t>Mr</a:t>
            </a:r>
            <a:r>
              <a:rPr lang="en-US" sz="2000" dirty="0" smtClean="0"/>
              <a:t> Slate</a:t>
            </a:r>
            <a:br>
              <a:rPr lang="en-US" sz="2000" dirty="0" smtClean="0"/>
            </a:br>
            <a:r>
              <a:rPr lang="en-US" sz="2000" dirty="0" smtClean="0"/>
              <a:t/>
            </a:r>
            <a:br>
              <a:rPr lang="en-US" sz="2000" dirty="0" smtClean="0"/>
            </a:br>
            <a:r>
              <a:rPr lang="en-US" sz="2000" dirty="0" smtClean="0"/>
              <a:t>my $data = "Barney Rubble Fred Flintstone Wilma Flintstone";</a:t>
            </a:r>
            <a:br>
              <a:rPr lang="en-US" sz="2000" dirty="0" smtClean="0"/>
            </a:br>
            <a:r>
              <a:rPr lang="en-US" sz="2000" dirty="0" smtClean="0"/>
              <a:t>my %</a:t>
            </a:r>
            <a:r>
              <a:rPr lang="en-US" sz="2000" dirty="0" err="1" smtClean="0"/>
              <a:t>last_name</a:t>
            </a:r>
            <a:r>
              <a:rPr lang="en-US" sz="2000" dirty="0" smtClean="0"/>
              <a:t> = ($data =~ /(\w+)\s+(\w+)/g);</a:t>
            </a:r>
            <a:br>
              <a:rPr lang="en-US" sz="2000" dirty="0" smtClean="0"/>
            </a:br>
            <a:r>
              <a:rPr lang="en-US" sz="2000" dirty="0" smtClean="0"/>
              <a:t># Each time the pattern matches, it returns a pair of memories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Non-greedy</a:t>
            </a:r>
          </a:p>
          <a:p>
            <a:pPr lvl="1"/>
            <a:r>
              <a:rPr lang="en-US" sz="2000" dirty="0" smtClean="0"/>
              <a:t>.*  # greedy</a:t>
            </a:r>
          </a:p>
          <a:p>
            <a:pPr lvl="1"/>
            <a:r>
              <a:rPr lang="en-US" sz="2000" dirty="0" smtClean="0"/>
              <a:t>.*? # non-greedy</a:t>
            </a:r>
          </a:p>
          <a:p>
            <a:pPr lvl="1"/>
            <a:r>
              <a:rPr lang="en-US" sz="2000" dirty="0" smtClean="0"/>
              <a:t>{5, 10}?</a:t>
            </a:r>
          </a:p>
          <a:p>
            <a:pPr lvl="1"/>
            <a:r>
              <a:rPr lang="en-US" sz="2000" dirty="0" smtClean="0"/>
              <a:t>{8,}?</a:t>
            </a:r>
          </a:p>
          <a:p>
            <a:pPr lvl="1"/>
            <a:r>
              <a:rPr lang="en-US" sz="2000" dirty="0" smtClean="0"/>
              <a:t>?? # matches either once or not at all, but it prefers not to match anything</a:t>
            </a:r>
          </a:p>
          <a:p>
            <a:pPr marL="342900" lvl="1" indent="-342900">
              <a:buFont typeface="Arial" pitchFamily="34" charset="0"/>
              <a:buChar char="•"/>
            </a:pPr>
            <a:r>
              <a:rPr lang="en-US" sz="2400" dirty="0" smtClean="0"/>
              <a:t>Matching Multiple-Line Text</a:t>
            </a:r>
          </a:p>
          <a:p>
            <a:pPr lvl="1"/>
            <a:r>
              <a:rPr lang="en-US" sz="2000" dirty="0" smtClean="0"/>
              <a:t>$_ = "I'm much better\</a:t>
            </a:r>
            <a:r>
              <a:rPr lang="en-US" sz="2000" dirty="0" err="1" smtClean="0"/>
              <a:t>nthan</a:t>
            </a:r>
            <a:r>
              <a:rPr lang="en-US" sz="2000" dirty="0" smtClean="0"/>
              <a:t> Barney is\</a:t>
            </a:r>
            <a:r>
              <a:rPr lang="en-US" sz="2000" dirty="0" err="1" smtClean="0"/>
              <a:t>nat</a:t>
            </a:r>
            <a:r>
              <a:rPr lang="en-US" sz="2000" dirty="0" smtClean="0"/>
              <a:t> bowling,\</a:t>
            </a:r>
            <a:r>
              <a:rPr lang="en-US" sz="2000" dirty="0" err="1" smtClean="0"/>
              <a:t>nWilma</a:t>
            </a:r>
            <a:r>
              <a:rPr lang="en-US" sz="2000" dirty="0" smtClean="0"/>
              <a:t>.\n";</a:t>
            </a:r>
            <a:br>
              <a:rPr lang="en-US" sz="2000" dirty="0" smtClean="0"/>
            </a:br>
            <a:r>
              <a:rPr lang="en-US" sz="2000" dirty="0" smtClean="0"/>
              <a:t>print "Found '</a:t>
            </a:r>
            <a:r>
              <a:rPr lang="en-US" sz="2000" dirty="0" err="1" smtClean="0"/>
              <a:t>wilma</a:t>
            </a:r>
            <a:r>
              <a:rPr lang="en-US" sz="2000" dirty="0" smtClean="0"/>
              <a:t>' at start of line\n" if /^</a:t>
            </a:r>
            <a:r>
              <a:rPr lang="en-US" sz="2000" dirty="0" err="1" smtClean="0"/>
              <a:t>wilma</a:t>
            </a:r>
            <a:r>
              <a:rPr lang="en-US" sz="2000" dirty="0" smtClean="0"/>
              <a:t>\b/</a:t>
            </a:r>
            <a:r>
              <a:rPr lang="en-US" sz="2000" dirty="0" err="1" smtClean="0"/>
              <a:t>im</a:t>
            </a:r>
            <a:r>
              <a:rPr lang="en-US" sz="2000" dirty="0" smtClean="0"/>
              <a:t>; </a:t>
            </a:r>
          </a:p>
          <a:p>
            <a:pPr lvl="1"/>
            <a:r>
              <a:rPr lang="en-US" sz="2000" dirty="0" smtClean="0"/>
              <a:t>The /m makes ^ and $ anchors for the start and end of each </a:t>
            </a:r>
            <a:r>
              <a:rPr lang="en-US" sz="2000" i="1" dirty="0" smtClean="0"/>
              <a:t>line, rather than the whole string</a:t>
            </a:r>
          </a:p>
          <a:p>
            <a:pPr lvl="1"/>
            <a:r>
              <a:rPr lang="en-US" sz="2000" dirty="0" smtClean="0"/>
              <a:t>my $lines = join '', &lt;FILE&gt;; </a:t>
            </a:r>
            <a:br>
              <a:rPr lang="en-US" sz="2000" dirty="0" smtClean="0"/>
            </a:br>
            <a:r>
              <a:rPr lang="en-US" sz="2000" dirty="0" smtClean="0"/>
              <a:t> $lines =~ s/^/$filename: /gm; </a:t>
            </a:r>
            <a:r>
              <a:rPr lang="en-US" sz="2000" i="1" dirty="0" smtClean="0"/>
              <a:t/>
            </a:r>
            <a:br>
              <a:rPr lang="en-US" sz="2000" i="1" dirty="0" smtClean="0"/>
            </a:b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String operator</a:t>
            </a:r>
          </a:p>
          <a:p>
            <a:pPr lvl="1"/>
            <a:r>
              <a:rPr lang="en-US" sz="2000" dirty="0" smtClean="0"/>
              <a:t>"hello" . "world“ (</a:t>
            </a:r>
            <a:r>
              <a:rPr lang="en-US" sz="2000" b="1" dirty="0" smtClean="0">
                <a:solidFill>
                  <a:srgbClr val="FF0000"/>
                </a:solidFill>
              </a:rPr>
              <a:t>.</a:t>
            </a:r>
            <a:r>
              <a:rPr lang="en-US" sz="2000" dirty="0" smtClean="0"/>
              <a:t> for </a:t>
            </a:r>
            <a:r>
              <a:rPr lang="en-US" sz="2000" dirty="0" err="1" smtClean="0"/>
              <a:t>concat</a:t>
            </a:r>
            <a:r>
              <a:rPr lang="en-US" sz="2000" dirty="0" smtClean="0"/>
              <a:t> string)</a:t>
            </a:r>
          </a:p>
          <a:p>
            <a:pPr lvl="1"/>
            <a:r>
              <a:rPr lang="en-US" sz="2000" dirty="0" smtClean="0"/>
              <a:t>“</a:t>
            </a:r>
            <a:r>
              <a:rPr lang="en-US" sz="2000" dirty="0" err="1" smtClean="0"/>
              <a:t>fred</a:t>
            </a:r>
            <a:r>
              <a:rPr lang="en-US" sz="2000" dirty="0" smtClean="0"/>
              <a:t>” x 3 =&gt; “</a:t>
            </a:r>
            <a:r>
              <a:rPr lang="en-US" sz="2000" dirty="0" err="1" smtClean="0"/>
              <a:t>fredfredfred</a:t>
            </a:r>
            <a:r>
              <a:rPr lang="en-US" sz="2000" dirty="0" smtClean="0"/>
              <a:t>” (</a:t>
            </a:r>
            <a:r>
              <a:rPr lang="en-US" sz="2000" b="1" dirty="0" smtClean="0">
                <a:solidFill>
                  <a:srgbClr val="FF0000"/>
                </a:solidFill>
              </a:rPr>
              <a:t>x</a:t>
            </a:r>
            <a:r>
              <a:rPr lang="en-US" sz="2000" dirty="0" smtClean="0"/>
              <a:t> to string repetition)</a:t>
            </a:r>
          </a:p>
          <a:p>
            <a:pPr lvl="1"/>
            <a:r>
              <a:rPr lang="en-US" sz="2000" dirty="0" smtClean="0"/>
              <a:t>5 x 4 =&gt; “5555”</a:t>
            </a:r>
          </a:p>
          <a:p>
            <a:pPr marL="342900" lvl="1" indent="-342900">
              <a:buFont typeface="Arial" pitchFamily="34" charset="0"/>
              <a:buChar char="•"/>
            </a:pPr>
            <a:r>
              <a:rPr lang="en-US" sz="2400" dirty="0" smtClean="0"/>
              <a:t>Automatic Conversion Between Numbers and Strings</a:t>
            </a:r>
          </a:p>
          <a:p>
            <a:pPr lvl="1"/>
            <a:r>
              <a:rPr lang="en-US" sz="2000" dirty="0" smtClean="0"/>
              <a:t>For the most part, Perl automatically converts between numbers and strings as needed. It all depends upon the operator being used on the scalar value</a:t>
            </a:r>
          </a:p>
          <a:p>
            <a:pPr lvl="1"/>
            <a:r>
              <a:rPr lang="en-US" sz="2000" dirty="0" smtClean="0"/>
              <a:t>“12” * “3” =&gt; 36</a:t>
            </a:r>
          </a:p>
          <a:p>
            <a:pPr lvl="1"/>
            <a:r>
              <a:rPr lang="en-US" sz="2000" dirty="0" smtClean="0"/>
              <a:t>“12fred34” * 3 =&gt; 36</a:t>
            </a:r>
          </a:p>
          <a:p>
            <a:pPr lvl="1"/>
            <a:r>
              <a:rPr lang="en-US" sz="2000" dirty="0" smtClean="0"/>
              <a:t>“</a:t>
            </a:r>
            <a:r>
              <a:rPr lang="en-US" sz="2000" dirty="0" err="1" smtClean="0"/>
              <a:t>fred</a:t>
            </a:r>
            <a:r>
              <a:rPr lang="en-US" sz="2000" dirty="0" smtClean="0"/>
              <a:t>” * 3 =&gt; 0 * 3 = 0</a:t>
            </a:r>
          </a:p>
          <a:p>
            <a:pPr lvl="1"/>
            <a:r>
              <a:rPr lang="en-US" sz="2000" dirty="0" smtClean="0"/>
              <a:t>“Z” . 5 * 7 =&gt; “Z”.35 =&gt; “Z35”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Updating Many Files</a:t>
            </a:r>
          </a:p>
          <a:p>
            <a:pPr lvl="1"/>
            <a:r>
              <a:rPr lang="en-US" sz="2000" dirty="0" err="1" smtClean="0"/>
              <a:t>Inplace</a:t>
            </a:r>
            <a:r>
              <a:rPr lang="en-US" sz="2000" dirty="0" smtClean="0"/>
              <a:t> modify the file $^I (set it to empty string)</a:t>
            </a:r>
            <a:br>
              <a:rPr lang="en-US" sz="2000" dirty="0" smtClean="0"/>
            </a:br>
            <a:r>
              <a:rPr lang="en-US" sz="2000" dirty="0" smtClean="0"/>
              <a:t/>
            </a:r>
            <a:br>
              <a:rPr lang="en-US" sz="2000" dirty="0" smtClean="0"/>
            </a:br>
            <a:r>
              <a:rPr lang="en-US" sz="2000" dirty="0" smtClean="0"/>
              <a:t>chomp(my $date = `date`); </a:t>
            </a:r>
            <a:br>
              <a:rPr lang="en-US" sz="2000" dirty="0" smtClean="0"/>
            </a:br>
            <a:r>
              <a:rPr lang="en-US" sz="2000" dirty="0" smtClean="0"/>
              <a:t>$^I = ".</a:t>
            </a:r>
            <a:r>
              <a:rPr lang="en-US" sz="2000" dirty="0" err="1" smtClean="0"/>
              <a:t>bak</a:t>
            </a:r>
            <a:r>
              <a:rPr lang="en-US" sz="2000" dirty="0" smtClean="0"/>
              <a:t>"; </a:t>
            </a:r>
            <a:br>
              <a:rPr lang="en-US" sz="2000" dirty="0" smtClean="0"/>
            </a:br>
            <a:r>
              <a:rPr lang="en-US" sz="2000" dirty="0" smtClean="0"/>
              <a:t>while (&lt;&gt;) { </a:t>
            </a:r>
            <a:br>
              <a:rPr lang="en-US" sz="2000" dirty="0" smtClean="0"/>
            </a:br>
            <a:r>
              <a:rPr lang="en-US" sz="2000" dirty="0" smtClean="0"/>
              <a:t>     s/^Author:.*/Author: Randal L. Schwartz/; </a:t>
            </a:r>
            <a:br>
              <a:rPr lang="en-US" sz="2000" dirty="0" smtClean="0"/>
            </a:br>
            <a:r>
              <a:rPr lang="en-US" sz="2000" dirty="0" smtClean="0"/>
              <a:t>     print;</a:t>
            </a:r>
            <a:br>
              <a:rPr lang="en-US" sz="2000" dirty="0" smtClean="0"/>
            </a:br>
            <a:r>
              <a:rPr lang="en-US" sz="2000" dirty="0" smtClean="0"/>
              <a:t>}</a:t>
            </a:r>
          </a:p>
          <a:p>
            <a:pPr marL="342900" lvl="1" indent="-342900">
              <a:buFont typeface="Arial" pitchFamily="34" charset="0"/>
              <a:buChar char="•"/>
            </a:pPr>
            <a:r>
              <a:rPr lang="en-US" sz="2400" dirty="0" smtClean="0"/>
              <a:t>In-Place Editing from the Command line</a:t>
            </a:r>
          </a:p>
          <a:p>
            <a:pPr lvl="1"/>
            <a:r>
              <a:rPr lang="en-US" sz="2000" dirty="0" smtClean="0"/>
              <a:t>$ </a:t>
            </a:r>
            <a:r>
              <a:rPr lang="en-US" sz="2000" dirty="0" err="1" smtClean="0"/>
              <a:t>perl</a:t>
            </a:r>
            <a:r>
              <a:rPr lang="en-US" sz="2000" dirty="0" smtClean="0"/>
              <a:t> -p -i.bak -w -e 's/Randall/Randal/g' fred*.dat </a:t>
            </a:r>
            <a:r>
              <a:rPr lang="en-US" sz="2000" i="1" dirty="0" smtClean="0"/>
              <a:t/>
            </a:r>
            <a:br>
              <a:rPr lang="en-US" sz="2000" i="1" dirty="0" smtClean="0"/>
            </a:br>
            <a:endParaRPr lang="en-US"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Module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Install module</a:t>
            </a:r>
            <a:endParaRPr lang="en-US" sz="2400" dirty="0" smtClean="0"/>
          </a:p>
          <a:p>
            <a:pPr lvl="1"/>
            <a:r>
              <a:rPr lang="en-US" sz="2000" dirty="0" smtClean="0"/>
              <a:t>Search the module from </a:t>
            </a:r>
            <a:r>
              <a:rPr lang="en-US" sz="2000" dirty="0" smtClean="0">
                <a:hlinkClick r:id="rId2"/>
              </a:rPr>
              <a:t>www.cpan.org</a:t>
            </a:r>
            <a:r>
              <a:rPr lang="en-US" sz="2000" dirty="0" smtClean="0"/>
              <a:t>, download it and </a:t>
            </a:r>
            <a:r>
              <a:rPr lang="en-US" sz="2000" dirty="0" err="1" smtClean="0"/>
              <a:t>unpact</a:t>
            </a:r>
            <a:r>
              <a:rPr lang="en-US" sz="2000" dirty="0" smtClean="0"/>
              <a:t> the tar ball</a:t>
            </a:r>
          </a:p>
          <a:p>
            <a:pPr lvl="1"/>
            <a:r>
              <a:rPr lang="en-US" sz="2000" dirty="0" err="1" smtClean="0"/>
              <a:t>perl</a:t>
            </a:r>
            <a:r>
              <a:rPr lang="en-US" sz="2000" dirty="0" smtClean="0"/>
              <a:t> Makefile.PL (PREFIX=/</a:t>
            </a:r>
            <a:r>
              <a:rPr lang="en-US" sz="2000" dirty="0" err="1" smtClean="0"/>
              <a:t>usr</a:t>
            </a:r>
            <a:r>
              <a:rPr lang="en-US" sz="2000" dirty="0" smtClean="0"/>
              <a:t>/</a:t>
            </a:r>
            <a:r>
              <a:rPr lang="en-US" sz="2000" dirty="0" err="1" smtClean="0"/>
              <a:t>fred</a:t>
            </a:r>
            <a:r>
              <a:rPr lang="en-US" sz="2000" dirty="0" smtClean="0"/>
              <a:t>/lib)</a:t>
            </a:r>
          </a:p>
          <a:p>
            <a:pPr lvl="1"/>
            <a:r>
              <a:rPr lang="en-US" sz="2000" dirty="0" smtClean="0"/>
              <a:t>Make install</a:t>
            </a:r>
            <a:r>
              <a:rPr lang="en-US" sz="2000" dirty="0" smtClean="0"/>
              <a:t/>
            </a:r>
            <a:br>
              <a:rPr lang="en-US" sz="2000" dirty="0" smtClean="0"/>
            </a:br>
            <a:r>
              <a:rPr lang="en-US" sz="2000" dirty="0" smtClean="0"/>
              <a:t/>
            </a:r>
            <a:br>
              <a:rPr lang="en-US" sz="2000" dirty="0" smtClean="0"/>
            </a:br>
            <a:r>
              <a:rPr lang="en-US" sz="2000" dirty="0" smtClean="0"/>
              <a:t>Sometimes, use Module::Build</a:t>
            </a:r>
          </a:p>
          <a:p>
            <a:pPr lvl="1"/>
            <a:r>
              <a:rPr lang="en-US" sz="2000" dirty="0" err="1" smtClean="0"/>
              <a:t>perl</a:t>
            </a:r>
            <a:r>
              <a:rPr lang="en-US" sz="2000" dirty="0" smtClean="0"/>
              <a:t> Build.PL</a:t>
            </a:r>
          </a:p>
          <a:p>
            <a:pPr lvl="1"/>
            <a:r>
              <a:rPr lang="en-US" sz="2000" dirty="0" smtClean="0"/>
              <a:t>./Build install</a:t>
            </a:r>
            <a:r>
              <a:rPr lang="en-US" sz="2000" dirty="0" smtClean="0"/>
              <a:t/>
            </a:r>
            <a:br>
              <a:rPr lang="en-US" sz="2000" dirty="0" smtClean="0"/>
            </a:br>
            <a:r>
              <a:rPr lang="en-US" sz="2000" dirty="0" smtClean="0"/>
              <a:t/>
            </a:r>
            <a:br>
              <a:rPr lang="en-US" sz="2000" dirty="0" smtClean="0"/>
            </a:br>
            <a:r>
              <a:rPr lang="en-US" sz="2000" dirty="0" smtClean="0"/>
              <a:t>Or use CPAN.pm</a:t>
            </a:r>
          </a:p>
          <a:p>
            <a:pPr lvl="1"/>
            <a:r>
              <a:rPr lang="en-US" sz="2000" dirty="0" smtClean="0"/>
              <a:t>perm </a:t>
            </a:r>
            <a:r>
              <a:rPr lang="en-US" sz="2000" dirty="0" smtClean="0"/>
              <a:t>-</a:t>
            </a:r>
            <a:r>
              <a:rPr lang="en-US" sz="2000" dirty="0" smtClean="0"/>
              <a:t>MCPAN </a:t>
            </a:r>
            <a:r>
              <a:rPr lang="en-US" sz="2000" dirty="0" smtClean="0"/>
              <a:t>-</a:t>
            </a:r>
            <a:r>
              <a:rPr lang="en-US" sz="2000" dirty="0" smtClean="0"/>
              <a:t>e shell</a:t>
            </a:r>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Module</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Use module (</a:t>
            </a:r>
            <a:r>
              <a:rPr lang="en-US" sz="2400" dirty="0" err="1" smtClean="0"/>
              <a:t>perlmod</a:t>
            </a:r>
            <a:r>
              <a:rPr lang="en-US" sz="2400" dirty="0" smtClean="0"/>
              <a:t>)</a:t>
            </a:r>
            <a:endParaRPr lang="en-US" sz="2400" dirty="0" smtClean="0"/>
          </a:p>
          <a:p>
            <a:pPr lvl="1"/>
            <a:r>
              <a:rPr lang="en-US" sz="2000" dirty="0" smtClean="0"/>
              <a:t>use File::</a:t>
            </a:r>
            <a:r>
              <a:rPr lang="en-US" sz="2000" dirty="0" err="1" smtClean="0"/>
              <a:t>Basename</a:t>
            </a:r>
            <a:r>
              <a:rPr lang="en-US" sz="2000" dirty="0" smtClean="0"/>
              <a:t>;</a:t>
            </a:r>
            <a:endParaRPr lang="en-US" sz="2000" dirty="0" smtClean="0"/>
          </a:p>
          <a:p>
            <a:pPr lvl="1"/>
            <a:r>
              <a:rPr lang="en-US" sz="2000" dirty="0" smtClean="0"/>
              <a:t>use File::</a:t>
            </a:r>
            <a:r>
              <a:rPr lang="en-US" sz="2000" dirty="0" err="1" smtClean="0"/>
              <a:t>Basename</a:t>
            </a:r>
            <a:r>
              <a:rPr lang="en-US" sz="2000" dirty="0" smtClean="0"/>
              <a:t> </a:t>
            </a:r>
            <a:r>
              <a:rPr lang="en-US" sz="2000" dirty="0" err="1" smtClean="0"/>
              <a:t>qw</a:t>
            </a:r>
            <a:r>
              <a:rPr lang="en-US" sz="2000" dirty="0" smtClean="0"/>
              <a:t>/</a:t>
            </a:r>
            <a:r>
              <a:rPr lang="en-US" sz="2000" dirty="0" err="1" smtClean="0"/>
              <a:t>basename</a:t>
            </a:r>
            <a:r>
              <a:rPr lang="en-US" sz="2000" dirty="0" smtClean="0"/>
              <a:t>/;</a:t>
            </a:r>
          </a:p>
          <a:p>
            <a:pPr lvl="1"/>
            <a:r>
              <a:rPr lang="en-US" sz="2000" dirty="0" smtClean="0"/>
              <a:t>use File::</a:t>
            </a:r>
            <a:r>
              <a:rPr lang="en-US" sz="2000" dirty="0" err="1" smtClean="0"/>
              <a:t>Basename</a:t>
            </a:r>
            <a:r>
              <a:rPr lang="en-US" sz="2000" dirty="0" smtClean="0"/>
              <a:t> ();   # import nothing</a:t>
            </a:r>
          </a:p>
          <a:p>
            <a:pPr marL="342900" lvl="1" indent="-342900">
              <a:buFont typeface="Arial" pitchFamily="34" charset="0"/>
              <a:buChar char="•"/>
            </a:pPr>
            <a:r>
              <a:rPr lang="en-US" sz="2400" dirty="0" smtClean="0"/>
              <a:t>Modules</a:t>
            </a:r>
          </a:p>
          <a:p>
            <a:pPr lvl="1"/>
            <a:r>
              <a:rPr lang="en-US" sz="2000" dirty="0" smtClean="0"/>
              <a:t>use File::Spec;</a:t>
            </a:r>
          </a:p>
          <a:p>
            <a:pPr lvl="1"/>
            <a:r>
              <a:rPr lang="en-US" sz="2000" dirty="0" smtClean="0"/>
              <a:t>use CGI </a:t>
            </a:r>
            <a:r>
              <a:rPr lang="en-US" sz="2000" dirty="0" err="1" smtClean="0"/>
              <a:t>qs</a:t>
            </a:r>
            <a:r>
              <a:rPr lang="en-US" sz="2000" dirty="0" smtClean="0"/>
              <a:t>(:all); </a:t>
            </a:r>
          </a:p>
          <a:p>
            <a:pPr lvl="1"/>
            <a:r>
              <a:rPr lang="en-US" sz="2000" dirty="0" smtClean="0"/>
              <a:t>u</a:t>
            </a:r>
            <a:r>
              <a:rPr lang="en-US" sz="2000" dirty="0" smtClean="0"/>
              <a:t>se DBI; # Programming the </a:t>
            </a:r>
            <a:r>
              <a:rPr lang="en-US" sz="2000" dirty="0" err="1" smtClean="0"/>
              <a:t>perl</a:t>
            </a:r>
            <a:r>
              <a:rPr lang="en-US" sz="2000" dirty="0" smtClean="0"/>
              <a:t> DBI, http://dbi.perl.org/</a:t>
            </a:r>
            <a:br>
              <a:rPr lang="en-US" sz="2000" dirty="0" smtClean="0"/>
            </a:br>
            <a:r>
              <a:rPr lang="en-US" sz="2000" dirty="0" smtClean="0"/>
              <a:t>my </a:t>
            </a:r>
            <a:r>
              <a:rPr lang="en-US" sz="2000" dirty="0" smtClean="0"/>
              <a:t>$</a:t>
            </a:r>
            <a:r>
              <a:rPr lang="en-US" sz="2000" dirty="0" err="1" smtClean="0"/>
              <a:t>data_source</a:t>
            </a:r>
            <a:r>
              <a:rPr lang="en-US" sz="2000" dirty="0" smtClean="0"/>
              <a:t> = "</a:t>
            </a:r>
            <a:r>
              <a:rPr lang="en-US" sz="2000" dirty="0" err="1" smtClean="0"/>
              <a:t>dbi:Pg:dbname</a:t>
            </a:r>
            <a:r>
              <a:rPr lang="en-US" sz="2000" dirty="0" smtClean="0"/>
              <a:t>=</a:t>
            </a:r>
            <a:r>
              <a:rPr lang="en-US" sz="2000" dirty="0" err="1" smtClean="0"/>
              <a:t>name_of_database</a:t>
            </a:r>
            <a:r>
              <a:rPr lang="en-US" sz="2000" dirty="0" smtClean="0"/>
              <a:t>";</a:t>
            </a:r>
            <a:br>
              <a:rPr lang="en-US" sz="2000" dirty="0" smtClean="0"/>
            </a:br>
            <a:r>
              <a:rPr lang="en-US" sz="2000" dirty="0" smtClean="0"/>
              <a:t>$</a:t>
            </a:r>
            <a:r>
              <a:rPr lang="en-US" sz="2000" dirty="0" err="1" smtClean="0"/>
              <a:t>dbh</a:t>
            </a:r>
            <a:r>
              <a:rPr lang="en-US" sz="2000" dirty="0" smtClean="0"/>
              <a:t> = DBI-&gt;connect($</a:t>
            </a:r>
            <a:r>
              <a:rPr lang="en-US" sz="2000" dirty="0" err="1" smtClean="0"/>
              <a:t>data_source</a:t>
            </a:r>
            <a:r>
              <a:rPr lang="en-US" sz="2000" dirty="0" smtClean="0"/>
              <a:t>, $username, $password</a:t>
            </a:r>
            <a:r>
              <a:rPr lang="en-US" sz="2000" dirty="0" smtClean="0"/>
              <a:t>);</a:t>
            </a:r>
            <a:br>
              <a:rPr lang="en-US" sz="2000" dirty="0" smtClean="0"/>
            </a:br>
            <a:r>
              <a:rPr lang="en-US" sz="2000" dirty="0" smtClean="0"/>
              <a:t>$</a:t>
            </a:r>
            <a:r>
              <a:rPr lang="en-US" sz="2000" dirty="0" err="1" smtClean="0"/>
              <a:t>sth</a:t>
            </a:r>
            <a:r>
              <a:rPr lang="en-US" sz="2000" dirty="0" smtClean="0"/>
              <a:t> = $</a:t>
            </a:r>
            <a:r>
              <a:rPr lang="en-US" sz="2000" dirty="0" err="1" smtClean="0"/>
              <a:t>dbh</a:t>
            </a:r>
            <a:r>
              <a:rPr lang="en-US" sz="2000" dirty="0" smtClean="0"/>
              <a:t>-&gt;prepare("SELECT * FROM </a:t>
            </a:r>
            <a:r>
              <a:rPr lang="en-US" sz="2000" dirty="0" err="1" smtClean="0"/>
              <a:t>foo</a:t>
            </a:r>
            <a:r>
              <a:rPr lang="en-US" sz="2000" dirty="0" smtClean="0"/>
              <a:t> WHERE </a:t>
            </a:r>
            <a:r>
              <a:rPr lang="en-US" sz="2000" dirty="0" err="1" smtClean="0"/>
              <a:t>bla</a:t>
            </a:r>
            <a:r>
              <a:rPr lang="en-US" sz="2000" dirty="0" smtClean="0"/>
              <a:t>");</a:t>
            </a:r>
            <a:br>
              <a:rPr lang="en-US" sz="2000" dirty="0" smtClean="0"/>
            </a:br>
            <a:r>
              <a:rPr lang="en-US" sz="2000" dirty="0" smtClean="0"/>
              <a:t>$</a:t>
            </a:r>
            <a:r>
              <a:rPr lang="en-US" sz="2000" dirty="0" err="1" smtClean="0"/>
              <a:t>sth</a:t>
            </a:r>
            <a:r>
              <a:rPr lang="en-US" sz="2000" dirty="0" smtClean="0"/>
              <a:t>-&gt;execute</a:t>
            </a:r>
            <a:r>
              <a:rPr lang="en-US" sz="2000" dirty="0" smtClean="0"/>
              <a:t>();</a:t>
            </a:r>
            <a:br>
              <a:rPr lang="en-US" sz="2000" dirty="0" smtClean="0"/>
            </a:br>
            <a:r>
              <a:rPr lang="en-US" sz="2000" dirty="0" smtClean="0"/>
              <a:t>@</a:t>
            </a:r>
            <a:r>
              <a:rPr lang="en-US" sz="2000" dirty="0" err="1" smtClean="0"/>
              <a:t>row_ary</a:t>
            </a:r>
            <a:r>
              <a:rPr lang="en-US" sz="2000" dirty="0" smtClean="0"/>
              <a:t> = $</a:t>
            </a:r>
            <a:r>
              <a:rPr lang="en-US" sz="2000" dirty="0" err="1" smtClean="0"/>
              <a:t>sth</a:t>
            </a:r>
            <a:r>
              <a:rPr lang="en-US" sz="2000" dirty="0" smtClean="0"/>
              <a:t>-&gt;</a:t>
            </a:r>
            <a:r>
              <a:rPr lang="en-US" sz="2000" dirty="0" err="1" smtClean="0"/>
              <a:t>fetchrow_array</a:t>
            </a:r>
            <a:r>
              <a:rPr lang="en-US" sz="2000" dirty="0" smtClean="0"/>
              <a:t>;</a:t>
            </a:r>
            <a:br>
              <a:rPr lang="en-US" sz="2000" dirty="0" smtClean="0"/>
            </a:br>
            <a:r>
              <a:rPr lang="en-US" sz="2000" dirty="0" smtClean="0"/>
              <a:t>$</a:t>
            </a:r>
            <a:r>
              <a:rPr lang="en-US" sz="2000" dirty="0" err="1" smtClean="0"/>
              <a:t>sth</a:t>
            </a:r>
            <a:r>
              <a:rPr lang="en-US" sz="2000" dirty="0" smtClean="0"/>
              <a:t>-&gt;finish</a:t>
            </a:r>
            <a:r>
              <a:rPr lang="en-US" sz="2000" dirty="0" smtClean="0"/>
              <a:t>;</a:t>
            </a:r>
            <a:br>
              <a:rPr lang="en-US" sz="2000" dirty="0" smtClean="0"/>
            </a:br>
            <a:r>
              <a:rPr lang="en-US" sz="2000" dirty="0" smtClean="0"/>
              <a:t>$</a:t>
            </a:r>
            <a:r>
              <a:rPr lang="en-US" sz="2000" dirty="0" err="1" smtClean="0"/>
              <a:t>dbh</a:t>
            </a:r>
            <a:r>
              <a:rPr lang="en-US" sz="2000" dirty="0" smtClean="0"/>
              <a:t>-&gt;disconnect();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Smart Matching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Smart matching (</a:t>
            </a:r>
            <a:r>
              <a:rPr lang="en-US" sz="2400" b="1" dirty="0" smtClean="0">
                <a:solidFill>
                  <a:srgbClr val="FF0000"/>
                </a:solidFill>
              </a:rPr>
              <a:t>~~</a:t>
            </a:r>
            <a:r>
              <a:rPr lang="en-US" sz="2400" dirty="0" smtClean="0"/>
              <a:t>)</a:t>
            </a:r>
            <a:endParaRPr lang="en-US" sz="2400" dirty="0" smtClean="0"/>
          </a:p>
          <a:p>
            <a:pPr lvl="1"/>
            <a:r>
              <a:rPr lang="en-US" sz="2000" dirty="0" smtClean="0"/>
              <a:t>The smart match operator, ~~, looks at both of its operands and decides on its </a:t>
            </a:r>
            <a:r>
              <a:rPr lang="en-US" sz="2000" dirty="0" smtClean="0"/>
              <a:t>own </a:t>
            </a:r>
            <a:r>
              <a:rPr lang="en-US" sz="2000" dirty="0" smtClean="0"/>
              <a:t>how it should compare </a:t>
            </a:r>
            <a:r>
              <a:rPr lang="en-US" sz="2000" dirty="0" smtClean="0"/>
              <a:t>them. </a:t>
            </a:r>
            <a:r>
              <a:rPr lang="en-US" sz="2000" dirty="0" smtClean="0"/>
              <a:t>If the operands look like numbers, it does a </a:t>
            </a:r>
            <a:r>
              <a:rPr lang="en-US" sz="2000" dirty="0" smtClean="0"/>
              <a:t>numeric </a:t>
            </a:r>
            <a:r>
              <a:rPr lang="en-US" sz="2000" dirty="0" smtClean="0"/>
              <a:t>comparison. If they look like strings, it does a string comparison. If one of the </a:t>
            </a:r>
            <a:r>
              <a:rPr lang="en-US" sz="2000" dirty="0" smtClean="0"/>
              <a:t>operands </a:t>
            </a:r>
            <a:r>
              <a:rPr lang="en-US" sz="2000" dirty="0" smtClean="0"/>
              <a:t>is a regular expression, it does a pattern </a:t>
            </a:r>
            <a:r>
              <a:rPr lang="en-US" sz="2000" dirty="0" smtClean="0"/>
              <a:t>match</a:t>
            </a:r>
            <a:br>
              <a:rPr lang="en-US" sz="2000" dirty="0" smtClean="0"/>
            </a:br>
            <a:r>
              <a:rPr lang="en-US" sz="2000" dirty="0" smtClean="0"/>
              <a:t/>
            </a:r>
            <a:br>
              <a:rPr lang="en-US" sz="2000" dirty="0" smtClean="0"/>
            </a:br>
            <a:r>
              <a:rPr lang="en-US" sz="2000" dirty="0" smtClean="0"/>
              <a:t>use </a:t>
            </a:r>
            <a:r>
              <a:rPr lang="en-US" sz="2000" dirty="0" smtClean="0"/>
              <a:t>5.010</a:t>
            </a:r>
            <a:r>
              <a:rPr lang="en-US" sz="2000" dirty="0" smtClean="0"/>
              <a:t>;</a:t>
            </a:r>
            <a:br>
              <a:rPr lang="en-US" sz="2000" dirty="0" smtClean="0"/>
            </a:br>
            <a:r>
              <a:rPr lang="en-US" sz="2000" dirty="0" smtClean="0"/>
              <a:t># match all keys in the hash table</a:t>
            </a:r>
            <a:br>
              <a:rPr lang="en-US" sz="2000" dirty="0" smtClean="0"/>
            </a:br>
            <a:r>
              <a:rPr lang="en-US" sz="2000" dirty="0" smtClean="0"/>
              <a:t>say </a:t>
            </a:r>
            <a:r>
              <a:rPr lang="en-US" sz="2000" dirty="0" smtClean="0"/>
              <a:t>"I found a key matching 'Fred'" if %names</a:t>
            </a:r>
            <a:r>
              <a:rPr lang="en-US" sz="2000" b="1" dirty="0" smtClean="0">
                <a:solidFill>
                  <a:srgbClr val="FF0000"/>
                </a:solidFill>
              </a:rPr>
              <a:t> ~~ </a:t>
            </a:r>
            <a:r>
              <a:rPr lang="en-US" sz="2000" dirty="0" smtClean="0"/>
              <a:t>/Fred</a:t>
            </a:r>
            <a:r>
              <a:rPr lang="en-US" sz="2000" dirty="0" smtClean="0"/>
              <a:t>/; </a:t>
            </a:r>
            <a:br>
              <a:rPr lang="en-US" sz="2000" dirty="0" smtClean="0"/>
            </a:br>
            <a:r>
              <a:rPr lang="en-US" sz="2000" dirty="0" smtClean="0"/>
              <a:t/>
            </a:r>
            <a:br>
              <a:rPr lang="en-US" sz="2000" dirty="0" smtClean="0"/>
            </a:br>
            <a:r>
              <a:rPr lang="en-US" sz="2000" dirty="0" smtClean="0"/>
              <a:t># compare two arrays</a:t>
            </a:r>
            <a:br>
              <a:rPr lang="en-US" sz="2000" dirty="0" smtClean="0"/>
            </a:br>
            <a:r>
              <a:rPr lang="en-US" sz="2000" dirty="0" smtClean="0"/>
              <a:t>say </a:t>
            </a:r>
            <a:r>
              <a:rPr lang="en-US" sz="2000" dirty="0" smtClean="0"/>
              <a:t>"The arrays have the same </a:t>
            </a:r>
            <a:r>
              <a:rPr lang="en-US" sz="2000" dirty="0" smtClean="0"/>
              <a:t>elements!” if </a:t>
            </a:r>
            <a:r>
              <a:rPr lang="en-US" sz="2000" dirty="0" smtClean="0"/>
              <a:t>@names1 ~~ @names2</a:t>
            </a:r>
            <a:r>
              <a:rPr lang="en-US" sz="2000" dirty="0" smtClean="0"/>
              <a:t>;</a:t>
            </a:r>
            <a:br>
              <a:rPr lang="en-US" sz="2000" dirty="0" smtClean="0"/>
            </a:br>
            <a:r>
              <a:rPr lang="en-US" sz="2000" dirty="0" smtClean="0"/>
              <a:t/>
            </a:r>
            <a:br>
              <a:rPr lang="en-US" sz="2000" dirty="0" smtClean="0"/>
            </a:br>
            <a:r>
              <a:rPr lang="en-US" sz="2000" dirty="0" smtClean="0"/>
              <a:t># test if the </a:t>
            </a:r>
            <a:r>
              <a:rPr lang="en-US" sz="2000" dirty="0" err="1" smtClean="0"/>
              <a:t>var</a:t>
            </a:r>
            <a:r>
              <a:rPr lang="en-US" sz="2000" dirty="0" smtClean="0"/>
              <a:t> is in the array</a:t>
            </a:r>
            <a:br>
              <a:rPr lang="en-US" sz="2000" dirty="0" smtClean="0"/>
            </a:br>
            <a:r>
              <a:rPr lang="en-US" sz="2000" dirty="0" smtClean="0"/>
              <a:t> say "</a:t>
            </a:r>
            <a:r>
              <a:rPr lang="en-US" sz="2000" dirty="0" smtClean="0"/>
              <a:t>The </a:t>
            </a:r>
            <a:r>
              <a:rPr lang="en-US" sz="2000" dirty="0" smtClean="0"/>
              <a:t>[$result] is one of the </a:t>
            </a:r>
            <a:r>
              <a:rPr lang="en-US" sz="2000" dirty="0" smtClean="0"/>
              <a:t>values </a:t>
            </a:r>
            <a:r>
              <a:rPr lang="en-US" sz="2000" dirty="0" smtClean="0"/>
              <a:t>(@</a:t>
            </a:r>
            <a:r>
              <a:rPr lang="en-US" sz="2000" dirty="0" err="1" smtClean="0"/>
              <a:t>nums</a:t>
            </a:r>
            <a:r>
              <a:rPr lang="en-US" sz="2000" dirty="0" smtClean="0"/>
              <a:t>)” if </a:t>
            </a:r>
            <a:r>
              <a:rPr lang="en-US" sz="2000" dirty="0" smtClean="0"/>
              <a:t>$result ~~ @</a:t>
            </a:r>
            <a:r>
              <a:rPr lang="en-US" sz="2000" dirty="0" err="1" smtClean="0"/>
              <a:t>nums</a:t>
            </a:r>
            <a:r>
              <a:rPr lang="en-US" sz="2000" dirty="0" smtClean="0"/>
              <a:t>;</a:t>
            </a:r>
            <a:endParaRPr lang="en-US" sz="2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Smart Matching</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Smart Match Precedence</a:t>
            </a:r>
            <a:endParaRPr lang="en-US" sz="2400" dirty="0" smtClean="0"/>
          </a:p>
          <a:p>
            <a:pPr lvl="1"/>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2133600" y="1752600"/>
            <a:ext cx="4210050"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given-when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given-when (like switch-case in C)</a:t>
            </a:r>
            <a:endParaRPr lang="en-US" sz="2400" dirty="0" smtClean="0"/>
          </a:p>
          <a:p>
            <a:pPr lvl="1"/>
            <a:r>
              <a:rPr lang="en-US" sz="2000" dirty="0" smtClean="0"/>
              <a:t>use 5.010</a:t>
            </a:r>
            <a:r>
              <a:rPr lang="en-US" sz="2000" dirty="0" smtClean="0"/>
              <a:t>;</a:t>
            </a:r>
            <a:br>
              <a:rPr lang="en-US" sz="2000" dirty="0" smtClean="0"/>
            </a:br>
            <a:r>
              <a:rPr lang="en-US" sz="2000" dirty="0" smtClean="0"/>
              <a:t>given</a:t>
            </a:r>
            <a:r>
              <a:rPr lang="en-US" sz="2000" dirty="0" smtClean="0"/>
              <a:t>( $ARGV[0] ) </a:t>
            </a:r>
            <a:r>
              <a:rPr lang="en-US" sz="2000" dirty="0" smtClean="0"/>
              <a:t>{</a:t>
            </a:r>
            <a:br>
              <a:rPr lang="en-US" sz="2000" dirty="0" smtClean="0"/>
            </a:br>
            <a:r>
              <a:rPr lang="en-US" sz="2000" dirty="0" smtClean="0"/>
              <a:t>    when</a:t>
            </a:r>
            <a:r>
              <a:rPr lang="en-US" sz="2000" dirty="0" smtClean="0"/>
              <a:t>( /</a:t>
            </a:r>
            <a:r>
              <a:rPr lang="en-US" sz="2000" dirty="0" err="1" smtClean="0"/>
              <a:t>fred</a:t>
            </a:r>
            <a:r>
              <a:rPr lang="en-US" sz="2000" dirty="0" smtClean="0"/>
              <a:t>/</a:t>
            </a:r>
            <a:r>
              <a:rPr lang="en-US" sz="2000" dirty="0" err="1" smtClean="0"/>
              <a:t>i</a:t>
            </a:r>
            <a:r>
              <a:rPr lang="en-US" sz="2000" dirty="0" smtClean="0"/>
              <a:t> ) { say 'Name has </a:t>
            </a:r>
            <a:r>
              <a:rPr lang="en-US" sz="2000" dirty="0" err="1" smtClean="0"/>
              <a:t>fred</a:t>
            </a:r>
            <a:r>
              <a:rPr lang="en-US" sz="2000" dirty="0" smtClean="0"/>
              <a:t> in </a:t>
            </a:r>
            <a:r>
              <a:rPr lang="en-US" sz="2000" dirty="0" smtClean="0"/>
              <a:t>it‘; </a:t>
            </a:r>
            <a:r>
              <a:rPr lang="en-US" sz="2000" dirty="0" smtClean="0">
                <a:solidFill>
                  <a:srgbClr val="FF0000"/>
                </a:solidFill>
              </a:rPr>
              <a:t>break</a:t>
            </a:r>
            <a:r>
              <a:rPr lang="en-US" sz="2000" dirty="0" smtClean="0"/>
              <a:t> }</a:t>
            </a:r>
            <a:br>
              <a:rPr lang="en-US" sz="2000" dirty="0" smtClean="0"/>
            </a:br>
            <a:r>
              <a:rPr lang="en-US" sz="2000" dirty="0" smtClean="0"/>
              <a:t>    when</a:t>
            </a:r>
            <a:r>
              <a:rPr lang="en-US" sz="2000" dirty="0" smtClean="0"/>
              <a:t>( /^Fred/ ) { say 'Name starts with Fred' </a:t>
            </a:r>
            <a:r>
              <a:rPr lang="en-US" sz="2000" dirty="0" smtClean="0"/>
              <a:t>; break;}</a:t>
            </a:r>
            <a:br>
              <a:rPr lang="en-US" sz="2000" dirty="0" smtClean="0"/>
            </a:br>
            <a:r>
              <a:rPr lang="en-US" sz="2000" dirty="0" smtClean="0"/>
              <a:t>    default </a:t>
            </a:r>
            <a:r>
              <a:rPr lang="en-US" sz="2000" dirty="0" smtClean="0"/>
              <a:t>{ say "I don't see a Fred" </a:t>
            </a:r>
            <a:r>
              <a:rPr lang="en-US" sz="2000" dirty="0" smtClean="0"/>
              <a:t>}</a:t>
            </a:r>
            <a:br>
              <a:rPr lang="en-US" sz="2000" dirty="0" smtClean="0"/>
            </a:br>
            <a:r>
              <a:rPr lang="en-US" sz="2000" dirty="0" smtClean="0"/>
              <a:t>}</a:t>
            </a:r>
          </a:p>
          <a:p>
            <a:pPr lvl="1"/>
            <a:r>
              <a:rPr lang="en-US" sz="2000" dirty="0" smtClean="0"/>
              <a:t>If the when </a:t>
            </a:r>
            <a:r>
              <a:rPr lang="en-US" sz="2000" dirty="0" smtClean="0"/>
              <a:t>before </a:t>
            </a:r>
            <a:r>
              <a:rPr lang="en-US" sz="2000" dirty="0" smtClean="0"/>
              <a:t>the default has a continue, Perl goes on to the default </a:t>
            </a:r>
            <a:r>
              <a:rPr lang="en-US" sz="2000" dirty="0" smtClean="0"/>
              <a:t>too</a:t>
            </a:r>
            <a:br>
              <a:rPr lang="en-US" sz="2000" dirty="0" smtClean="0"/>
            </a:br>
            <a:r>
              <a:rPr lang="en-US" sz="2000" dirty="0" smtClean="0"/>
              <a:t>given</a:t>
            </a:r>
            <a:r>
              <a:rPr lang="en-US" sz="2000" dirty="0" smtClean="0"/>
              <a:t>( $ARGV[0] ) </a:t>
            </a:r>
            <a:r>
              <a:rPr lang="en-US" sz="2000" dirty="0" smtClean="0"/>
              <a:t>{</a:t>
            </a:r>
            <a:br>
              <a:rPr lang="en-US" sz="2000" dirty="0" smtClean="0"/>
            </a:br>
            <a:r>
              <a:rPr lang="en-US" sz="2000" dirty="0" smtClean="0"/>
              <a:t>    </a:t>
            </a:r>
            <a:r>
              <a:rPr lang="en-US" sz="2000" dirty="0" smtClean="0"/>
              <a:t>when( $_ ~~ /</a:t>
            </a:r>
            <a:r>
              <a:rPr lang="en-US" sz="2000" dirty="0" err="1" smtClean="0"/>
              <a:t>fred</a:t>
            </a:r>
            <a:r>
              <a:rPr lang="en-US" sz="2000" dirty="0" smtClean="0"/>
              <a:t>/</a:t>
            </a:r>
            <a:r>
              <a:rPr lang="en-US" sz="2000" dirty="0" err="1" smtClean="0"/>
              <a:t>i</a:t>
            </a:r>
            <a:r>
              <a:rPr lang="en-US" sz="2000" dirty="0" smtClean="0"/>
              <a:t> ) { say 'Name has </a:t>
            </a:r>
            <a:r>
              <a:rPr lang="en-US" sz="2000" dirty="0" err="1" smtClean="0"/>
              <a:t>fred</a:t>
            </a:r>
            <a:r>
              <a:rPr lang="en-US" sz="2000" dirty="0" smtClean="0"/>
              <a:t> in it'; </a:t>
            </a:r>
            <a:r>
              <a:rPr lang="en-US" sz="2000" dirty="0" smtClean="0">
                <a:solidFill>
                  <a:srgbClr val="FF0000"/>
                </a:solidFill>
              </a:rPr>
              <a:t>continue</a:t>
            </a:r>
            <a:r>
              <a:rPr lang="en-US" sz="2000" dirty="0" smtClean="0"/>
              <a:t> </a:t>
            </a:r>
            <a:r>
              <a:rPr lang="en-US" sz="2000" dirty="0" smtClean="0"/>
              <a:t>}</a:t>
            </a:r>
            <a:br>
              <a:rPr lang="en-US" sz="2000" dirty="0" smtClean="0"/>
            </a:br>
            <a:r>
              <a:rPr lang="en-US" sz="2000" dirty="0" smtClean="0"/>
              <a:t> </a:t>
            </a:r>
            <a:r>
              <a:rPr lang="en-US" sz="2000" dirty="0" smtClean="0"/>
              <a:t>   when</a:t>
            </a:r>
            <a:r>
              <a:rPr lang="en-US" sz="2000" dirty="0" smtClean="0"/>
              <a:t>( $_ ~~ 'Fred' ) { say 'Name is Fred'; continue } # </a:t>
            </a:r>
            <a:r>
              <a:rPr lang="en-US" sz="2000" dirty="0" smtClean="0">
                <a:solidFill>
                  <a:srgbClr val="FF0000"/>
                </a:solidFill>
              </a:rPr>
              <a:t>OOPS</a:t>
            </a:r>
            <a:r>
              <a:rPr lang="en-US" sz="2000" dirty="0" smtClean="0"/>
              <a:t>!</a:t>
            </a:r>
            <a:br>
              <a:rPr lang="en-US" sz="2000" dirty="0" smtClean="0"/>
            </a:br>
            <a:r>
              <a:rPr lang="en-US" sz="2000" dirty="0" smtClean="0"/>
              <a:t> </a:t>
            </a:r>
            <a:r>
              <a:rPr lang="en-US" sz="2000" dirty="0" smtClean="0"/>
              <a:t>   when</a:t>
            </a:r>
            <a:r>
              <a:rPr lang="en-US" sz="2000" dirty="0" smtClean="0"/>
              <a:t>( 1 == 1 ) { say "I don't see a Fred" } # </a:t>
            </a:r>
            <a:r>
              <a:rPr lang="en-US" sz="2000" dirty="0" smtClean="0"/>
              <a:t>default</a:t>
            </a:r>
            <a:br>
              <a:rPr lang="en-US" sz="2000" dirty="0" smtClean="0"/>
            </a:br>
            <a:r>
              <a:rPr lang="en-US" sz="2000" dirty="0" smtClean="0"/>
              <a:t>}</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given-when</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Dump matching</a:t>
            </a:r>
            <a:endParaRPr lang="en-US" sz="2400" dirty="0" smtClean="0"/>
          </a:p>
          <a:p>
            <a:pPr lvl="1"/>
            <a:r>
              <a:rPr lang="en-US" sz="2000" dirty="0" smtClean="0"/>
              <a:t>use 5.010</a:t>
            </a:r>
            <a:r>
              <a:rPr lang="en-US" sz="2000" dirty="0" smtClean="0"/>
              <a:t>;</a:t>
            </a:r>
            <a:br>
              <a:rPr lang="en-US" sz="2000" dirty="0" smtClean="0"/>
            </a:br>
            <a:r>
              <a:rPr lang="en-US" sz="2000" dirty="0" smtClean="0"/>
              <a:t>given( $ARGV[0] ) </a:t>
            </a:r>
            <a:r>
              <a:rPr lang="en-US" sz="2000" dirty="0" smtClean="0"/>
              <a:t>{</a:t>
            </a:r>
            <a:br>
              <a:rPr lang="en-US" sz="2000" dirty="0" smtClean="0"/>
            </a:br>
            <a:r>
              <a:rPr lang="en-US" sz="2000" dirty="0" smtClean="0"/>
              <a:t>    when</a:t>
            </a:r>
            <a:r>
              <a:rPr lang="en-US" sz="2000" dirty="0" smtClean="0"/>
              <a:t>( /^-?\d+\.\d+$/ ) </a:t>
            </a:r>
            <a:r>
              <a:rPr lang="en-US" sz="2000" dirty="0" smtClean="0"/>
              <a:t>{} #smart </a:t>
            </a:r>
            <a:br>
              <a:rPr lang="en-US" sz="2000" dirty="0" smtClean="0"/>
            </a:br>
            <a:r>
              <a:rPr lang="en-US" sz="2000" dirty="0" smtClean="0"/>
              <a:t>    when</a:t>
            </a:r>
            <a:r>
              <a:rPr lang="en-US" sz="2000" dirty="0" smtClean="0"/>
              <a:t>( $_ &gt; 10 </a:t>
            </a:r>
            <a:r>
              <a:rPr lang="en-US" sz="2000" dirty="0" smtClean="0"/>
              <a:t>) {} </a:t>
            </a:r>
            <a:r>
              <a:rPr lang="en-US" sz="2000" dirty="0" smtClean="0"/>
              <a:t>#</a:t>
            </a:r>
            <a:r>
              <a:rPr lang="en-US" sz="2000" dirty="0" smtClean="0"/>
              <a:t>dumb</a:t>
            </a:r>
            <a:br>
              <a:rPr lang="en-US" sz="2000" dirty="0" smtClean="0"/>
            </a:br>
            <a:r>
              <a:rPr lang="en-US" sz="2000" dirty="0" smtClean="0"/>
              <a:t>}</a:t>
            </a:r>
          </a:p>
          <a:p>
            <a:pPr lvl="1"/>
            <a:r>
              <a:rPr lang="en-US" sz="2000" dirty="0" smtClean="0"/>
              <a:t>given( $ARGV[0] ) </a:t>
            </a:r>
            <a:r>
              <a:rPr lang="en-US" sz="2000" dirty="0" smtClean="0"/>
              <a:t>{</a:t>
            </a:r>
            <a:br>
              <a:rPr lang="en-US" sz="2000" dirty="0" smtClean="0"/>
            </a:br>
            <a:r>
              <a:rPr lang="en-US" sz="2000" dirty="0" smtClean="0"/>
              <a:t>    when</a:t>
            </a:r>
            <a:r>
              <a:rPr lang="en-US" sz="2000" dirty="0" smtClean="0"/>
              <a:t>( </a:t>
            </a:r>
            <a:r>
              <a:rPr lang="en-US" sz="2000" dirty="0" smtClean="0"/>
              <a:t>&amp;</a:t>
            </a:r>
            <a:r>
              <a:rPr lang="en-US" sz="2000" dirty="0" err="1" smtClean="0"/>
              <a:t>name_has_fred</a:t>
            </a:r>
            <a:r>
              <a:rPr lang="en-US" sz="2000" dirty="0" smtClean="0"/>
              <a:t>( $_ ) ) </a:t>
            </a:r>
            <a:r>
              <a:rPr lang="en-US" sz="2000" dirty="0" smtClean="0"/>
              <a:t>{ }  </a:t>
            </a:r>
            <a:r>
              <a:rPr lang="en-US" sz="2000" dirty="0" smtClean="0"/>
              <a:t>#</a:t>
            </a:r>
            <a:r>
              <a:rPr lang="en-US" sz="2000" dirty="0" smtClean="0"/>
              <a:t>dumb</a:t>
            </a:r>
          </a:p>
          <a:p>
            <a:pPr marL="342900" lvl="1" indent="-342900">
              <a:buFont typeface="Arial" pitchFamily="34" charset="0"/>
              <a:buChar char="•"/>
            </a:pPr>
            <a:r>
              <a:rPr lang="en-US" sz="2400" dirty="0" smtClean="0"/>
              <a:t>when with Many Items</a:t>
            </a:r>
          </a:p>
          <a:p>
            <a:pPr lvl="1"/>
            <a:r>
              <a:rPr lang="en-US" sz="2000" dirty="0" err="1" smtClean="0"/>
              <a:t>foreach</a:t>
            </a:r>
            <a:r>
              <a:rPr lang="en-US" sz="2000" dirty="0" smtClean="0"/>
              <a:t> my $name ( @names ) </a:t>
            </a:r>
            <a:r>
              <a:rPr lang="en-US" sz="2000" dirty="0" smtClean="0"/>
              <a:t>{</a:t>
            </a:r>
            <a:br>
              <a:rPr lang="en-US" sz="2000" dirty="0" smtClean="0"/>
            </a:br>
            <a:r>
              <a:rPr lang="en-US" sz="2000" dirty="0" smtClean="0"/>
              <a:t>    </a:t>
            </a:r>
            <a:r>
              <a:rPr lang="en-US" sz="2000" dirty="0" smtClean="0"/>
              <a:t>given( $name ) {</a:t>
            </a:r>
            <a:r>
              <a:rPr lang="en-US" sz="2000" dirty="0" smtClean="0"/>
              <a:t> ... }</a:t>
            </a:r>
            <a:br>
              <a:rPr lang="en-US" sz="2000" dirty="0" smtClean="0"/>
            </a:br>
            <a:r>
              <a:rPr lang="en-US" sz="2000" dirty="0" smtClean="0"/>
              <a:t>}</a:t>
            </a:r>
          </a:p>
          <a:p>
            <a:pPr lvl="1"/>
            <a:r>
              <a:rPr lang="en-US" sz="2000" dirty="0" err="1" smtClean="0"/>
              <a:t>foreach</a:t>
            </a:r>
            <a:r>
              <a:rPr lang="en-US" sz="2000" dirty="0" smtClean="0"/>
              <a:t> my $name ( @names ) </a:t>
            </a:r>
            <a:r>
              <a:rPr lang="en-US" sz="2000" dirty="0" smtClean="0"/>
              <a:t>{</a:t>
            </a:r>
            <a:br>
              <a:rPr lang="en-US" sz="2000" dirty="0" smtClean="0"/>
            </a:br>
            <a:r>
              <a:rPr lang="en-US" sz="2000" dirty="0" smtClean="0"/>
              <a:t>    when() {}</a:t>
            </a:r>
            <a:br>
              <a:rPr lang="en-US" sz="2000" dirty="0" smtClean="0"/>
            </a:br>
            <a:r>
              <a:rPr lang="en-US" sz="2000" dirty="0" smtClean="0"/>
              <a:t>    when() {} </a:t>
            </a:r>
            <a:br>
              <a:rPr lang="en-US" sz="2000" dirty="0" smtClean="0"/>
            </a:br>
            <a:r>
              <a:rPr lang="en-US" sz="2000" dirty="0" smtClean="0"/>
              <a:t>    …</a:t>
            </a:r>
            <a:br>
              <a:rPr lang="en-US" sz="2000" dirty="0" smtClean="0"/>
            </a:br>
            <a:r>
              <a:rPr lang="en-US" sz="2000"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The system </a:t>
            </a:r>
            <a:r>
              <a:rPr lang="en-US" sz="2400" dirty="0" smtClean="0"/>
              <a:t>Function (return </a:t>
            </a:r>
            <a:r>
              <a:rPr lang="en-US" sz="2400" b="1" dirty="0" smtClean="0">
                <a:solidFill>
                  <a:srgbClr val="FF0000"/>
                </a:solidFill>
              </a:rPr>
              <a:t>0</a:t>
            </a:r>
            <a:r>
              <a:rPr lang="en-US" sz="2400" dirty="0" smtClean="0"/>
              <a:t> if success)</a:t>
            </a:r>
            <a:endParaRPr lang="en-US" sz="2400" dirty="0" smtClean="0"/>
          </a:p>
          <a:p>
            <a:pPr lvl="1"/>
            <a:r>
              <a:rPr lang="en-US" sz="2000" dirty="0" smtClean="0"/>
              <a:t>Create child process to execute the new program, </a:t>
            </a:r>
            <a:r>
              <a:rPr lang="en-US" sz="2000" dirty="0" err="1" smtClean="0"/>
              <a:t>perl</a:t>
            </a:r>
            <a:r>
              <a:rPr lang="en-US" sz="2000" dirty="0" smtClean="0"/>
              <a:t> wait </a:t>
            </a:r>
          </a:p>
          <a:p>
            <a:pPr lvl="1"/>
            <a:r>
              <a:rPr lang="en-US" sz="2000" dirty="0" smtClean="0"/>
              <a:t>system </a:t>
            </a:r>
            <a:r>
              <a:rPr lang="en-US" sz="2000" dirty="0" smtClean="0"/>
              <a:t>"date</a:t>
            </a:r>
            <a:r>
              <a:rPr lang="en-US" sz="2000" dirty="0" smtClean="0"/>
              <a:t>";</a:t>
            </a:r>
          </a:p>
          <a:p>
            <a:pPr lvl="1"/>
            <a:r>
              <a:rPr lang="en-US" sz="2000" dirty="0" smtClean="0"/>
              <a:t>system '</a:t>
            </a:r>
            <a:r>
              <a:rPr lang="en-US" sz="2000" dirty="0" err="1" smtClean="0"/>
              <a:t>ls</a:t>
            </a:r>
            <a:r>
              <a:rPr lang="en-US" sz="2000" dirty="0" smtClean="0"/>
              <a:t> -l $HOME</a:t>
            </a:r>
            <a:r>
              <a:rPr lang="en-US" sz="2000" dirty="0" smtClean="0"/>
              <a:t>';</a:t>
            </a:r>
          </a:p>
          <a:p>
            <a:pPr lvl="1"/>
            <a:r>
              <a:rPr lang="en-US" sz="2000" dirty="0" smtClean="0"/>
              <a:t>system "</a:t>
            </a:r>
            <a:r>
              <a:rPr lang="en-US" sz="2000" dirty="0" err="1" smtClean="0"/>
              <a:t>long_running_command</a:t>
            </a:r>
            <a:r>
              <a:rPr lang="en-US" sz="2000" dirty="0" smtClean="0"/>
              <a:t> with parameters </a:t>
            </a:r>
            <a:r>
              <a:rPr lang="en-US" sz="2000" dirty="0" smtClean="0"/>
              <a:t>&amp;";</a:t>
            </a:r>
          </a:p>
          <a:p>
            <a:pPr lvl="1"/>
            <a:r>
              <a:rPr lang="en-US" sz="2000" dirty="0" smtClean="0"/>
              <a:t>system 'for </a:t>
            </a:r>
            <a:r>
              <a:rPr lang="en-US" sz="2000" dirty="0" err="1" smtClean="0"/>
              <a:t>i</a:t>
            </a:r>
            <a:r>
              <a:rPr lang="en-US" sz="2000" dirty="0" smtClean="0"/>
              <a:t> in *; do echo == $</a:t>
            </a:r>
            <a:r>
              <a:rPr lang="en-US" sz="2000" dirty="0" err="1" smtClean="0"/>
              <a:t>i</a:t>
            </a:r>
            <a:r>
              <a:rPr lang="en-US" sz="2000" dirty="0" smtClean="0"/>
              <a:t> ==; cat $</a:t>
            </a:r>
            <a:r>
              <a:rPr lang="en-US" sz="2000" dirty="0" err="1" smtClean="0"/>
              <a:t>i</a:t>
            </a:r>
            <a:r>
              <a:rPr lang="en-US" sz="2000" dirty="0" smtClean="0"/>
              <a:t>; done</a:t>
            </a:r>
            <a:r>
              <a:rPr lang="en-US" sz="2000" dirty="0" smtClean="0"/>
              <a:t>';</a:t>
            </a:r>
          </a:p>
          <a:p>
            <a:pPr lvl="1"/>
            <a:r>
              <a:rPr lang="en-US" sz="2000" dirty="0" smtClean="0"/>
              <a:t>my $</a:t>
            </a:r>
            <a:r>
              <a:rPr lang="en-US" sz="2000" dirty="0" err="1" smtClean="0"/>
              <a:t>tarfile</a:t>
            </a:r>
            <a:r>
              <a:rPr lang="en-US" sz="2000" dirty="0" smtClean="0"/>
              <a:t> = "something*</a:t>
            </a:r>
            <a:r>
              <a:rPr lang="en-US" sz="2000" dirty="0" err="1" smtClean="0"/>
              <a:t>wicked.tar</a:t>
            </a:r>
            <a:r>
              <a:rPr lang="en-US" sz="2000" dirty="0" smtClean="0"/>
              <a:t>";</a:t>
            </a:r>
            <a:br>
              <a:rPr lang="en-US" sz="2000" dirty="0" smtClean="0"/>
            </a:br>
            <a:r>
              <a:rPr lang="en-US" sz="2000" dirty="0" smtClean="0"/>
              <a:t>my </a:t>
            </a:r>
            <a:r>
              <a:rPr lang="en-US" sz="2000" dirty="0" smtClean="0"/>
              <a:t>@</a:t>
            </a:r>
            <a:r>
              <a:rPr lang="en-US" sz="2000" dirty="0" err="1" smtClean="0"/>
              <a:t>dirs</a:t>
            </a:r>
            <a:r>
              <a:rPr lang="en-US" sz="2000" dirty="0" smtClean="0"/>
              <a:t> = </a:t>
            </a:r>
            <a:r>
              <a:rPr lang="en-US" sz="2000" dirty="0" err="1" smtClean="0"/>
              <a:t>qw</a:t>
            </a:r>
            <a:r>
              <a:rPr lang="en-US" sz="2000" dirty="0" smtClean="0"/>
              <a:t>(</a:t>
            </a:r>
            <a:r>
              <a:rPr lang="en-US" sz="2000" dirty="0" err="1" smtClean="0"/>
              <a:t>fred|flintstone</a:t>
            </a:r>
            <a:r>
              <a:rPr lang="en-US" sz="2000" dirty="0" smtClean="0"/>
              <a:t> &lt;</a:t>
            </a:r>
            <a:r>
              <a:rPr lang="en-US" sz="2000" dirty="0" err="1" smtClean="0"/>
              <a:t>barney&amp;rubble</a:t>
            </a:r>
            <a:r>
              <a:rPr lang="en-US" sz="2000" dirty="0" smtClean="0"/>
              <a:t>&gt; betty </a:t>
            </a:r>
            <a:r>
              <a:rPr lang="en-US" sz="2000" dirty="0" smtClean="0"/>
              <a:t>);</a:t>
            </a:r>
            <a:br>
              <a:rPr lang="en-US" sz="2000" dirty="0" smtClean="0"/>
            </a:br>
            <a:r>
              <a:rPr lang="en-US" sz="2000" dirty="0" smtClean="0"/>
              <a:t>system </a:t>
            </a:r>
            <a:r>
              <a:rPr lang="en-US" sz="2000" dirty="0" smtClean="0"/>
              <a:t>"tar", "</a:t>
            </a:r>
            <a:r>
              <a:rPr lang="en-US" sz="2000" dirty="0" err="1" smtClean="0"/>
              <a:t>cvf</a:t>
            </a:r>
            <a:r>
              <a:rPr lang="en-US" sz="2000" dirty="0" smtClean="0"/>
              <a:t>", $</a:t>
            </a:r>
            <a:r>
              <a:rPr lang="en-US" sz="2000" dirty="0" err="1" smtClean="0"/>
              <a:t>tarfile</a:t>
            </a:r>
            <a:r>
              <a:rPr lang="en-US" sz="2000" dirty="0" smtClean="0"/>
              <a:t>, @</a:t>
            </a:r>
            <a:r>
              <a:rPr lang="en-US" sz="2000" dirty="0" err="1" smtClean="0"/>
              <a:t>dirs</a:t>
            </a:r>
            <a:r>
              <a:rPr lang="en-US" sz="2000" dirty="0" smtClean="0"/>
              <a:t>;</a:t>
            </a:r>
          </a:p>
          <a:p>
            <a:pPr lvl="1"/>
            <a:r>
              <a:rPr lang="en-US" sz="2000" dirty="0" smtClean="0"/>
              <a:t>system "tar </a:t>
            </a:r>
            <a:r>
              <a:rPr lang="en-US" sz="2000" dirty="0" err="1" smtClean="0"/>
              <a:t>cvf</a:t>
            </a:r>
            <a:r>
              <a:rPr lang="en-US" sz="2000" dirty="0" smtClean="0"/>
              <a:t> $</a:t>
            </a:r>
            <a:r>
              <a:rPr lang="en-US" sz="2000" dirty="0" err="1" smtClean="0"/>
              <a:t>tarfile</a:t>
            </a:r>
            <a:r>
              <a:rPr lang="en-US" sz="2000" dirty="0" smtClean="0"/>
              <a:t> @</a:t>
            </a:r>
            <a:r>
              <a:rPr lang="en-US" sz="2000" dirty="0" err="1" smtClean="0"/>
              <a:t>dirs</a:t>
            </a:r>
            <a:r>
              <a:rPr lang="en-US" sz="2000" dirty="0" smtClean="0"/>
              <a:t>"; # </a:t>
            </a:r>
            <a:r>
              <a:rPr lang="en-US" sz="2000" b="1" dirty="0" smtClean="0">
                <a:solidFill>
                  <a:srgbClr val="FF0000"/>
                </a:solidFill>
              </a:rPr>
              <a:t>Oops</a:t>
            </a:r>
            <a:r>
              <a:rPr lang="en-US" sz="2000" b="1" dirty="0" smtClean="0">
                <a:solidFill>
                  <a:srgbClr val="FF0000"/>
                </a:solidFill>
              </a:rPr>
              <a:t>!</a:t>
            </a:r>
          </a:p>
          <a:p>
            <a:pPr lvl="1"/>
            <a:r>
              <a:rPr lang="en-US" sz="2000" b="1" dirty="0" smtClean="0">
                <a:solidFill>
                  <a:srgbClr val="FF0000"/>
                </a:solidFill>
              </a:rPr>
              <a:t>!</a:t>
            </a:r>
            <a:r>
              <a:rPr lang="en-US" sz="2000" dirty="0" smtClean="0"/>
              <a:t>system "</a:t>
            </a:r>
            <a:r>
              <a:rPr lang="en-US" sz="2000" dirty="0" err="1" smtClean="0"/>
              <a:t>rm</a:t>
            </a:r>
            <a:r>
              <a:rPr lang="en-US" sz="2000" dirty="0" smtClean="0"/>
              <a:t> -</a:t>
            </a:r>
            <a:r>
              <a:rPr lang="en-US" sz="2000" dirty="0" err="1" smtClean="0"/>
              <a:t>rf</a:t>
            </a:r>
            <a:r>
              <a:rPr lang="en-US" sz="2000" dirty="0" smtClean="0"/>
              <a:t> </a:t>
            </a:r>
            <a:r>
              <a:rPr lang="en-US" sz="2000" dirty="0" err="1" smtClean="0"/>
              <a:t>files_to_delete</a:t>
            </a:r>
            <a:r>
              <a:rPr lang="en-US" sz="2000" dirty="0" smtClean="0"/>
              <a:t>" or die "something went wrong";</a:t>
            </a:r>
            <a:endParaRPr lang="en-US" sz="2000" b="1" dirty="0" smtClean="0">
              <a:solidFill>
                <a:srgbClr val="FF0000"/>
              </a:solidFill>
            </a:endParaRPr>
          </a:p>
          <a:p>
            <a:pPr lvl="1"/>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exec functions (new program replace </a:t>
            </a:r>
            <a:r>
              <a:rPr lang="en-US" sz="2400" dirty="0" err="1" smtClean="0"/>
              <a:t>perl</a:t>
            </a:r>
            <a:r>
              <a:rPr lang="en-US" sz="2400" dirty="0" smtClean="0"/>
              <a:t> program)</a:t>
            </a:r>
            <a:endParaRPr lang="en-US" sz="2400" dirty="0" smtClean="0"/>
          </a:p>
          <a:p>
            <a:pPr lvl="1"/>
            <a:r>
              <a:rPr lang="en-US" sz="2000" dirty="0" smtClean="0"/>
              <a:t>exec "bedrock", "-o", "args1", @ARGV</a:t>
            </a:r>
            <a:r>
              <a:rPr lang="en-US" sz="2000" dirty="0" smtClean="0"/>
              <a:t>;</a:t>
            </a:r>
          </a:p>
          <a:p>
            <a:pPr marL="342900" lvl="1" indent="-342900">
              <a:buFont typeface="Arial" pitchFamily="34" charset="0"/>
              <a:buChar char="•"/>
            </a:pPr>
            <a:r>
              <a:rPr lang="en-US" sz="2400" dirty="0" smtClean="0"/>
              <a:t>ENV variable</a:t>
            </a:r>
            <a:endParaRPr lang="en-US" sz="2400" dirty="0" smtClean="0"/>
          </a:p>
          <a:p>
            <a:pPr lvl="1"/>
            <a:r>
              <a:rPr lang="en-US" sz="2000" dirty="0" smtClean="0"/>
              <a:t>$ENV{'PATH'} = "/home/</a:t>
            </a:r>
            <a:r>
              <a:rPr lang="en-US" sz="2000" dirty="0" err="1" smtClean="0"/>
              <a:t>rootbeer</a:t>
            </a:r>
            <a:r>
              <a:rPr lang="en-US" sz="2000" dirty="0" smtClean="0"/>
              <a:t>/bin:$ENV{'PATH</a:t>
            </a:r>
            <a:r>
              <a:rPr lang="en-US" sz="2000" dirty="0" smtClean="0"/>
              <a:t>'}";</a:t>
            </a:r>
            <a:br>
              <a:rPr lang="en-US" sz="2000" dirty="0" smtClean="0"/>
            </a:br>
            <a:r>
              <a:rPr lang="en-US" sz="2000" dirty="0" smtClean="0"/>
              <a:t>delete </a:t>
            </a:r>
            <a:r>
              <a:rPr lang="en-US" sz="2000" dirty="0" smtClean="0"/>
              <a:t>$ENV{'IFS</a:t>
            </a:r>
            <a:r>
              <a:rPr lang="en-US" sz="2000" dirty="0" smtClean="0"/>
              <a:t>'};</a:t>
            </a:r>
            <a:br>
              <a:rPr lang="en-US" sz="2000" dirty="0" smtClean="0"/>
            </a:br>
            <a:r>
              <a:rPr lang="en-US" sz="2000" dirty="0" smtClean="0"/>
              <a:t>my </a:t>
            </a:r>
            <a:r>
              <a:rPr lang="en-US" sz="2000" dirty="0" smtClean="0"/>
              <a:t>$</a:t>
            </a:r>
            <a:r>
              <a:rPr lang="en-US" sz="2000" dirty="0" err="1" smtClean="0"/>
              <a:t>make_result</a:t>
            </a:r>
            <a:r>
              <a:rPr lang="en-US" sz="2000" dirty="0" smtClean="0"/>
              <a:t> = system "make</a:t>
            </a:r>
            <a:r>
              <a:rPr lang="en-US" sz="2000" dirty="0" smtClean="0"/>
              <a:t>";</a:t>
            </a:r>
          </a:p>
          <a:p>
            <a:pPr marL="342900" lvl="1" indent="-342900">
              <a:buFont typeface="Arial" pitchFamily="34" charset="0"/>
              <a:buChar char="•"/>
            </a:pPr>
            <a:r>
              <a:rPr lang="en-US" sz="2400" dirty="0" smtClean="0"/>
              <a:t>Using </a:t>
            </a:r>
            <a:r>
              <a:rPr lang="en-US" sz="2400" dirty="0" err="1" smtClean="0"/>
              <a:t>Backquotes</a:t>
            </a:r>
            <a:r>
              <a:rPr lang="en-US" sz="2400" dirty="0" smtClean="0"/>
              <a:t> to Capture Output</a:t>
            </a:r>
          </a:p>
          <a:p>
            <a:pPr lvl="1"/>
            <a:r>
              <a:rPr lang="en-US" sz="2000" dirty="0" smtClean="0"/>
              <a:t>my $now = `date`; # grab the output of </a:t>
            </a:r>
            <a:r>
              <a:rPr lang="en-US" sz="2000" dirty="0" smtClean="0"/>
              <a:t>date</a:t>
            </a:r>
          </a:p>
          <a:p>
            <a:pPr lvl="1"/>
            <a:r>
              <a:rPr lang="en-US" sz="2000" dirty="0" smtClean="0"/>
              <a:t>my $</a:t>
            </a:r>
            <a:r>
              <a:rPr lang="en-US" sz="2000" dirty="0" err="1" smtClean="0"/>
              <a:t>output_with_errors</a:t>
            </a:r>
            <a:r>
              <a:rPr lang="en-US" sz="2000" dirty="0" smtClean="0"/>
              <a:t> = `</a:t>
            </a:r>
            <a:r>
              <a:rPr lang="en-US" sz="2000" dirty="0" err="1" smtClean="0"/>
              <a:t>frobnitz</a:t>
            </a:r>
            <a:r>
              <a:rPr lang="en-US" sz="2000" dirty="0" smtClean="0"/>
              <a:t> -enable 2&gt;&amp;1</a:t>
            </a:r>
            <a:r>
              <a:rPr lang="en-US" sz="2000" dirty="0" smtClean="0"/>
              <a:t>`;</a:t>
            </a:r>
          </a:p>
          <a:p>
            <a:pPr lvl="1"/>
            <a:r>
              <a:rPr lang="en-US" sz="2000" dirty="0" smtClean="0"/>
              <a:t>my @</a:t>
            </a:r>
            <a:r>
              <a:rPr lang="en-US" sz="2000" dirty="0" err="1" smtClean="0"/>
              <a:t>who_lines</a:t>
            </a:r>
            <a:r>
              <a:rPr lang="en-US" sz="2000" dirty="0" smtClean="0"/>
              <a:t> = `who`;</a:t>
            </a:r>
            <a:endParaRPr lang="en-US" sz="2000" dirty="0" smtClean="0"/>
          </a:p>
          <a:p>
            <a:pPr marL="342900" lvl="1" indent="-342900">
              <a:buFont typeface="Arial" pitchFamily="34" charset="0"/>
              <a:buChar char="•"/>
            </a:pPr>
            <a:endParaRPr lang="en-US" sz="2400" dirty="0" smtClean="0"/>
          </a:p>
          <a:p>
            <a:pPr lvl="1"/>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Processes as </a:t>
            </a:r>
            <a:r>
              <a:rPr lang="en-US" sz="2400" dirty="0" err="1" smtClean="0"/>
              <a:t>Filehandles</a:t>
            </a:r>
            <a:endParaRPr lang="en-US" sz="2400" dirty="0" smtClean="0"/>
          </a:p>
          <a:p>
            <a:pPr lvl="1"/>
            <a:r>
              <a:rPr lang="en-US" sz="2000" dirty="0" smtClean="0"/>
              <a:t>open DATE, "date|" or die "cannot pipe from date: </a:t>
            </a:r>
            <a:r>
              <a:rPr lang="en-US" sz="2000" dirty="0" smtClean="0"/>
              <a:t>$!";</a:t>
            </a:r>
            <a:br>
              <a:rPr lang="en-US" sz="2000" dirty="0" smtClean="0"/>
            </a:br>
            <a:r>
              <a:rPr lang="en-US" sz="2000" dirty="0" smtClean="0"/>
              <a:t>my </a:t>
            </a:r>
            <a:r>
              <a:rPr lang="en-US" sz="2000" dirty="0" smtClean="0"/>
              <a:t>$now = &lt;DATE&gt;;</a:t>
            </a:r>
            <a:endParaRPr lang="en-US" sz="2000" dirty="0" smtClean="0"/>
          </a:p>
          <a:p>
            <a:pPr lvl="1"/>
            <a:r>
              <a:rPr lang="en-US" sz="2000" dirty="0" smtClean="0"/>
              <a:t>open MAIL, "|mail </a:t>
            </a:r>
            <a:r>
              <a:rPr lang="en-US" sz="2000" dirty="0" err="1" smtClean="0"/>
              <a:t>merlyn</a:t>
            </a:r>
            <a:r>
              <a:rPr lang="en-US" sz="2000" dirty="0" smtClean="0"/>
              <a:t>" or die "cannot pipe to mail: </a:t>
            </a:r>
            <a:r>
              <a:rPr lang="en-US" sz="2000" dirty="0" smtClean="0"/>
              <a:t>$!";</a:t>
            </a:r>
            <a:br>
              <a:rPr lang="en-US" sz="2000" dirty="0" smtClean="0"/>
            </a:br>
            <a:r>
              <a:rPr lang="en-US" sz="2000" dirty="0" smtClean="0"/>
              <a:t>print </a:t>
            </a:r>
            <a:r>
              <a:rPr lang="en-US" sz="2000" dirty="0" smtClean="0"/>
              <a:t>MAIL "The time is now $now"; # presume $now ends in </a:t>
            </a:r>
            <a:r>
              <a:rPr lang="en-US" sz="2000" dirty="0" smtClean="0"/>
              <a:t>newline</a:t>
            </a:r>
          </a:p>
          <a:p>
            <a:pPr lvl="1"/>
            <a:r>
              <a:rPr lang="en-US" sz="2000" dirty="0" smtClean="0"/>
              <a:t>open F, "find / -</a:t>
            </a:r>
            <a:r>
              <a:rPr lang="en-US" sz="2000" dirty="0" err="1" smtClean="0"/>
              <a:t>atime</a:t>
            </a:r>
            <a:r>
              <a:rPr lang="en-US" sz="2000" dirty="0" smtClean="0"/>
              <a:t> +90 -size +1000 -print|" or die "fork: </a:t>
            </a:r>
            <a:r>
              <a:rPr lang="en-US" sz="2000" dirty="0" smtClean="0"/>
              <a:t>$!";</a:t>
            </a:r>
            <a:br>
              <a:rPr lang="en-US" sz="2000" dirty="0" smtClean="0"/>
            </a:br>
            <a:r>
              <a:rPr lang="en-US" sz="2000" dirty="0" smtClean="0"/>
              <a:t>while </a:t>
            </a:r>
            <a:r>
              <a:rPr lang="en-US" sz="2000" dirty="0" smtClean="0"/>
              <a:t>(&lt;F&gt;) </a:t>
            </a:r>
            <a:r>
              <a:rPr lang="en-US" sz="2000" dirty="0" smtClean="0"/>
              <a:t>{</a:t>
            </a:r>
            <a:br>
              <a:rPr lang="en-US" sz="2000" dirty="0" smtClean="0"/>
            </a:br>
            <a:r>
              <a:rPr lang="en-US" altLang="zh-CN" sz="2000" dirty="0" smtClean="0"/>
              <a:t>}</a:t>
            </a:r>
          </a:p>
          <a:p>
            <a:pPr marL="342900" lvl="1" indent="-342900">
              <a:buFont typeface="Arial" pitchFamily="34" charset="0"/>
              <a:buChar char="•"/>
            </a:pPr>
            <a:r>
              <a:rPr lang="en-US" sz="2400" dirty="0" smtClean="0"/>
              <a:t>Fork (</a:t>
            </a:r>
            <a:r>
              <a:rPr lang="en-US" sz="2400" dirty="0" err="1" smtClean="0"/>
              <a:t>perlipc</a:t>
            </a:r>
            <a:r>
              <a:rPr lang="en-US" sz="2400" dirty="0" smtClean="0"/>
              <a:t>)</a:t>
            </a:r>
            <a:endParaRPr lang="en-US" sz="2000" dirty="0" smtClean="0"/>
          </a:p>
          <a:p>
            <a:pPr lvl="1"/>
            <a:r>
              <a:rPr lang="en-US" sz="2000" dirty="0" smtClean="0"/>
              <a:t>system "date</a:t>
            </a:r>
            <a:r>
              <a:rPr lang="en-US" sz="2000" dirty="0" smtClean="0"/>
              <a:t>"; </a:t>
            </a:r>
            <a:r>
              <a:rPr lang="en-US" sz="2000" dirty="0" smtClean="0"/>
              <a:t> </a:t>
            </a:r>
            <a:r>
              <a:rPr lang="en-US" sz="2000" dirty="0" smtClean="0"/>
              <a:t>=&gt;</a:t>
            </a:r>
            <a:br>
              <a:rPr lang="en-US" sz="2000" dirty="0" smtClean="0"/>
            </a:br>
            <a:r>
              <a:rPr lang="en-US" sz="2000" dirty="0" smtClean="0"/>
              <a:t>defined(my </a:t>
            </a:r>
            <a:r>
              <a:rPr lang="en-US" sz="2000" dirty="0" smtClean="0"/>
              <a:t>$</a:t>
            </a:r>
            <a:r>
              <a:rPr lang="en-US" sz="2000" dirty="0" err="1" smtClean="0"/>
              <a:t>pid</a:t>
            </a:r>
            <a:r>
              <a:rPr lang="en-US" sz="2000" dirty="0" smtClean="0"/>
              <a:t> = fork) or die "Cannot fork: </a:t>
            </a:r>
            <a:r>
              <a:rPr lang="en-US" sz="2000" dirty="0" smtClean="0"/>
              <a:t>$!";</a:t>
            </a:r>
            <a:br>
              <a:rPr lang="en-US" sz="2000" dirty="0" smtClean="0"/>
            </a:br>
            <a:r>
              <a:rPr lang="en-US" sz="2000" dirty="0" smtClean="0"/>
              <a:t>unless </a:t>
            </a:r>
            <a:r>
              <a:rPr lang="en-US" sz="2000" dirty="0" smtClean="0"/>
              <a:t>($</a:t>
            </a:r>
            <a:r>
              <a:rPr lang="en-US" sz="2000" dirty="0" err="1" smtClean="0"/>
              <a:t>pid</a:t>
            </a:r>
            <a:r>
              <a:rPr lang="en-US" sz="2000" dirty="0" smtClean="0"/>
              <a:t>) </a:t>
            </a:r>
            <a:r>
              <a:rPr lang="en-US" sz="2000" dirty="0" smtClean="0"/>
              <a:t>{</a:t>
            </a:r>
            <a:br>
              <a:rPr lang="en-US" sz="2000" dirty="0" smtClean="0"/>
            </a:br>
            <a:r>
              <a:rPr lang="en-US" sz="2000" dirty="0" smtClean="0"/>
              <a:t> </a:t>
            </a:r>
            <a:r>
              <a:rPr lang="en-US" sz="2000" dirty="0" smtClean="0"/>
              <a:t>      # </a:t>
            </a:r>
            <a:r>
              <a:rPr lang="en-US" sz="2000" dirty="0" smtClean="0"/>
              <a:t>Child process is </a:t>
            </a:r>
            <a:r>
              <a:rPr lang="en-US" sz="2000" dirty="0" smtClean="0"/>
              <a:t>here</a:t>
            </a:r>
            <a:br>
              <a:rPr lang="en-US" sz="2000" dirty="0" smtClean="0"/>
            </a:br>
            <a:r>
              <a:rPr lang="en-US" sz="2000" dirty="0" smtClean="0"/>
              <a:t> </a:t>
            </a:r>
            <a:r>
              <a:rPr lang="en-US" sz="2000" dirty="0" smtClean="0"/>
              <a:t>      exec </a:t>
            </a:r>
            <a:r>
              <a:rPr lang="en-US" sz="2000" dirty="0" smtClean="0"/>
              <a:t>"date</a:t>
            </a:r>
            <a:r>
              <a:rPr lang="en-US" sz="2000" dirty="0" smtClean="0"/>
              <a:t>";</a:t>
            </a:r>
            <a:br>
              <a:rPr lang="en-US" sz="2000" dirty="0" smtClean="0"/>
            </a:br>
            <a:r>
              <a:rPr lang="en-US" sz="2000" dirty="0" smtClean="0"/>
              <a:t>       </a:t>
            </a:r>
            <a:r>
              <a:rPr lang="en-US" sz="2000" dirty="0" smtClean="0"/>
              <a:t>die "cannot exec date: </a:t>
            </a:r>
            <a:r>
              <a:rPr lang="en-US" sz="2000" dirty="0" smtClean="0"/>
              <a:t>$!";</a:t>
            </a:r>
            <a:br>
              <a:rPr lang="en-US" sz="2000" dirty="0" smtClean="0"/>
            </a:br>
            <a:r>
              <a:rPr lang="en-US" sz="2000" dirty="0" smtClean="0"/>
              <a:t>}</a:t>
            </a:r>
            <a:br>
              <a:rPr lang="en-US" sz="2000" dirty="0" smtClean="0"/>
            </a:br>
            <a:r>
              <a:rPr lang="en-US" sz="2000" dirty="0" err="1" smtClean="0"/>
              <a:t>waitpid</a:t>
            </a:r>
            <a:r>
              <a:rPr lang="en-US" sz="2000" dirty="0" smtClean="0"/>
              <a:t>($</a:t>
            </a:r>
            <a:r>
              <a:rPr lang="en-US" sz="2000" dirty="0" err="1" smtClean="0"/>
              <a:t>pid</a:t>
            </a:r>
            <a:r>
              <a:rPr lang="en-US" sz="2000" dirty="0" smtClean="0"/>
              <a:t>, 0</a:t>
            </a:r>
            <a:r>
              <a:rPr lang="en-US" sz="2000" dirty="0" smtClean="0"/>
              <a:t>);  # Parent </a:t>
            </a:r>
            <a:r>
              <a:rPr lang="en-US" sz="2000" dirty="0" smtClean="0"/>
              <a:t>process is here</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Scalar variable (use $ to define/use scalar </a:t>
            </a:r>
            <a:r>
              <a:rPr lang="en-US" sz="2400" dirty="0" err="1" smtClean="0"/>
              <a:t>var</a:t>
            </a:r>
            <a:r>
              <a:rPr lang="en-US" sz="2400" dirty="0" smtClean="0"/>
              <a:t>)</a:t>
            </a:r>
          </a:p>
          <a:p>
            <a:pPr lvl="1"/>
            <a:r>
              <a:rPr lang="en-US" sz="2000" dirty="0" smtClean="0"/>
              <a:t>my $</a:t>
            </a:r>
            <a:r>
              <a:rPr lang="en-US" sz="2000" dirty="0" err="1" smtClean="0"/>
              <a:t>i</a:t>
            </a:r>
            <a:r>
              <a:rPr lang="en-US" sz="2000" dirty="0" smtClean="0"/>
              <a:t> = 0;</a:t>
            </a:r>
          </a:p>
          <a:p>
            <a:pPr lvl="1"/>
            <a:r>
              <a:rPr lang="en-US" sz="2000" dirty="0" smtClean="0"/>
              <a:t>my $</a:t>
            </a:r>
            <a:r>
              <a:rPr lang="en-US" sz="2000" dirty="0" err="1" smtClean="0"/>
              <a:t>str</a:t>
            </a:r>
            <a:r>
              <a:rPr lang="en-US" sz="2000" dirty="0" smtClean="0"/>
              <a:t> = “string”;</a:t>
            </a:r>
          </a:p>
          <a:p>
            <a:pPr marL="342900" lvl="1" indent="-342900">
              <a:buFont typeface="Arial" pitchFamily="34" charset="0"/>
              <a:buChar char="•"/>
            </a:pPr>
            <a:r>
              <a:rPr lang="en-US" sz="2400" dirty="0" smtClean="0"/>
              <a:t>Variable interpolation</a:t>
            </a:r>
          </a:p>
          <a:p>
            <a:pPr lvl="1"/>
            <a:r>
              <a:rPr lang="en-US" sz="2000" dirty="0" smtClean="0"/>
              <a:t>print “$</a:t>
            </a:r>
            <a:r>
              <a:rPr lang="en-US" sz="2000" dirty="0" err="1" smtClean="0"/>
              <a:t>str</a:t>
            </a:r>
            <a:r>
              <a:rPr lang="en-US" sz="2000" dirty="0" smtClean="0"/>
              <a:t>”</a:t>
            </a:r>
          </a:p>
          <a:p>
            <a:pPr lvl="1"/>
            <a:r>
              <a:rPr lang="en-US" sz="2000" dirty="0" smtClean="0"/>
              <a:t>print “${</a:t>
            </a:r>
            <a:r>
              <a:rPr lang="en-US" sz="2000" dirty="0" err="1" smtClean="0"/>
              <a:t>str</a:t>
            </a:r>
            <a:r>
              <a:rPr lang="en-US" sz="2000" dirty="0" smtClean="0"/>
              <a:t>}” # in order to avoid confusion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Process Management</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Processes as </a:t>
            </a:r>
            <a:r>
              <a:rPr lang="en-US" sz="2400" dirty="0" err="1" smtClean="0"/>
              <a:t>Filehandles</a:t>
            </a:r>
            <a:endParaRPr lang="en-US" sz="2400" dirty="0" smtClean="0"/>
          </a:p>
          <a:p>
            <a:pPr lvl="1"/>
            <a:r>
              <a:rPr lang="en-US" sz="2000" dirty="0" smtClean="0"/>
              <a:t>open DATE, "date|" or die "cannot pipe from date: </a:t>
            </a:r>
            <a:r>
              <a:rPr lang="en-US" sz="2000" dirty="0" smtClean="0"/>
              <a:t>$!";</a:t>
            </a:r>
            <a:br>
              <a:rPr lang="en-US" sz="2000" dirty="0" smtClean="0"/>
            </a:br>
            <a:r>
              <a:rPr lang="en-US" sz="2000" dirty="0" smtClean="0"/>
              <a:t>my </a:t>
            </a:r>
            <a:r>
              <a:rPr lang="en-US" sz="2000" dirty="0" smtClean="0"/>
              <a:t>$now = &lt;DATE&gt;;</a:t>
            </a:r>
            <a:endParaRPr lang="en-US" sz="2000" dirty="0" smtClean="0"/>
          </a:p>
          <a:p>
            <a:pPr marL="342900" lvl="1" indent="-342900">
              <a:buFont typeface="Arial" pitchFamily="34" charset="0"/>
              <a:buChar char="•"/>
            </a:pPr>
            <a:r>
              <a:rPr lang="en-US" sz="2400" dirty="0" smtClean="0"/>
              <a:t>Signal </a:t>
            </a:r>
          </a:p>
          <a:p>
            <a:pPr lvl="1"/>
            <a:r>
              <a:rPr lang="en-US" sz="2000" dirty="0" smtClean="0"/>
              <a:t>kill </a:t>
            </a:r>
            <a:r>
              <a:rPr lang="en-US" sz="2000" dirty="0" smtClean="0"/>
              <a:t>2, </a:t>
            </a:r>
            <a:r>
              <a:rPr lang="en-US" sz="2000" dirty="0" smtClean="0"/>
              <a:t>4201 or die "Cannot signal 4201 with SIGINT: </a:t>
            </a:r>
            <a:r>
              <a:rPr lang="en-US" sz="2000" dirty="0" smtClean="0"/>
              <a:t>$!";</a:t>
            </a:r>
          </a:p>
          <a:p>
            <a:pPr lvl="1"/>
            <a:endParaRPr lang="en-US" sz="2000" b="1" dirty="0" smtClean="0">
              <a:solidFill>
                <a:srgbClr val="FF0000"/>
              </a:solidFill>
            </a:endParaRPr>
          </a:p>
        </p:txBody>
      </p:sp>
      <p:pic>
        <p:nvPicPr>
          <p:cNvPr id="2051" name="Picture 3"/>
          <p:cNvPicPr>
            <a:picLocks noChangeAspect="1" noChangeArrowheads="1"/>
          </p:cNvPicPr>
          <p:nvPr/>
        </p:nvPicPr>
        <p:blipFill>
          <a:blip r:embed="rId2" cstate="print"/>
          <a:srcRect/>
          <a:stretch>
            <a:fillRect/>
          </a:stretch>
        </p:blipFill>
        <p:spPr bwMode="auto">
          <a:xfrm>
            <a:off x="1143000" y="3048000"/>
            <a:ext cx="5267325"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Trapping Errors with </a:t>
            </a:r>
            <a:r>
              <a:rPr lang="en-US" sz="2400" dirty="0" err="1" smtClean="0"/>
              <a:t>eval</a:t>
            </a:r>
            <a:endParaRPr lang="en-US" sz="2400" dirty="0" smtClean="0"/>
          </a:p>
          <a:p>
            <a:pPr lvl="1"/>
            <a:r>
              <a:rPr lang="en-US" sz="2000" dirty="0" err="1" smtClean="0"/>
              <a:t>eval</a:t>
            </a:r>
            <a:r>
              <a:rPr lang="en-US" sz="2000" dirty="0" smtClean="0"/>
              <a:t> is an expression, must end with </a:t>
            </a:r>
            <a:r>
              <a:rPr lang="en-US" sz="2000" b="1" dirty="0" smtClean="0">
                <a:solidFill>
                  <a:srgbClr val="FF0000"/>
                </a:solidFill>
              </a:rPr>
              <a:t>;</a:t>
            </a:r>
          </a:p>
          <a:p>
            <a:pPr lvl="1"/>
            <a:r>
              <a:rPr lang="en-US" sz="2000" dirty="0" smtClean="0"/>
              <a:t>If </a:t>
            </a:r>
            <a:r>
              <a:rPr lang="en-US" sz="2000" dirty="0" err="1" smtClean="0"/>
              <a:t>eval</a:t>
            </a:r>
            <a:r>
              <a:rPr lang="en-US" sz="2000" dirty="0" smtClean="0"/>
              <a:t> doesn’t capture exception, it returns the </a:t>
            </a:r>
            <a:r>
              <a:rPr lang="en-US" sz="2000" dirty="0" err="1" smtClean="0"/>
              <a:t>the</a:t>
            </a:r>
            <a:r>
              <a:rPr lang="en-US" sz="2000" dirty="0" smtClean="0"/>
              <a:t> value of the last expression in the </a:t>
            </a:r>
            <a:r>
              <a:rPr lang="en-US" sz="2000" dirty="0" err="1" smtClean="0"/>
              <a:t>eval</a:t>
            </a:r>
            <a:r>
              <a:rPr lang="en-US" sz="2000" dirty="0" smtClean="0"/>
              <a:t> body, or the value with a return keyword</a:t>
            </a:r>
          </a:p>
          <a:p>
            <a:pPr lvl="1"/>
            <a:r>
              <a:rPr lang="en-US" sz="2000" dirty="0" smtClean="0"/>
              <a:t>If </a:t>
            </a:r>
            <a:r>
              <a:rPr lang="en-US" sz="2000" dirty="0" err="1" smtClean="0"/>
              <a:t>eval</a:t>
            </a:r>
            <a:r>
              <a:rPr lang="en-US" sz="2000" dirty="0" smtClean="0"/>
              <a:t> captures exception, the return value is </a:t>
            </a:r>
            <a:r>
              <a:rPr lang="en-US" sz="2000" dirty="0" err="1" smtClean="0"/>
              <a:t>undef</a:t>
            </a:r>
            <a:r>
              <a:rPr lang="en-US" sz="2000" dirty="0" smtClean="0"/>
              <a:t> or an empty list. And the exception will be saved in $@ special variable</a:t>
            </a:r>
          </a:p>
          <a:p>
            <a:pPr lvl="1"/>
            <a:r>
              <a:rPr lang="en-US" sz="2000" dirty="0" smtClean="0"/>
              <a:t>Don’t use exit in subroutine, use die when encounter problem</a:t>
            </a:r>
          </a:p>
          <a:p>
            <a:pPr lvl="1"/>
            <a:endParaRPr lang="en-US" sz="2000" b="1" dirty="0" smtClean="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2057399" y="3581400"/>
            <a:ext cx="4085637"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Picking Items from a List with </a:t>
            </a:r>
            <a:r>
              <a:rPr lang="en-US" sz="2400" dirty="0" err="1" smtClean="0"/>
              <a:t>grep</a:t>
            </a:r>
            <a:endParaRPr lang="en-US" sz="2400" dirty="0" smtClean="0"/>
          </a:p>
          <a:p>
            <a:pPr lvl="1"/>
            <a:r>
              <a:rPr lang="en-US" sz="2000" dirty="0" smtClean="0"/>
              <a:t>my @</a:t>
            </a:r>
            <a:r>
              <a:rPr lang="en-US" sz="2000" dirty="0" err="1" smtClean="0"/>
              <a:t>odd_numbers</a:t>
            </a:r>
            <a:r>
              <a:rPr lang="en-US" sz="2000" dirty="0" smtClean="0"/>
              <a:t> = </a:t>
            </a:r>
            <a:r>
              <a:rPr lang="en-US" sz="2000" dirty="0" err="1" smtClean="0"/>
              <a:t>grep</a:t>
            </a:r>
            <a:r>
              <a:rPr lang="en-US" sz="2000" dirty="0" smtClean="0"/>
              <a:t> { $_ % 2 } 1..1000</a:t>
            </a:r>
            <a:r>
              <a:rPr lang="en-US" sz="2000" dirty="0" smtClean="0"/>
              <a:t>;</a:t>
            </a:r>
          </a:p>
          <a:p>
            <a:pPr lvl="1"/>
            <a:r>
              <a:rPr lang="en-US" sz="2000" dirty="0" smtClean="0"/>
              <a:t>my @</a:t>
            </a:r>
            <a:r>
              <a:rPr lang="en-US" sz="2000" dirty="0" err="1" smtClean="0"/>
              <a:t>matching_lines</a:t>
            </a:r>
            <a:r>
              <a:rPr lang="en-US" sz="2000" dirty="0" smtClean="0"/>
              <a:t> = </a:t>
            </a:r>
            <a:r>
              <a:rPr lang="en-US" sz="2000" dirty="0" err="1" smtClean="0"/>
              <a:t>grep</a:t>
            </a:r>
            <a:r>
              <a:rPr lang="en-US" sz="2000" dirty="0" smtClean="0"/>
              <a:t> { /\</a:t>
            </a:r>
            <a:r>
              <a:rPr lang="en-US" sz="2000" dirty="0" err="1" smtClean="0"/>
              <a:t>bfred</a:t>
            </a:r>
            <a:r>
              <a:rPr lang="en-US" sz="2000" dirty="0" smtClean="0"/>
              <a:t>\b/</a:t>
            </a:r>
            <a:r>
              <a:rPr lang="en-US" sz="2000" dirty="0" err="1" smtClean="0"/>
              <a:t>i</a:t>
            </a:r>
            <a:r>
              <a:rPr lang="en-US" sz="2000" dirty="0" smtClean="0"/>
              <a:t> } &lt;FILE</a:t>
            </a:r>
            <a:r>
              <a:rPr lang="en-US" sz="2000" dirty="0" smtClean="0"/>
              <a:t>&gt;;</a:t>
            </a:r>
          </a:p>
          <a:p>
            <a:pPr lvl="1"/>
            <a:r>
              <a:rPr lang="en-US" sz="2000" dirty="0" smtClean="0"/>
              <a:t>my @</a:t>
            </a:r>
            <a:r>
              <a:rPr lang="en-US" sz="2000" dirty="0" err="1" smtClean="0"/>
              <a:t>matching_lines</a:t>
            </a:r>
            <a:r>
              <a:rPr lang="en-US" sz="2000" dirty="0" smtClean="0"/>
              <a:t> = </a:t>
            </a:r>
            <a:r>
              <a:rPr lang="en-US" sz="2000" dirty="0" err="1" smtClean="0"/>
              <a:t>grep</a:t>
            </a:r>
            <a:r>
              <a:rPr lang="en-US" sz="2000" dirty="0" smtClean="0"/>
              <a:t> /\</a:t>
            </a:r>
            <a:r>
              <a:rPr lang="en-US" sz="2000" dirty="0" err="1" smtClean="0"/>
              <a:t>bfred</a:t>
            </a:r>
            <a:r>
              <a:rPr lang="en-US" sz="2000" dirty="0" smtClean="0"/>
              <a:t>\b/</a:t>
            </a:r>
            <a:r>
              <a:rPr lang="en-US" sz="2000" dirty="0" err="1" smtClean="0"/>
              <a:t>i</a:t>
            </a:r>
            <a:r>
              <a:rPr lang="en-US" sz="2000" dirty="0" smtClean="0"/>
              <a:t>, &lt;FILE</a:t>
            </a:r>
            <a:r>
              <a:rPr lang="en-US" sz="2000" dirty="0" smtClean="0"/>
              <a:t>&gt;;</a:t>
            </a:r>
          </a:p>
          <a:p>
            <a:pPr marL="342900" lvl="1" indent="-342900">
              <a:buFont typeface="Arial" pitchFamily="34" charset="0"/>
              <a:buChar char="•"/>
            </a:pPr>
            <a:r>
              <a:rPr lang="en-US" sz="2400" dirty="0" smtClean="0"/>
              <a:t>Transforming Items from a List with map</a:t>
            </a:r>
          </a:p>
          <a:p>
            <a:pPr lvl="1"/>
            <a:r>
              <a:rPr lang="en-US" sz="2000" dirty="0" smtClean="0"/>
              <a:t>my @data = (4.75, 1.5, 2, 1234, 6.9456, 12345678.9, 29.95</a:t>
            </a:r>
            <a:r>
              <a:rPr lang="en-US" sz="2000" dirty="0" smtClean="0"/>
              <a:t>);</a:t>
            </a:r>
            <a:br>
              <a:rPr lang="en-US" sz="2000" dirty="0" smtClean="0"/>
            </a:br>
            <a:r>
              <a:rPr lang="en-US" sz="2000" dirty="0" smtClean="0"/>
              <a:t>my </a:t>
            </a:r>
            <a:r>
              <a:rPr lang="en-US" sz="2000" dirty="0" smtClean="0"/>
              <a:t>@</a:t>
            </a:r>
            <a:r>
              <a:rPr lang="en-US" sz="2000" dirty="0" err="1" smtClean="0"/>
              <a:t>formatted_data</a:t>
            </a:r>
            <a:r>
              <a:rPr lang="en-US" sz="2000" dirty="0" smtClean="0"/>
              <a:t> = map { &amp;</a:t>
            </a:r>
            <a:r>
              <a:rPr lang="en-US" sz="2000" dirty="0" err="1" smtClean="0"/>
              <a:t>big_money</a:t>
            </a:r>
            <a:r>
              <a:rPr lang="en-US" sz="2000" dirty="0" smtClean="0"/>
              <a:t>($_) } @data</a:t>
            </a:r>
            <a:r>
              <a:rPr lang="en-US" sz="2000" dirty="0" smtClean="0"/>
              <a:t>;</a:t>
            </a:r>
          </a:p>
          <a:p>
            <a:pPr lvl="1"/>
            <a:r>
              <a:rPr lang="en-US" sz="2000" dirty="0" smtClean="0"/>
              <a:t>print "The money numbers are:\n</a:t>
            </a:r>
            <a:r>
              <a:rPr lang="en-US" sz="2000" dirty="0" smtClean="0"/>
              <a:t>", </a:t>
            </a:r>
            <a:r>
              <a:rPr lang="en-US" sz="2000" dirty="0" smtClean="0"/>
              <a:t>map { </a:t>
            </a:r>
            <a:r>
              <a:rPr lang="en-US" sz="2000" dirty="0" err="1" smtClean="0"/>
              <a:t>sprintf</a:t>
            </a:r>
            <a:r>
              <a:rPr lang="en-US" sz="2000" dirty="0" smtClean="0"/>
              <a:t>("%25s\n", $_) } @</a:t>
            </a:r>
            <a:r>
              <a:rPr lang="en-US" sz="2000" dirty="0" err="1" smtClean="0"/>
              <a:t>formatted_data</a:t>
            </a:r>
            <a:r>
              <a:rPr lang="en-US" sz="2000" dirty="0" smtClean="0"/>
              <a:t>;</a:t>
            </a:r>
            <a:endParaRPr lang="en-US" sz="2000" b="1" dirty="0" smtClean="0">
              <a:solidFill>
                <a:srgbClr val="FF0000"/>
              </a:solidFill>
            </a:endParaRPr>
          </a:p>
          <a:p>
            <a:pPr marL="342900" lvl="1" indent="-342900">
              <a:buFont typeface="Arial" pitchFamily="34" charset="0"/>
              <a:buChar char="•"/>
            </a:pPr>
            <a:r>
              <a:rPr lang="en-US" sz="2400" dirty="0" smtClean="0"/>
              <a:t>Unquoted </a:t>
            </a:r>
            <a:r>
              <a:rPr lang="en-US" sz="2400" dirty="0" smtClean="0"/>
              <a:t>Hash </a:t>
            </a:r>
            <a:r>
              <a:rPr lang="en-US" sz="2400" dirty="0" smtClean="0"/>
              <a:t>Keys</a:t>
            </a:r>
          </a:p>
          <a:p>
            <a:pPr lvl="1"/>
            <a:r>
              <a:rPr lang="en-US" sz="2000" dirty="0" smtClean="0"/>
              <a:t>If the hash key is made up of nothing but letters, digits, and underscores without starting with a digit, you may be able to omit the quote </a:t>
            </a:r>
            <a:r>
              <a:rPr lang="en-US" sz="2000" dirty="0" smtClean="0"/>
              <a:t>marks</a:t>
            </a:r>
            <a:br>
              <a:rPr lang="en-US" sz="2000" dirty="0" smtClean="0"/>
            </a:br>
            <a:r>
              <a:rPr lang="en-US" sz="2000" dirty="0" smtClean="0"/>
              <a:t> $score{"</a:t>
            </a:r>
            <a:r>
              <a:rPr lang="en-US" sz="2000" dirty="0" err="1" smtClean="0"/>
              <a:t>fred</a:t>
            </a:r>
            <a:r>
              <a:rPr lang="en-US" sz="2000" dirty="0" smtClean="0"/>
              <a:t>"} =&gt; </a:t>
            </a:r>
            <a:r>
              <a:rPr lang="en-US" sz="2000" dirty="0" smtClean="0"/>
              <a:t>$score{</a:t>
            </a:r>
            <a:r>
              <a:rPr lang="en-US" sz="2000" dirty="0" err="1" smtClean="0"/>
              <a:t>fred</a:t>
            </a:r>
            <a:r>
              <a:rPr lang="en-US" sz="2000" dirty="0" smtClean="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Slices</a:t>
            </a:r>
            <a:endParaRPr lang="en-US" sz="2400" dirty="0" smtClean="0"/>
          </a:p>
          <a:p>
            <a:pPr lvl="1"/>
            <a:r>
              <a:rPr lang="en-US" sz="2000" dirty="0" smtClean="0"/>
              <a:t>my($name, $</a:t>
            </a:r>
            <a:r>
              <a:rPr lang="en-US" sz="2000" dirty="0" err="1" smtClean="0"/>
              <a:t>card_num</a:t>
            </a:r>
            <a:r>
              <a:rPr lang="en-US" sz="2000" dirty="0" smtClean="0"/>
              <a:t>, $</a:t>
            </a:r>
            <a:r>
              <a:rPr lang="en-US" sz="2000" dirty="0" err="1" smtClean="0"/>
              <a:t>addr</a:t>
            </a:r>
            <a:r>
              <a:rPr lang="en-US" sz="2000" dirty="0" smtClean="0"/>
              <a:t>, $home, $work, $count) = split </a:t>
            </a:r>
            <a:r>
              <a:rPr lang="en-US" sz="2000" dirty="0" smtClean="0"/>
              <a:t>/:/;</a:t>
            </a:r>
          </a:p>
          <a:p>
            <a:pPr lvl="1"/>
            <a:r>
              <a:rPr lang="de-DE" sz="2000" dirty="0" smtClean="0"/>
              <a:t>my(undef, undef, undef, undef, undef, undef, undef</a:t>
            </a:r>
            <a:r>
              <a:rPr lang="de-DE" sz="2000" dirty="0" smtClean="0"/>
              <a:t>, </a:t>
            </a:r>
            <a:r>
              <a:rPr lang="en-US" sz="2000" dirty="0" err="1" smtClean="0"/>
              <a:t>undef</a:t>
            </a:r>
            <a:r>
              <a:rPr lang="en-US" sz="2000" dirty="0" smtClean="0"/>
              <a:t>, </a:t>
            </a:r>
            <a:r>
              <a:rPr lang="en-US" sz="2000" dirty="0" err="1" smtClean="0"/>
              <a:t>undef</a:t>
            </a:r>
            <a:r>
              <a:rPr lang="en-US" sz="2000" dirty="0" smtClean="0"/>
              <a:t>, $</a:t>
            </a:r>
            <a:r>
              <a:rPr lang="en-US" sz="2000" dirty="0" err="1" smtClean="0"/>
              <a:t>mtime</a:t>
            </a:r>
            <a:r>
              <a:rPr lang="en-US" sz="2000" dirty="0" smtClean="0"/>
              <a:t>) = stat $</a:t>
            </a:r>
            <a:r>
              <a:rPr lang="en-US" sz="2000" dirty="0" err="1" smtClean="0"/>
              <a:t>some_file</a:t>
            </a:r>
            <a:r>
              <a:rPr lang="en-US" sz="2000" dirty="0" smtClean="0"/>
              <a:t>;</a:t>
            </a:r>
          </a:p>
          <a:p>
            <a:pPr lvl="1"/>
            <a:r>
              <a:rPr lang="en-US" sz="2000" dirty="0" smtClean="0"/>
              <a:t>my $</a:t>
            </a:r>
            <a:r>
              <a:rPr lang="en-US" sz="2000" dirty="0" err="1" smtClean="0"/>
              <a:t>mtime</a:t>
            </a:r>
            <a:r>
              <a:rPr lang="en-US" sz="2000" dirty="0" smtClean="0"/>
              <a:t> = (stat $</a:t>
            </a:r>
            <a:r>
              <a:rPr lang="en-US" sz="2000" dirty="0" err="1" smtClean="0"/>
              <a:t>some_file</a:t>
            </a:r>
            <a:r>
              <a:rPr lang="en-US" sz="2000" dirty="0" smtClean="0"/>
              <a:t>)[9</a:t>
            </a:r>
            <a:r>
              <a:rPr lang="en-US" sz="2000" dirty="0" smtClean="0"/>
              <a:t>];</a:t>
            </a:r>
          </a:p>
          <a:p>
            <a:pPr lvl="1"/>
            <a:r>
              <a:rPr lang="en-US" sz="2000" dirty="0" smtClean="0"/>
              <a:t>my $</a:t>
            </a:r>
            <a:r>
              <a:rPr lang="en-US" sz="2000" dirty="0" err="1" smtClean="0"/>
              <a:t>card_num</a:t>
            </a:r>
            <a:r>
              <a:rPr lang="en-US" sz="2000" dirty="0" smtClean="0"/>
              <a:t> = (split /:/)[1</a:t>
            </a:r>
            <a:r>
              <a:rPr lang="en-US" sz="2000" dirty="0" smtClean="0"/>
              <a:t>];</a:t>
            </a:r>
          </a:p>
          <a:p>
            <a:pPr lvl="1"/>
            <a:r>
              <a:rPr lang="en-US" sz="2000" dirty="0" smtClean="0"/>
              <a:t>my($</a:t>
            </a:r>
            <a:r>
              <a:rPr lang="en-US" sz="2000" dirty="0" err="1" smtClean="0"/>
              <a:t>card_num</a:t>
            </a:r>
            <a:r>
              <a:rPr lang="en-US" sz="2000" dirty="0" smtClean="0"/>
              <a:t>, $count) = (split /:/)[1, 5</a:t>
            </a:r>
            <a:r>
              <a:rPr lang="en-US" sz="2000" dirty="0" smtClean="0"/>
              <a:t>];</a:t>
            </a:r>
          </a:p>
          <a:p>
            <a:pPr lvl="1"/>
            <a:r>
              <a:rPr lang="en-US" sz="2000" dirty="0" smtClean="0"/>
              <a:t>my($first, $last) = (sort @names)[0, −1</a:t>
            </a:r>
            <a:r>
              <a:rPr lang="en-US" sz="2000" dirty="0" smtClean="0"/>
              <a:t>];</a:t>
            </a:r>
          </a:p>
          <a:p>
            <a:pPr lvl="1"/>
            <a:r>
              <a:rPr lang="en-US" sz="2000" dirty="0" smtClean="0"/>
              <a:t>my @numbers = ( @names )[ 9, 0, 2, 1, 0 </a:t>
            </a:r>
            <a:r>
              <a:rPr lang="en-US" sz="2000" dirty="0" smtClean="0"/>
              <a:t>];</a:t>
            </a:r>
          </a:p>
          <a:p>
            <a:pPr marL="342900" lvl="1" indent="-342900">
              <a:buFont typeface="Arial" pitchFamily="34" charset="0"/>
              <a:buChar char="•"/>
            </a:pPr>
            <a:r>
              <a:rPr lang="en-US" sz="2400" dirty="0" smtClean="0"/>
              <a:t>Array slice </a:t>
            </a:r>
            <a:endParaRPr lang="en-US" sz="2400" dirty="0" smtClean="0"/>
          </a:p>
          <a:p>
            <a:pPr lvl="1"/>
            <a:r>
              <a:rPr lang="en-US" sz="2000" dirty="0" smtClean="0"/>
              <a:t>my @numbers = </a:t>
            </a:r>
            <a:r>
              <a:rPr lang="en-US" sz="2000" b="1" dirty="0" smtClean="0">
                <a:solidFill>
                  <a:srgbClr val="C00000"/>
                </a:solidFill>
              </a:rPr>
              <a:t>@</a:t>
            </a:r>
            <a:r>
              <a:rPr lang="en-US" sz="2000" dirty="0" smtClean="0"/>
              <a:t>names[ 9, 0, 2, 1, 0 ];</a:t>
            </a:r>
            <a:endParaRPr lang="en-US" sz="2000" dirty="0" smtClean="0"/>
          </a:p>
          <a:p>
            <a:pPr lvl="1"/>
            <a:r>
              <a:rPr lang="en-US" sz="2000" dirty="0" smtClean="0"/>
              <a:t>print "Bedrock @names[ 9, 0, 2, 1, 0 ]\n</a:t>
            </a:r>
            <a:r>
              <a:rPr lang="en-US" sz="2000" dirty="0" smtClean="0"/>
              <a:t>"; # interpolated in a string</a:t>
            </a:r>
          </a:p>
          <a:p>
            <a:pPr lvl="1"/>
            <a:r>
              <a:rPr lang="en-US" sz="2000" dirty="0" smtClean="0"/>
              <a:t>@items[2, 3] = ($</a:t>
            </a:r>
            <a:r>
              <a:rPr lang="en-US" sz="2000" dirty="0" err="1" smtClean="0"/>
              <a:t>new_address</a:t>
            </a:r>
            <a:r>
              <a:rPr lang="en-US" sz="2000" dirty="0" smtClean="0"/>
              <a:t>, $</a:t>
            </a:r>
            <a:r>
              <a:rPr lang="en-US" sz="2000" dirty="0" err="1" smtClean="0"/>
              <a:t>new_home_phone</a:t>
            </a:r>
            <a:r>
              <a:rPr lang="en-US" sz="2000" dirty="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Advanced Perl Techniques</a:t>
            </a:r>
            <a:endParaRPr lang="en-US" sz="3200" dirty="0"/>
          </a:p>
        </p:txBody>
      </p:sp>
      <p:sp>
        <p:nvSpPr>
          <p:cNvPr id="3" name="Content Placeholder 2"/>
          <p:cNvSpPr>
            <a:spLocks noGrp="1"/>
          </p:cNvSpPr>
          <p:nvPr>
            <p:ph idx="1"/>
          </p:nvPr>
        </p:nvSpPr>
        <p:spPr>
          <a:xfrm>
            <a:off x="457200" y="1066800"/>
            <a:ext cx="8229600" cy="5791200"/>
          </a:xfrm>
        </p:spPr>
        <p:txBody>
          <a:bodyPr>
            <a:normAutofit/>
          </a:bodyPr>
          <a:lstStyle/>
          <a:p>
            <a:pPr marL="342900" lvl="1" indent="-342900">
              <a:buFont typeface="Arial" pitchFamily="34" charset="0"/>
              <a:buChar char="•"/>
            </a:pPr>
            <a:r>
              <a:rPr lang="en-US" sz="2400" dirty="0" smtClean="0"/>
              <a:t>Hash slice </a:t>
            </a:r>
            <a:endParaRPr lang="en-US" sz="2400" dirty="0" smtClean="0"/>
          </a:p>
          <a:p>
            <a:pPr lvl="1"/>
            <a:r>
              <a:rPr lang="en-US" sz="2000" dirty="0" smtClean="0"/>
              <a:t>my </a:t>
            </a:r>
            <a:r>
              <a:rPr lang="en-US" sz="2000" dirty="0" smtClean="0"/>
              <a:t>@scores </a:t>
            </a:r>
            <a:r>
              <a:rPr lang="en-US" sz="2000" dirty="0" smtClean="0"/>
              <a:t>= ($score{"barney"}, $score{"</a:t>
            </a:r>
            <a:r>
              <a:rPr lang="en-US" sz="2000" dirty="0" err="1" smtClean="0"/>
              <a:t>fred</a:t>
            </a:r>
            <a:r>
              <a:rPr lang="en-US" sz="2000" dirty="0" smtClean="0"/>
              <a:t>"}, $score{"</a:t>
            </a:r>
            <a:r>
              <a:rPr lang="en-US" sz="2000" dirty="0" err="1" smtClean="0"/>
              <a:t>dino</a:t>
            </a:r>
            <a:r>
              <a:rPr lang="en-US" sz="2000" dirty="0" smtClean="0"/>
              <a:t>"});</a:t>
            </a:r>
          </a:p>
          <a:p>
            <a:pPr lvl="1"/>
            <a:r>
              <a:rPr lang="en-US" sz="2000" dirty="0" smtClean="0"/>
              <a:t>my </a:t>
            </a:r>
            <a:r>
              <a:rPr lang="en-US" sz="2000" dirty="0" smtClean="0"/>
              <a:t>@scores </a:t>
            </a:r>
            <a:r>
              <a:rPr lang="en-US" sz="2000" dirty="0" smtClean="0"/>
              <a:t>= @score{ </a:t>
            </a:r>
            <a:r>
              <a:rPr lang="en-US" sz="2000" dirty="0" err="1" smtClean="0"/>
              <a:t>qw</a:t>
            </a:r>
            <a:r>
              <a:rPr lang="en-US" sz="2000" dirty="0" smtClean="0"/>
              <a:t>/ barney </a:t>
            </a:r>
            <a:r>
              <a:rPr lang="en-US" sz="2000" dirty="0" err="1" smtClean="0"/>
              <a:t>fred</a:t>
            </a:r>
            <a:r>
              <a:rPr lang="en-US" sz="2000" dirty="0" smtClean="0"/>
              <a:t> </a:t>
            </a:r>
            <a:r>
              <a:rPr lang="en-US" sz="2000" dirty="0" err="1" smtClean="0"/>
              <a:t>dino</a:t>
            </a:r>
            <a:r>
              <a:rPr lang="en-US" sz="2000" dirty="0" smtClean="0"/>
              <a:t>/ </a:t>
            </a:r>
            <a:r>
              <a:rPr lang="en-US" sz="2000" dirty="0" smtClean="0"/>
              <a:t>};</a:t>
            </a:r>
          </a:p>
          <a:p>
            <a:pPr lvl="1"/>
            <a:r>
              <a:rPr lang="en-US" sz="2000" dirty="0" smtClean="0"/>
              <a:t>my @players = </a:t>
            </a:r>
            <a:r>
              <a:rPr lang="en-US" sz="2000" dirty="0" err="1" smtClean="0"/>
              <a:t>qw</a:t>
            </a:r>
            <a:r>
              <a:rPr lang="en-US" sz="2000" dirty="0" smtClean="0"/>
              <a:t>/ barney </a:t>
            </a:r>
            <a:r>
              <a:rPr lang="en-US" sz="2000" dirty="0" err="1" smtClean="0"/>
              <a:t>fred</a:t>
            </a:r>
            <a:r>
              <a:rPr lang="en-US" sz="2000" dirty="0" smtClean="0"/>
              <a:t> </a:t>
            </a:r>
            <a:r>
              <a:rPr lang="en-US" sz="2000" dirty="0" err="1" smtClean="0"/>
              <a:t>dino</a:t>
            </a:r>
            <a:r>
              <a:rPr lang="en-US" sz="2000" dirty="0" smtClean="0"/>
              <a:t> </a:t>
            </a:r>
            <a:r>
              <a:rPr lang="en-US" sz="2000" dirty="0" smtClean="0"/>
              <a:t>/;</a:t>
            </a:r>
            <a:br>
              <a:rPr lang="en-US" sz="2000" dirty="0" smtClean="0"/>
            </a:br>
            <a:r>
              <a:rPr lang="en-US" sz="2000" dirty="0" smtClean="0"/>
              <a:t>my @</a:t>
            </a:r>
            <a:r>
              <a:rPr lang="en-US" sz="2000" dirty="0" err="1" smtClean="0"/>
              <a:t>bowling_scores</a:t>
            </a:r>
            <a:r>
              <a:rPr lang="en-US" sz="2000" dirty="0" smtClean="0"/>
              <a:t> = (195, 205, 30</a:t>
            </a:r>
            <a:r>
              <a:rPr lang="en-US" sz="2000" dirty="0" smtClean="0"/>
              <a:t>);</a:t>
            </a:r>
            <a:br>
              <a:rPr lang="en-US" sz="2000" dirty="0" smtClean="0"/>
            </a:br>
            <a:r>
              <a:rPr lang="en-US" sz="2000" dirty="0" smtClean="0"/>
              <a:t>@score{ @players } = @</a:t>
            </a:r>
            <a:r>
              <a:rPr lang="en-US" sz="2000" dirty="0" err="1" smtClean="0"/>
              <a:t>bowling_scores</a:t>
            </a:r>
            <a:r>
              <a:rPr lang="en-US" sz="2000" dirty="0" smtClean="0"/>
              <a:t>;</a:t>
            </a:r>
            <a:br>
              <a:rPr lang="en-US" sz="2000" dirty="0" smtClean="0"/>
            </a:br>
            <a:r>
              <a:rPr lang="en-US" sz="2000" dirty="0" smtClean="0"/>
              <a:t>That last line does the same thing as if we had assigned to the three-element </a:t>
            </a:r>
            <a:r>
              <a:rPr lang="en-US" sz="2000" dirty="0" smtClean="0"/>
              <a:t>list </a:t>
            </a:r>
            <a:r>
              <a:rPr lang="en-US" sz="2000" dirty="0" smtClean="0"/>
              <a:t>($score{"barney"}, $score{"</a:t>
            </a:r>
            <a:r>
              <a:rPr lang="en-US" sz="2000" dirty="0" err="1" smtClean="0"/>
              <a:t>fred</a:t>
            </a:r>
            <a:r>
              <a:rPr lang="en-US" sz="2000" dirty="0" smtClean="0"/>
              <a:t>"}, $score{"</a:t>
            </a:r>
            <a:r>
              <a:rPr lang="en-US" sz="2000" dirty="0" err="1" smtClean="0"/>
              <a:t>dino</a:t>
            </a:r>
            <a:r>
              <a:rPr lang="en-US" sz="2000" dirty="0" smtClean="0"/>
              <a:t>"})</a:t>
            </a:r>
          </a:p>
          <a:p>
            <a:pPr lvl="1"/>
            <a:r>
              <a:rPr lang="en-US" sz="2000" dirty="0" smtClean="0"/>
              <a:t>print "Their scores were: @score{@players}\n";</a:t>
            </a: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Operator Precedence and </a:t>
            </a:r>
            <a:r>
              <a:rPr lang="en-US" sz="3200" dirty="0" err="1" smtClean="0"/>
              <a:t>Associativity</a:t>
            </a:r>
            <a:endParaRPr lang="en-US" sz="3200" dirty="0"/>
          </a:p>
        </p:txBody>
      </p:sp>
      <p:pic>
        <p:nvPicPr>
          <p:cNvPr id="1026" name="Picture 2"/>
          <p:cNvPicPr>
            <a:picLocks noChangeAspect="1" noChangeArrowheads="1"/>
          </p:cNvPicPr>
          <p:nvPr/>
        </p:nvPicPr>
        <p:blipFill>
          <a:blip r:embed="rId2" cstate="print"/>
          <a:srcRect/>
          <a:stretch>
            <a:fillRect/>
          </a:stretch>
        </p:blipFill>
        <p:spPr bwMode="auto">
          <a:xfrm>
            <a:off x="2128838" y="1381125"/>
            <a:ext cx="4886325" cy="409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Operator Precedence and </a:t>
            </a:r>
            <a:r>
              <a:rPr lang="en-US" sz="3200" dirty="0" err="1" smtClean="0"/>
              <a:t>Associativity</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2438400" y="1447800"/>
            <a:ext cx="4000500" cy="3362325"/>
          </a:xfrm>
          <a:prstGeom prst="rect">
            <a:avLst/>
          </a:prstGeom>
          <a:noFill/>
          <a:ln w="9525">
            <a:noFill/>
            <a:miter lim="800000"/>
            <a:headEnd/>
            <a:tailEnd/>
          </a:ln>
        </p:spPr>
      </p:pic>
      <p:sp>
        <p:nvSpPr>
          <p:cNvPr id="5" name="Content Placeholder 2"/>
          <p:cNvSpPr>
            <a:spLocks noGrp="1"/>
          </p:cNvSpPr>
          <p:nvPr>
            <p:ph idx="1"/>
          </p:nvPr>
        </p:nvSpPr>
        <p:spPr>
          <a:xfrm>
            <a:off x="609600" y="5029200"/>
            <a:ext cx="8229600" cy="533400"/>
          </a:xfrm>
        </p:spPr>
        <p:txBody>
          <a:bodyPr>
            <a:normAutofit/>
          </a:bodyPr>
          <a:lstStyle/>
          <a:p>
            <a:r>
              <a:rPr lang="en-US" sz="2400" dirty="0" err="1" smtClean="0"/>
              <a:t>perldoc</a:t>
            </a:r>
            <a:r>
              <a:rPr lang="en-US" sz="2400" dirty="0" smtClean="0"/>
              <a:t> </a:t>
            </a:r>
            <a:r>
              <a:rPr lang="en-US" sz="2400" dirty="0" err="1" smtClean="0"/>
              <a:t>perlop</a:t>
            </a:r>
            <a:r>
              <a:rPr lang="en-US" sz="2400" dirty="0" smtClean="0"/>
              <a:t> for more detail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Scalar</a:t>
            </a:r>
            <a:endParaRPr lang="en-US" sz="3200" dirty="0"/>
          </a:p>
        </p:txBody>
      </p:sp>
      <p:sp>
        <p:nvSpPr>
          <p:cNvPr id="3" name="Content Placeholder 2"/>
          <p:cNvSpPr>
            <a:spLocks noGrp="1"/>
          </p:cNvSpPr>
          <p:nvPr>
            <p:ph idx="1"/>
          </p:nvPr>
        </p:nvSpPr>
        <p:spPr/>
        <p:txBody>
          <a:bodyPr/>
          <a:lstStyle/>
          <a:p>
            <a:r>
              <a:rPr lang="en-US" sz="2400" dirty="0" smtClean="0"/>
              <a:t>Scalar variable (use $ to define/use scalar </a:t>
            </a:r>
            <a:r>
              <a:rPr lang="en-US" sz="2400" dirty="0" err="1" smtClean="0"/>
              <a:t>var</a:t>
            </a:r>
            <a:r>
              <a:rPr lang="en-US" sz="2400" dirty="0" smtClean="0"/>
              <a:t>)</a:t>
            </a:r>
          </a:p>
          <a:p>
            <a:pPr lvl="1"/>
            <a:r>
              <a:rPr lang="en-US" sz="2000" dirty="0" smtClean="0"/>
              <a:t>my $</a:t>
            </a:r>
            <a:r>
              <a:rPr lang="en-US" sz="2000" dirty="0" err="1" smtClean="0"/>
              <a:t>i</a:t>
            </a:r>
            <a:r>
              <a:rPr lang="en-US" sz="2000" dirty="0" smtClean="0"/>
              <a:t> = 0;</a:t>
            </a:r>
          </a:p>
          <a:p>
            <a:pPr lvl="1"/>
            <a:r>
              <a:rPr lang="en-US" sz="2000" dirty="0" smtClean="0"/>
              <a:t>my $</a:t>
            </a:r>
            <a:r>
              <a:rPr lang="en-US" sz="2000" dirty="0" err="1" smtClean="0"/>
              <a:t>str</a:t>
            </a:r>
            <a:r>
              <a:rPr lang="en-US" sz="2000" dirty="0" smtClean="0"/>
              <a:t> = “string”;</a:t>
            </a:r>
          </a:p>
          <a:p>
            <a:pPr lvl="1"/>
            <a:r>
              <a:rPr lang="en-US" sz="2000" dirty="0" smtClean="0"/>
              <a:t>my $</a:t>
            </a:r>
            <a:r>
              <a:rPr lang="en-US" sz="2000" dirty="0" err="1" smtClean="0"/>
              <a:t>withOutInit</a:t>
            </a:r>
            <a:r>
              <a:rPr lang="en-US" sz="2000" dirty="0" smtClean="0"/>
              <a:t>   # Set to </a:t>
            </a:r>
            <a:r>
              <a:rPr lang="en-US" sz="2000" dirty="0" err="1" smtClean="0"/>
              <a:t>undef</a:t>
            </a:r>
            <a:endParaRPr lang="en-US" sz="2000" dirty="0" smtClean="0"/>
          </a:p>
          <a:p>
            <a:pPr marL="342900" lvl="1" indent="-342900">
              <a:buFont typeface="Arial" pitchFamily="34" charset="0"/>
              <a:buChar char="•"/>
            </a:pPr>
            <a:r>
              <a:rPr lang="en-US" sz="2400" dirty="0" smtClean="0"/>
              <a:t>Variable interpolation</a:t>
            </a:r>
          </a:p>
          <a:p>
            <a:pPr lvl="1"/>
            <a:r>
              <a:rPr lang="en-US" sz="2000" dirty="0" smtClean="0"/>
              <a:t>print “$</a:t>
            </a:r>
            <a:r>
              <a:rPr lang="en-US" sz="2000" dirty="0" err="1" smtClean="0"/>
              <a:t>str</a:t>
            </a:r>
            <a:r>
              <a:rPr lang="en-US" sz="2000" dirty="0" smtClean="0"/>
              <a:t>”</a:t>
            </a:r>
          </a:p>
          <a:p>
            <a:pPr lvl="1"/>
            <a:r>
              <a:rPr lang="en-US" sz="2000" dirty="0" smtClean="0"/>
              <a:t>print “${</a:t>
            </a:r>
            <a:r>
              <a:rPr lang="en-US" sz="2000" dirty="0" err="1" smtClean="0"/>
              <a:t>str</a:t>
            </a:r>
            <a:r>
              <a:rPr lang="en-US" sz="2000" dirty="0" smtClean="0"/>
              <a:t>}” # in order to avoid confusion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4314</TotalTime>
  <Words>2974</Words>
  <Application>Microsoft Office PowerPoint</Application>
  <PresentationFormat>On-screen Show (4:3)</PresentationFormat>
  <Paragraphs>481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Learning Perl</vt:lpstr>
      <vt:lpstr>Agenda</vt:lpstr>
      <vt:lpstr>Perl</vt:lpstr>
      <vt:lpstr>Scalar</vt:lpstr>
      <vt:lpstr>Scalar</vt:lpstr>
      <vt:lpstr>Scalar</vt:lpstr>
      <vt:lpstr>Operator Precedence and Associativity</vt:lpstr>
      <vt:lpstr>Operator Precedence and Associativity</vt:lpstr>
      <vt:lpstr>Scalar</vt:lpstr>
      <vt:lpstr>STDIN</vt:lpstr>
      <vt:lpstr>Lists and Arrays</vt:lpstr>
      <vt:lpstr>Lists and Arrays</vt:lpstr>
      <vt:lpstr>Lists and Arrays</vt:lpstr>
      <vt:lpstr>Lists and Arrays</vt:lpstr>
      <vt:lpstr>Lists and Arrays</vt:lpstr>
      <vt:lpstr>Scalar and List Context</vt:lpstr>
      <vt:lpstr>Scalar and List Context</vt:lpstr>
      <vt:lpstr>HashTable</vt:lpstr>
      <vt:lpstr>HashTable</vt:lpstr>
      <vt:lpstr>Boolean</vt:lpstr>
      <vt:lpstr>Control Structure</vt:lpstr>
      <vt:lpstr>Control Structure</vt:lpstr>
      <vt:lpstr>Control Structure</vt:lpstr>
      <vt:lpstr>Subroutine</vt:lpstr>
      <vt:lpstr>I/O</vt:lpstr>
      <vt:lpstr>File/Dir</vt:lpstr>
      <vt:lpstr>File/Dir</vt:lpstr>
      <vt:lpstr>File/Dir</vt:lpstr>
      <vt:lpstr>File/Dir</vt:lpstr>
      <vt:lpstr>File/Dir</vt:lpstr>
      <vt:lpstr>File/Dir</vt:lpstr>
      <vt:lpstr>File/Dir</vt:lpstr>
      <vt:lpstr>String</vt:lpstr>
      <vt:lpstr>String</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Module</vt:lpstr>
      <vt:lpstr>Module</vt:lpstr>
      <vt:lpstr>Smart Matching</vt:lpstr>
      <vt:lpstr>Smart Matching</vt:lpstr>
      <vt:lpstr>given-when</vt:lpstr>
      <vt:lpstr>given-when</vt:lpstr>
      <vt:lpstr>Process Management</vt:lpstr>
      <vt:lpstr>Process Management</vt:lpstr>
      <vt:lpstr>Process Management</vt:lpstr>
      <vt:lpstr>Process Management</vt:lpstr>
      <vt:lpstr>Advanced Perl Techniques</vt:lpstr>
      <vt:lpstr>Advanced Perl Techniques</vt:lpstr>
      <vt:lpstr>Advanced Perl Techniques</vt:lpstr>
      <vt:lpstr>Advanced Perl Techniques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Perl</dc:title>
  <dc:creator>Chen, Ken (ISC Shanghai)</dc:creator>
  <cp:lastModifiedBy>EMC</cp:lastModifiedBy>
  <cp:revision>598</cp:revision>
  <dcterms:created xsi:type="dcterms:W3CDTF">2006-08-16T00:00:00Z</dcterms:created>
  <dcterms:modified xsi:type="dcterms:W3CDTF">2012-07-28T03:40:35Z</dcterms:modified>
</cp:coreProperties>
</file>