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sldIdLst>
    <p:sldId id="256" r:id="rId2"/>
    <p:sldId id="257" r:id="rId3"/>
    <p:sldId id="258" r:id="rId4"/>
    <p:sldId id="378" r:id="rId5"/>
    <p:sldId id="263" r:id="rId6"/>
    <p:sldId id="259" r:id="rId7"/>
    <p:sldId id="260" r:id="rId8"/>
    <p:sldId id="261" r:id="rId9"/>
    <p:sldId id="262" r:id="rId10"/>
    <p:sldId id="264" r:id="rId11"/>
    <p:sldId id="265" r:id="rId12"/>
    <p:sldId id="266" r:id="rId13"/>
    <p:sldId id="267" r:id="rId14"/>
    <p:sldId id="268" r:id="rId15"/>
    <p:sldId id="269"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72" r:id="rId113"/>
    <p:sldId id="369" r:id="rId114"/>
    <p:sldId id="370" r:id="rId115"/>
    <p:sldId id="371" r:id="rId116"/>
    <p:sldId id="373" r:id="rId117"/>
    <p:sldId id="374" r:id="rId118"/>
    <p:sldId id="376" r:id="rId119"/>
    <p:sldId id="377" r:id="rId120"/>
    <p:sldId id="379" r:id="rId121"/>
    <p:sldId id="380" r:id="rId122"/>
    <p:sldId id="381" r:id="rId123"/>
    <p:sldId id="382" r:id="rId1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66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439187-EDED-43A0-BCDF-452488373D6C}" type="datetimeFigureOut">
              <a:rPr lang="en-US" smtClean="0"/>
              <a:pPr/>
              <a:t>8/7/2012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1B41C1-01F5-40B7-8241-449596DA6F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32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33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34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35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36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37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38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112</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115</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116</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117</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118</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39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120</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121</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122</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11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9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9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 – The definitive Guide </a:t>
            </a:r>
            <a:endParaRPr lang="en-US" dirty="0"/>
          </a:p>
        </p:txBody>
      </p:sp>
      <p:sp>
        <p:nvSpPr>
          <p:cNvPr id="3" name="Subtitle 2"/>
          <p:cNvSpPr>
            <a:spLocks noGrp="1"/>
          </p:cNvSpPr>
          <p:nvPr>
            <p:ph type="subTitle" idx="1"/>
          </p:nvPr>
        </p:nvSpPr>
        <p:spPr/>
        <p:txBody>
          <a:bodyPr/>
          <a:lstStyle/>
          <a:p>
            <a:r>
              <a:rPr lang="en-US" dirty="0" smtClean="0"/>
              <a:t>Chen Ken 2012/07/30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pPr marL="342900" lvl="1" indent="-342900">
              <a:buFont typeface="Arial" pitchFamily="34" charset="0"/>
              <a:buChar char="•"/>
            </a:pPr>
            <a:r>
              <a:rPr lang="en-US" sz="2400" dirty="0" smtClean="0"/>
              <a:t>primitive types</a:t>
            </a:r>
            <a:endParaRPr lang="en-US" sz="1600" i="1" dirty="0" smtClean="0"/>
          </a:p>
          <a:p>
            <a:pPr lvl="1"/>
            <a:r>
              <a:rPr lang="en-US" sz="2000" dirty="0" smtClean="0"/>
              <a:t>Numbers</a:t>
            </a:r>
          </a:p>
          <a:p>
            <a:pPr lvl="1"/>
            <a:r>
              <a:rPr lang="en-US" sz="2000" dirty="0" smtClean="0"/>
              <a:t>strings of text (known as </a:t>
            </a:r>
            <a:r>
              <a:rPr lang="en-US" sz="2000" i="1" dirty="0" smtClean="0"/>
              <a:t>strings)</a:t>
            </a:r>
          </a:p>
          <a:p>
            <a:pPr lvl="1"/>
            <a:r>
              <a:rPr lang="en-US" sz="2000" dirty="0" smtClean="0"/>
              <a:t>Boolean</a:t>
            </a:r>
          </a:p>
          <a:p>
            <a:pPr lvl="1"/>
            <a:r>
              <a:rPr lang="en-US" sz="2000" dirty="0" smtClean="0"/>
              <a:t>Two special primitives: </a:t>
            </a:r>
            <a:r>
              <a:rPr lang="en-US" sz="2000" b="1" dirty="0" smtClean="0"/>
              <a:t>null</a:t>
            </a:r>
            <a:r>
              <a:rPr lang="en-US" sz="2000" dirty="0" smtClean="0"/>
              <a:t> and </a:t>
            </a:r>
            <a:r>
              <a:rPr lang="en-US" sz="2000" b="1" dirty="0" smtClean="0"/>
              <a:t>undefined</a:t>
            </a:r>
            <a:endParaRPr lang="en-US" sz="2000" b="1" i="1" dirty="0" smtClean="0"/>
          </a:p>
          <a:p>
            <a:pPr marL="342900" lvl="1" indent="-342900">
              <a:buFont typeface="Arial" pitchFamily="34" charset="0"/>
              <a:buChar char="•"/>
            </a:pPr>
            <a:r>
              <a:rPr lang="en-US" sz="2400" dirty="0" smtClean="0"/>
              <a:t>object types</a:t>
            </a:r>
          </a:p>
          <a:p>
            <a:pPr lvl="1"/>
            <a:r>
              <a:rPr lang="en-US" sz="2000" dirty="0" smtClean="0"/>
              <a:t>Is a collection of </a:t>
            </a:r>
            <a:r>
              <a:rPr lang="en-US" sz="2000" i="1" dirty="0" smtClean="0"/>
              <a:t>properties, </a:t>
            </a:r>
            <a:r>
              <a:rPr lang="en-US" sz="2000" dirty="0" smtClean="0"/>
              <a:t>where each property has a name and a value</a:t>
            </a:r>
          </a:p>
          <a:p>
            <a:pPr lvl="1"/>
            <a:r>
              <a:rPr lang="en-US" sz="2000" dirty="0" smtClean="0"/>
              <a:t>User defined Class</a:t>
            </a:r>
          </a:p>
          <a:p>
            <a:pPr lvl="1"/>
            <a:r>
              <a:rPr lang="en-US" sz="2000" dirty="0" smtClean="0"/>
              <a:t>Array/Function/Date/</a:t>
            </a:r>
            <a:r>
              <a:rPr lang="en-US" sz="2000" dirty="0" err="1" smtClean="0"/>
              <a:t>RegExp</a:t>
            </a:r>
            <a:r>
              <a:rPr lang="en-US" sz="2000" dirty="0" smtClean="0"/>
              <a:t>/Error built-in classes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Three steps to define a class</a:t>
            </a:r>
          </a:p>
          <a:p>
            <a:pPr lvl="1"/>
            <a:r>
              <a:rPr lang="en-US" sz="2000" dirty="0" smtClean="0"/>
              <a:t>First, write a constructor function that sets </a:t>
            </a:r>
            <a:r>
              <a:rPr lang="en-US" sz="2000" dirty="0" smtClean="0">
                <a:solidFill>
                  <a:srgbClr val="FF0000"/>
                </a:solidFill>
              </a:rPr>
              <a:t>instance properties </a:t>
            </a:r>
            <a:r>
              <a:rPr lang="en-US" sz="2000" dirty="0" smtClean="0"/>
              <a:t>on new </a:t>
            </a:r>
            <a:r>
              <a:rPr lang="en-US" sz="2000" dirty="0" smtClean="0"/>
              <a:t>objects</a:t>
            </a:r>
          </a:p>
          <a:p>
            <a:pPr lvl="1"/>
            <a:r>
              <a:rPr lang="en-US" sz="2000" dirty="0" smtClean="0"/>
              <a:t>Second</a:t>
            </a:r>
            <a:r>
              <a:rPr lang="en-US" sz="2000" dirty="0" smtClean="0"/>
              <a:t>, </a:t>
            </a:r>
            <a:r>
              <a:rPr lang="en-US" sz="2000" dirty="0" smtClean="0"/>
              <a:t>define </a:t>
            </a:r>
            <a:r>
              <a:rPr lang="en-US" sz="2000" dirty="0" smtClean="0">
                <a:solidFill>
                  <a:srgbClr val="FF0000"/>
                </a:solidFill>
              </a:rPr>
              <a:t>instance methods </a:t>
            </a:r>
            <a:r>
              <a:rPr lang="en-US" sz="2000" dirty="0" smtClean="0"/>
              <a:t>on </a:t>
            </a:r>
            <a:r>
              <a:rPr lang="en-US" sz="2000" dirty="0" smtClean="0">
                <a:solidFill>
                  <a:srgbClr val="FF0000"/>
                </a:solidFill>
              </a:rPr>
              <a:t>the prototype object </a:t>
            </a:r>
            <a:r>
              <a:rPr lang="en-US" sz="2000" dirty="0" smtClean="0"/>
              <a:t>of the </a:t>
            </a:r>
            <a:r>
              <a:rPr lang="en-US" sz="2000" dirty="0" smtClean="0"/>
              <a:t>constructor</a:t>
            </a:r>
          </a:p>
          <a:p>
            <a:pPr lvl="1"/>
            <a:r>
              <a:rPr lang="en-US" sz="2000" dirty="0" smtClean="0"/>
              <a:t>Third, define </a:t>
            </a:r>
            <a:r>
              <a:rPr lang="en-US" sz="2000" dirty="0" smtClean="0">
                <a:solidFill>
                  <a:srgbClr val="FF0000"/>
                </a:solidFill>
              </a:rPr>
              <a:t>class </a:t>
            </a:r>
            <a:r>
              <a:rPr lang="en-US" sz="2000" dirty="0" smtClean="0">
                <a:solidFill>
                  <a:srgbClr val="FF0000"/>
                </a:solidFill>
              </a:rPr>
              <a:t>fields and class </a:t>
            </a:r>
            <a:r>
              <a:rPr lang="en-US" sz="2000" dirty="0" smtClean="0">
                <a:solidFill>
                  <a:srgbClr val="FF0000"/>
                </a:solidFill>
              </a:rPr>
              <a:t>properties </a:t>
            </a:r>
            <a:r>
              <a:rPr lang="en-US" sz="2000" dirty="0" smtClean="0"/>
              <a:t>on the constructor </a:t>
            </a:r>
            <a:r>
              <a:rPr lang="en-US" sz="2000" dirty="0" smtClean="0"/>
              <a:t>itself</a:t>
            </a:r>
          </a:p>
          <a:p>
            <a:pPr marL="342900" lvl="1" indent="-342900">
              <a:buFont typeface="Arial" pitchFamily="34" charset="0"/>
              <a:buChar char="•"/>
            </a:pPr>
            <a:r>
              <a:rPr lang="en-US" sz="2400" dirty="0" smtClean="0"/>
              <a:t>Augmenting the </a:t>
            </a:r>
            <a:r>
              <a:rPr lang="en-US" sz="2400" dirty="0" smtClean="0"/>
              <a:t>class</a:t>
            </a:r>
          </a:p>
          <a:p>
            <a:pPr lvl="1"/>
            <a:r>
              <a:rPr lang="en-US" sz="2000" dirty="0" smtClean="0"/>
              <a:t>Again, note that all instance object of the same class share the same prototype object. If the prototype objects changes, it will impact all instance objects</a:t>
            </a:r>
          </a:p>
          <a:p>
            <a:pPr lvl="1"/>
            <a:r>
              <a:rPr lang="en-US" sz="2000" dirty="0" smtClean="0"/>
              <a:t>We can change the functions/properties of prototype object to change the class</a:t>
            </a:r>
          </a:p>
          <a:p>
            <a:pPr lvl="1"/>
            <a:endParaRPr lang="en-US" sz="2000"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pic>
        <p:nvPicPr>
          <p:cNvPr id="15363" name="Picture 3"/>
          <p:cNvPicPr>
            <a:picLocks noChangeAspect="1" noChangeArrowheads="1"/>
          </p:cNvPicPr>
          <p:nvPr/>
        </p:nvPicPr>
        <p:blipFill>
          <a:blip r:embed="rId3" cstate="print"/>
          <a:srcRect/>
          <a:stretch>
            <a:fillRect/>
          </a:stretch>
        </p:blipFill>
        <p:spPr bwMode="auto">
          <a:xfrm>
            <a:off x="1676400" y="304800"/>
            <a:ext cx="5324475" cy="6153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Subclasses</a:t>
            </a:r>
          </a:p>
          <a:p>
            <a:pPr lvl="1"/>
            <a:r>
              <a:rPr lang="en-US" sz="2000" dirty="0" smtClean="0"/>
              <a:t>The key to creating subclasses in JavaScript is proper initialization of the </a:t>
            </a:r>
            <a:r>
              <a:rPr lang="en-US" sz="2000" dirty="0" smtClean="0"/>
              <a:t>prototype </a:t>
            </a:r>
            <a:r>
              <a:rPr lang="en-US" sz="2000" dirty="0" smtClean="0"/>
              <a:t>object. If class B extends A, then </a:t>
            </a:r>
            <a:r>
              <a:rPr lang="en-US" sz="2000" dirty="0" err="1" smtClean="0"/>
              <a:t>B.prototype</a:t>
            </a:r>
            <a:r>
              <a:rPr lang="en-US" sz="2000" dirty="0" smtClean="0"/>
              <a:t> must be an heir of </a:t>
            </a:r>
            <a:r>
              <a:rPr lang="en-US" sz="2000" dirty="0" err="1" smtClean="0"/>
              <a:t>A.prototype</a:t>
            </a:r>
            <a:r>
              <a:rPr lang="en-US" sz="2000" dirty="0" smtClean="0"/>
              <a:t>. </a:t>
            </a:r>
            <a:r>
              <a:rPr lang="en-US" sz="2000" dirty="0" smtClean="0"/>
              <a:t>Then </a:t>
            </a:r>
            <a:r>
              <a:rPr lang="en-US" sz="2000" dirty="0" smtClean="0"/>
              <a:t>instances of B will inherit from </a:t>
            </a:r>
            <a:r>
              <a:rPr lang="en-US" sz="2000" dirty="0" err="1" smtClean="0"/>
              <a:t>B.prototype</a:t>
            </a:r>
            <a:r>
              <a:rPr lang="en-US" sz="2000" dirty="0" smtClean="0"/>
              <a:t> which in turn inherits from </a:t>
            </a:r>
            <a:r>
              <a:rPr lang="en-US" sz="2000" dirty="0" err="1" smtClean="0"/>
              <a:t>A.prototype</a:t>
            </a:r>
            <a:r>
              <a:rPr lang="en-US" sz="2000" dirty="0" smtClean="0"/>
              <a:t> </a:t>
            </a:r>
            <a:endParaRPr lang="en-US" sz="2000" dirty="0" smtClean="0"/>
          </a:p>
        </p:txBody>
      </p:sp>
      <p:pic>
        <p:nvPicPr>
          <p:cNvPr id="16386" name="Picture 2"/>
          <p:cNvPicPr>
            <a:picLocks noChangeAspect="1" noChangeArrowheads="1"/>
          </p:cNvPicPr>
          <p:nvPr/>
        </p:nvPicPr>
        <p:blipFill>
          <a:blip r:embed="rId3" cstate="print"/>
          <a:srcRect/>
          <a:stretch>
            <a:fillRect/>
          </a:stretch>
        </p:blipFill>
        <p:spPr bwMode="auto">
          <a:xfrm>
            <a:off x="1600200" y="2933700"/>
            <a:ext cx="5857875"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6" name="TextBox 5"/>
          <p:cNvSpPr txBox="1"/>
          <p:nvPr/>
        </p:nvSpPr>
        <p:spPr>
          <a:xfrm>
            <a:off x="914400" y="1295400"/>
            <a:ext cx="1524000" cy="369332"/>
          </a:xfrm>
          <a:prstGeom prst="rect">
            <a:avLst/>
          </a:prstGeom>
          <a:noFill/>
        </p:spPr>
        <p:txBody>
          <a:bodyPr wrap="square" rtlCol="0">
            <a:spAutoFit/>
          </a:bodyPr>
          <a:lstStyle/>
          <a:p>
            <a:r>
              <a:rPr lang="en-US" dirty="0" smtClean="0"/>
              <a:t>Base Class</a:t>
            </a:r>
            <a:endParaRPr lang="en-US" dirty="0"/>
          </a:p>
        </p:txBody>
      </p:sp>
      <p:sp>
        <p:nvSpPr>
          <p:cNvPr id="8" name="Rectangle 7"/>
          <p:cNvSpPr/>
          <p:nvPr/>
        </p:nvSpPr>
        <p:spPr>
          <a:xfrm>
            <a:off x="762000" y="1752600"/>
            <a:ext cx="18288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8200" y="1828800"/>
            <a:ext cx="1752600" cy="307777"/>
          </a:xfrm>
          <a:prstGeom prst="rect">
            <a:avLst/>
          </a:prstGeom>
          <a:noFill/>
        </p:spPr>
        <p:txBody>
          <a:bodyPr wrap="square" rtlCol="0">
            <a:spAutoFit/>
          </a:bodyPr>
          <a:lstStyle/>
          <a:p>
            <a:r>
              <a:rPr lang="en-US" sz="1400" dirty="0" smtClean="0"/>
              <a:t>Prototype object ref</a:t>
            </a:r>
            <a:endParaRPr lang="en-US" sz="1400" dirty="0"/>
          </a:p>
        </p:txBody>
      </p:sp>
      <p:sp>
        <p:nvSpPr>
          <p:cNvPr id="11" name="Rectangle 10"/>
          <p:cNvSpPr/>
          <p:nvPr/>
        </p:nvSpPr>
        <p:spPr>
          <a:xfrm>
            <a:off x="762000" y="2209800"/>
            <a:ext cx="18288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8200" y="2286000"/>
            <a:ext cx="1752600" cy="307777"/>
          </a:xfrm>
          <a:prstGeom prst="rect">
            <a:avLst/>
          </a:prstGeom>
          <a:noFill/>
        </p:spPr>
        <p:txBody>
          <a:bodyPr wrap="square" rtlCol="0">
            <a:spAutoFit/>
          </a:bodyPr>
          <a:lstStyle/>
          <a:p>
            <a:r>
              <a:rPr lang="en-US" sz="1400" dirty="0" smtClean="0"/>
              <a:t>Instance properties</a:t>
            </a:r>
            <a:endParaRPr lang="en-US" sz="1400" dirty="0"/>
          </a:p>
        </p:txBody>
      </p:sp>
      <p:sp>
        <p:nvSpPr>
          <p:cNvPr id="15" name="Rectangle 14"/>
          <p:cNvSpPr/>
          <p:nvPr/>
        </p:nvSpPr>
        <p:spPr>
          <a:xfrm>
            <a:off x="762000" y="2667000"/>
            <a:ext cx="18288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38200" y="2743200"/>
            <a:ext cx="1752600" cy="307777"/>
          </a:xfrm>
          <a:prstGeom prst="rect">
            <a:avLst/>
          </a:prstGeom>
          <a:noFill/>
        </p:spPr>
        <p:txBody>
          <a:bodyPr wrap="square" rtlCol="0">
            <a:spAutoFit/>
          </a:bodyPr>
          <a:lstStyle/>
          <a:p>
            <a:r>
              <a:rPr lang="en-US" sz="1400" dirty="0" smtClean="0"/>
              <a:t>Class properties</a:t>
            </a:r>
            <a:endParaRPr lang="en-US" sz="1400" dirty="0"/>
          </a:p>
        </p:txBody>
      </p:sp>
      <p:sp>
        <p:nvSpPr>
          <p:cNvPr id="19" name="Rectangle 18"/>
          <p:cNvSpPr/>
          <p:nvPr/>
        </p:nvSpPr>
        <p:spPr>
          <a:xfrm>
            <a:off x="3429000" y="1752600"/>
            <a:ext cx="1828800" cy="381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429000" y="1828800"/>
            <a:ext cx="1905000" cy="307777"/>
          </a:xfrm>
          <a:prstGeom prst="rect">
            <a:avLst/>
          </a:prstGeom>
          <a:noFill/>
        </p:spPr>
        <p:txBody>
          <a:bodyPr wrap="square" rtlCol="0">
            <a:spAutoFit/>
          </a:bodyPr>
          <a:lstStyle/>
          <a:p>
            <a:pPr algn="ctr"/>
            <a:r>
              <a:rPr lang="en-US" sz="1400" dirty="0" smtClean="0"/>
              <a:t>Prototype object ref</a:t>
            </a:r>
            <a:endParaRPr lang="en-US" sz="1400" dirty="0"/>
          </a:p>
        </p:txBody>
      </p:sp>
      <p:sp>
        <p:nvSpPr>
          <p:cNvPr id="23" name="TextBox 22"/>
          <p:cNvSpPr txBox="1"/>
          <p:nvPr/>
        </p:nvSpPr>
        <p:spPr>
          <a:xfrm>
            <a:off x="3124200" y="1295400"/>
            <a:ext cx="2971800" cy="369332"/>
          </a:xfrm>
          <a:prstGeom prst="rect">
            <a:avLst/>
          </a:prstGeom>
          <a:noFill/>
        </p:spPr>
        <p:txBody>
          <a:bodyPr wrap="square" rtlCol="0">
            <a:spAutoFit/>
          </a:bodyPr>
          <a:lstStyle/>
          <a:p>
            <a:r>
              <a:rPr lang="en-US" dirty="0" smtClean="0"/>
              <a:t>Base class Prototype object </a:t>
            </a:r>
            <a:endParaRPr lang="en-US" dirty="0"/>
          </a:p>
        </p:txBody>
      </p:sp>
      <p:cxnSp>
        <p:nvCxnSpPr>
          <p:cNvPr id="25" name="Straight Arrow Connector 24"/>
          <p:cNvCxnSpPr>
            <a:stCxn id="9" idx="3"/>
          </p:cNvCxnSpPr>
          <p:nvPr/>
        </p:nvCxnSpPr>
        <p:spPr>
          <a:xfrm flipV="1">
            <a:off x="2590800" y="1828800"/>
            <a:ext cx="838200" cy="153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429000" y="2133600"/>
            <a:ext cx="1828800" cy="609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429000" y="2209800"/>
            <a:ext cx="1905000" cy="523220"/>
          </a:xfrm>
          <a:prstGeom prst="rect">
            <a:avLst/>
          </a:prstGeom>
          <a:noFill/>
        </p:spPr>
        <p:txBody>
          <a:bodyPr wrap="square" rtlCol="0">
            <a:spAutoFit/>
          </a:bodyPr>
          <a:lstStyle/>
          <a:p>
            <a:pPr algn="ctr"/>
            <a:r>
              <a:rPr lang="en-US" sz="1400" dirty="0" smtClean="0"/>
              <a:t>Instance  properties of the prototype object</a:t>
            </a:r>
            <a:endParaRPr lang="en-US" sz="1400" dirty="0"/>
          </a:p>
        </p:txBody>
      </p:sp>
      <p:sp>
        <p:nvSpPr>
          <p:cNvPr id="30" name="Rectangle 29"/>
          <p:cNvSpPr/>
          <p:nvPr/>
        </p:nvSpPr>
        <p:spPr>
          <a:xfrm>
            <a:off x="6019800" y="1752600"/>
            <a:ext cx="2514600" cy="381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943600" y="1828800"/>
            <a:ext cx="2667000" cy="307777"/>
          </a:xfrm>
          <a:prstGeom prst="rect">
            <a:avLst/>
          </a:prstGeom>
          <a:noFill/>
        </p:spPr>
        <p:txBody>
          <a:bodyPr wrap="square" rtlCol="0">
            <a:spAutoFit/>
          </a:bodyPr>
          <a:lstStyle/>
          <a:p>
            <a:pPr algn="ctr"/>
            <a:r>
              <a:rPr lang="en-US" sz="1400" dirty="0" smtClean="0"/>
              <a:t>Prototype object ref = undefined</a:t>
            </a:r>
            <a:endParaRPr lang="en-US" sz="1400" dirty="0"/>
          </a:p>
        </p:txBody>
      </p:sp>
      <p:sp>
        <p:nvSpPr>
          <p:cNvPr id="32" name="Rectangle 31"/>
          <p:cNvSpPr/>
          <p:nvPr/>
        </p:nvSpPr>
        <p:spPr>
          <a:xfrm>
            <a:off x="6019800" y="2133600"/>
            <a:ext cx="2514600" cy="609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019800" y="2133600"/>
            <a:ext cx="2590800" cy="523220"/>
          </a:xfrm>
          <a:prstGeom prst="rect">
            <a:avLst/>
          </a:prstGeom>
          <a:noFill/>
        </p:spPr>
        <p:txBody>
          <a:bodyPr wrap="square" rtlCol="0">
            <a:spAutoFit/>
          </a:bodyPr>
          <a:lstStyle/>
          <a:p>
            <a:pPr algn="ctr"/>
            <a:r>
              <a:rPr lang="en-US" sz="1400" dirty="0" smtClean="0"/>
              <a:t>Instance  properties of the prototype object</a:t>
            </a:r>
            <a:endParaRPr lang="en-US" sz="1400" dirty="0"/>
          </a:p>
        </p:txBody>
      </p:sp>
      <p:sp>
        <p:nvSpPr>
          <p:cNvPr id="34" name="TextBox 33"/>
          <p:cNvSpPr txBox="1"/>
          <p:nvPr/>
        </p:nvSpPr>
        <p:spPr>
          <a:xfrm>
            <a:off x="6019800" y="1295400"/>
            <a:ext cx="2971800" cy="369332"/>
          </a:xfrm>
          <a:prstGeom prst="rect">
            <a:avLst/>
          </a:prstGeom>
          <a:noFill/>
        </p:spPr>
        <p:txBody>
          <a:bodyPr wrap="square" rtlCol="0">
            <a:spAutoFit/>
          </a:bodyPr>
          <a:lstStyle/>
          <a:p>
            <a:r>
              <a:rPr lang="en-US" dirty="0" smtClean="0"/>
              <a:t>Object class Prototype object </a:t>
            </a:r>
            <a:endParaRPr lang="en-US" dirty="0"/>
          </a:p>
        </p:txBody>
      </p:sp>
      <p:cxnSp>
        <p:nvCxnSpPr>
          <p:cNvPr id="36" name="Straight Arrow Connector 35"/>
          <p:cNvCxnSpPr>
            <a:stCxn id="20" idx="3"/>
          </p:cNvCxnSpPr>
          <p:nvPr/>
        </p:nvCxnSpPr>
        <p:spPr>
          <a:xfrm flipV="1">
            <a:off x="5334000" y="1828800"/>
            <a:ext cx="685800" cy="15388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38200" y="3733800"/>
            <a:ext cx="1524000" cy="369332"/>
          </a:xfrm>
          <a:prstGeom prst="rect">
            <a:avLst/>
          </a:prstGeom>
          <a:noFill/>
        </p:spPr>
        <p:txBody>
          <a:bodyPr wrap="square" rtlCol="0">
            <a:spAutoFit/>
          </a:bodyPr>
          <a:lstStyle/>
          <a:p>
            <a:r>
              <a:rPr lang="en-US" dirty="0" smtClean="0"/>
              <a:t>Derived Class</a:t>
            </a:r>
            <a:endParaRPr lang="en-US" dirty="0"/>
          </a:p>
        </p:txBody>
      </p:sp>
      <p:sp>
        <p:nvSpPr>
          <p:cNvPr id="38" name="Rectangle 37"/>
          <p:cNvSpPr/>
          <p:nvPr/>
        </p:nvSpPr>
        <p:spPr>
          <a:xfrm>
            <a:off x="685800" y="4191000"/>
            <a:ext cx="18288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762000" y="4267200"/>
            <a:ext cx="1752600" cy="307777"/>
          </a:xfrm>
          <a:prstGeom prst="rect">
            <a:avLst/>
          </a:prstGeom>
          <a:noFill/>
        </p:spPr>
        <p:txBody>
          <a:bodyPr wrap="square" rtlCol="0">
            <a:spAutoFit/>
          </a:bodyPr>
          <a:lstStyle/>
          <a:p>
            <a:r>
              <a:rPr lang="en-US" sz="1400" dirty="0" smtClean="0"/>
              <a:t>Prototype object ref</a:t>
            </a:r>
            <a:endParaRPr lang="en-US" sz="1400" dirty="0"/>
          </a:p>
        </p:txBody>
      </p:sp>
      <p:sp>
        <p:nvSpPr>
          <p:cNvPr id="40" name="Rectangle 39"/>
          <p:cNvSpPr/>
          <p:nvPr/>
        </p:nvSpPr>
        <p:spPr>
          <a:xfrm>
            <a:off x="685800" y="4648200"/>
            <a:ext cx="18288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62000" y="4724400"/>
            <a:ext cx="1752600" cy="307777"/>
          </a:xfrm>
          <a:prstGeom prst="rect">
            <a:avLst/>
          </a:prstGeom>
          <a:noFill/>
        </p:spPr>
        <p:txBody>
          <a:bodyPr wrap="square" rtlCol="0">
            <a:spAutoFit/>
          </a:bodyPr>
          <a:lstStyle/>
          <a:p>
            <a:r>
              <a:rPr lang="en-US" sz="1400" dirty="0" smtClean="0"/>
              <a:t>Instance properties</a:t>
            </a:r>
            <a:endParaRPr lang="en-US" sz="1400" dirty="0"/>
          </a:p>
        </p:txBody>
      </p:sp>
      <p:sp>
        <p:nvSpPr>
          <p:cNvPr id="42" name="Rectangle 41"/>
          <p:cNvSpPr/>
          <p:nvPr/>
        </p:nvSpPr>
        <p:spPr>
          <a:xfrm>
            <a:off x="685800" y="5105400"/>
            <a:ext cx="18288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62000" y="5181600"/>
            <a:ext cx="1752600" cy="307777"/>
          </a:xfrm>
          <a:prstGeom prst="rect">
            <a:avLst/>
          </a:prstGeom>
          <a:noFill/>
        </p:spPr>
        <p:txBody>
          <a:bodyPr wrap="square" rtlCol="0">
            <a:spAutoFit/>
          </a:bodyPr>
          <a:lstStyle/>
          <a:p>
            <a:r>
              <a:rPr lang="en-US" sz="1400" dirty="0" smtClean="0"/>
              <a:t>Class properties</a:t>
            </a:r>
            <a:endParaRPr lang="en-US" sz="1400" dirty="0"/>
          </a:p>
        </p:txBody>
      </p:sp>
      <p:sp>
        <p:nvSpPr>
          <p:cNvPr id="46" name="Rectangle 45"/>
          <p:cNvSpPr/>
          <p:nvPr/>
        </p:nvSpPr>
        <p:spPr>
          <a:xfrm>
            <a:off x="3429000" y="4191000"/>
            <a:ext cx="1828800" cy="381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429000" y="4267200"/>
            <a:ext cx="1905000" cy="307777"/>
          </a:xfrm>
          <a:prstGeom prst="rect">
            <a:avLst/>
          </a:prstGeom>
          <a:noFill/>
        </p:spPr>
        <p:txBody>
          <a:bodyPr wrap="square" rtlCol="0">
            <a:spAutoFit/>
          </a:bodyPr>
          <a:lstStyle/>
          <a:p>
            <a:pPr algn="ctr"/>
            <a:r>
              <a:rPr lang="en-US" sz="1400" dirty="0" smtClean="0"/>
              <a:t>Prototype object ref</a:t>
            </a:r>
            <a:endParaRPr lang="en-US" sz="1400" dirty="0"/>
          </a:p>
        </p:txBody>
      </p:sp>
      <p:sp>
        <p:nvSpPr>
          <p:cNvPr id="48" name="Rectangle 47"/>
          <p:cNvSpPr/>
          <p:nvPr/>
        </p:nvSpPr>
        <p:spPr>
          <a:xfrm>
            <a:off x="3429000" y="4572000"/>
            <a:ext cx="1828800" cy="609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429000" y="4648200"/>
            <a:ext cx="1905000" cy="523220"/>
          </a:xfrm>
          <a:prstGeom prst="rect">
            <a:avLst/>
          </a:prstGeom>
          <a:noFill/>
        </p:spPr>
        <p:txBody>
          <a:bodyPr wrap="square" rtlCol="0">
            <a:spAutoFit/>
          </a:bodyPr>
          <a:lstStyle/>
          <a:p>
            <a:pPr algn="ctr"/>
            <a:r>
              <a:rPr lang="en-US" sz="1400" dirty="0" smtClean="0"/>
              <a:t>Instance  properties of the prototype object</a:t>
            </a:r>
            <a:endParaRPr lang="en-US" sz="1400" dirty="0"/>
          </a:p>
        </p:txBody>
      </p:sp>
      <p:sp>
        <p:nvSpPr>
          <p:cNvPr id="50" name="TextBox 49"/>
          <p:cNvSpPr txBox="1"/>
          <p:nvPr/>
        </p:nvSpPr>
        <p:spPr>
          <a:xfrm>
            <a:off x="3124200" y="3733800"/>
            <a:ext cx="3276600" cy="369332"/>
          </a:xfrm>
          <a:prstGeom prst="rect">
            <a:avLst/>
          </a:prstGeom>
          <a:noFill/>
        </p:spPr>
        <p:txBody>
          <a:bodyPr wrap="square" rtlCol="0">
            <a:spAutoFit/>
          </a:bodyPr>
          <a:lstStyle/>
          <a:p>
            <a:r>
              <a:rPr lang="en-US" dirty="0" smtClean="0"/>
              <a:t>Derived class Prototype object </a:t>
            </a:r>
            <a:endParaRPr lang="en-US" dirty="0"/>
          </a:p>
        </p:txBody>
      </p:sp>
      <p:cxnSp>
        <p:nvCxnSpPr>
          <p:cNvPr id="51" name="Straight Arrow Connector 50"/>
          <p:cNvCxnSpPr/>
          <p:nvPr/>
        </p:nvCxnSpPr>
        <p:spPr>
          <a:xfrm flipV="1">
            <a:off x="2514600" y="4191000"/>
            <a:ext cx="914400" cy="306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7" idx="3"/>
            <a:endCxn id="27" idx="3"/>
          </p:cNvCxnSpPr>
          <p:nvPr/>
        </p:nvCxnSpPr>
        <p:spPr>
          <a:xfrm flipV="1">
            <a:off x="5334000" y="2471410"/>
            <a:ext cx="12700" cy="1949679"/>
          </a:xfrm>
          <a:prstGeom prst="curvedConnector3">
            <a:avLst>
              <a:gd name="adj1" fmla="val 7036364"/>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Calling methods of base class</a:t>
            </a:r>
          </a:p>
          <a:p>
            <a:pPr lvl="1"/>
            <a:endParaRPr lang="en-US" sz="2000" dirty="0" smtClean="0"/>
          </a:p>
        </p:txBody>
      </p:sp>
      <p:pic>
        <p:nvPicPr>
          <p:cNvPr id="17410" name="Picture 2"/>
          <p:cNvPicPr>
            <a:picLocks noChangeAspect="1" noChangeArrowheads="1"/>
          </p:cNvPicPr>
          <p:nvPr/>
        </p:nvPicPr>
        <p:blipFill>
          <a:blip r:embed="rId3" cstate="print"/>
          <a:srcRect/>
          <a:stretch>
            <a:fillRect/>
          </a:stretch>
        </p:blipFill>
        <p:spPr bwMode="auto">
          <a:xfrm>
            <a:off x="1600200" y="1752600"/>
            <a:ext cx="5762625" cy="438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Mimic abstract class</a:t>
            </a:r>
          </a:p>
          <a:p>
            <a:pPr lvl="1"/>
            <a:endParaRPr lang="en-US" sz="2000" dirty="0" smtClean="0"/>
          </a:p>
        </p:txBody>
      </p:sp>
      <p:pic>
        <p:nvPicPr>
          <p:cNvPr id="18434" name="Picture 2"/>
          <p:cNvPicPr>
            <a:picLocks noChangeAspect="1" noChangeArrowheads="1"/>
          </p:cNvPicPr>
          <p:nvPr/>
        </p:nvPicPr>
        <p:blipFill>
          <a:blip r:embed="rId3" cstate="print"/>
          <a:srcRect/>
          <a:stretch>
            <a:fillRect/>
          </a:stretch>
        </p:blipFill>
        <p:spPr bwMode="auto">
          <a:xfrm>
            <a:off x="1600200" y="1609725"/>
            <a:ext cx="6010275" cy="524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Making Properties </a:t>
            </a:r>
            <a:r>
              <a:rPr lang="en-US" sz="2400" dirty="0" err="1" smtClean="0"/>
              <a:t>Nonenumerable</a:t>
            </a:r>
            <a:endParaRPr lang="en-US" sz="2400" dirty="0" smtClean="0"/>
          </a:p>
          <a:p>
            <a:pPr lvl="1"/>
            <a:endParaRPr lang="en-US" sz="2000" dirty="0" smtClean="0"/>
          </a:p>
        </p:txBody>
      </p:sp>
      <p:pic>
        <p:nvPicPr>
          <p:cNvPr id="19459" name="Picture 3"/>
          <p:cNvPicPr>
            <a:picLocks noChangeAspect="1" noChangeArrowheads="1"/>
          </p:cNvPicPr>
          <p:nvPr/>
        </p:nvPicPr>
        <p:blipFill>
          <a:blip r:embed="rId3" cstate="print"/>
          <a:srcRect/>
          <a:stretch>
            <a:fillRect/>
          </a:stretch>
        </p:blipFill>
        <p:spPr bwMode="auto">
          <a:xfrm>
            <a:off x="1524000" y="1504950"/>
            <a:ext cx="5953125" cy="535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Defining Immutable Classes </a:t>
            </a:r>
            <a:endParaRPr lang="en-US" sz="2400" dirty="0" smtClean="0"/>
          </a:p>
          <a:p>
            <a:pPr lvl="1"/>
            <a:endParaRPr lang="en-US" sz="2000" dirty="0" smtClean="0"/>
          </a:p>
        </p:txBody>
      </p:sp>
      <p:pic>
        <p:nvPicPr>
          <p:cNvPr id="20482" name="Picture 2"/>
          <p:cNvPicPr>
            <a:picLocks noChangeAspect="1" noChangeArrowheads="1"/>
          </p:cNvPicPr>
          <p:nvPr/>
        </p:nvPicPr>
        <p:blipFill>
          <a:blip r:embed="rId3" cstate="print"/>
          <a:srcRect/>
          <a:stretch>
            <a:fillRect/>
          </a:stretch>
        </p:blipFill>
        <p:spPr bwMode="auto">
          <a:xfrm>
            <a:off x="1676400" y="1600200"/>
            <a:ext cx="5800725"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Modules</a:t>
            </a:r>
          </a:p>
          <a:p>
            <a:pPr lvl="1"/>
            <a:r>
              <a:rPr lang="en-US" sz="2000" dirty="0" smtClean="0"/>
              <a:t>modules should minimize the number of global </a:t>
            </a:r>
            <a:r>
              <a:rPr lang="en-US" sz="2000" dirty="0" smtClean="0"/>
              <a:t>symbols </a:t>
            </a:r>
            <a:r>
              <a:rPr lang="en-US" sz="2000" dirty="0" smtClean="0"/>
              <a:t>they define—ideally, no module should define more than </a:t>
            </a:r>
            <a:r>
              <a:rPr lang="en-US" sz="2000" dirty="0" smtClean="0"/>
              <a:t>one</a:t>
            </a:r>
          </a:p>
          <a:p>
            <a:pPr lvl="1"/>
            <a:r>
              <a:rPr lang="en-US" sz="2000" dirty="0" smtClean="0"/>
              <a:t>One way for a module to avoid the creation of global variables is to use an object as </a:t>
            </a:r>
            <a:r>
              <a:rPr lang="en-US" sz="2000" dirty="0" smtClean="0"/>
              <a:t>its namespace. </a:t>
            </a:r>
            <a:r>
              <a:rPr lang="en-US" sz="2000" dirty="0" smtClean="0"/>
              <a:t>Instead of defining global functions and variables, it stores the </a:t>
            </a:r>
            <a:r>
              <a:rPr lang="en-US" sz="2000" dirty="0" smtClean="0"/>
              <a:t>functions </a:t>
            </a:r>
            <a:r>
              <a:rPr lang="en-US" sz="2000" dirty="0" smtClean="0"/>
              <a:t>and values as properties of an object (which may be referenced by a global variable).</a:t>
            </a:r>
          </a:p>
        </p:txBody>
      </p:sp>
      <p:pic>
        <p:nvPicPr>
          <p:cNvPr id="21506" name="Picture 2"/>
          <p:cNvPicPr>
            <a:picLocks noChangeAspect="1" noChangeArrowheads="1"/>
          </p:cNvPicPr>
          <p:nvPr/>
        </p:nvPicPr>
        <p:blipFill>
          <a:blip r:embed="rId3" cstate="print"/>
          <a:srcRect/>
          <a:stretch>
            <a:fillRect/>
          </a:stretch>
        </p:blipFill>
        <p:spPr bwMode="auto">
          <a:xfrm>
            <a:off x="990600" y="3657600"/>
            <a:ext cx="6924675"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marL="342900" lvl="1" indent="-342900" algn="ctr"/>
            <a:r>
              <a:rPr lang="en-US" sz="2400" dirty="0" smtClean="0"/>
              <a:t>Function Scope As a Private Namespace</a:t>
            </a:r>
            <a:endParaRPr lang="en-US" sz="2400" dirty="0" smtClean="0"/>
          </a:p>
        </p:txBody>
      </p:sp>
      <p:pic>
        <p:nvPicPr>
          <p:cNvPr id="22531" name="Picture 3"/>
          <p:cNvPicPr>
            <a:picLocks noChangeAspect="1" noChangeArrowheads="1"/>
          </p:cNvPicPr>
          <p:nvPr/>
        </p:nvPicPr>
        <p:blipFill>
          <a:blip r:embed="rId3" cstate="print"/>
          <a:srcRect/>
          <a:stretch>
            <a:fillRect/>
          </a:stretch>
        </p:blipFill>
        <p:spPr bwMode="auto">
          <a:xfrm>
            <a:off x="1447800" y="895350"/>
            <a:ext cx="6076950" cy="5962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pPr marL="342900" lvl="1" indent="-342900">
              <a:buFont typeface="Arial" pitchFamily="34" charset="0"/>
              <a:buChar char="•"/>
            </a:pPr>
            <a:r>
              <a:rPr lang="en-US" sz="2400" dirty="0" smtClean="0"/>
              <a:t>primitive types (immutable)</a:t>
            </a:r>
            <a:endParaRPr lang="en-US" sz="1600" i="1" dirty="0" smtClean="0"/>
          </a:p>
          <a:p>
            <a:pPr lvl="1"/>
            <a:r>
              <a:rPr lang="en-US" sz="2000" dirty="0" smtClean="0"/>
              <a:t>Numbers</a:t>
            </a:r>
          </a:p>
          <a:p>
            <a:pPr lvl="1"/>
            <a:r>
              <a:rPr lang="en-US" sz="2000" dirty="0" smtClean="0"/>
              <a:t>strings of text (known as </a:t>
            </a:r>
            <a:r>
              <a:rPr lang="en-US" sz="2000" i="1" dirty="0" smtClean="0"/>
              <a:t>strings)</a:t>
            </a:r>
          </a:p>
          <a:p>
            <a:pPr lvl="1"/>
            <a:r>
              <a:rPr lang="en-US" sz="2000" dirty="0" smtClean="0"/>
              <a:t>Boolean</a:t>
            </a:r>
          </a:p>
          <a:p>
            <a:pPr lvl="1"/>
            <a:r>
              <a:rPr lang="en-US" sz="2000" dirty="0" smtClean="0"/>
              <a:t>Two special primitives: </a:t>
            </a:r>
            <a:r>
              <a:rPr lang="en-US" sz="2000" b="1" dirty="0" smtClean="0"/>
              <a:t>null</a:t>
            </a:r>
            <a:r>
              <a:rPr lang="en-US" sz="2000" dirty="0" smtClean="0"/>
              <a:t> and </a:t>
            </a:r>
            <a:r>
              <a:rPr lang="en-US" sz="2000" b="1" dirty="0" smtClean="0"/>
              <a:t>undefined</a:t>
            </a:r>
            <a:endParaRPr lang="en-US" sz="2000" b="1" i="1" dirty="0" smtClean="0"/>
          </a:p>
          <a:p>
            <a:pPr marL="342900" lvl="1" indent="-342900">
              <a:buFont typeface="Arial" pitchFamily="34" charset="0"/>
              <a:buChar char="•"/>
            </a:pPr>
            <a:r>
              <a:rPr lang="en-US" sz="2400" dirty="0" smtClean="0"/>
              <a:t>object types (mutable)</a:t>
            </a:r>
          </a:p>
          <a:p>
            <a:pPr lvl="1"/>
            <a:r>
              <a:rPr lang="en-US" sz="2000" dirty="0" smtClean="0"/>
              <a:t>Is a collection of </a:t>
            </a:r>
            <a:r>
              <a:rPr lang="en-US" sz="2000" i="1" dirty="0" smtClean="0"/>
              <a:t>properties, </a:t>
            </a:r>
            <a:r>
              <a:rPr lang="en-US" sz="2000" dirty="0" smtClean="0"/>
              <a:t>where each property has a name and a value</a:t>
            </a:r>
          </a:p>
          <a:p>
            <a:pPr lvl="1"/>
            <a:r>
              <a:rPr lang="en-US" sz="2000" dirty="0" smtClean="0"/>
              <a:t>User defined Class</a:t>
            </a:r>
          </a:p>
          <a:p>
            <a:pPr lvl="1"/>
            <a:r>
              <a:rPr lang="en-US" sz="2000" dirty="0" smtClean="0"/>
              <a:t>Array/Function/Date/</a:t>
            </a:r>
            <a:r>
              <a:rPr lang="en-US" sz="2000" dirty="0" err="1" smtClean="0"/>
              <a:t>RegExp</a:t>
            </a:r>
            <a:r>
              <a:rPr lang="en-US" sz="2000" dirty="0" smtClean="0"/>
              <a:t>/Error built-in classes</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marL="342900" lvl="1" indent="-342900" algn="ctr"/>
            <a:r>
              <a:rPr lang="en-US" sz="2400" dirty="0" smtClean="0"/>
              <a:t>Function Scope As a Private Namespace</a:t>
            </a:r>
            <a:endParaRPr lang="en-US" sz="2400" dirty="0" smtClean="0"/>
          </a:p>
        </p:txBody>
      </p:sp>
      <p:pic>
        <p:nvPicPr>
          <p:cNvPr id="23554" name="Picture 2"/>
          <p:cNvPicPr>
            <a:picLocks noChangeAspect="1" noChangeArrowheads="1"/>
          </p:cNvPicPr>
          <p:nvPr/>
        </p:nvPicPr>
        <p:blipFill>
          <a:blip r:embed="rId3" cstate="print"/>
          <a:srcRect/>
          <a:stretch>
            <a:fillRect/>
          </a:stretch>
        </p:blipFill>
        <p:spPr bwMode="auto">
          <a:xfrm>
            <a:off x="1447800" y="1143000"/>
            <a:ext cx="5924550" cy="3590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Regular object</a:t>
            </a:r>
          </a:p>
          <a:p>
            <a:pPr lvl="1"/>
            <a:r>
              <a:rPr lang="en-US" sz="2000" dirty="0" err="1" smtClean="0"/>
              <a:t>RegExp</a:t>
            </a:r>
            <a:r>
              <a:rPr lang="en-US" sz="2000" dirty="0" smtClean="0"/>
              <a:t>() constructor</a:t>
            </a:r>
          </a:p>
          <a:p>
            <a:pPr lvl="1"/>
            <a:r>
              <a:rPr lang="en-US" sz="2000" dirty="0" err="1" smtClean="0"/>
              <a:t>RegExp.source</a:t>
            </a:r>
            <a:endParaRPr lang="en-US" sz="2000" dirty="0" smtClean="0"/>
          </a:p>
          <a:p>
            <a:pPr lvl="1"/>
            <a:r>
              <a:rPr lang="en-US" sz="2000" dirty="0" err="1" smtClean="0"/>
              <a:t>RegExp.global</a:t>
            </a:r>
            <a:endParaRPr lang="en-US" sz="2000" dirty="0" smtClean="0"/>
          </a:p>
          <a:p>
            <a:pPr lvl="1"/>
            <a:r>
              <a:rPr lang="en-US" sz="2000" dirty="0" err="1" smtClean="0"/>
              <a:t>RegExp.ignoreCase</a:t>
            </a:r>
            <a:endParaRPr lang="en-US" sz="2000" dirty="0" smtClean="0"/>
          </a:p>
          <a:p>
            <a:pPr lvl="1"/>
            <a:r>
              <a:rPr lang="en-US" sz="2000" dirty="0" err="1" smtClean="0"/>
              <a:t>RegExp.multiline</a:t>
            </a:r>
            <a:endParaRPr lang="en-US" sz="2000" dirty="0" smtClean="0"/>
          </a:p>
          <a:p>
            <a:pPr lvl="1"/>
            <a:r>
              <a:rPr lang="en-US" sz="2000" dirty="0" err="1" smtClean="0"/>
              <a:t>RegExp.lastIndex</a:t>
            </a:r>
            <a:endParaRPr lang="en-US" sz="2000" dirty="0" smtClean="0"/>
          </a:p>
          <a:p>
            <a:pPr lvl="1"/>
            <a:r>
              <a:rPr lang="en-US" sz="2000" dirty="0" err="1" smtClean="0"/>
              <a:t>RegExp.exec</a:t>
            </a:r>
            <a:r>
              <a:rPr lang="en-US" sz="2000" dirty="0" smtClean="0"/>
              <a:t>()</a:t>
            </a:r>
          </a:p>
          <a:p>
            <a:pPr lvl="1"/>
            <a:r>
              <a:rPr lang="en-US" sz="2000" dirty="0" err="1" smtClean="0"/>
              <a:t>RegExp.test</a:t>
            </a:r>
            <a:r>
              <a:rPr lang="en-US" sz="2000" dirty="0" smtClean="0"/>
              <a:t>()</a:t>
            </a:r>
          </a:p>
          <a:p>
            <a:pPr lvl="1"/>
            <a:endParaRPr lang="en-US" sz="2000" dirty="0" smtClean="0"/>
          </a:p>
        </p:txBody>
      </p:sp>
      <p:pic>
        <p:nvPicPr>
          <p:cNvPr id="24579" name="Picture 3"/>
          <p:cNvPicPr>
            <a:picLocks noChangeAspect="1" noChangeArrowheads="1"/>
          </p:cNvPicPr>
          <p:nvPr/>
        </p:nvPicPr>
        <p:blipFill>
          <a:blip r:embed="rId3" cstate="print"/>
          <a:srcRect/>
          <a:stretch>
            <a:fillRect/>
          </a:stretch>
        </p:blipFill>
        <p:spPr bwMode="auto">
          <a:xfrm>
            <a:off x="1219200" y="4876800"/>
            <a:ext cx="4400550" cy="143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Character </a:t>
            </a:r>
            <a:r>
              <a:rPr lang="en-US" sz="2400" dirty="0" smtClean="0"/>
              <a:t>Classes</a:t>
            </a:r>
          </a:p>
        </p:txBody>
      </p:sp>
      <p:pic>
        <p:nvPicPr>
          <p:cNvPr id="24578" name="Picture 2"/>
          <p:cNvPicPr>
            <a:picLocks noChangeAspect="1" noChangeArrowheads="1"/>
          </p:cNvPicPr>
          <p:nvPr/>
        </p:nvPicPr>
        <p:blipFill>
          <a:blip r:embed="rId3" cstate="print"/>
          <a:srcRect/>
          <a:stretch>
            <a:fillRect/>
          </a:stretch>
        </p:blipFill>
        <p:spPr bwMode="auto">
          <a:xfrm>
            <a:off x="1524000" y="1676400"/>
            <a:ext cx="5572125"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Repetition  (greedy)</a:t>
            </a:r>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r>
              <a:rPr lang="en-US" sz="2400" dirty="0" smtClean="0"/>
              <a:t>Non-greedy repetition</a:t>
            </a:r>
            <a:endParaRPr lang="en-US" sz="2000" dirty="0" smtClean="0"/>
          </a:p>
          <a:p>
            <a:pPr lvl="1"/>
            <a:r>
              <a:rPr lang="en-US" sz="2000" dirty="0" smtClean="0"/>
              <a:t>Simply follow the repetition character or characters with a </a:t>
            </a:r>
            <a:r>
              <a:rPr lang="en-US" sz="2000" dirty="0" smtClean="0"/>
              <a:t>question </a:t>
            </a:r>
            <a:r>
              <a:rPr lang="en-US" sz="2000" dirty="0" smtClean="0"/>
              <a:t>mark: ??, +?, *?, or even {1,5</a:t>
            </a:r>
            <a:r>
              <a:rPr lang="en-US" sz="2000" dirty="0" smtClean="0"/>
              <a:t>}?</a:t>
            </a:r>
          </a:p>
        </p:txBody>
      </p:sp>
      <p:pic>
        <p:nvPicPr>
          <p:cNvPr id="25602" name="Picture 2"/>
          <p:cNvPicPr>
            <a:picLocks noChangeAspect="1" noChangeArrowheads="1"/>
          </p:cNvPicPr>
          <p:nvPr/>
        </p:nvPicPr>
        <p:blipFill>
          <a:blip r:embed="rId3" cstate="print"/>
          <a:srcRect/>
          <a:stretch>
            <a:fillRect/>
          </a:stretch>
        </p:blipFill>
        <p:spPr bwMode="auto">
          <a:xfrm>
            <a:off x="1066800" y="1600200"/>
            <a:ext cx="6724650"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Alternation, Grouping, and References </a:t>
            </a:r>
            <a:endParaRPr lang="en-US" sz="2000" dirty="0" smtClean="0"/>
          </a:p>
          <a:p>
            <a:pPr lvl="1"/>
            <a:endParaRPr lang="en-US" sz="2000" dirty="0" smtClean="0"/>
          </a:p>
        </p:txBody>
      </p:sp>
      <p:pic>
        <p:nvPicPr>
          <p:cNvPr id="26626" name="Picture 2"/>
          <p:cNvPicPr>
            <a:picLocks noChangeAspect="1" noChangeArrowheads="1"/>
          </p:cNvPicPr>
          <p:nvPr/>
        </p:nvPicPr>
        <p:blipFill>
          <a:blip r:embed="rId3" cstate="print"/>
          <a:srcRect/>
          <a:stretch>
            <a:fillRect/>
          </a:stretch>
        </p:blipFill>
        <p:spPr bwMode="auto">
          <a:xfrm>
            <a:off x="1143000" y="1752600"/>
            <a:ext cx="6724650" cy="2352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Specifying Match Position</a:t>
            </a:r>
            <a:r>
              <a:rPr lang="en-US" sz="2400" dirty="0" smtClean="0"/>
              <a:t> </a:t>
            </a:r>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buNone/>
            </a:pPr>
            <a:endParaRPr lang="en-US" sz="2000" dirty="0" smtClean="0"/>
          </a:p>
          <a:p>
            <a:pPr marL="342900" lvl="1" indent="-342900">
              <a:buFont typeface="Arial" pitchFamily="34" charset="0"/>
              <a:buChar char="•"/>
            </a:pPr>
            <a:r>
              <a:rPr lang="en-US" sz="2400" dirty="0" smtClean="0"/>
              <a:t>Regular expression Flags</a:t>
            </a:r>
          </a:p>
        </p:txBody>
      </p:sp>
      <p:pic>
        <p:nvPicPr>
          <p:cNvPr id="27650" name="Picture 2"/>
          <p:cNvPicPr>
            <a:picLocks noChangeAspect="1" noChangeArrowheads="1"/>
          </p:cNvPicPr>
          <p:nvPr/>
        </p:nvPicPr>
        <p:blipFill>
          <a:blip r:embed="rId3" cstate="print"/>
          <a:srcRect/>
          <a:stretch>
            <a:fillRect/>
          </a:stretch>
        </p:blipFill>
        <p:spPr bwMode="auto">
          <a:xfrm>
            <a:off x="1295400" y="1600200"/>
            <a:ext cx="6591300" cy="2657475"/>
          </a:xfrm>
          <a:prstGeom prst="rect">
            <a:avLst/>
          </a:prstGeom>
          <a:noFill/>
          <a:ln w="9525">
            <a:noFill/>
            <a:miter lim="800000"/>
            <a:headEnd/>
            <a:tailEnd/>
          </a:ln>
        </p:spPr>
      </p:pic>
      <p:pic>
        <p:nvPicPr>
          <p:cNvPr id="27651" name="Picture 3"/>
          <p:cNvPicPr>
            <a:picLocks noChangeAspect="1" noChangeArrowheads="1"/>
          </p:cNvPicPr>
          <p:nvPr/>
        </p:nvPicPr>
        <p:blipFill>
          <a:blip r:embed="rId4" cstate="print"/>
          <a:srcRect/>
          <a:stretch>
            <a:fillRect/>
          </a:stretch>
        </p:blipFill>
        <p:spPr bwMode="auto">
          <a:xfrm>
            <a:off x="1143000" y="5105400"/>
            <a:ext cx="6562725" cy="1390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String Methods for Pattern Matching</a:t>
            </a:r>
            <a:endParaRPr lang="en-US" sz="2000" dirty="0" smtClean="0"/>
          </a:p>
          <a:p>
            <a:pPr lvl="1"/>
            <a:r>
              <a:rPr lang="en-US" sz="2000" dirty="0" smtClean="0"/>
              <a:t>"</a:t>
            </a:r>
            <a:r>
              <a:rPr lang="en-US" sz="2000" dirty="0" err="1" smtClean="0"/>
              <a:t>JavaScript".search</a:t>
            </a:r>
            <a:r>
              <a:rPr lang="en-US" sz="2000" dirty="0" smtClean="0"/>
              <a:t>(/script/</a:t>
            </a:r>
            <a:r>
              <a:rPr lang="en-US" sz="2000" dirty="0" err="1" smtClean="0"/>
              <a:t>i</a:t>
            </a:r>
            <a:r>
              <a:rPr lang="en-US" sz="2000" dirty="0" smtClean="0"/>
              <a:t>);</a:t>
            </a:r>
          </a:p>
          <a:p>
            <a:pPr lvl="1"/>
            <a:r>
              <a:rPr lang="en-US" sz="2000" dirty="0" err="1" smtClean="0"/>
              <a:t>text.replace</a:t>
            </a:r>
            <a:r>
              <a:rPr lang="en-US" sz="2000" dirty="0" smtClean="0"/>
              <a:t>(/</a:t>
            </a:r>
            <a:r>
              <a:rPr lang="en-US" sz="2000" dirty="0" err="1" smtClean="0"/>
              <a:t>javascript</a:t>
            </a:r>
            <a:r>
              <a:rPr lang="en-US" sz="2000" dirty="0" smtClean="0"/>
              <a:t>/</a:t>
            </a:r>
            <a:r>
              <a:rPr lang="en-US" sz="2000" dirty="0" err="1" smtClean="0"/>
              <a:t>gi</a:t>
            </a:r>
            <a:r>
              <a:rPr lang="en-US" sz="2000" dirty="0" smtClean="0"/>
              <a:t>, "JavaScript</a:t>
            </a:r>
            <a:r>
              <a:rPr lang="en-US" sz="2000" dirty="0" smtClean="0"/>
              <a:t>");</a:t>
            </a:r>
          </a:p>
          <a:p>
            <a:pPr lvl="1"/>
            <a:r>
              <a:rPr lang="en-US" sz="2000" dirty="0" err="1" smtClean="0"/>
              <a:t>var</a:t>
            </a:r>
            <a:r>
              <a:rPr lang="en-US" sz="2000" dirty="0" smtClean="0"/>
              <a:t> quote = /"([^"]*)"/g</a:t>
            </a:r>
            <a:r>
              <a:rPr lang="en-US" sz="2000" dirty="0" smtClean="0"/>
              <a:t>;</a:t>
            </a:r>
            <a:br>
              <a:rPr lang="en-US" sz="2000" dirty="0" smtClean="0"/>
            </a:br>
            <a:r>
              <a:rPr lang="en-US" sz="2000" dirty="0" err="1" smtClean="0"/>
              <a:t>text.replace</a:t>
            </a:r>
            <a:r>
              <a:rPr lang="en-US" sz="2000" dirty="0" smtClean="0"/>
              <a:t>(quote</a:t>
            </a:r>
            <a:r>
              <a:rPr lang="en-US" sz="2000" dirty="0" smtClean="0"/>
              <a:t>, '“$1</a:t>
            </a:r>
            <a:r>
              <a:rPr lang="en-US" sz="2000" dirty="0" smtClean="0"/>
              <a:t>”');</a:t>
            </a:r>
          </a:p>
          <a:p>
            <a:pPr lvl="1"/>
            <a:r>
              <a:rPr lang="en-US" sz="2000" dirty="0" smtClean="0"/>
              <a:t>"1 plus 2 equals 3".match(/\d+/g) // returns ["1", "2", "3</a:t>
            </a:r>
            <a:r>
              <a:rPr lang="en-US" sz="2000" dirty="0" smtClean="0"/>
              <a:t>"]</a:t>
            </a:r>
          </a:p>
          <a:p>
            <a:pPr lvl="1"/>
            <a:r>
              <a:rPr lang="en-US" sz="2000" dirty="0" smtClean="0"/>
              <a:t>"123,456,789".split(","); // Returns ["123","456","789</a:t>
            </a:r>
            <a:r>
              <a:rPr lang="en-US" sz="2000" dirty="0" smtClean="0"/>
              <a:t>"]</a:t>
            </a:r>
          </a:p>
          <a:p>
            <a:pPr lvl="1"/>
            <a:r>
              <a:rPr lang="en-US" sz="2000" dirty="0" smtClean="0"/>
              <a:t>"1, 2, 3, 4, 5".split(/\s*,\s*/); // Returns ["1","2","3","4","5</a:t>
            </a:r>
            <a:r>
              <a:rPr lang="en-US" sz="2000" dirty="0" smtClean="0"/>
              <a:t>"]</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buNone/>
            </a:pPr>
            <a:endParaRPr lang="en-US" sz="2000" dirty="0" smtClean="0"/>
          </a:p>
        </p:txBody>
      </p:sp>
      <p:pic>
        <p:nvPicPr>
          <p:cNvPr id="28674" name="Picture 2"/>
          <p:cNvPicPr>
            <a:picLocks noChangeAspect="1" noChangeArrowheads="1"/>
          </p:cNvPicPr>
          <p:nvPr/>
        </p:nvPicPr>
        <p:blipFill>
          <a:blip r:embed="rId3" cstate="print"/>
          <a:srcRect/>
          <a:stretch>
            <a:fillRect/>
          </a:stretch>
        </p:blipFill>
        <p:spPr bwMode="auto">
          <a:xfrm>
            <a:off x="1295400" y="4114800"/>
            <a:ext cx="5524500" cy="172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lvl="1" algn="ctr" rtl="0">
              <a:spcBef>
                <a:spcPct val="0"/>
              </a:spcBef>
            </a:pPr>
            <a:r>
              <a:rPr lang="en-US" sz="3200" dirty="0">
                <a:latin typeface="+mn-lt"/>
              </a:rPr>
              <a:t>Server-Side </a:t>
            </a:r>
            <a:r>
              <a:rPr lang="en-US" sz="3200" dirty="0" smtClean="0">
                <a:latin typeface="+mn-lt"/>
              </a:rPr>
              <a:t>JavaScript</a:t>
            </a:r>
            <a:endParaRPr lang="en-US" sz="3200" dirty="0">
              <a:latin typeface="+mn-lt"/>
            </a:endParaRPr>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Rhino</a:t>
            </a:r>
            <a:endParaRPr lang="en-US" sz="2000" dirty="0" smtClean="0"/>
          </a:p>
          <a:p>
            <a:pPr lvl="1"/>
            <a:r>
              <a:rPr lang="en-US" sz="2000" dirty="0" smtClean="0"/>
              <a:t>Written in Java</a:t>
            </a:r>
          </a:p>
          <a:p>
            <a:pPr lvl="1"/>
            <a:r>
              <a:rPr lang="en-US" sz="2000" dirty="0" smtClean="0"/>
              <a:t>Enable JavaScript to access Java API</a:t>
            </a:r>
          </a:p>
          <a:p>
            <a:pPr marL="342900" lvl="1" indent="-342900">
              <a:buFont typeface="Arial" pitchFamily="34" charset="0"/>
              <a:buChar char="•"/>
            </a:pPr>
            <a:r>
              <a:rPr lang="en-US" sz="2400" dirty="0" smtClean="0"/>
              <a:t>Node.js (Google V8 JS engine)</a:t>
            </a:r>
            <a:endParaRPr lang="en-US" sz="2400" dirty="0" smtClean="0"/>
          </a:p>
          <a:p>
            <a:pPr lvl="1"/>
            <a:r>
              <a:rPr lang="en-US" sz="2000" dirty="0" smtClean="0"/>
              <a:t>Written in C++</a:t>
            </a:r>
            <a:endParaRPr lang="en-US" sz="2000" dirty="0" smtClean="0"/>
          </a:p>
          <a:p>
            <a:pPr lvl="1"/>
            <a:r>
              <a:rPr lang="en-US" sz="2000" dirty="0" smtClean="0"/>
              <a:t>Asynchronous </a:t>
            </a:r>
          </a:p>
          <a:p>
            <a:pPr lvl="1"/>
            <a:r>
              <a:rPr lang="en-US" sz="2000" dirty="0" smtClean="0"/>
              <a:t>Binding POSIX API underlying</a:t>
            </a:r>
          </a:p>
          <a:p>
            <a:pPr lvl="1"/>
            <a:endParaRPr lang="en-US" sz="2000" dirty="0" smtClean="0"/>
          </a:p>
          <a:p>
            <a:pPr lvl="1"/>
            <a:endParaRPr lang="en-US" sz="2000" dirty="0" smtClean="0"/>
          </a:p>
          <a:p>
            <a:pPr lvl="1"/>
            <a:endParaRPr lang="en-US" sz="2000" dirty="0" smtClean="0"/>
          </a:p>
          <a:p>
            <a:pPr lvl="1"/>
            <a:endParaRPr lang="en-US" sz="2000" dirty="0" smtClean="0"/>
          </a:p>
          <a:p>
            <a:pPr lvl="1">
              <a:buNone/>
            </a:pPr>
            <a:endParaRPr lang="en-US" sz="2000" dirty="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14600"/>
            <a:ext cx="8229600" cy="1143000"/>
          </a:xfrm>
        </p:spPr>
        <p:txBody>
          <a:bodyPr>
            <a:normAutofit/>
          </a:bodyPr>
          <a:lstStyle/>
          <a:p>
            <a:pPr lvl="1" algn="ctr" rtl="0">
              <a:spcBef>
                <a:spcPct val="0"/>
              </a:spcBef>
            </a:pPr>
            <a:r>
              <a:rPr lang="en-US" sz="3200" dirty="0" smtClean="0">
                <a:latin typeface="+mn-lt"/>
              </a:rPr>
              <a:t>Client-Side JavaScript</a:t>
            </a:r>
            <a:endParaRPr lang="en-US" sz="3200" dirty="0">
              <a:latin typeface="+mn-lt"/>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lvl="1" algn="ctr" rtl="0">
              <a:spcBef>
                <a:spcPct val="0"/>
              </a:spcBef>
            </a:pPr>
            <a:r>
              <a:rPr lang="en-US" sz="3200" dirty="0">
                <a:latin typeface="+mn-lt"/>
              </a:rPr>
              <a:t>JavaScript in Web Browsers</a:t>
            </a:r>
            <a:endParaRPr lang="en-US" sz="3200" dirty="0">
              <a:latin typeface="+mn-lt"/>
            </a:endParaRPr>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Client-Side JavaScript</a:t>
            </a:r>
            <a:endParaRPr lang="en-US" sz="2000" dirty="0" smtClean="0"/>
          </a:p>
          <a:p>
            <a:pPr lvl="1"/>
            <a:r>
              <a:rPr lang="en-US" sz="2000" dirty="0" smtClean="0"/>
              <a:t>The </a:t>
            </a:r>
            <a:r>
              <a:rPr lang="en-US" sz="2000" dirty="0" smtClean="0">
                <a:solidFill>
                  <a:srgbClr val="FF0000"/>
                </a:solidFill>
              </a:rPr>
              <a:t>Window</a:t>
            </a:r>
            <a:r>
              <a:rPr lang="en-US" sz="2000" dirty="0" smtClean="0"/>
              <a:t> object is the main entry point to all client-side JavaScript features </a:t>
            </a:r>
            <a:r>
              <a:rPr lang="en-US" sz="2000" dirty="0" smtClean="0"/>
              <a:t>and APIs. It </a:t>
            </a:r>
            <a:r>
              <a:rPr lang="en-US" sz="2000" dirty="0" smtClean="0"/>
              <a:t>represents a web browser </a:t>
            </a:r>
            <a:r>
              <a:rPr lang="en-US" sz="2000" dirty="0" smtClean="0">
                <a:solidFill>
                  <a:srgbClr val="FF0000"/>
                </a:solidFill>
              </a:rPr>
              <a:t>window or frame</a:t>
            </a:r>
            <a:r>
              <a:rPr lang="en-US" sz="2000" dirty="0" smtClean="0"/>
              <a:t>, and you can refer to it with </a:t>
            </a:r>
            <a:r>
              <a:rPr lang="en-US" sz="2000" dirty="0" smtClean="0"/>
              <a:t>the </a:t>
            </a:r>
            <a:r>
              <a:rPr lang="en-US" sz="2000" dirty="0" smtClean="0"/>
              <a:t>identifier </a:t>
            </a:r>
            <a:r>
              <a:rPr lang="en-US" sz="2000" dirty="0" smtClean="0">
                <a:solidFill>
                  <a:srgbClr val="FF0000"/>
                </a:solidFill>
              </a:rPr>
              <a:t>window</a:t>
            </a:r>
            <a:endParaRPr lang="en-US" sz="2000" dirty="0" smtClean="0">
              <a:solidFill>
                <a:srgbClr val="FF0000"/>
              </a:solidFill>
            </a:endParaRPr>
          </a:p>
          <a:p>
            <a:pPr lvl="1"/>
            <a:r>
              <a:rPr lang="en-US" sz="2000" dirty="0" smtClean="0"/>
              <a:t>In </a:t>
            </a:r>
            <a:r>
              <a:rPr lang="en-US" sz="2000" dirty="0" smtClean="0"/>
              <a:t>client-side </a:t>
            </a:r>
            <a:r>
              <a:rPr lang="en-US" sz="2000" dirty="0" smtClean="0"/>
              <a:t>JavaScript, the Window object is also the global object. This means that the </a:t>
            </a:r>
            <a:r>
              <a:rPr lang="en-US" sz="2000" dirty="0" smtClean="0"/>
              <a:t>Window </a:t>
            </a:r>
            <a:r>
              <a:rPr lang="en-US" sz="2000" dirty="0" smtClean="0"/>
              <a:t>object is at the top of the scope chain and that </a:t>
            </a:r>
            <a:r>
              <a:rPr lang="en-US" sz="2000" dirty="0" smtClean="0">
                <a:solidFill>
                  <a:srgbClr val="FF0000"/>
                </a:solidFill>
              </a:rPr>
              <a:t>its properties and methods are </a:t>
            </a:r>
            <a:r>
              <a:rPr lang="en-US" sz="2000" dirty="0" smtClean="0">
                <a:solidFill>
                  <a:srgbClr val="FF0000"/>
                </a:solidFill>
              </a:rPr>
              <a:t>effectively </a:t>
            </a:r>
            <a:r>
              <a:rPr lang="en-US" sz="2000" dirty="0" smtClean="0">
                <a:solidFill>
                  <a:srgbClr val="FF0000"/>
                </a:solidFill>
              </a:rPr>
              <a:t>global variables and global functions</a:t>
            </a:r>
            <a:r>
              <a:rPr lang="en-US" sz="2000" dirty="0" smtClean="0"/>
              <a:t>. So we can omit the window identifier to access the window’s properties/functions</a:t>
            </a:r>
            <a:br>
              <a:rPr lang="en-US" sz="2000" dirty="0" smtClean="0"/>
            </a:br>
            <a:r>
              <a:rPr lang="en-US" sz="2000" dirty="0" smtClean="0"/>
              <a:t> </a:t>
            </a:r>
            <a:r>
              <a:rPr lang="en-US" sz="2000" i="1" dirty="0" err="1" smtClean="0"/>
              <a:t>setTimeout</a:t>
            </a:r>
            <a:r>
              <a:rPr lang="en-US" sz="2000" i="1" dirty="0" smtClean="0"/>
              <a:t>(function() { alert("hello world"); }, 2000); </a:t>
            </a:r>
            <a:endParaRPr lang="en-US" sz="2000" i="1" dirty="0" smtClean="0"/>
          </a:p>
          <a:p>
            <a:pPr lvl="1"/>
            <a:r>
              <a:rPr lang="en-US" sz="2000" dirty="0" smtClean="0"/>
              <a:t>The </a:t>
            </a:r>
            <a:r>
              <a:rPr lang="en-US" sz="2000" dirty="0" smtClean="0"/>
              <a:t>Window object has a property </a:t>
            </a:r>
            <a:r>
              <a:rPr lang="en-US" sz="2000" dirty="0" smtClean="0"/>
              <a:t>named </a:t>
            </a:r>
            <a:r>
              <a:rPr lang="en-US" sz="2000" dirty="0" smtClean="0">
                <a:solidFill>
                  <a:srgbClr val="FF0000"/>
                </a:solidFill>
              </a:rPr>
              <a:t>window</a:t>
            </a:r>
            <a:r>
              <a:rPr lang="en-US" sz="2000" dirty="0" smtClean="0"/>
              <a:t> that always refers to </a:t>
            </a:r>
            <a:r>
              <a:rPr lang="en-US" sz="2000" dirty="0" smtClean="0"/>
              <a:t>itself</a:t>
            </a:r>
            <a:endParaRPr lang="en-US" sz="2000" dirty="0" smtClean="0"/>
          </a:p>
          <a:p>
            <a:pPr lvl="1"/>
            <a:r>
              <a:rPr lang="en-US" sz="2000" dirty="0" smtClean="0"/>
              <a:t>One of the most important properties of the Window object is </a:t>
            </a:r>
            <a:r>
              <a:rPr lang="en-US" sz="2000" dirty="0" smtClean="0">
                <a:solidFill>
                  <a:srgbClr val="FF0000"/>
                </a:solidFill>
              </a:rPr>
              <a:t>document</a:t>
            </a:r>
            <a:r>
              <a:rPr lang="en-US" sz="2000" dirty="0" smtClean="0"/>
              <a:t>: it refers </a:t>
            </a:r>
            <a:r>
              <a:rPr lang="en-US" sz="2000" dirty="0" smtClean="0"/>
              <a:t>to </a:t>
            </a:r>
            <a:r>
              <a:rPr lang="en-US" sz="2000" dirty="0" smtClean="0"/>
              <a:t>Document object that represents the content displayed in the </a:t>
            </a:r>
            <a:r>
              <a:rPr lang="en-US" sz="2000" dirty="0" smtClean="0"/>
              <a:t>window</a:t>
            </a:r>
          </a:p>
          <a:p>
            <a:pPr lvl="1"/>
            <a:r>
              <a:rPr lang="en-US" sz="2000" dirty="0" err="1" smtClean="0"/>
              <a:t>d</a:t>
            </a:r>
            <a:r>
              <a:rPr lang="en-US" sz="2000" dirty="0" err="1" smtClean="0"/>
              <a:t>ocument.getElementById</a:t>
            </a:r>
            <a:r>
              <a:rPr lang="en-US" sz="2000" dirty="0" smtClean="0"/>
              <a:t>(…) returns </a:t>
            </a:r>
            <a:r>
              <a:rPr lang="en-US" sz="2000" dirty="0" smtClean="0">
                <a:solidFill>
                  <a:srgbClr val="FF0000"/>
                </a:solidFill>
              </a:rPr>
              <a:t>Element</a:t>
            </a:r>
            <a:r>
              <a:rPr lang="en-US" sz="2000" dirty="0" smtClean="0"/>
              <a:t> object</a:t>
            </a:r>
            <a:endParaRPr lang="en-US" sz="2000" dirty="0" smtClean="0"/>
          </a:p>
          <a:p>
            <a:pPr lvl="1"/>
            <a:endParaRPr lang="en-US" sz="2000" dirty="0" smtClean="0"/>
          </a:p>
          <a:p>
            <a:pPr lvl="1"/>
            <a:endParaRPr lang="en-US" sz="2000" dirty="0" smtClean="0"/>
          </a:p>
          <a:p>
            <a:pPr lvl="1"/>
            <a:endParaRPr lang="en-US" sz="2000" dirty="0" smtClean="0"/>
          </a:p>
          <a:p>
            <a:pPr lvl="1">
              <a:buNone/>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pPr marL="342900" lvl="1" indent="-342900">
              <a:buFont typeface="Arial" pitchFamily="34" charset="0"/>
              <a:buChar char="•"/>
            </a:pPr>
            <a:r>
              <a:rPr lang="en-US" sz="2400" dirty="0" smtClean="0"/>
              <a:t>Numbers</a:t>
            </a:r>
            <a:endParaRPr lang="en-US" sz="2400" i="1" dirty="0" smtClean="0"/>
          </a:p>
          <a:p>
            <a:pPr lvl="1"/>
            <a:r>
              <a:rPr lang="en-US" sz="2000" dirty="0" smtClean="0"/>
              <a:t>Does not make a distinction between integer values and floating-point values. All numbers in JavaScript are represented as floating-point values (like Perl)</a:t>
            </a:r>
          </a:p>
          <a:p>
            <a:pPr lvl="1"/>
            <a:r>
              <a:rPr lang="en-US" sz="2000" dirty="0" err="1" smtClean="0"/>
              <a:t>ECMAScript</a:t>
            </a:r>
            <a:r>
              <a:rPr lang="en-US" sz="2000" dirty="0" smtClean="0"/>
              <a:t> standard does not support integer literals in </a:t>
            </a:r>
            <a:r>
              <a:rPr lang="en-US" sz="2000" b="1" dirty="0" smtClean="0"/>
              <a:t>octal</a:t>
            </a:r>
            <a:r>
              <a:rPr lang="en-US" sz="2000" dirty="0" smtClean="0"/>
              <a:t>, but some JavaScript implementation may support them</a:t>
            </a:r>
          </a:p>
          <a:p>
            <a:pPr lvl="1"/>
            <a:r>
              <a:rPr lang="en-US" sz="2000" dirty="0" smtClean="0"/>
              <a:t>Math/</a:t>
            </a:r>
            <a:r>
              <a:rPr lang="en-US" sz="2000" b="1" dirty="0" smtClean="0">
                <a:solidFill>
                  <a:srgbClr val="FF0000"/>
                </a:solidFill>
              </a:rPr>
              <a:t>Number</a:t>
            </a:r>
            <a:r>
              <a:rPr lang="en-US" sz="2000" dirty="0" smtClean="0"/>
              <a:t> object</a:t>
            </a:r>
          </a:p>
          <a:p>
            <a:pPr lvl="1"/>
            <a:r>
              <a:rPr lang="en-US" sz="2000" dirty="0" smtClean="0"/>
              <a:t>Arithmetic in JavaScript does not raise errors in cases of overflow (Infinity), underflow(-Infinity), or division by zero</a:t>
            </a:r>
          </a:p>
          <a:p>
            <a:pPr lvl="1"/>
            <a:r>
              <a:rPr lang="en-US" sz="2000" dirty="0" smtClean="0"/>
              <a:t>0/0, divide infinity by infinity, Square root of a negative number, Use arithmetic operators with non-numeric operands that cannot be converted to numbers =&gt; </a:t>
            </a:r>
            <a:r>
              <a:rPr lang="en-US" sz="2000" dirty="0" err="1" smtClean="0"/>
              <a:t>NaN</a:t>
            </a:r>
            <a:r>
              <a:rPr lang="en-US" sz="2000" dirty="0" smtClean="0"/>
              <a:t> (Not-a-Number)</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lvl="1" algn="ctr" rtl="0">
              <a:spcBef>
                <a:spcPct val="0"/>
              </a:spcBef>
            </a:pPr>
            <a:r>
              <a:rPr lang="en-US" sz="3200" dirty="0">
                <a:latin typeface="+mn-lt"/>
              </a:rPr>
              <a:t>JavaScript in Web Browsers</a:t>
            </a:r>
            <a:endParaRPr lang="en-US" sz="3200" dirty="0">
              <a:latin typeface="+mn-lt"/>
            </a:endParaRPr>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JavaScript in Web Documents</a:t>
            </a:r>
            <a:endParaRPr lang="en-US" sz="2400" dirty="0" smtClean="0"/>
          </a:p>
          <a:p>
            <a:pPr lvl="1"/>
            <a:r>
              <a:rPr lang="en-US" sz="2000" dirty="0" smtClean="0"/>
              <a:t>A JavaScript program can traverse and manipulate document </a:t>
            </a:r>
            <a:r>
              <a:rPr lang="en-US" sz="2000" i="1" dirty="0" smtClean="0"/>
              <a:t>content through </a:t>
            </a:r>
            <a:r>
              <a:rPr lang="en-US" sz="2000" i="1" dirty="0" smtClean="0"/>
              <a:t>the </a:t>
            </a:r>
            <a:r>
              <a:rPr lang="en-US" sz="2000" dirty="0" smtClean="0"/>
              <a:t>Document object and the Element objects it contains. It can alter the </a:t>
            </a:r>
            <a:r>
              <a:rPr lang="en-US" sz="2000" i="1" dirty="0" smtClean="0"/>
              <a:t>presentation </a:t>
            </a:r>
            <a:r>
              <a:rPr lang="en-US" sz="2000" i="1" dirty="0" smtClean="0"/>
              <a:t>of </a:t>
            </a:r>
            <a:r>
              <a:rPr lang="en-US" sz="2000" dirty="0" smtClean="0"/>
              <a:t>that content by scripting CSS styles and classes. And it can define the </a:t>
            </a:r>
            <a:r>
              <a:rPr lang="en-US" sz="2000" i="1" dirty="0" smtClean="0"/>
              <a:t>behavior of </a:t>
            </a:r>
            <a:r>
              <a:rPr lang="en-US" sz="2000" i="1" dirty="0" smtClean="0"/>
              <a:t>document </a:t>
            </a:r>
            <a:r>
              <a:rPr lang="en-US" sz="2000" dirty="0" smtClean="0"/>
              <a:t>elements by registering appropriate event handlers. The combination of </a:t>
            </a:r>
            <a:r>
              <a:rPr lang="en-US" sz="2000" dirty="0" smtClean="0"/>
              <a:t>scriptable </a:t>
            </a:r>
            <a:r>
              <a:rPr lang="en-US" sz="2000" dirty="0" smtClean="0"/>
              <a:t>content, presentation, and behavior is called Dynamic HTML or </a:t>
            </a:r>
            <a:r>
              <a:rPr lang="en-US" sz="2000" dirty="0" smtClean="0"/>
              <a:t>DHTML</a:t>
            </a:r>
          </a:p>
          <a:p>
            <a:pPr lvl="1"/>
            <a:r>
              <a:rPr lang="en-US" sz="2000" dirty="0" smtClean="0"/>
              <a:t>The use of JavaScript in web documents should usually be </a:t>
            </a:r>
            <a:r>
              <a:rPr lang="en-US" sz="2000" dirty="0" smtClean="0">
                <a:solidFill>
                  <a:srgbClr val="FF0000"/>
                </a:solidFill>
              </a:rPr>
              <a:t>restrained and </a:t>
            </a:r>
            <a:r>
              <a:rPr lang="en-US" sz="2000" dirty="0" smtClean="0">
                <a:solidFill>
                  <a:srgbClr val="FF0000"/>
                </a:solidFill>
              </a:rPr>
              <a:t>understated</a:t>
            </a:r>
            <a:r>
              <a:rPr lang="en-US" sz="2000" dirty="0" smtClean="0"/>
              <a:t>. </a:t>
            </a:r>
            <a:r>
              <a:rPr lang="en-US" sz="2000" dirty="0" smtClean="0"/>
              <a:t>The proper role of JavaScript is to enhance a user’s browsing experience, making </a:t>
            </a:r>
            <a:r>
              <a:rPr lang="en-US" sz="2000" dirty="0" smtClean="0"/>
              <a:t>it </a:t>
            </a:r>
            <a:r>
              <a:rPr lang="en-US" sz="2000" dirty="0" smtClean="0"/>
              <a:t>easier to obtain or transmit information. The user’s experience should not be </a:t>
            </a:r>
            <a:r>
              <a:rPr lang="en-US" sz="2000" dirty="0" smtClean="0"/>
              <a:t>dependent </a:t>
            </a:r>
            <a:r>
              <a:rPr lang="en-US" sz="2000" dirty="0" smtClean="0"/>
              <a:t>on JavaScript</a:t>
            </a:r>
            <a:endParaRPr lang="en-US" sz="2000" dirty="0" smtClean="0"/>
          </a:p>
          <a:p>
            <a:pPr lvl="1"/>
            <a:endParaRPr lang="en-US" sz="2000" dirty="0" smtClean="0"/>
          </a:p>
          <a:p>
            <a:pPr lvl="1"/>
            <a:endParaRPr lang="en-US" sz="2000" dirty="0" smtClean="0"/>
          </a:p>
          <a:p>
            <a:pPr lvl="1">
              <a:buNone/>
            </a:pPr>
            <a:endParaRPr lang="en-US" sz="2000" dirty="0"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lvl="1" algn="ctr" rtl="0">
              <a:spcBef>
                <a:spcPct val="0"/>
              </a:spcBef>
            </a:pPr>
            <a:r>
              <a:rPr lang="en-US" sz="3200" dirty="0">
                <a:latin typeface="+mn-lt"/>
              </a:rPr>
              <a:t>JavaScript in Web Browsers</a:t>
            </a:r>
            <a:endParaRPr lang="en-US" sz="3200" dirty="0">
              <a:latin typeface="+mn-lt"/>
            </a:endParaRPr>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JavaScript in Web Applications</a:t>
            </a:r>
            <a:endParaRPr lang="en-US" sz="2400" dirty="0" smtClean="0"/>
          </a:p>
          <a:p>
            <a:pPr lvl="1"/>
            <a:r>
              <a:rPr lang="en-US" sz="2000" dirty="0" smtClean="0"/>
              <a:t>Note, we can treat the web browser as a simple Operating System</a:t>
            </a:r>
          </a:p>
          <a:p>
            <a:pPr lvl="1"/>
            <a:r>
              <a:rPr lang="en-US" sz="2000" dirty="0" smtClean="0"/>
              <a:t>we can define </a:t>
            </a:r>
            <a:r>
              <a:rPr lang="en-US" sz="2000" dirty="0" smtClean="0">
                <a:solidFill>
                  <a:srgbClr val="FF0000"/>
                </a:solidFill>
              </a:rPr>
              <a:t>web </a:t>
            </a:r>
            <a:r>
              <a:rPr lang="en-US" sz="2000" dirty="0" smtClean="0">
                <a:solidFill>
                  <a:srgbClr val="FF0000"/>
                </a:solidFill>
              </a:rPr>
              <a:t>applications </a:t>
            </a:r>
            <a:r>
              <a:rPr lang="en-US" sz="2000" dirty="0" smtClean="0">
                <a:solidFill>
                  <a:srgbClr val="FF0000"/>
                </a:solidFill>
              </a:rPr>
              <a:t>as web pages that use JavaScript to access the more advanced services</a:t>
            </a:r>
            <a:r>
              <a:rPr lang="en-US" sz="2000" dirty="0" smtClean="0"/>
              <a:t> (such </a:t>
            </a:r>
            <a:r>
              <a:rPr lang="en-US" sz="2000" dirty="0" smtClean="0"/>
              <a:t>as </a:t>
            </a:r>
            <a:r>
              <a:rPr lang="en-US" sz="2000" dirty="0" smtClean="0"/>
              <a:t>networking, graphics, and data storage) </a:t>
            </a:r>
            <a:r>
              <a:rPr lang="en-US" sz="2000" dirty="0" smtClean="0">
                <a:solidFill>
                  <a:srgbClr val="FF0000"/>
                </a:solidFill>
              </a:rPr>
              <a:t>offered by </a:t>
            </a:r>
            <a:r>
              <a:rPr lang="en-US" sz="2000" dirty="0" smtClean="0">
                <a:solidFill>
                  <a:srgbClr val="FF0000"/>
                </a:solidFill>
              </a:rPr>
              <a:t>browsers</a:t>
            </a:r>
            <a:r>
              <a:rPr lang="en-US" sz="2000" dirty="0" smtClean="0"/>
              <a:t>. </a:t>
            </a:r>
            <a:r>
              <a:rPr lang="en-US" sz="2000" dirty="0" smtClean="0"/>
              <a:t>The best known of </a:t>
            </a:r>
            <a:r>
              <a:rPr lang="en-US" sz="2000" dirty="0" smtClean="0"/>
              <a:t>these </a:t>
            </a:r>
            <a:r>
              <a:rPr lang="en-US" sz="2000" dirty="0" smtClean="0"/>
              <a:t>advanced services is </a:t>
            </a:r>
            <a:r>
              <a:rPr lang="en-US" sz="2000" dirty="0" smtClean="0"/>
              <a:t>the </a:t>
            </a:r>
            <a:r>
              <a:rPr lang="en-US" sz="2000" dirty="0" err="1" smtClean="0"/>
              <a:t>XMLHttpRequest</a:t>
            </a:r>
            <a:r>
              <a:rPr lang="en-US" sz="2000" dirty="0" smtClean="0"/>
              <a:t> object</a:t>
            </a:r>
          </a:p>
          <a:p>
            <a:pPr lvl="1"/>
            <a:r>
              <a:rPr lang="en-US" sz="2000" dirty="0" smtClean="0"/>
              <a:t>JavaScript is more central to </a:t>
            </a:r>
            <a:r>
              <a:rPr lang="en-US" sz="2000" dirty="0" smtClean="0">
                <a:solidFill>
                  <a:srgbClr val="FF0000"/>
                </a:solidFill>
              </a:rPr>
              <a:t>web applications </a:t>
            </a:r>
            <a:r>
              <a:rPr lang="en-US" sz="2000" dirty="0" smtClean="0"/>
              <a:t>than it is to </a:t>
            </a:r>
            <a:r>
              <a:rPr lang="en-US" sz="2000" dirty="0" smtClean="0">
                <a:solidFill>
                  <a:srgbClr val="FF0000"/>
                </a:solidFill>
              </a:rPr>
              <a:t>web </a:t>
            </a:r>
            <a:r>
              <a:rPr lang="en-US" sz="2000" dirty="0" smtClean="0">
                <a:solidFill>
                  <a:srgbClr val="FF0000"/>
                </a:solidFill>
              </a:rPr>
              <a:t>documents</a:t>
            </a:r>
            <a:r>
              <a:rPr lang="en-US" sz="2000" dirty="0" smtClean="0"/>
              <a:t>. </a:t>
            </a:r>
            <a:r>
              <a:rPr lang="en-US" sz="2000" dirty="0" smtClean="0"/>
              <a:t>JavaScript enhances web documents, but a well-designed document will continue </a:t>
            </a:r>
            <a:r>
              <a:rPr lang="en-US" sz="2000" dirty="0" smtClean="0"/>
              <a:t>to </a:t>
            </a:r>
            <a:r>
              <a:rPr lang="en-US" sz="2000" dirty="0" smtClean="0"/>
              <a:t>work with JavaScript </a:t>
            </a:r>
            <a:r>
              <a:rPr lang="en-US" sz="2000" dirty="0" smtClean="0"/>
              <a:t>disabled</a:t>
            </a:r>
          </a:p>
          <a:p>
            <a:pPr lvl="1"/>
            <a:r>
              <a:rPr lang="en-US" sz="2000" dirty="0" smtClean="0"/>
              <a:t>Web applications are, by definition, JavaScript </a:t>
            </a:r>
            <a:r>
              <a:rPr lang="en-US" sz="2000" dirty="0" smtClean="0"/>
              <a:t>programs </a:t>
            </a:r>
            <a:r>
              <a:rPr lang="en-US" sz="2000" dirty="0" smtClean="0"/>
              <a:t>that use the OS-type services provided by the web browser, and they would </a:t>
            </a:r>
            <a:r>
              <a:rPr lang="en-US" sz="2000" dirty="0" smtClean="0">
                <a:solidFill>
                  <a:srgbClr val="FF0000"/>
                </a:solidFill>
              </a:rPr>
              <a:t>NOT</a:t>
            </a:r>
            <a:r>
              <a:rPr lang="en-US" sz="2000" dirty="0" smtClean="0"/>
              <a:t> be </a:t>
            </a:r>
            <a:r>
              <a:rPr lang="en-US" sz="2000" dirty="0" smtClean="0"/>
              <a:t>expected to work with JavaScript </a:t>
            </a:r>
            <a:r>
              <a:rPr lang="en-US" sz="2000" dirty="0" smtClean="0"/>
              <a:t>disabled</a:t>
            </a:r>
          </a:p>
          <a:p>
            <a:pPr lvl="1"/>
            <a:endParaRPr lang="en-US" sz="2000" dirty="0" smtClean="0"/>
          </a:p>
          <a:p>
            <a:pPr lvl="1"/>
            <a:endParaRPr lang="en-US" sz="2000" dirty="0" smtClean="0"/>
          </a:p>
          <a:p>
            <a:pPr lvl="1">
              <a:buNone/>
            </a:pPr>
            <a:endParaRPr lang="en-US" sz="2000" dirty="0"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lvl="1" algn="ctr" rtl="0">
              <a:spcBef>
                <a:spcPct val="0"/>
              </a:spcBef>
            </a:pPr>
            <a:r>
              <a:rPr lang="en-US" sz="3200" dirty="0">
                <a:latin typeface="+mn-lt"/>
              </a:rPr>
              <a:t>JavaScript in Web Browsers</a:t>
            </a:r>
            <a:endParaRPr lang="en-US" sz="3200" dirty="0">
              <a:latin typeface="+mn-lt"/>
            </a:endParaRPr>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Embedding JavaScript in </a:t>
            </a:r>
            <a:r>
              <a:rPr lang="en-US" sz="2400" dirty="0" smtClean="0"/>
              <a:t>HTML</a:t>
            </a:r>
          </a:p>
          <a:p>
            <a:pPr lvl="1"/>
            <a:r>
              <a:rPr lang="en-US" sz="2000" dirty="0" smtClean="0"/>
              <a:t>Client-side JavaScript code is embedded within HTML documents in four </a:t>
            </a:r>
            <a:r>
              <a:rPr lang="en-US" sz="2000" dirty="0" smtClean="0"/>
              <a:t>ways</a:t>
            </a:r>
          </a:p>
          <a:p>
            <a:pPr marL="914400" lvl="1" indent="-457200">
              <a:buFont typeface="+mj-lt"/>
              <a:buAutoNum type="arabicParenR"/>
            </a:pPr>
            <a:r>
              <a:rPr lang="en-US" sz="2000" dirty="0" smtClean="0"/>
              <a:t>Inline, between a pair of &lt;script&gt; and &lt;/script&gt; </a:t>
            </a:r>
            <a:r>
              <a:rPr lang="en-US" sz="2000" dirty="0" smtClean="0"/>
              <a:t>tags</a:t>
            </a:r>
          </a:p>
          <a:p>
            <a:pPr marL="914400" lvl="1" indent="-457200">
              <a:buFont typeface="+mj-lt"/>
              <a:buAutoNum type="arabicParenR"/>
            </a:pPr>
            <a:r>
              <a:rPr lang="en-US" sz="2000" dirty="0" smtClean="0"/>
              <a:t>From an external file specified by the </a:t>
            </a:r>
            <a:r>
              <a:rPr lang="en-US" sz="2000" dirty="0" err="1" smtClean="0"/>
              <a:t>src</a:t>
            </a:r>
            <a:r>
              <a:rPr lang="en-US" sz="2000" dirty="0" smtClean="0"/>
              <a:t> attribute of a &lt;script&gt; </a:t>
            </a:r>
            <a:r>
              <a:rPr lang="en-US" sz="2000" dirty="0" smtClean="0"/>
              <a:t>tag</a:t>
            </a:r>
          </a:p>
          <a:p>
            <a:pPr marL="914400" lvl="1" indent="-457200">
              <a:buFont typeface="+mj-lt"/>
              <a:buAutoNum type="arabicParenR"/>
            </a:pPr>
            <a:r>
              <a:rPr lang="en-US" sz="2000" dirty="0" smtClean="0"/>
              <a:t>In an HTML event handler attribute, such as </a:t>
            </a:r>
            <a:r>
              <a:rPr lang="en-US" sz="2000" dirty="0" err="1" smtClean="0"/>
              <a:t>onclick</a:t>
            </a:r>
            <a:r>
              <a:rPr lang="en-US" sz="2000" dirty="0" smtClean="0"/>
              <a:t> or </a:t>
            </a:r>
            <a:r>
              <a:rPr lang="en-US" sz="2000" dirty="0" err="1" smtClean="0"/>
              <a:t>onmouseover</a:t>
            </a:r>
            <a:endParaRPr lang="en-US" sz="2000" dirty="0" smtClean="0"/>
          </a:p>
          <a:p>
            <a:pPr marL="914400" lvl="1" indent="-457200">
              <a:buFont typeface="+mj-lt"/>
              <a:buAutoNum type="arabicParenR"/>
            </a:pPr>
            <a:r>
              <a:rPr lang="en-US" sz="2000" dirty="0" smtClean="0"/>
              <a:t>In a URL that uses the special </a:t>
            </a:r>
            <a:r>
              <a:rPr lang="en-US" sz="2000" dirty="0" err="1" smtClean="0"/>
              <a:t>javascript</a:t>
            </a:r>
            <a:r>
              <a:rPr lang="en-US" sz="2000" dirty="0" smtClean="0"/>
              <a:t>: </a:t>
            </a:r>
            <a:r>
              <a:rPr lang="en-US" sz="2000" dirty="0" smtClean="0"/>
              <a:t>protocol</a:t>
            </a:r>
            <a:endParaRPr lang="en-US" sz="2000" dirty="0" smtClean="0"/>
          </a:p>
          <a:p>
            <a:pPr lvl="1"/>
            <a:r>
              <a:rPr lang="en-US" sz="2000" dirty="0" smtClean="0"/>
              <a:t>Note:  A </a:t>
            </a:r>
            <a:r>
              <a:rPr lang="en-US" sz="2000" dirty="0" smtClean="0"/>
              <a:t>programming philosophy known as </a:t>
            </a:r>
            <a:r>
              <a:rPr lang="en-US" sz="2000" i="1" dirty="0" smtClean="0"/>
              <a:t>unobtrusive </a:t>
            </a:r>
            <a:r>
              <a:rPr lang="en-US" sz="2000" dirty="0" smtClean="0"/>
              <a:t>JavaScript argues that content (HTML) and behavior (JavaScript code) </a:t>
            </a:r>
            <a:r>
              <a:rPr lang="en-US" sz="2000" dirty="0" smtClean="0"/>
              <a:t>should </a:t>
            </a:r>
            <a:r>
              <a:rPr lang="en-US" sz="2000" dirty="0" smtClean="0"/>
              <a:t>as much as possible be kept separate. According to this programming </a:t>
            </a:r>
            <a:r>
              <a:rPr lang="en-US" sz="2000" dirty="0" smtClean="0"/>
              <a:t>philosophy, </a:t>
            </a:r>
            <a:r>
              <a:rPr lang="en-US" sz="2000" dirty="0" smtClean="0"/>
              <a:t>JavaScript is best embedded in HTML documents using &lt;script&gt; elements with </a:t>
            </a:r>
            <a:r>
              <a:rPr lang="en-US" sz="2000" dirty="0" err="1" smtClean="0"/>
              <a:t>src</a:t>
            </a:r>
            <a:r>
              <a:rPr lang="en-US" sz="2000" dirty="0" smtClean="0"/>
              <a:t> </a:t>
            </a:r>
            <a:r>
              <a:rPr lang="en-US" sz="2000" dirty="0" smtClean="0"/>
              <a:t>attributes.</a:t>
            </a:r>
            <a:endParaRPr lang="en-US" sz="2000" dirty="0" smtClean="0"/>
          </a:p>
          <a:p>
            <a:pPr lvl="1">
              <a:buNone/>
            </a:pPr>
            <a:endParaRPr lang="en-US" sz="2000"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lvl="1" algn="ctr" rtl="0">
              <a:spcBef>
                <a:spcPct val="0"/>
              </a:spcBef>
            </a:pPr>
            <a:r>
              <a:rPr lang="en-US" sz="3200" dirty="0">
                <a:latin typeface="+mn-lt"/>
              </a:rPr>
              <a:t>JavaScript in Web Browsers</a:t>
            </a:r>
            <a:endParaRPr lang="en-US" sz="3200" dirty="0">
              <a:latin typeface="+mn-lt"/>
            </a:endParaRPr>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The &lt;script&gt; Element</a:t>
            </a:r>
            <a:endParaRPr lang="en-US" sz="2400" dirty="0" smtClean="0"/>
          </a:p>
          <a:p>
            <a:pPr lvl="1"/>
            <a:r>
              <a:rPr lang="en-US" sz="2000" dirty="0" smtClean="0"/>
              <a:t>&lt;script</a:t>
            </a:r>
            <a:r>
              <a:rPr lang="en-US" sz="2000" dirty="0" smtClean="0"/>
              <a:t>&gt;</a:t>
            </a:r>
            <a:br>
              <a:rPr lang="en-US" sz="2000" dirty="0" smtClean="0"/>
            </a:br>
            <a:r>
              <a:rPr lang="en-US" sz="2000" dirty="0" smtClean="0"/>
              <a:t>// Your JavaScript code goes </a:t>
            </a:r>
            <a:r>
              <a:rPr lang="en-US" sz="2000" dirty="0" smtClean="0"/>
              <a:t>here</a:t>
            </a:r>
            <a:br>
              <a:rPr lang="en-US" sz="2000" dirty="0" smtClean="0"/>
            </a:br>
            <a:r>
              <a:rPr lang="en-US" sz="2000" dirty="0" smtClean="0"/>
              <a:t>&lt;/script</a:t>
            </a:r>
            <a:r>
              <a:rPr lang="en-US" sz="2000" dirty="0" smtClean="0"/>
              <a:t>&gt;</a:t>
            </a:r>
          </a:p>
          <a:p>
            <a:pPr lvl="1"/>
            <a:r>
              <a:rPr lang="en-US" sz="2000" dirty="0" smtClean="0"/>
              <a:t>If </a:t>
            </a:r>
            <a:r>
              <a:rPr lang="en-US" sz="2000" dirty="0" smtClean="0"/>
              <a:t>JavaScript code contains the </a:t>
            </a:r>
            <a:r>
              <a:rPr lang="en-US" sz="2000" dirty="0" smtClean="0">
                <a:solidFill>
                  <a:srgbClr val="FF0000"/>
                </a:solidFill>
              </a:rPr>
              <a:t>&lt; </a:t>
            </a:r>
            <a:r>
              <a:rPr lang="en-US" sz="2000" dirty="0" smtClean="0"/>
              <a:t>or</a:t>
            </a:r>
            <a:r>
              <a:rPr lang="en-US" sz="2000" dirty="0" smtClean="0">
                <a:solidFill>
                  <a:srgbClr val="FF0000"/>
                </a:solidFill>
              </a:rPr>
              <a:t> &amp; </a:t>
            </a:r>
            <a:r>
              <a:rPr lang="en-US" sz="2000" dirty="0" smtClean="0"/>
              <a:t>characters, these characters are interpreted as </a:t>
            </a:r>
            <a:r>
              <a:rPr lang="en-US" sz="2000" dirty="0" smtClean="0"/>
              <a:t>XML </a:t>
            </a:r>
            <a:r>
              <a:rPr lang="en-US" sz="2000" dirty="0" smtClean="0"/>
              <a:t>markup. For this reason, it is best to put all JavaScript code within a CDATA </a:t>
            </a:r>
            <a:r>
              <a:rPr lang="en-US" sz="2000" dirty="0" smtClean="0"/>
              <a:t>section </a:t>
            </a:r>
            <a:r>
              <a:rPr lang="en-US" sz="2000" dirty="0" smtClean="0"/>
              <a:t>if you are using </a:t>
            </a:r>
            <a:r>
              <a:rPr lang="en-US" sz="2000" dirty="0" smtClean="0"/>
              <a:t>XHTML:</a:t>
            </a:r>
            <a:br>
              <a:rPr lang="en-US" sz="2000" dirty="0" smtClean="0"/>
            </a:br>
            <a:r>
              <a:rPr lang="en-US" sz="2000" dirty="0" smtClean="0"/>
              <a:t>&lt;script&gt;&lt;![CDATA</a:t>
            </a:r>
            <a:r>
              <a:rPr lang="en-US" sz="2000" dirty="0" smtClean="0"/>
              <a:t>[</a:t>
            </a:r>
            <a:br>
              <a:rPr lang="en-US" sz="2000" dirty="0" smtClean="0"/>
            </a:br>
            <a:r>
              <a:rPr lang="en-US" sz="2000" dirty="0" smtClean="0"/>
              <a:t>// </a:t>
            </a:r>
            <a:r>
              <a:rPr lang="en-US" sz="2000" dirty="0" smtClean="0"/>
              <a:t>Your JavaScript code goes </a:t>
            </a:r>
            <a:r>
              <a:rPr lang="en-US" sz="2000" dirty="0" smtClean="0"/>
              <a:t>here</a:t>
            </a:r>
            <a:br>
              <a:rPr lang="en-US" sz="2000" dirty="0" smtClean="0"/>
            </a:br>
            <a:r>
              <a:rPr lang="en-US" sz="2000" dirty="0" smtClean="0"/>
              <a:t> ]]&gt;&lt;/script</a:t>
            </a:r>
            <a:r>
              <a:rPr lang="en-US" sz="2000" dirty="0" smtClean="0"/>
              <a:t>&gt;</a:t>
            </a:r>
          </a:p>
          <a:p>
            <a:pPr marL="342900" lvl="1" indent="-342900">
              <a:buFont typeface="Arial" pitchFamily="34" charset="0"/>
              <a:buChar char="•"/>
            </a:pPr>
            <a:r>
              <a:rPr lang="en-US" sz="2400" dirty="0" smtClean="0"/>
              <a:t>Scripts in External </a:t>
            </a:r>
            <a:r>
              <a:rPr lang="en-US" sz="2400" dirty="0" smtClean="0"/>
              <a:t>Files</a:t>
            </a:r>
            <a:endParaRPr lang="en-US" sz="2000" dirty="0" smtClean="0"/>
          </a:p>
          <a:p>
            <a:pPr lvl="1"/>
            <a:r>
              <a:rPr lang="en-US" sz="2000" dirty="0" smtClean="0"/>
              <a:t>&lt;script </a:t>
            </a:r>
            <a:r>
              <a:rPr lang="en-US" sz="2000" dirty="0" err="1" smtClean="0"/>
              <a:t>src</a:t>
            </a:r>
            <a:r>
              <a:rPr lang="en-US" sz="2000" dirty="0" smtClean="0"/>
              <a:t>="../../scripts/util.js"&gt;&lt;/script</a:t>
            </a:r>
            <a:r>
              <a:rPr lang="en-US" sz="2000" dirty="0" smtClean="0"/>
              <a:t>&gt;</a:t>
            </a:r>
          </a:p>
          <a:p>
            <a:pPr lvl="1"/>
            <a:r>
              <a:rPr lang="en-US" sz="2000" dirty="0" smtClean="0"/>
              <a:t>When you use the </a:t>
            </a:r>
            <a:r>
              <a:rPr lang="en-US" sz="2000" dirty="0" err="1" smtClean="0"/>
              <a:t>src</a:t>
            </a:r>
            <a:r>
              <a:rPr lang="en-US" sz="2000" dirty="0" smtClean="0"/>
              <a:t> attribute, any content between the opening and </a:t>
            </a:r>
            <a:r>
              <a:rPr lang="en-US" sz="2000" dirty="0" smtClean="0"/>
              <a:t>closing </a:t>
            </a:r>
            <a:r>
              <a:rPr lang="en-US" sz="2000" dirty="0" smtClean="0"/>
              <a:t>&lt;script&gt; tags is ignored. If desired, you can use the content of the &lt;script&gt; tag to </a:t>
            </a:r>
            <a:r>
              <a:rPr lang="en-US" sz="2000" dirty="0" smtClean="0"/>
              <a:t>include </a:t>
            </a:r>
            <a:r>
              <a:rPr lang="en-US" sz="2000" dirty="0" smtClean="0"/>
              <a:t>documentation or copyright information for the included </a:t>
            </a:r>
            <a:r>
              <a:rPr lang="en-US" sz="2000" dirty="0" smtClean="0"/>
              <a:t>code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143000"/>
            <a:ext cx="8229600" cy="5715000"/>
          </a:xfrm>
        </p:spPr>
        <p:txBody>
          <a:bodyPr>
            <a:normAutofit/>
          </a:bodyPr>
          <a:lstStyle/>
          <a:p>
            <a:pPr marL="342900" lvl="1" indent="-342900">
              <a:buFont typeface="Arial" pitchFamily="34" charset="0"/>
              <a:buChar char="•"/>
            </a:pPr>
            <a:r>
              <a:rPr lang="en-US" sz="2400" dirty="0" smtClean="0"/>
              <a:t>Numbers</a:t>
            </a:r>
            <a:endParaRPr lang="en-US" sz="2400" i="1" dirty="0" smtClean="0"/>
          </a:p>
          <a:p>
            <a:pPr lvl="1"/>
            <a:r>
              <a:rPr lang="en-US" sz="2000" dirty="0" smtClean="0"/>
              <a:t>The </a:t>
            </a:r>
            <a:r>
              <a:rPr lang="en-US" sz="2000" dirty="0" err="1" smtClean="0"/>
              <a:t>NaN</a:t>
            </a:r>
            <a:r>
              <a:rPr lang="en-US" sz="2000" dirty="0" smtClean="0"/>
              <a:t> value  doesn’t </a:t>
            </a:r>
            <a:r>
              <a:rPr lang="en-US" sz="2000" b="1" dirty="0" smtClean="0"/>
              <a:t>compare equal </a:t>
            </a:r>
            <a:r>
              <a:rPr lang="en-US" sz="2000" dirty="0" smtClean="0"/>
              <a:t>to any other value, including itself. Use </a:t>
            </a:r>
            <a:r>
              <a:rPr lang="en-US" sz="2000" dirty="0" err="1" smtClean="0"/>
              <a:t>isNaN</a:t>
            </a:r>
            <a:r>
              <a:rPr lang="en-US" sz="2000" dirty="0" smtClean="0"/>
              <a:t>(x) or x != x to determine if x is </a:t>
            </a:r>
            <a:r>
              <a:rPr lang="en-US" sz="2000" dirty="0" err="1" smtClean="0"/>
              <a:t>NaN</a:t>
            </a:r>
            <a:endParaRPr lang="en-US" sz="2000" dirty="0" smtClean="0"/>
          </a:p>
          <a:p>
            <a:pPr lvl="1"/>
            <a:r>
              <a:rPr lang="en-US" sz="2000" dirty="0" err="1" smtClean="0"/>
              <a:t>isFinite</a:t>
            </a:r>
            <a:r>
              <a:rPr lang="en-US" sz="2000" dirty="0" smtClean="0"/>
              <a:t>(x) returns true if x is not </a:t>
            </a:r>
            <a:r>
              <a:rPr lang="en-US" sz="2000" dirty="0" err="1" smtClean="0"/>
              <a:t>NaN</a:t>
            </a:r>
            <a:r>
              <a:rPr lang="en-US" sz="2000" dirty="0" smtClean="0"/>
              <a:t>, Infinity, -Infinity</a:t>
            </a:r>
          </a:p>
        </p:txBody>
      </p:sp>
      <p:pic>
        <p:nvPicPr>
          <p:cNvPr id="3074" name="Picture 2"/>
          <p:cNvPicPr>
            <a:picLocks noChangeAspect="1" noChangeArrowheads="1"/>
          </p:cNvPicPr>
          <p:nvPr/>
        </p:nvPicPr>
        <p:blipFill>
          <a:blip r:embed="rId2" cstate="print"/>
          <a:srcRect/>
          <a:stretch>
            <a:fillRect/>
          </a:stretch>
        </p:blipFill>
        <p:spPr bwMode="auto">
          <a:xfrm>
            <a:off x="1066800" y="2743200"/>
            <a:ext cx="7029450" cy="3848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pPr marL="342900" lvl="1" indent="-342900">
              <a:buFont typeface="Arial" pitchFamily="34" charset="0"/>
              <a:buChar char="•"/>
            </a:pPr>
            <a:r>
              <a:rPr lang="en-US" sz="2400" dirty="0" smtClean="0"/>
              <a:t>Binary Floating-Point and Rounding Errors</a:t>
            </a:r>
          </a:p>
          <a:p>
            <a:pPr lvl="1"/>
            <a:r>
              <a:rPr lang="en-US" sz="2000" dirty="0" smtClean="0"/>
              <a:t>Binary floating-point representations cannot exactly represent numbers as simple as 0.1</a:t>
            </a:r>
          </a:p>
          <a:p>
            <a:pPr lvl="1"/>
            <a:r>
              <a:rPr lang="en-US" sz="2000" dirty="0" err="1" smtClean="0"/>
              <a:t>var</a:t>
            </a:r>
            <a:r>
              <a:rPr lang="en-US" sz="2000" dirty="0" smtClean="0"/>
              <a:t> x = .3 - .2; // thirty cents minus 20 cents</a:t>
            </a:r>
            <a:br>
              <a:rPr lang="en-US" sz="2000" dirty="0" smtClean="0"/>
            </a:br>
            <a:r>
              <a:rPr lang="en-US" sz="2000" dirty="0" err="1" smtClean="0"/>
              <a:t>var</a:t>
            </a:r>
            <a:r>
              <a:rPr lang="en-US" sz="2000" dirty="0" smtClean="0"/>
              <a:t> y = .2 - .1; // twenty cents minus 10 cents</a:t>
            </a:r>
            <a:br>
              <a:rPr lang="en-US" sz="2000" dirty="0" smtClean="0"/>
            </a:br>
            <a:r>
              <a:rPr lang="en-US" sz="2000" dirty="0" smtClean="0"/>
              <a:t>x == y // =&gt; false: the two values are not the same!</a:t>
            </a:r>
            <a:br>
              <a:rPr lang="en-US" sz="2000" dirty="0" smtClean="0"/>
            </a:br>
            <a:r>
              <a:rPr lang="en-US" sz="2000" dirty="0" smtClean="0"/>
              <a:t>x == .1 // =&gt; false: .3-.2 is not equal to .1</a:t>
            </a:r>
            <a:br>
              <a:rPr lang="en-US" sz="2000" dirty="0" smtClean="0"/>
            </a:br>
            <a:r>
              <a:rPr lang="en-US" sz="2000" dirty="0" smtClean="0"/>
              <a:t>y == .1 // =&gt; true: .2-.1 is equal to .1</a:t>
            </a:r>
          </a:p>
          <a:p>
            <a:pPr lvl="1"/>
            <a:endParaRPr 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pPr marL="342900" lvl="1" indent="-342900">
              <a:buFont typeface="Arial" pitchFamily="34" charset="0"/>
              <a:buChar char="•"/>
            </a:pPr>
            <a:r>
              <a:rPr lang="en-US" sz="2400" dirty="0" smtClean="0"/>
              <a:t>Dates and Times</a:t>
            </a:r>
          </a:p>
          <a:p>
            <a:pPr lvl="1"/>
            <a:endParaRPr lang="en-US" sz="2000" dirty="0" smtClean="0"/>
          </a:p>
        </p:txBody>
      </p:sp>
      <p:pic>
        <p:nvPicPr>
          <p:cNvPr id="5122" name="Picture 2"/>
          <p:cNvPicPr>
            <a:picLocks noChangeAspect="1" noChangeArrowheads="1"/>
          </p:cNvPicPr>
          <p:nvPr/>
        </p:nvPicPr>
        <p:blipFill>
          <a:blip r:embed="rId2" cstate="print"/>
          <a:srcRect/>
          <a:stretch>
            <a:fillRect/>
          </a:stretch>
        </p:blipFill>
        <p:spPr bwMode="auto">
          <a:xfrm>
            <a:off x="914400" y="1981200"/>
            <a:ext cx="7067550" cy="378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pPr marL="342900" lvl="1" indent="-342900">
              <a:buFont typeface="Arial" pitchFamily="34" charset="0"/>
              <a:buChar char="•"/>
            </a:pPr>
            <a:r>
              <a:rPr lang="en-US" sz="2400" dirty="0" smtClean="0"/>
              <a:t>String (utf-16 encoding of the Unicode character set)</a:t>
            </a:r>
          </a:p>
          <a:p>
            <a:pPr lvl="1"/>
            <a:r>
              <a:rPr lang="en-US" sz="2000" dirty="0" smtClean="0"/>
              <a:t>A string is an </a:t>
            </a:r>
            <a:r>
              <a:rPr lang="en-US" sz="2000" b="1" dirty="0" smtClean="0"/>
              <a:t>immutable</a:t>
            </a:r>
            <a:r>
              <a:rPr lang="en-US" sz="2000" dirty="0" smtClean="0"/>
              <a:t> ordered sequence of </a:t>
            </a:r>
            <a:r>
              <a:rPr lang="en-US" sz="2000" b="1" dirty="0" smtClean="0"/>
              <a:t>16-bit</a:t>
            </a:r>
            <a:r>
              <a:rPr lang="en-US" sz="2000" dirty="0" smtClean="0"/>
              <a:t> values, each of which typically represents a </a:t>
            </a:r>
            <a:r>
              <a:rPr lang="en-US" sz="2000" b="1" dirty="0" smtClean="0"/>
              <a:t>Unicode</a:t>
            </a:r>
            <a:r>
              <a:rPr lang="en-US" sz="2000" dirty="0" smtClean="0"/>
              <a:t> character</a:t>
            </a:r>
          </a:p>
          <a:p>
            <a:pPr lvl="1"/>
            <a:r>
              <a:rPr lang="en-US" sz="2000" i="1" dirty="0" smtClean="0"/>
              <a:t>The length </a:t>
            </a:r>
            <a:r>
              <a:rPr lang="en-US" sz="2000" dirty="0" smtClean="0"/>
              <a:t>of a string is the number of 16-bit values it contains. JavaScript’s strings (and its arrays) use zero-based indexing</a:t>
            </a:r>
          </a:p>
          <a:p>
            <a:pPr lvl="1"/>
            <a:r>
              <a:rPr lang="en-US" sz="2000" dirty="0" smtClean="0"/>
              <a:t>There is no Char type in JavaScript (As in Python)</a:t>
            </a:r>
          </a:p>
          <a:p>
            <a:pPr marL="342900" lvl="1" indent="-342900">
              <a:buFont typeface="Arial" pitchFamily="34" charset="0"/>
              <a:buChar char="•"/>
            </a:pPr>
            <a:r>
              <a:rPr lang="en-US" sz="2400" dirty="0" smtClean="0"/>
              <a:t>String literals</a:t>
            </a:r>
          </a:p>
          <a:p>
            <a:pPr lvl="1"/>
            <a:r>
              <a:rPr lang="en-US" sz="2000" i="1" dirty="0" smtClean="0"/>
              <a:t>"" // The empty string: it has zero characters</a:t>
            </a:r>
          </a:p>
          <a:p>
            <a:pPr lvl="1"/>
            <a:r>
              <a:rPr lang="en-US" sz="2000" i="1" dirty="0" smtClean="0"/>
              <a:t>'testing‘</a:t>
            </a:r>
          </a:p>
          <a:p>
            <a:pPr lvl="1"/>
            <a:r>
              <a:rPr lang="en-US" sz="2000" i="1" dirty="0" smtClean="0"/>
              <a:t>'name="</a:t>
            </a:r>
            <a:r>
              <a:rPr lang="en-US" sz="2000" i="1" dirty="0" err="1" smtClean="0"/>
              <a:t>myform</a:t>
            </a:r>
            <a:r>
              <a:rPr lang="en-US" sz="2000" i="1" dirty="0" smtClean="0"/>
              <a:t>"‘</a:t>
            </a:r>
          </a:p>
          <a:p>
            <a:pPr lvl="1"/>
            <a:r>
              <a:rPr lang="en-US" sz="2000" i="1" dirty="0" smtClean="0"/>
              <a:t>"Wouldn't you prefer O'Reilly's book?“</a:t>
            </a:r>
          </a:p>
          <a:p>
            <a:pPr lvl="1"/>
            <a:r>
              <a:rPr lang="en-US" sz="2000" i="1" dirty="0" smtClean="0"/>
              <a:t>"one\     // </a:t>
            </a:r>
            <a:r>
              <a:rPr lang="en-US" sz="2000" i="1" dirty="0" err="1" smtClean="0"/>
              <a:t>ECMAScript</a:t>
            </a:r>
            <a:r>
              <a:rPr lang="en-US" sz="2000" i="1" dirty="0" smtClean="0"/>
              <a:t> 5 only</a:t>
            </a:r>
            <a:br>
              <a:rPr lang="en-US" sz="2000" i="1" dirty="0" smtClean="0"/>
            </a:br>
            <a:r>
              <a:rPr lang="en-US" sz="2000" i="1" dirty="0" smtClean="0"/>
              <a:t>long\</a:t>
            </a:r>
            <a:br>
              <a:rPr lang="en-US" sz="2000" i="1" dirty="0" smtClean="0"/>
            </a:br>
            <a:r>
              <a:rPr lang="en-US" sz="2000" i="1" dirty="0" smtClean="0"/>
              <a:t>line"</a:t>
            </a:r>
          </a:p>
          <a:p>
            <a:pPr lvl="1"/>
            <a:endParaRPr 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pPr marL="342900" lvl="1" indent="-342900">
              <a:buFont typeface="Arial" pitchFamily="34" charset="0"/>
              <a:buChar char="•"/>
            </a:pPr>
            <a:r>
              <a:rPr lang="en-US" sz="2400" dirty="0" smtClean="0"/>
              <a:t>Escape Sequences in String Literals</a:t>
            </a:r>
          </a:p>
        </p:txBody>
      </p:sp>
      <p:pic>
        <p:nvPicPr>
          <p:cNvPr id="6146" name="Picture 2"/>
          <p:cNvPicPr>
            <a:picLocks noChangeAspect="1" noChangeArrowheads="1"/>
          </p:cNvPicPr>
          <p:nvPr/>
        </p:nvPicPr>
        <p:blipFill>
          <a:blip r:embed="rId2" cstate="print"/>
          <a:srcRect/>
          <a:stretch>
            <a:fillRect/>
          </a:stretch>
        </p:blipFill>
        <p:spPr bwMode="auto">
          <a:xfrm>
            <a:off x="1676400" y="1828800"/>
            <a:ext cx="5362575" cy="474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Working with Strings</a:t>
            </a:r>
          </a:p>
          <a:p>
            <a:pPr lvl="1"/>
            <a:r>
              <a:rPr lang="en-US" sz="2000" dirty="0" smtClean="0"/>
              <a:t>S = "Hello, " + "world"; // Produces the string "Hello, world“</a:t>
            </a:r>
          </a:p>
          <a:p>
            <a:pPr lvl="1"/>
            <a:r>
              <a:rPr lang="en-US" sz="2000" dirty="0" err="1" smtClean="0"/>
              <a:t>s.length</a:t>
            </a:r>
            <a:endParaRPr lang="en-US" sz="2000" dirty="0" smtClean="0"/>
          </a:p>
          <a:p>
            <a:pPr lvl="1"/>
            <a:r>
              <a:rPr lang="en-US" sz="2000" dirty="0" err="1" smtClean="0"/>
              <a:t>s.charAt</a:t>
            </a:r>
            <a:r>
              <a:rPr lang="en-US" sz="2000" dirty="0" smtClean="0"/>
              <a:t>(0) // =&gt; "h": the first character</a:t>
            </a:r>
          </a:p>
          <a:p>
            <a:pPr lvl="1"/>
            <a:r>
              <a:rPr lang="en-US" sz="2000" dirty="0" err="1" smtClean="0"/>
              <a:t>s.charAt</a:t>
            </a:r>
            <a:r>
              <a:rPr lang="en-US" sz="2000" dirty="0" smtClean="0"/>
              <a:t>(s.length-1) // =&gt; "d": the last character.</a:t>
            </a:r>
          </a:p>
          <a:p>
            <a:pPr lvl="1"/>
            <a:r>
              <a:rPr lang="en-US" sz="2000" dirty="0" err="1" smtClean="0"/>
              <a:t>s.substring</a:t>
            </a:r>
            <a:r>
              <a:rPr lang="en-US" sz="2000" dirty="0" smtClean="0"/>
              <a:t>(1,4) // =&gt; "ell": the 2nd, 3rd and 4th characters.</a:t>
            </a:r>
          </a:p>
          <a:p>
            <a:pPr lvl="1"/>
            <a:r>
              <a:rPr lang="en-US" sz="2000" dirty="0" err="1" smtClean="0"/>
              <a:t>s.slice</a:t>
            </a:r>
            <a:r>
              <a:rPr lang="en-US" sz="2000" dirty="0" smtClean="0"/>
              <a:t>(1,4) // =&gt; "ell": same thing</a:t>
            </a:r>
          </a:p>
          <a:p>
            <a:pPr lvl="1"/>
            <a:r>
              <a:rPr lang="en-US" sz="2000" dirty="0" err="1" smtClean="0"/>
              <a:t>s.slice</a:t>
            </a:r>
            <a:r>
              <a:rPr lang="en-US" sz="2000" dirty="0" smtClean="0"/>
              <a:t>(-3) // =&gt; "</a:t>
            </a:r>
            <a:r>
              <a:rPr lang="en-US" sz="2000" dirty="0" err="1" smtClean="0"/>
              <a:t>rld</a:t>
            </a:r>
            <a:r>
              <a:rPr lang="en-US" sz="2000" dirty="0" smtClean="0"/>
              <a:t>": last 3 characters</a:t>
            </a:r>
          </a:p>
          <a:p>
            <a:pPr lvl="1"/>
            <a:r>
              <a:rPr lang="en-US" sz="2000" dirty="0" err="1" smtClean="0"/>
              <a:t>s.indexOf</a:t>
            </a:r>
            <a:r>
              <a:rPr lang="en-US" sz="2000" dirty="0" smtClean="0"/>
              <a:t>("l") // =&gt; 2: position of first letter l.</a:t>
            </a:r>
          </a:p>
          <a:p>
            <a:pPr lvl="1"/>
            <a:r>
              <a:rPr lang="en-US" sz="2000" dirty="0" err="1" smtClean="0"/>
              <a:t>s.lastIndexOf</a:t>
            </a:r>
            <a:r>
              <a:rPr lang="en-US" sz="2000" dirty="0" smtClean="0"/>
              <a:t>("l") // =&gt; 10: position of last letter l.</a:t>
            </a:r>
          </a:p>
          <a:p>
            <a:pPr lvl="1"/>
            <a:r>
              <a:rPr lang="en-US" sz="2000" dirty="0" err="1" smtClean="0"/>
              <a:t>s.indexOf</a:t>
            </a:r>
            <a:r>
              <a:rPr lang="en-US" sz="2000" dirty="0" smtClean="0"/>
              <a:t>("l", 3) // =&gt; 3: position of first "l" at or after 3</a:t>
            </a:r>
          </a:p>
          <a:p>
            <a:pPr lvl="1"/>
            <a:r>
              <a:rPr lang="en-US" sz="2000" dirty="0" err="1" smtClean="0"/>
              <a:t>s.split</a:t>
            </a:r>
            <a:r>
              <a:rPr lang="en-US" sz="2000" dirty="0" smtClean="0"/>
              <a:t>(", ") // =&gt; ["hello", "world"] split into substrings</a:t>
            </a:r>
          </a:p>
          <a:p>
            <a:pPr lvl="1"/>
            <a:r>
              <a:rPr lang="en-US" sz="2000" dirty="0" err="1" smtClean="0"/>
              <a:t>s.replace</a:t>
            </a:r>
            <a:r>
              <a:rPr lang="en-US" sz="2000" dirty="0" smtClean="0"/>
              <a:t>("h", "H") // =&gt; "Hello, world": replaces all instances</a:t>
            </a:r>
          </a:p>
          <a:p>
            <a:pPr lvl="1"/>
            <a:r>
              <a:rPr lang="en-US" sz="2000" dirty="0" err="1" smtClean="0"/>
              <a:t>s.toUpperCase</a:t>
            </a:r>
            <a:r>
              <a:rPr lang="en-US" sz="2000" dirty="0" smtClean="0"/>
              <a:t>() // =&gt; "HELLO, WORLD"</a:t>
            </a:r>
          </a:p>
          <a:p>
            <a:pPr lvl="1"/>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Boolean</a:t>
            </a:r>
          </a:p>
          <a:p>
            <a:pPr lvl="1"/>
            <a:r>
              <a:rPr lang="en-US" sz="2000" dirty="0" smtClean="0"/>
              <a:t>Any JavaScript value can be converted to a </a:t>
            </a:r>
            <a:r>
              <a:rPr lang="en-US" sz="2000" dirty="0" err="1" smtClean="0"/>
              <a:t>boolean</a:t>
            </a:r>
            <a:r>
              <a:rPr lang="en-US" sz="2000" dirty="0" smtClean="0"/>
              <a:t> value</a:t>
            </a:r>
          </a:p>
          <a:p>
            <a:pPr lvl="1"/>
            <a:r>
              <a:rPr lang="en-US" sz="2000" dirty="0" smtClean="0"/>
              <a:t>The following values convert to, and therefore work like, false. All other values, including all objects (array) will convert to true</a:t>
            </a:r>
            <a:br>
              <a:rPr lang="en-US" sz="2000" dirty="0" smtClean="0"/>
            </a:br>
            <a:r>
              <a:rPr lang="en-US" sz="2000" dirty="0" smtClean="0"/>
              <a:t> undefined, null, 0, -0, </a:t>
            </a:r>
            <a:r>
              <a:rPr lang="en-US" sz="2000" dirty="0" err="1" smtClean="0"/>
              <a:t>NaN</a:t>
            </a:r>
            <a:r>
              <a:rPr lang="en-US" sz="2000" dirty="0" smtClean="0"/>
              <a:t>, </a:t>
            </a:r>
            <a:r>
              <a:rPr lang="en-US" sz="2000" b="1" dirty="0" smtClean="0">
                <a:solidFill>
                  <a:srgbClr val="FF0000"/>
                </a:solidFill>
              </a:rPr>
              <a:t>“” empty string</a:t>
            </a:r>
          </a:p>
          <a:p>
            <a:pPr lvl="1"/>
            <a:r>
              <a:rPr lang="en-US" sz="2000" dirty="0" smtClean="0"/>
              <a:t>Pay attention to your expression while dealing with </a:t>
            </a:r>
            <a:r>
              <a:rPr lang="en-US" sz="2000" dirty="0" err="1" smtClean="0"/>
              <a:t>boolean</a:t>
            </a:r>
            <a:r>
              <a:rPr lang="en-US" sz="2000" dirty="0" smtClean="0"/>
              <a:t/>
            </a:r>
            <a:br>
              <a:rPr lang="en-US" sz="2000" dirty="0" smtClean="0"/>
            </a:br>
            <a:r>
              <a:rPr lang="en-US" sz="2000" dirty="0" smtClean="0"/>
              <a:t>if (</a:t>
            </a:r>
            <a:r>
              <a:rPr lang="en-US" sz="2000" dirty="0" err="1" smtClean="0"/>
              <a:t>obj</a:t>
            </a:r>
            <a:r>
              <a:rPr lang="en-US" sz="2000" dirty="0" smtClean="0"/>
              <a:t> </a:t>
            </a:r>
            <a:r>
              <a:rPr lang="en-US" sz="2000" b="1" dirty="0" smtClean="0">
                <a:solidFill>
                  <a:srgbClr val="FF0000"/>
                </a:solidFill>
              </a:rPr>
              <a:t>!== </a:t>
            </a:r>
            <a:r>
              <a:rPr lang="en-US" sz="2000" dirty="0" smtClean="0"/>
              <a:t>null) …    if (</a:t>
            </a:r>
            <a:r>
              <a:rPr lang="en-US" sz="2000" dirty="0" err="1" smtClean="0"/>
              <a:t>obj</a:t>
            </a:r>
            <a:r>
              <a:rPr lang="en-US" sz="2000" dirty="0" smtClean="0"/>
              <a:t>) …</a:t>
            </a:r>
          </a:p>
          <a:p>
            <a:pPr marL="342900" lvl="1" indent="-342900">
              <a:buFont typeface="Arial" pitchFamily="34" charset="0"/>
              <a:buChar char="•"/>
            </a:pPr>
            <a:r>
              <a:rPr lang="en-US" sz="2400" dirty="0" smtClean="0"/>
              <a:t>null and undefined</a:t>
            </a:r>
          </a:p>
          <a:p>
            <a:pPr lvl="1"/>
            <a:r>
              <a:rPr lang="en-US" sz="2000" b="1" dirty="0" smtClean="0">
                <a:solidFill>
                  <a:srgbClr val="FF0000"/>
                </a:solidFill>
              </a:rPr>
              <a:t>null</a:t>
            </a:r>
            <a:r>
              <a:rPr lang="en-US" sz="2000" dirty="0" smtClean="0"/>
              <a:t> is a keyword in JavaScript. “</a:t>
            </a:r>
            <a:r>
              <a:rPr lang="en-US" sz="2000" dirty="0" err="1" smtClean="0"/>
              <a:t>typeof</a:t>
            </a:r>
            <a:r>
              <a:rPr lang="en-US" sz="2000" dirty="0" smtClean="0"/>
              <a:t> (null)” return object</a:t>
            </a:r>
          </a:p>
          <a:p>
            <a:pPr lvl="1"/>
            <a:r>
              <a:rPr lang="en-US" sz="2000" b="1" dirty="0" smtClean="0">
                <a:solidFill>
                  <a:srgbClr val="FF0000"/>
                </a:solidFill>
              </a:rPr>
              <a:t>undefined</a:t>
            </a:r>
            <a:r>
              <a:rPr lang="en-US" sz="2000" dirty="0" smtClean="0"/>
              <a:t> is a predefined global </a:t>
            </a:r>
            <a:r>
              <a:rPr lang="en-US" sz="2000" dirty="0" err="1" smtClean="0"/>
              <a:t>var</a:t>
            </a:r>
            <a:r>
              <a:rPr lang="en-US" sz="2000" dirty="0" smtClean="0"/>
              <a:t>, “</a:t>
            </a:r>
            <a:r>
              <a:rPr lang="en-US" sz="2000" dirty="0" err="1" smtClean="0"/>
              <a:t>typeof</a:t>
            </a:r>
            <a:r>
              <a:rPr lang="en-US" sz="2000" dirty="0" smtClean="0"/>
              <a:t>(undefined)” returns undefined. It is used to represent a deeper kind of absence: value </a:t>
            </a:r>
            <a:r>
              <a:rPr lang="en-US" sz="2000" dirty="0" err="1" smtClean="0"/>
              <a:t>var</a:t>
            </a:r>
            <a:r>
              <a:rPr lang="en-US" sz="2000" dirty="0" smtClean="0"/>
              <a:t> which is not </a:t>
            </a:r>
            <a:r>
              <a:rPr lang="en-US" sz="2000" dirty="0" err="1" smtClean="0"/>
              <a:t>inited</a:t>
            </a:r>
            <a:r>
              <a:rPr lang="en-US" sz="2000" dirty="0" smtClean="0"/>
              <a:t> or value we get when querying property of an object or array which doesn’t exist or the returned value of a </a:t>
            </a:r>
            <a:r>
              <a:rPr lang="en-US" sz="2000" dirty="0" err="1" smtClean="0"/>
              <a:t>func</a:t>
            </a:r>
            <a:r>
              <a:rPr lang="en-US" sz="2000" dirty="0" smtClean="0"/>
              <a:t> which has no return value or the value of </a:t>
            </a:r>
            <a:r>
              <a:rPr lang="en-US" sz="2000" dirty="0" err="1" smtClean="0"/>
              <a:t>func</a:t>
            </a:r>
            <a:r>
              <a:rPr lang="en-US" sz="2000" dirty="0" smtClean="0"/>
              <a:t> </a:t>
            </a:r>
            <a:r>
              <a:rPr lang="en-US" sz="2000" dirty="0" err="1" smtClean="0"/>
              <a:t>paramenter</a:t>
            </a:r>
            <a:r>
              <a:rPr lang="en-US" sz="2000" dirty="0" smtClean="0"/>
              <a:t> for which no argument is supplied</a:t>
            </a:r>
          </a:p>
          <a:p>
            <a:pPr lvl="1"/>
            <a:r>
              <a:rPr lang="en-US" sz="2000" dirty="0" smtClean="0"/>
              <a:t>When assigning to </a:t>
            </a:r>
            <a:r>
              <a:rPr lang="en-US" sz="2000" dirty="0" err="1" smtClean="0"/>
              <a:t>var</a:t>
            </a:r>
            <a:r>
              <a:rPr lang="en-US" sz="2000" dirty="0" smtClean="0"/>
              <a:t> or property or pass as arguments, prefer null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CORE JavaScript</a:t>
            </a:r>
          </a:p>
          <a:p>
            <a:pPr lvl="1"/>
            <a:r>
              <a:rPr lang="en-US" dirty="0" smtClean="0"/>
              <a:t>Lexical Structure</a:t>
            </a:r>
          </a:p>
          <a:p>
            <a:pPr lvl="1"/>
            <a:r>
              <a:rPr lang="en-US" dirty="0" smtClean="0"/>
              <a:t>Types, Values and Variables</a:t>
            </a:r>
          </a:p>
          <a:p>
            <a:pPr lvl="1"/>
            <a:r>
              <a:rPr lang="en-US" dirty="0" smtClean="0"/>
              <a:t>Expressions and Operators</a:t>
            </a:r>
          </a:p>
          <a:p>
            <a:pPr lvl="1"/>
            <a:r>
              <a:rPr lang="en-US" dirty="0" smtClean="0"/>
              <a:t>Statements</a:t>
            </a:r>
          </a:p>
          <a:p>
            <a:pPr lvl="1"/>
            <a:r>
              <a:rPr lang="en-US" dirty="0" smtClean="0"/>
              <a:t>Objects</a:t>
            </a:r>
          </a:p>
          <a:p>
            <a:pPr lvl="1"/>
            <a:r>
              <a:rPr lang="en-US" dirty="0" smtClean="0"/>
              <a:t>Arrays</a:t>
            </a:r>
          </a:p>
          <a:p>
            <a:pPr lvl="1"/>
            <a:r>
              <a:rPr lang="en-US" dirty="0" smtClean="0"/>
              <a:t>Functions</a:t>
            </a:r>
          </a:p>
          <a:p>
            <a:pPr lvl="1"/>
            <a:r>
              <a:rPr lang="en-US" dirty="0" smtClean="0"/>
              <a:t>Classes and Modules</a:t>
            </a:r>
          </a:p>
          <a:p>
            <a:pPr lvl="1"/>
            <a:r>
              <a:rPr lang="en-US" dirty="0" smtClean="0"/>
              <a:t>Regular expression</a:t>
            </a:r>
          </a:p>
          <a:p>
            <a:pPr lvl="1"/>
            <a:r>
              <a:rPr lang="en-US" dirty="0" smtClean="0"/>
              <a:t>Server-Side JavaScript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The Global Object</a:t>
            </a:r>
          </a:p>
          <a:p>
            <a:pPr lvl="1"/>
            <a:r>
              <a:rPr lang="en-US" sz="2000" dirty="0" smtClean="0"/>
              <a:t>When the JavaScript interpreter starts (or whenever a web browser loads a new page), 	 it creates a new global object and gives it an initial set of properties that define</a:t>
            </a:r>
          </a:p>
          <a:p>
            <a:pPr lvl="1">
              <a:buFont typeface="Arial" pitchFamily="34" charset="0"/>
              <a:buChar char="•"/>
            </a:pPr>
            <a:r>
              <a:rPr lang="en-US" sz="2000" dirty="0" smtClean="0"/>
              <a:t>global properties like undefined, Infinity, and </a:t>
            </a:r>
            <a:r>
              <a:rPr lang="en-US" sz="2000" dirty="0" err="1" smtClean="0"/>
              <a:t>NaN</a:t>
            </a:r>
            <a:endParaRPr lang="en-US" sz="2000" dirty="0" smtClean="0"/>
          </a:p>
          <a:p>
            <a:pPr lvl="1">
              <a:buFont typeface="Arial" pitchFamily="34" charset="0"/>
              <a:buChar char="•"/>
            </a:pPr>
            <a:r>
              <a:rPr lang="en-US" sz="2000" dirty="0" smtClean="0"/>
              <a:t>global functions like </a:t>
            </a:r>
            <a:r>
              <a:rPr lang="en-US" sz="2000" dirty="0" err="1" smtClean="0"/>
              <a:t>isNaN</a:t>
            </a:r>
            <a:r>
              <a:rPr lang="en-US" sz="2000" dirty="0" smtClean="0"/>
              <a:t>(), </a:t>
            </a:r>
            <a:r>
              <a:rPr lang="en-US" sz="2000" dirty="0" err="1" smtClean="0"/>
              <a:t>parseInt</a:t>
            </a:r>
            <a:r>
              <a:rPr lang="en-US" sz="2000" dirty="0" smtClean="0"/>
              <a:t>(), </a:t>
            </a:r>
            <a:r>
              <a:rPr lang="en-US" sz="2000" dirty="0" err="1" smtClean="0"/>
              <a:t>eval</a:t>
            </a:r>
            <a:r>
              <a:rPr lang="en-US" sz="2000" dirty="0" smtClean="0"/>
              <a:t>()</a:t>
            </a:r>
          </a:p>
          <a:p>
            <a:pPr lvl="1">
              <a:buFont typeface="Arial" pitchFamily="34" charset="0"/>
              <a:buChar char="•"/>
            </a:pPr>
            <a:r>
              <a:rPr lang="en-US" sz="2000" dirty="0" smtClean="0"/>
              <a:t>constructor functions like Date(), </a:t>
            </a:r>
            <a:r>
              <a:rPr lang="en-US" sz="2000" dirty="0" err="1" smtClean="0"/>
              <a:t>RegExp</a:t>
            </a:r>
            <a:r>
              <a:rPr lang="en-US" sz="2000" dirty="0" smtClean="0"/>
              <a:t>(), String(), Object(), and Array()</a:t>
            </a:r>
          </a:p>
          <a:p>
            <a:pPr lvl="1">
              <a:buFont typeface="Arial" pitchFamily="34" charset="0"/>
              <a:buChar char="•"/>
            </a:pPr>
            <a:r>
              <a:rPr lang="en-US" sz="2000" dirty="0" smtClean="0"/>
              <a:t>global objects like Math and JSON</a:t>
            </a:r>
          </a:p>
          <a:p>
            <a:pPr lvl="1"/>
            <a:r>
              <a:rPr lang="en-US" sz="2000" dirty="0" smtClean="0"/>
              <a:t>In top-level code—JavaScript code that is not part of a function—you can use the JavaScript keyword this to refer to the global object:</a:t>
            </a:r>
            <a:br>
              <a:rPr lang="en-US" sz="2000" dirty="0" smtClean="0"/>
            </a:br>
            <a:r>
              <a:rPr lang="en-US" sz="2000" dirty="0" err="1" smtClean="0"/>
              <a:t>var</a:t>
            </a:r>
            <a:r>
              <a:rPr lang="en-US" sz="2000" dirty="0" smtClean="0"/>
              <a:t> global = this; // Define a global </a:t>
            </a:r>
            <a:r>
              <a:rPr lang="en-US" sz="2000" dirty="0" err="1" smtClean="0"/>
              <a:t>var</a:t>
            </a:r>
            <a:r>
              <a:rPr lang="en-US" sz="2000" dirty="0" smtClean="0"/>
              <a:t> to refer to the global object</a:t>
            </a:r>
          </a:p>
          <a:p>
            <a:pPr lvl="1"/>
            <a:r>
              <a:rPr lang="en-US" sz="2000" dirty="0" smtClean="0"/>
              <a:t>In client-side JavaScript, the </a:t>
            </a:r>
            <a:r>
              <a:rPr lang="en-US" sz="2000" b="1" dirty="0" smtClean="0">
                <a:solidFill>
                  <a:srgbClr val="FF0000"/>
                </a:solidFill>
              </a:rPr>
              <a:t>Window</a:t>
            </a:r>
            <a:r>
              <a:rPr lang="en-US" sz="2000" dirty="0" smtClean="0"/>
              <a:t> object serves as the global object for all JavaScript code contained in the browser window it represents. This object has a self-referential </a:t>
            </a:r>
            <a:r>
              <a:rPr lang="en-US" sz="2000" b="1" dirty="0" smtClean="0">
                <a:solidFill>
                  <a:srgbClr val="FF0000"/>
                </a:solidFill>
              </a:rPr>
              <a:t>window</a:t>
            </a:r>
            <a:r>
              <a:rPr lang="en-US" sz="2000" dirty="0" smtClean="0"/>
              <a:t> property that can be used instead of </a:t>
            </a:r>
            <a:r>
              <a:rPr lang="en-US" sz="2000" b="1" dirty="0" smtClean="0">
                <a:solidFill>
                  <a:srgbClr val="FF0000"/>
                </a:solidFill>
              </a:rPr>
              <a:t>this</a:t>
            </a:r>
            <a:r>
              <a:rPr lang="en-US" sz="2000" dirty="0" smtClean="0"/>
              <a:t> to refer to the global object</a:t>
            </a:r>
          </a:p>
          <a:p>
            <a:pPr lvl="1"/>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Wrapper Objects</a:t>
            </a:r>
          </a:p>
          <a:p>
            <a:pPr lvl="1"/>
            <a:r>
              <a:rPr lang="en-US" sz="2000" dirty="0" smtClean="0"/>
              <a:t>String()/Number()/Boolean()</a:t>
            </a:r>
          </a:p>
          <a:p>
            <a:pPr lvl="1"/>
            <a:r>
              <a:rPr lang="en-US" sz="2000" dirty="0" smtClean="0"/>
              <a:t>JavaScript does the conversion if necessary:</a:t>
            </a:r>
            <a:br>
              <a:rPr lang="en-US" sz="2000" dirty="0" smtClean="0"/>
            </a:br>
            <a:r>
              <a:rPr lang="en-US" sz="2000" dirty="0" smtClean="0"/>
              <a:t/>
            </a:r>
            <a:br>
              <a:rPr lang="en-US" sz="2000" dirty="0" smtClean="0"/>
            </a:br>
            <a:r>
              <a:rPr lang="en-US" sz="2000" dirty="0" err="1" smtClean="0"/>
              <a:t>var</a:t>
            </a:r>
            <a:r>
              <a:rPr lang="en-US" sz="2000" dirty="0" smtClean="0"/>
              <a:t> s = "hello world!";</a:t>
            </a:r>
            <a:br>
              <a:rPr lang="en-US" sz="2000" dirty="0" smtClean="0"/>
            </a:br>
            <a:r>
              <a:rPr lang="en-US" sz="2000" dirty="0" smtClean="0"/>
              <a:t>// JS converts s to a String object first, then access the properties and // then die</a:t>
            </a:r>
            <a:br>
              <a:rPr lang="en-US" sz="2000" dirty="0" smtClean="0"/>
            </a:br>
            <a:r>
              <a:rPr lang="en-US" sz="2000" dirty="0" err="1" smtClean="0"/>
              <a:t>var</a:t>
            </a:r>
            <a:r>
              <a:rPr lang="en-US" sz="2000" dirty="0" smtClean="0"/>
              <a:t> word = </a:t>
            </a:r>
            <a:r>
              <a:rPr lang="en-US" sz="2000" dirty="0" err="1" smtClean="0"/>
              <a:t>s.substring</a:t>
            </a:r>
            <a:r>
              <a:rPr lang="en-US" sz="2000" dirty="0" smtClean="0"/>
              <a:t>(1, </a:t>
            </a:r>
            <a:r>
              <a:rPr lang="en-US" sz="2000" dirty="0" err="1" smtClean="0"/>
              <a:t>s.length</a:t>
            </a:r>
            <a:r>
              <a:rPr lang="en-US" sz="2000" dirty="0" smtClean="0"/>
              <a:t>); // Use </a:t>
            </a:r>
            <a:r>
              <a:rPr lang="en-US" sz="2000" dirty="0" smtClean="0">
                <a:solidFill>
                  <a:srgbClr val="FF0000"/>
                </a:solidFill>
              </a:rPr>
              <a:t>String</a:t>
            </a:r>
            <a:r>
              <a:rPr lang="en-US" sz="2000" dirty="0" smtClean="0"/>
              <a:t> properties</a:t>
            </a:r>
            <a:br>
              <a:rPr lang="en-US" sz="2000" dirty="0" smtClean="0"/>
            </a:br>
            <a:r>
              <a:rPr lang="en-US" sz="2000" dirty="0" smtClean="0"/>
              <a:t/>
            </a:r>
            <a:br>
              <a:rPr lang="en-US" sz="2000" dirty="0" smtClean="0"/>
            </a:br>
            <a:r>
              <a:rPr lang="en-US" sz="2000" dirty="0" err="1" smtClean="0"/>
              <a:t>var</a:t>
            </a:r>
            <a:r>
              <a:rPr lang="en-US" sz="2000" dirty="0" smtClean="0"/>
              <a:t> s = "test"; // Start with a string value</a:t>
            </a:r>
            <a:br>
              <a:rPr lang="en-US" sz="2000" dirty="0" smtClean="0"/>
            </a:br>
            <a:r>
              <a:rPr lang="en-US" sz="2000" dirty="0" smtClean="0"/>
              <a:t>s.len = 4; // Set a property on it.</a:t>
            </a:r>
            <a:br>
              <a:rPr lang="en-US" sz="2000" dirty="0" smtClean="0"/>
            </a:br>
            <a:r>
              <a:rPr lang="en-US" sz="2000" dirty="0" err="1" smtClean="0"/>
              <a:t>var</a:t>
            </a:r>
            <a:r>
              <a:rPr lang="en-US" sz="2000" dirty="0" smtClean="0"/>
              <a:t> t = s.len; // Now query the property, </a:t>
            </a:r>
            <a:r>
              <a:rPr lang="en-US" sz="2000" b="1" dirty="0" smtClean="0">
                <a:solidFill>
                  <a:srgbClr val="FF0000"/>
                </a:solidFill>
              </a:rPr>
              <a:t>will have “undefined” result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Immutable Primitive Values and Mutable Object References</a:t>
            </a:r>
          </a:p>
          <a:p>
            <a:pPr lvl="1"/>
            <a:r>
              <a:rPr lang="en-US" sz="2000" dirty="0" smtClean="0"/>
              <a:t>All primitives are immutable</a:t>
            </a:r>
          </a:p>
          <a:p>
            <a:pPr lvl="1"/>
            <a:r>
              <a:rPr lang="en-US" sz="2000" dirty="0" smtClean="0"/>
              <a:t>Primitives are also compared </a:t>
            </a:r>
            <a:r>
              <a:rPr lang="en-US" sz="2000" i="1" dirty="0" smtClean="0"/>
              <a:t>by value: two values are the same only if they have the </a:t>
            </a:r>
            <a:r>
              <a:rPr lang="en-US" sz="2000" dirty="0" smtClean="0"/>
              <a:t>same value. If two distinct string values are compared, JavaScript treats them as equal if, and only if, they have the same length and if the character at each index is the same</a:t>
            </a:r>
          </a:p>
          <a:p>
            <a:pPr lvl="1"/>
            <a:r>
              <a:rPr lang="en-US" sz="2000" dirty="0" smtClean="0"/>
              <a:t>Objects are </a:t>
            </a:r>
            <a:r>
              <a:rPr lang="en-US" sz="2000" i="1" dirty="0" smtClean="0"/>
              <a:t>mutable</a:t>
            </a:r>
          </a:p>
          <a:p>
            <a:pPr lvl="1"/>
            <a:r>
              <a:rPr lang="en-US" sz="2000" dirty="0" smtClean="0"/>
              <a:t>Objects are not compared by value: two objects are not equal even if they have the same properties and values</a:t>
            </a:r>
            <a:br>
              <a:rPr lang="en-US" sz="2000" dirty="0" smtClean="0"/>
            </a:br>
            <a:r>
              <a:rPr lang="en-US" sz="2000" dirty="0" err="1" smtClean="0"/>
              <a:t>var</a:t>
            </a:r>
            <a:r>
              <a:rPr lang="en-US" sz="2000" dirty="0" smtClean="0"/>
              <a:t> o = {x:1}, p = {x:1}; // Two objects with the same properties</a:t>
            </a:r>
            <a:br>
              <a:rPr lang="en-US" sz="2000" dirty="0" smtClean="0"/>
            </a:br>
            <a:r>
              <a:rPr lang="en-US" sz="2000" dirty="0" smtClean="0"/>
              <a:t> o === p                          // =&gt; false: distinct objects are never equal</a:t>
            </a:r>
          </a:p>
          <a:p>
            <a:pPr lvl="1"/>
            <a:r>
              <a:rPr lang="en-US" sz="2000" dirty="0" smtClean="0"/>
              <a:t>Objects are compared </a:t>
            </a:r>
            <a:r>
              <a:rPr lang="en-US" sz="2000" i="1" dirty="0" smtClean="0"/>
              <a:t>by reference: </a:t>
            </a:r>
            <a:r>
              <a:rPr lang="en-US" sz="2000" dirty="0" smtClean="0"/>
              <a:t>two object values are the same if and only if they </a:t>
            </a:r>
            <a:r>
              <a:rPr lang="en-US" sz="2000" i="1" dirty="0" smtClean="0"/>
              <a:t>refer to the same underlying object:</a:t>
            </a:r>
            <a:br>
              <a:rPr lang="en-US" sz="2000" i="1" dirty="0" smtClean="0"/>
            </a:br>
            <a:r>
              <a:rPr lang="en-US" sz="2000" dirty="0" err="1" smtClean="0"/>
              <a:t>var</a:t>
            </a:r>
            <a:r>
              <a:rPr lang="en-US" sz="2000" dirty="0" smtClean="0"/>
              <a:t> a = [];  </a:t>
            </a:r>
            <a:r>
              <a:rPr lang="en-US" sz="2000" dirty="0" err="1" smtClean="0"/>
              <a:t>var</a:t>
            </a:r>
            <a:r>
              <a:rPr lang="en-US" sz="2000" dirty="0" smtClean="0"/>
              <a:t> b = a; b[0] = 1; a === b </a:t>
            </a:r>
            <a:br>
              <a:rPr lang="en-US" sz="2000" dirty="0" smtClean="0"/>
            </a:br>
            <a:endParaRPr lang="en-US" sz="2000" b="1" dirty="0" smtClean="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 conversion (Like Perl)</a:t>
            </a:r>
            <a:endParaRPr lang="en-US" sz="3200" dirty="0"/>
          </a:p>
        </p:txBody>
      </p:sp>
      <p:pic>
        <p:nvPicPr>
          <p:cNvPr id="7170" name="Picture 2"/>
          <p:cNvPicPr>
            <a:picLocks noChangeAspect="1" noChangeArrowheads="1"/>
          </p:cNvPicPr>
          <p:nvPr/>
        </p:nvPicPr>
        <p:blipFill>
          <a:blip r:embed="rId2" cstate="print"/>
          <a:srcRect/>
          <a:stretch>
            <a:fillRect/>
          </a:stretch>
        </p:blipFill>
        <p:spPr bwMode="auto">
          <a:xfrm>
            <a:off x="1219200" y="914400"/>
            <a:ext cx="6400800" cy="581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Conversion and equality</a:t>
            </a:r>
          </a:p>
          <a:p>
            <a:pPr lvl="1"/>
            <a:r>
              <a:rPr lang="en-US" sz="2000" dirty="0" smtClean="0"/>
              <a:t>null == undefined // These two values are treated as equal</a:t>
            </a:r>
          </a:p>
          <a:p>
            <a:pPr lvl="1"/>
            <a:r>
              <a:rPr lang="en-US" sz="2000" dirty="0" smtClean="0"/>
              <a:t>"0" == 0 // String converts to a number before comparing</a:t>
            </a:r>
          </a:p>
          <a:p>
            <a:pPr lvl="1"/>
            <a:r>
              <a:rPr lang="en-US" sz="2000" dirty="0" smtClean="0"/>
              <a:t>0 == false // Boolean converts to number before comparing </a:t>
            </a:r>
          </a:p>
          <a:p>
            <a:pPr lvl="1"/>
            <a:r>
              <a:rPr lang="en-US" sz="2000" dirty="0" smtClean="0"/>
              <a:t>"0" == false // Both operands convert to numbers before comparing </a:t>
            </a:r>
          </a:p>
          <a:p>
            <a:pPr marL="342900" lvl="1" indent="-342900">
              <a:buFont typeface="Arial" pitchFamily="34" charset="0"/>
              <a:buChar char="•"/>
            </a:pPr>
            <a:r>
              <a:rPr lang="en-US" sz="2400" dirty="0" smtClean="0"/>
              <a:t>Explicit Conversions</a:t>
            </a:r>
          </a:p>
          <a:p>
            <a:pPr lvl="1"/>
            <a:r>
              <a:rPr lang="en-US" sz="2000" dirty="0" smtClean="0"/>
              <a:t>Number("3") // =&gt; 3 </a:t>
            </a:r>
          </a:p>
          <a:p>
            <a:pPr lvl="1"/>
            <a:r>
              <a:rPr lang="en-US" sz="2000" dirty="0" smtClean="0"/>
              <a:t>String(false) // =&gt; "false" Or use </a:t>
            </a:r>
            <a:r>
              <a:rPr lang="en-US" sz="2000" dirty="0" err="1" smtClean="0"/>
              <a:t>false.toString</a:t>
            </a:r>
            <a:r>
              <a:rPr lang="en-US" sz="2000" dirty="0" smtClean="0"/>
              <a:t>() </a:t>
            </a:r>
          </a:p>
          <a:p>
            <a:pPr lvl="1"/>
            <a:r>
              <a:rPr lang="en-US" sz="2000" dirty="0" smtClean="0"/>
              <a:t>Boolean([]) // =&gt; true </a:t>
            </a:r>
          </a:p>
          <a:p>
            <a:pPr lvl="1"/>
            <a:r>
              <a:rPr lang="en-US" sz="2000" dirty="0" smtClean="0"/>
              <a:t>Object(3) // =&gt; new Number(3) </a:t>
            </a:r>
          </a:p>
          <a:p>
            <a:pPr lvl="1"/>
            <a:r>
              <a:rPr lang="en-US" sz="2000" dirty="0" smtClean="0"/>
              <a:t>Note that any value other than null or undefined has a </a:t>
            </a:r>
            <a:r>
              <a:rPr lang="en-US" sz="2000" dirty="0" err="1" smtClean="0"/>
              <a:t>toString</a:t>
            </a:r>
            <a:r>
              <a:rPr lang="en-US" sz="2000" dirty="0" smtClean="0"/>
              <a:t>() method and the result of this method is usually the same as that returned by the String() function </a:t>
            </a:r>
            <a:br>
              <a:rPr lang="en-US" sz="2000" dirty="0" smtClean="0"/>
            </a:br>
            <a:endParaRPr lang="en-US" sz="2000" b="1" dirty="0" smtClean="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Object to Primitive Conversions</a:t>
            </a:r>
          </a:p>
          <a:p>
            <a:pPr lvl="1"/>
            <a:r>
              <a:rPr lang="en-US" sz="2000" dirty="0" smtClean="0"/>
              <a:t>All objects inherit two conversion methods. </a:t>
            </a:r>
          </a:p>
          <a:p>
            <a:pPr lvl="1"/>
            <a:r>
              <a:rPr lang="en-US" sz="2000" dirty="0" err="1" smtClean="0"/>
              <a:t>toString</a:t>
            </a:r>
            <a:r>
              <a:rPr lang="en-US" sz="2000" dirty="0" smtClean="0"/>
              <a:t>(), is to return a string representation of the object. The default </a:t>
            </a:r>
            <a:r>
              <a:rPr lang="en-US" sz="2000" dirty="0" err="1" smtClean="0"/>
              <a:t>toString</a:t>
            </a:r>
            <a:r>
              <a:rPr lang="en-US" sz="2000" dirty="0" smtClean="0"/>
              <a:t>() method does not return a very interesting value</a:t>
            </a:r>
          </a:p>
          <a:p>
            <a:pPr lvl="1"/>
            <a:r>
              <a:rPr lang="en-US" sz="2000" dirty="0" err="1" smtClean="0"/>
              <a:t>valueOf</a:t>
            </a:r>
            <a:r>
              <a:rPr lang="en-US" sz="2000" dirty="0" smtClean="0"/>
              <a:t>(), is supposed to convert an object to a primitive value that represents the object, if any such primitive value exists, but objects are compound values, and most objects cannot really be represented by a single primitive value, so the default </a:t>
            </a:r>
            <a:r>
              <a:rPr lang="en-US" sz="2000" dirty="0" err="1" smtClean="0"/>
              <a:t>valueOf</a:t>
            </a:r>
            <a:r>
              <a:rPr lang="en-US" sz="2000" dirty="0" smtClean="0"/>
              <a:t>() method simply returns the object itself rather than returning a primitive</a:t>
            </a:r>
          </a:p>
          <a:p>
            <a:pPr lvl="1"/>
            <a:endParaRPr lang="en-US" sz="2000" b="1" dirty="0" smtClean="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Object to string Conversions steps:</a:t>
            </a:r>
          </a:p>
          <a:p>
            <a:pPr lvl="1"/>
            <a:r>
              <a:rPr lang="en-US" sz="2000" dirty="0" smtClean="0"/>
              <a:t>If the object has a </a:t>
            </a:r>
            <a:r>
              <a:rPr lang="en-US" sz="2000" dirty="0" err="1" smtClean="0"/>
              <a:t>toString</a:t>
            </a:r>
            <a:r>
              <a:rPr lang="en-US" sz="2000" dirty="0" smtClean="0"/>
              <a:t>() method, JavaScript calls it. If it returns a primitive value, JavaScript converts it to a string (table 3-2)</a:t>
            </a:r>
          </a:p>
          <a:p>
            <a:pPr lvl="1"/>
            <a:r>
              <a:rPr lang="en-US" sz="2000" dirty="0" smtClean="0"/>
              <a:t>If the object has no </a:t>
            </a:r>
            <a:r>
              <a:rPr lang="en-US" sz="2000" dirty="0" err="1" smtClean="0"/>
              <a:t>toString</a:t>
            </a:r>
            <a:r>
              <a:rPr lang="en-US" sz="2000" dirty="0" smtClean="0"/>
              <a:t>() method, or if that method does not return a primitive value, then JavaScript looks for a </a:t>
            </a:r>
            <a:r>
              <a:rPr lang="en-US" sz="2000" dirty="0" err="1" smtClean="0"/>
              <a:t>valueOf</a:t>
            </a:r>
            <a:r>
              <a:rPr lang="en-US" sz="2000" dirty="0" smtClean="0"/>
              <a:t>() method. If the method exists, JavaScript calls it. If it returns a primitive value, JavaScript converts it to a string (table 3-2)</a:t>
            </a:r>
          </a:p>
          <a:p>
            <a:pPr lvl="1"/>
            <a:r>
              <a:rPr lang="en-US" sz="2000" dirty="0" smtClean="0"/>
              <a:t>Otherwise, JavaScript cannot obtain a primitive value from either </a:t>
            </a:r>
            <a:r>
              <a:rPr lang="en-US" sz="2000" dirty="0" err="1" smtClean="0"/>
              <a:t>toString</a:t>
            </a:r>
            <a:r>
              <a:rPr lang="en-US" sz="2000" dirty="0" smtClean="0"/>
              <a:t>() or </a:t>
            </a:r>
            <a:r>
              <a:rPr lang="en-US" sz="2000" dirty="0" err="1" smtClean="0"/>
              <a:t>valueOf</a:t>
            </a:r>
            <a:r>
              <a:rPr lang="en-US" sz="2000" dirty="0" smtClean="0"/>
              <a:t>(), so it throws a </a:t>
            </a:r>
            <a:r>
              <a:rPr lang="en-US" sz="2000" dirty="0" err="1" smtClean="0"/>
              <a:t>TypeError</a:t>
            </a:r>
            <a:endParaRPr lang="en-US" sz="2000" b="1" dirty="0" smtClean="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Object to number Conversions steps (</a:t>
            </a:r>
            <a:r>
              <a:rPr lang="en-US" sz="2400" dirty="0" err="1" smtClean="0"/>
              <a:t>valueOf</a:t>
            </a:r>
            <a:r>
              <a:rPr lang="en-US" sz="2400" dirty="0" smtClean="0"/>
              <a:t> first):</a:t>
            </a:r>
          </a:p>
          <a:p>
            <a:pPr lvl="1"/>
            <a:r>
              <a:rPr lang="en-US" sz="2000" dirty="0" smtClean="0"/>
              <a:t>If the object has a </a:t>
            </a:r>
            <a:r>
              <a:rPr lang="en-US" sz="2000" dirty="0" err="1" smtClean="0"/>
              <a:t>valueOf</a:t>
            </a:r>
            <a:r>
              <a:rPr lang="en-US" sz="2000" dirty="0" smtClean="0"/>
              <a:t>() method that returns a primitive value, JavaScript converts (if necessary) that primitive value to a number (table 3-2)</a:t>
            </a:r>
          </a:p>
          <a:p>
            <a:pPr lvl="1"/>
            <a:r>
              <a:rPr lang="en-US" sz="2000" dirty="0" smtClean="0"/>
              <a:t>Otherwise, if the object has a </a:t>
            </a:r>
            <a:r>
              <a:rPr lang="en-US" sz="2000" dirty="0" err="1" smtClean="0"/>
              <a:t>toString</a:t>
            </a:r>
            <a:r>
              <a:rPr lang="en-US" sz="2000" dirty="0" smtClean="0"/>
              <a:t>() method that returns a primitive value JavaScript converts (table 3-2)</a:t>
            </a:r>
          </a:p>
          <a:p>
            <a:pPr lvl="1"/>
            <a:r>
              <a:rPr lang="en-US" sz="2000" dirty="0" smtClean="0"/>
              <a:t>Otherwise, JavaScript throws a </a:t>
            </a:r>
            <a:r>
              <a:rPr lang="en-US" sz="2000" dirty="0" err="1" smtClean="0"/>
              <a:t>TypeError</a:t>
            </a:r>
            <a:endParaRPr lang="en-US" sz="2000" b="1" dirty="0" smtClean="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marL="342900" lvl="1" indent="-342900">
              <a:buFont typeface="Arial" pitchFamily="34" charset="0"/>
              <a:buChar char="•"/>
            </a:pPr>
            <a:r>
              <a:rPr lang="en-US" sz="2400" dirty="0" smtClean="0"/>
              <a:t>Variable Declaration (Use </a:t>
            </a:r>
            <a:r>
              <a:rPr lang="en-US" sz="2400" b="1" dirty="0" err="1" smtClean="0">
                <a:solidFill>
                  <a:srgbClr val="FF0000"/>
                </a:solidFill>
              </a:rPr>
              <a:t>var</a:t>
            </a:r>
            <a:r>
              <a:rPr lang="en-US" sz="2400" dirty="0" smtClean="0"/>
              <a:t> keyword)</a:t>
            </a:r>
          </a:p>
          <a:p>
            <a:pPr lvl="1"/>
            <a:r>
              <a:rPr lang="en-US" sz="2000" dirty="0" err="1" smtClean="0"/>
              <a:t>var</a:t>
            </a:r>
            <a:r>
              <a:rPr lang="en-US" sz="2000" dirty="0" smtClean="0"/>
              <a:t> </a:t>
            </a:r>
            <a:r>
              <a:rPr lang="en-US" sz="2000" dirty="0" err="1" smtClean="0"/>
              <a:t>i</a:t>
            </a:r>
            <a:r>
              <a:rPr lang="en-US" sz="2000" dirty="0" smtClean="0"/>
              <a:t>;  # initial value is “undefined”</a:t>
            </a:r>
            <a:endParaRPr lang="en-US" sz="2000" b="1" dirty="0" smtClean="0">
              <a:solidFill>
                <a:srgbClr val="FF0000"/>
              </a:solidFill>
            </a:endParaRPr>
          </a:p>
          <a:p>
            <a:pPr lvl="1"/>
            <a:r>
              <a:rPr lang="en-US" sz="2000" dirty="0" err="1" smtClean="0"/>
              <a:t>var</a:t>
            </a:r>
            <a:r>
              <a:rPr lang="en-US" sz="2000" dirty="0" smtClean="0"/>
              <a:t> message = "hello";</a:t>
            </a:r>
          </a:p>
          <a:p>
            <a:pPr lvl="1"/>
            <a:r>
              <a:rPr lang="en-US" sz="2000" dirty="0" smtClean="0"/>
              <a:t>Message = 10;</a:t>
            </a:r>
          </a:p>
          <a:p>
            <a:pPr lvl="1"/>
            <a:r>
              <a:rPr lang="en-US" sz="2000" dirty="0" err="1" smtClean="0"/>
              <a:t>var</a:t>
            </a:r>
            <a:r>
              <a:rPr lang="en-US" sz="2000" dirty="0" smtClean="0"/>
              <a:t> </a:t>
            </a:r>
            <a:r>
              <a:rPr lang="en-US" sz="2000" dirty="0" err="1" smtClean="0"/>
              <a:t>i</a:t>
            </a:r>
            <a:r>
              <a:rPr lang="en-US" sz="2000" dirty="0" smtClean="0"/>
              <a:t> = 0, j = 0, k = 0;</a:t>
            </a:r>
            <a:r>
              <a:rPr lang="nn-NO" sz="2000" dirty="0" smtClean="0"/>
              <a:t> </a:t>
            </a:r>
          </a:p>
          <a:p>
            <a:pPr lvl="1"/>
            <a:r>
              <a:rPr lang="nn-NO" sz="2000" dirty="0" smtClean="0"/>
              <a:t>for(var i = 0; i &lt; 10; i++) console.log(i);</a:t>
            </a:r>
          </a:p>
          <a:p>
            <a:pPr lvl="1"/>
            <a:r>
              <a:rPr lang="en-US" sz="2000" dirty="0" smtClean="0"/>
              <a:t>for(</a:t>
            </a:r>
            <a:r>
              <a:rPr lang="en-US" sz="2000" dirty="0" err="1" smtClean="0"/>
              <a:t>var</a:t>
            </a:r>
            <a:r>
              <a:rPr lang="en-US" sz="2000" dirty="0" smtClean="0"/>
              <a:t> p in o) console.log(p);</a:t>
            </a:r>
          </a:p>
          <a:p>
            <a:pPr marL="342900" lvl="1" indent="-342900">
              <a:buFont typeface="Arial" pitchFamily="34" charset="0"/>
              <a:buChar char="•"/>
            </a:pPr>
            <a:r>
              <a:rPr lang="en-US" sz="2400" dirty="0" smtClean="0"/>
              <a:t>Repeated and Omitted Declarations </a:t>
            </a:r>
            <a:endParaRPr lang="en-US" sz="2000" dirty="0" smtClean="0"/>
          </a:p>
          <a:p>
            <a:pPr lvl="1"/>
            <a:r>
              <a:rPr lang="en-US" sz="2000" dirty="0" smtClean="0"/>
              <a:t>It is legal and harmless to declare a variable more than once with the </a:t>
            </a:r>
            <a:r>
              <a:rPr lang="en-US" sz="2000" dirty="0" err="1" smtClean="0"/>
              <a:t>var</a:t>
            </a:r>
            <a:r>
              <a:rPr lang="en-US" sz="2000" dirty="0" smtClean="0"/>
              <a:t> statement</a:t>
            </a:r>
          </a:p>
          <a:p>
            <a:pPr lvl="1"/>
            <a:r>
              <a:rPr lang="en-US" sz="2000" dirty="0" smtClean="0"/>
              <a:t>If attempt to read the value of an undeclared variable, JavaScript generates an error. In </a:t>
            </a:r>
            <a:r>
              <a:rPr lang="en-US" sz="2000" dirty="0" err="1" smtClean="0"/>
              <a:t>ECMAScript</a:t>
            </a:r>
            <a:r>
              <a:rPr lang="en-US" sz="2000" dirty="0" smtClean="0"/>
              <a:t> 5 strict mode, it is also an error to assign a value to an undeclared variable (Historically, in non-strict mode, if assigning a value to an undeclared variable, JavaScript actually creates that variable as a property of the global object, and it works much like properly declared global variable)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Variable Scope</a:t>
            </a:r>
          </a:p>
          <a:p>
            <a:pPr lvl="1"/>
            <a:r>
              <a:rPr lang="en-US" sz="2000" dirty="0" smtClean="0"/>
              <a:t>Within the body of a function, a local variable takes precedence over a global variable with the same name</a:t>
            </a:r>
          </a:p>
          <a:p>
            <a:pPr marL="342900" lvl="1" indent="-342900">
              <a:buFont typeface="Arial" pitchFamily="34" charset="0"/>
              <a:buChar char="•"/>
            </a:pPr>
            <a:r>
              <a:rPr lang="en-US" sz="2400" dirty="0" smtClean="0"/>
              <a:t>Function Scope and Hoisting</a:t>
            </a:r>
          </a:p>
          <a:p>
            <a:pPr lvl="1"/>
            <a:r>
              <a:rPr lang="en-US" sz="2000" dirty="0" smtClean="0"/>
              <a:t>JavaScript has no block scope as in C/C++ {}, it has function scope instead</a:t>
            </a:r>
            <a:r>
              <a:rPr lang="en-US" sz="2000" b="1" dirty="0" smtClean="0"/>
              <a:t>: variables are visible within the function in which they are defined and within any functions that are nested within that function</a:t>
            </a:r>
          </a:p>
          <a:p>
            <a:pPr lvl="1"/>
            <a:r>
              <a:rPr lang="en-US" sz="2000" dirty="0" smtClean="0"/>
              <a:t>JavaScript’s function scope means that all variables declared within a function are visible </a:t>
            </a:r>
            <a:r>
              <a:rPr lang="en-US" sz="2000" i="1" dirty="0" smtClean="0"/>
              <a:t>throughout the body of the function.</a:t>
            </a:r>
            <a:r>
              <a:rPr lang="en-US" sz="2000" dirty="0" smtClean="0"/>
              <a:t> JavaScript code behaves as if all variable declarations in a function (but not any associated assignments) are “hoisted” to the top of the function</a:t>
            </a:r>
          </a:p>
        </p:txBody>
      </p:sp>
      <p:pic>
        <p:nvPicPr>
          <p:cNvPr id="8195" name="Picture 3"/>
          <p:cNvPicPr>
            <a:picLocks noChangeAspect="1" noChangeArrowheads="1"/>
          </p:cNvPicPr>
          <p:nvPr/>
        </p:nvPicPr>
        <p:blipFill>
          <a:blip r:embed="rId2" cstate="print"/>
          <a:srcRect/>
          <a:stretch>
            <a:fillRect/>
          </a:stretch>
        </p:blipFill>
        <p:spPr bwMode="auto">
          <a:xfrm>
            <a:off x="1295400" y="4953000"/>
            <a:ext cx="691515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Client-Side JavaScript</a:t>
            </a:r>
          </a:p>
          <a:p>
            <a:pPr lvl="1"/>
            <a:r>
              <a:rPr lang="en-US" dirty="0" smtClean="0"/>
              <a:t>JavaScript in Web Browsers</a:t>
            </a:r>
          </a:p>
          <a:p>
            <a:pPr lvl="1"/>
            <a:r>
              <a:rPr lang="en-US" dirty="0" smtClean="0"/>
              <a:t>The Windows Object</a:t>
            </a:r>
          </a:p>
          <a:p>
            <a:pPr lvl="1"/>
            <a:r>
              <a:rPr lang="en-US" dirty="0" smtClean="0"/>
              <a:t>Scripting Documents</a:t>
            </a:r>
          </a:p>
          <a:p>
            <a:pPr lvl="1"/>
            <a:r>
              <a:rPr lang="en-US" dirty="0" smtClean="0"/>
              <a:t>Scripting CSS</a:t>
            </a:r>
          </a:p>
          <a:p>
            <a:pPr lvl="1"/>
            <a:r>
              <a:rPr lang="en-US" dirty="0" smtClean="0"/>
              <a:t>Handling Events</a:t>
            </a:r>
          </a:p>
          <a:p>
            <a:pPr lvl="1"/>
            <a:r>
              <a:rPr lang="en-US" dirty="0" smtClean="0"/>
              <a:t>Scripted HTTP</a:t>
            </a:r>
          </a:p>
          <a:p>
            <a:pPr lvl="1"/>
            <a:r>
              <a:rPr lang="en-US" dirty="0" smtClean="0"/>
              <a:t>The </a:t>
            </a:r>
            <a:r>
              <a:rPr lang="en-US" dirty="0" err="1" smtClean="0"/>
              <a:t>jQuery</a:t>
            </a:r>
            <a:r>
              <a:rPr lang="en-US" dirty="0" smtClean="0"/>
              <a:t> Library</a:t>
            </a:r>
          </a:p>
          <a:p>
            <a:pPr lvl="1"/>
            <a:r>
              <a:rPr lang="en-US" dirty="0" smtClean="0"/>
              <a:t>Client-Side Storage</a:t>
            </a:r>
          </a:p>
          <a:p>
            <a:pPr lvl="1"/>
            <a:r>
              <a:rPr lang="en-US" dirty="0" smtClean="0"/>
              <a:t>Script media and Graphics</a:t>
            </a:r>
          </a:p>
          <a:p>
            <a:pPr lvl="1"/>
            <a:r>
              <a:rPr lang="en-US" dirty="0" smtClean="0"/>
              <a:t>HTML5 API</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Variables As Properties</a:t>
            </a:r>
          </a:p>
          <a:p>
            <a:pPr lvl="1"/>
            <a:r>
              <a:rPr lang="en-US" sz="2000" dirty="0" smtClean="0"/>
              <a:t>When declaring a global JavaScript variable, what you are actually doing is defining a property of the global object. If you use </a:t>
            </a:r>
            <a:r>
              <a:rPr lang="en-US" sz="2000" dirty="0" err="1" smtClean="0"/>
              <a:t>var</a:t>
            </a:r>
            <a:r>
              <a:rPr lang="en-US" sz="2000" dirty="0" smtClean="0"/>
              <a:t> to declare the variable, the property that is created is </a:t>
            </a:r>
            <a:r>
              <a:rPr lang="en-US" sz="2000" dirty="0" err="1" smtClean="0"/>
              <a:t>nonconfigurable</a:t>
            </a:r>
            <a:r>
              <a:rPr lang="en-US" sz="2000" dirty="0" smtClean="0"/>
              <a:t>, which means that it cannot be deleted with the delete operator</a:t>
            </a:r>
          </a:p>
          <a:p>
            <a:pPr lvl="1"/>
            <a:r>
              <a:rPr lang="en-US" sz="2000" dirty="0" smtClean="0"/>
              <a:t>if you’re not using strict mode and you assign a value to an undeclared variable, JavaScript automatically creates a global variable for you. Variables created in this way are regular, configurable properties of the global object and they can be deleted</a:t>
            </a:r>
          </a:p>
          <a:p>
            <a:pPr marL="342900" lvl="1" indent="-342900">
              <a:buFont typeface="Arial" pitchFamily="34" charset="0"/>
              <a:buChar char="•"/>
            </a:pPr>
            <a:endParaRPr lang="en-US" sz="2400" dirty="0" smtClean="0"/>
          </a:p>
        </p:txBody>
      </p:sp>
      <p:pic>
        <p:nvPicPr>
          <p:cNvPr id="9218" name="Picture 2"/>
          <p:cNvPicPr>
            <a:picLocks noChangeAspect="1" noChangeArrowheads="1"/>
          </p:cNvPicPr>
          <p:nvPr/>
        </p:nvPicPr>
        <p:blipFill>
          <a:blip r:embed="rId2" cstate="print"/>
          <a:srcRect/>
          <a:stretch>
            <a:fillRect/>
          </a:stretch>
        </p:blipFill>
        <p:spPr bwMode="auto">
          <a:xfrm>
            <a:off x="1295400" y="4191000"/>
            <a:ext cx="6667500" cy="140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Scope chain</a:t>
            </a:r>
          </a:p>
          <a:p>
            <a:pPr lvl="1"/>
            <a:r>
              <a:rPr lang="en-US" sz="2000" dirty="0" smtClean="0"/>
              <a:t>JavaScript uses scope chain to do variable name resolution (lookup). The scope chain is a list of list or chain of objects that defines the variables that are “in scope” for that code. The latest called function is always the head of the scope chain:</a:t>
            </a:r>
          </a:p>
          <a:p>
            <a:pPr lvl="1"/>
            <a:r>
              <a:rPr lang="en-US" sz="2000" dirty="0" smtClean="0"/>
              <a:t>For </a:t>
            </a:r>
            <a:r>
              <a:rPr lang="en-US" sz="2000" dirty="0" err="1" smtClean="0"/>
              <a:t>e.g</a:t>
            </a:r>
            <a:r>
              <a:rPr lang="en-US" sz="2000" dirty="0" smtClean="0"/>
              <a:t>  -&gt; a() -&gt; b() -&gt; c(), the scope chain will be as below. So if in function c, the code is accessing a variable x, the JavaScript engine will look x in </a:t>
            </a:r>
            <a:r>
              <a:rPr lang="en-US" sz="2000" dirty="0" err="1" smtClean="0"/>
              <a:t>ScopeObjectC</a:t>
            </a:r>
            <a:r>
              <a:rPr lang="en-US" sz="2000" dirty="0" smtClean="0"/>
              <a:t> first, if it does not find there, the engine will look x in the next scope object in the chain, </a:t>
            </a:r>
            <a:r>
              <a:rPr lang="en-US" sz="2000" dirty="0" err="1" smtClean="0"/>
              <a:t>ScopeObjectB</a:t>
            </a:r>
            <a:r>
              <a:rPr lang="en-US" sz="2000" dirty="0" smtClean="0"/>
              <a:t> in this case, and finally will reach </a:t>
            </a:r>
            <a:r>
              <a:rPr lang="en-US" sz="2000" dirty="0" err="1" smtClean="0"/>
              <a:t>ScopeObjectGlobal</a:t>
            </a:r>
            <a:r>
              <a:rPr lang="en-US" sz="2000" dirty="0" smtClean="0"/>
              <a:t> which is for global scope if necessary and if still can’t find x, the engine will throw a </a:t>
            </a:r>
            <a:r>
              <a:rPr lang="en-US" sz="2000" dirty="0" err="1" smtClean="0"/>
              <a:t>ReferenceError</a:t>
            </a:r>
            <a:endParaRPr lang="en-US" sz="2000" dirty="0" smtClean="0"/>
          </a:p>
          <a:p>
            <a:pPr lvl="1"/>
            <a:endParaRPr lang="en-US" sz="2000" dirty="0" smtClean="0"/>
          </a:p>
          <a:p>
            <a:pPr lvl="1">
              <a:buNone/>
            </a:pPr>
            <a:r>
              <a:rPr lang="en-US" sz="2000" dirty="0" err="1" smtClean="0"/>
              <a:t>ScopeObjectC</a:t>
            </a:r>
            <a:r>
              <a:rPr lang="en-US" sz="2000" dirty="0" smtClean="0"/>
              <a:t> -&gt; </a:t>
            </a:r>
            <a:r>
              <a:rPr lang="en-US" sz="2000" dirty="0" err="1" smtClean="0"/>
              <a:t>ScopeObjectB</a:t>
            </a:r>
            <a:r>
              <a:rPr lang="en-US" sz="2000" dirty="0" smtClean="0"/>
              <a:t> -&gt; </a:t>
            </a:r>
            <a:r>
              <a:rPr lang="en-US" sz="2000" dirty="0" err="1" smtClean="0"/>
              <a:t>ScopeObjectA</a:t>
            </a:r>
            <a:r>
              <a:rPr lang="en-US" sz="2000" dirty="0" smtClean="0"/>
              <a:t> -&gt; </a:t>
            </a:r>
            <a:r>
              <a:rPr lang="en-US" sz="2000" dirty="0" err="1" smtClean="0"/>
              <a:t>ScopeObjectForGlobal</a:t>
            </a:r>
            <a:endParaRPr lang="en-US" sz="20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Expression</a:t>
            </a:r>
          </a:p>
          <a:p>
            <a:pPr lvl="1"/>
            <a:r>
              <a:rPr lang="en-US" sz="2000" dirty="0" smtClean="0"/>
              <a:t>“hello”, /pattern/, true, </a:t>
            </a:r>
            <a:r>
              <a:rPr lang="en-US" sz="2000" dirty="0" err="1" smtClean="0"/>
              <a:t>i</a:t>
            </a:r>
            <a:r>
              <a:rPr lang="en-US" sz="2000" dirty="0" smtClean="0"/>
              <a:t>   // primary expression</a:t>
            </a:r>
          </a:p>
          <a:p>
            <a:pPr lvl="1"/>
            <a:r>
              <a:rPr lang="en-US" sz="2000" dirty="0" smtClean="0"/>
              <a:t>[], [1,2,3], </a:t>
            </a:r>
            <a:r>
              <a:rPr lang="en-US" sz="2000" dirty="0" err="1" smtClean="0"/>
              <a:t>var</a:t>
            </a:r>
            <a:r>
              <a:rPr lang="en-US" sz="2000" dirty="0" smtClean="0"/>
              <a:t> </a:t>
            </a:r>
            <a:r>
              <a:rPr lang="en-US" sz="2000" dirty="0" err="1" smtClean="0"/>
              <a:t>sparseArrary</a:t>
            </a:r>
            <a:r>
              <a:rPr lang="en-US" sz="2000" dirty="0" smtClean="0"/>
              <a:t> = [1,,,4]   // array init</a:t>
            </a:r>
          </a:p>
          <a:p>
            <a:pPr lvl="1"/>
            <a:r>
              <a:rPr lang="en-US" sz="2000" dirty="0" err="1" smtClean="0"/>
              <a:t>var</a:t>
            </a:r>
            <a:r>
              <a:rPr lang="en-US" sz="2000" dirty="0" smtClean="0"/>
              <a:t> p = {x: 1, y: 2};   </a:t>
            </a:r>
            <a:r>
              <a:rPr lang="en-US" sz="2000" dirty="0" err="1" smtClean="0"/>
              <a:t>var</a:t>
            </a:r>
            <a:r>
              <a:rPr lang="en-US" sz="2000" dirty="0" smtClean="0"/>
              <a:t> q = {}  // Objects init</a:t>
            </a:r>
          </a:p>
          <a:p>
            <a:pPr lvl="1"/>
            <a:r>
              <a:rPr lang="en-US" sz="2000" dirty="0" err="1" smtClean="0"/>
              <a:t>q.x</a:t>
            </a:r>
            <a:r>
              <a:rPr lang="en-US" sz="2000" dirty="0" smtClean="0"/>
              <a:t> = 1; </a:t>
            </a:r>
            <a:r>
              <a:rPr lang="en-US" sz="2000" dirty="0" err="1" smtClean="0"/>
              <a:t>q.y</a:t>
            </a:r>
            <a:r>
              <a:rPr lang="en-US" sz="2000" dirty="0" smtClean="0"/>
              <a:t> = 2 // same as p</a:t>
            </a:r>
          </a:p>
          <a:p>
            <a:pPr lvl="1"/>
            <a:r>
              <a:rPr lang="en-US" sz="2000" dirty="0" err="1" smtClean="0"/>
              <a:t>var</a:t>
            </a:r>
            <a:r>
              <a:rPr lang="en-US" sz="2000" dirty="0" smtClean="0"/>
              <a:t> </a:t>
            </a:r>
            <a:r>
              <a:rPr lang="en-US" sz="2000" dirty="0" err="1" smtClean="0"/>
              <a:t>rect</a:t>
            </a:r>
            <a:r>
              <a:rPr lang="en-US" sz="2000" dirty="0" smtClean="0"/>
              <a:t> = { </a:t>
            </a:r>
            <a:r>
              <a:rPr lang="en-US" sz="2000" dirty="0" err="1" smtClean="0"/>
              <a:t>upperLeft</a:t>
            </a:r>
            <a:r>
              <a:rPr lang="en-US" sz="2000" dirty="0" smtClean="0"/>
              <a:t>: { x: 2, y: 2 },</a:t>
            </a:r>
            <a:br>
              <a:rPr lang="en-US" sz="2000" dirty="0" smtClean="0"/>
            </a:br>
            <a:r>
              <a:rPr lang="en-US" sz="2000" dirty="0" smtClean="0"/>
              <a:t>                     </a:t>
            </a:r>
            <a:r>
              <a:rPr lang="en-US" sz="2000" dirty="0" err="1" smtClean="0"/>
              <a:t>lowRight</a:t>
            </a:r>
            <a:r>
              <a:rPr lang="en-US" sz="2000" dirty="0" smtClean="0"/>
              <a:t>: {x: 4, y: 5 }};</a:t>
            </a:r>
          </a:p>
          <a:p>
            <a:pPr lvl="1"/>
            <a:r>
              <a:rPr lang="en-US" sz="2000" dirty="0" err="1" smtClean="0"/>
              <a:t>var</a:t>
            </a:r>
            <a:r>
              <a:rPr lang="en-US" sz="2000" dirty="0" smtClean="0"/>
              <a:t> square = function (x) { return x * x ; }    // function def </a:t>
            </a:r>
          </a:p>
          <a:p>
            <a:pPr marL="342900" lvl="1" indent="-342900">
              <a:buFont typeface="Arial" pitchFamily="34" charset="0"/>
              <a:buChar char="•"/>
            </a:pPr>
            <a:r>
              <a:rPr lang="en-US" sz="2400" dirty="0" smtClean="0"/>
              <a:t>Property Access</a:t>
            </a:r>
          </a:p>
          <a:p>
            <a:pPr lvl="1"/>
            <a:r>
              <a:rPr lang="en-US" sz="2000" i="1" dirty="0" smtClean="0"/>
              <a:t>expression . Identifier</a:t>
            </a:r>
          </a:p>
          <a:p>
            <a:pPr lvl="1"/>
            <a:r>
              <a:rPr lang="en-US" sz="2000" i="1" dirty="0" smtClean="0"/>
              <a:t>expression [ expression ]</a:t>
            </a:r>
            <a:r>
              <a:rPr lang="en-US" sz="2000" dirty="0" smtClean="0"/>
              <a:t/>
            </a:r>
            <a:br>
              <a:rPr lang="en-US" sz="2000" dirty="0" smtClean="0"/>
            </a:br>
            <a:r>
              <a:rPr lang="en-US" sz="2000" dirty="0" err="1" smtClean="0"/>
              <a:t>var</a:t>
            </a:r>
            <a:r>
              <a:rPr lang="en-US" sz="2000" dirty="0" smtClean="0"/>
              <a:t> p = { x: 1, y: { z: 3}};             </a:t>
            </a:r>
            <a:r>
              <a:rPr lang="en-US" sz="2000" dirty="0" smtClean="0">
                <a:solidFill>
                  <a:srgbClr val="FF0000"/>
                </a:solidFill>
              </a:rPr>
              <a:t>// Consider Everything is </a:t>
            </a:r>
            <a:r>
              <a:rPr lang="en-US" sz="2000" dirty="0" err="1" smtClean="0">
                <a:solidFill>
                  <a:srgbClr val="FF0000"/>
                </a:solidFill>
              </a:rPr>
              <a:t>hashtable</a:t>
            </a:r>
            <a:r>
              <a:rPr lang="en-US" sz="2000" dirty="0" smtClean="0"/>
              <a:t/>
            </a:r>
            <a:br>
              <a:rPr lang="en-US" sz="2000" dirty="0" smtClean="0"/>
            </a:br>
            <a:r>
              <a:rPr lang="en-US" sz="2000" dirty="0" err="1" smtClean="0"/>
              <a:t>var</a:t>
            </a:r>
            <a:r>
              <a:rPr lang="en-US" sz="2000" dirty="0" smtClean="0"/>
              <a:t> a = [p, 4, [5, 6]];</a:t>
            </a:r>
            <a:br>
              <a:rPr lang="en-US" sz="2000" dirty="0" smtClean="0"/>
            </a:br>
            <a:r>
              <a:rPr lang="en-US" sz="2000" dirty="0" err="1" smtClean="0"/>
              <a:t>p.x</a:t>
            </a:r>
            <a:r>
              <a:rPr lang="en-US" sz="2000" dirty="0" smtClean="0"/>
              <a:t>, </a:t>
            </a:r>
            <a:r>
              <a:rPr lang="en-US" sz="2000" dirty="0" err="1" smtClean="0"/>
              <a:t>p.y.z</a:t>
            </a:r>
            <a:r>
              <a:rPr lang="en-US" sz="2000" dirty="0" smtClean="0"/>
              <a:t>, p[“x”], a[2][“1”], a[0].x</a:t>
            </a:r>
            <a:endParaRPr lang="en-US" sz="2000" i="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Property Access</a:t>
            </a:r>
          </a:p>
          <a:p>
            <a:pPr lvl="1"/>
            <a:r>
              <a:rPr lang="en-US" sz="2000" dirty="0" smtClean="0"/>
              <a:t>If the property name is a reserved word or includes spaces or punctuation characters, or when it is a number (for arrays), you must use the </a:t>
            </a:r>
            <a:r>
              <a:rPr lang="en-US" sz="2000" b="1" dirty="0" smtClean="0">
                <a:solidFill>
                  <a:srgbClr val="FF0000"/>
                </a:solidFill>
              </a:rPr>
              <a:t>square bracket </a:t>
            </a:r>
            <a:r>
              <a:rPr lang="en-US" sz="2000" dirty="0" smtClean="0"/>
              <a:t>notation</a:t>
            </a:r>
          </a:p>
          <a:p>
            <a:pPr marL="342900" lvl="1" indent="-342900">
              <a:buFont typeface="Arial" pitchFamily="34" charset="0"/>
              <a:buChar char="•"/>
            </a:pPr>
            <a:r>
              <a:rPr lang="en-US" sz="2400" dirty="0" smtClean="0"/>
              <a:t>Invocation</a:t>
            </a:r>
          </a:p>
          <a:p>
            <a:pPr lvl="1"/>
            <a:r>
              <a:rPr lang="en-US" sz="2000" dirty="0" smtClean="0"/>
              <a:t>f(0);</a:t>
            </a:r>
          </a:p>
          <a:p>
            <a:pPr lvl="1"/>
            <a:r>
              <a:rPr lang="en-US" sz="2000" dirty="0" smtClean="0"/>
              <a:t>Math.max(x, y, z);   // </a:t>
            </a:r>
            <a:r>
              <a:rPr lang="en-US" sz="2000" i="1" dirty="0" smtClean="0"/>
              <a:t>method invocation</a:t>
            </a:r>
            <a:endParaRPr lang="en-US" sz="2000" dirty="0" smtClean="0"/>
          </a:p>
          <a:p>
            <a:pPr lvl="1"/>
            <a:r>
              <a:rPr lang="en-US" sz="2000" dirty="0" err="1" smtClean="0"/>
              <a:t>a.sort</a:t>
            </a:r>
            <a:r>
              <a:rPr lang="en-US" sz="2000" dirty="0" smtClean="0"/>
              <a:t>();                     // </a:t>
            </a:r>
            <a:r>
              <a:rPr lang="en-US" sz="2000" i="1" dirty="0" smtClean="0"/>
              <a:t>method invocation</a:t>
            </a:r>
          </a:p>
          <a:p>
            <a:pPr lvl="1"/>
            <a:r>
              <a:rPr lang="en-US" sz="2000" dirty="0" smtClean="0"/>
              <a:t>In method invocations</a:t>
            </a:r>
            <a:r>
              <a:rPr lang="en-US" sz="2000" dirty="0" smtClean="0">
                <a:solidFill>
                  <a:srgbClr val="FF0000"/>
                </a:solidFill>
              </a:rPr>
              <a:t>, the object or array</a:t>
            </a:r>
            <a:r>
              <a:rPr lang="en-US" sz="2000" dirty="0" smtClean="0"/>
              <a:t> that is the subject of the property access becomes the value of the </a:t>
            </a:r>
            <a:r>
              <a:rPr lang="en-US" sz="2000" b="1" dirty="0" smtClean="0">
                <a:solidFill>
                  <a:srgbClr val="FF0000"/>
                </a:solidFill>
              </a:rPr>
              <a:t>this</a:t>
            </a:r>
            <a:r>
              <a:rPr lang="en-US" sz="2000" dirty="0" smtClean="0"/>
              <a:t> parameter while the body of the function is being executed</a:t>
            </a:r>
          </a:p>
          <a:p>
            <a:pPr lvl="1"/>
            <a:r>
              <a:rPr lang="en-US" sz="2000" dirty="0" smtClean="0"/>
              <a:t>Invocation expressions that are </a:t>
            </a:r>
            <a:r>
              <a:rPr lang="en-US" sz="2000" dirty="0" smtClean="0">
                <a:solidFill>
                  <a:srgbClr val="FF0000"/>
                </a:solidFill>
              </a:rPr>
              <a:t>not method invocations </a:t>
            </a:r>
            <a:r>
              <a:rPr lang="en-US" sz="2000" dirty="0" smtClean="0"/>
              <a:t>normally use the global object as the value of the this keyword. In </a:t>
            </a:r>
            <a:r>
              <a:rPr lang="en-US" sz="2000" dirty="0" err="1" smtClean="0"/>
              <a:t>ECMAScript</a:t>
            </a:r>
            <a:r>
              <a:rPr lang="en-US" sz="2000" dirty="0" smtClean="0"/>
              <a:t> 5, however, functions that are defined </a:t>
            </a:r>
            <a:r>
              <a:rPr lang="en-US" sz="2000" dirty="0" smtClean="0">
                <a:solidFill>
                  <a:srgbClr val="FF0000"/>
                </a:solidFill>
              </a:rPr>
              <a:t>in strict mode </a:t>
            </a:r>
            <a:r>
              <a:rPr lang="en-US" sz="2000" dirty="0" smtClean="0"/>
              <a:t>are invoked with </a:t>
            </a:r>
            <a:r>
              <a:rPr lang="en-US" sz="2000" b="1" dirty="0" smtClean="0">
                <a:solidFill>
                  <a:srgbClr val="FF0000"/>
                </a:solidFill>
              </a:rPr>
              <a:t>undefined</a:t>
            </a:r>
            <a:r>
              <a:rPr lang="en-US" sz="2000" dirty="0" smtClean="0"/>
              <a:t> as their this value rather than the global object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Object creation</a:t>
            </a:r>
          </a:p>
          <a:p>
            <a:pPr lvl="1"/>
            <a:r>
              <a:rPr lang="en-US" sz="2000" dirty="0" smtClean="0"/>
              <a:t>new Object() or new Object;  // () can be omitted if no </a:t>
            </a:r>
            <a:r>
              <a:rPr lang="en-US" sz="2000" dirty="0" err="1" smtClean="0"/>
              <a:t>params</a:t>
            </a:r>
            <a:endParaRPr lang="en-US" sz="2000" dirty="0" smtClean="0"/>
          </a:p>
          <a:p>
            <a:pPr lvl="1"/>
            <a:r>
              <a:rPr lang="en-US" sz="2000" dirty="0" smtClean="0"/>
              <a:t>new Point(1, 2)</a:t>
            </a:r>
          </a:p>
          <a:p>
            <a:pPr marL="342900" lvl="1" indent="-342900">
              <a:buFont typeface="Arial" pitchFamily="34" charset="0"/>
              <a:buChar char="•"/>
            </a:pPr>
            <a:r>
              <a:rPr lang="en-US" sz="2400" dirty="0" smtClean="0"/>
              <a:t>JavaScript operators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JavaScript operators</a:t>
            </a:r>
          </a:p>
        </p:txBody>
      </p:sp>
      <p:pic>
        <p:nvPicPr>
          <p:cNvPr id="1027" name="Picture 3"/>
          <p:cNvPicPr>
            <a:picLocks noChangeAspect="1" noChangeArrowheads="1"/>
          </p:cNvPicPr>
          <p:nvPr/>
        </p:nvPicPr>
        <p:blipFill>
          <a:blip r:embed="rId3" cstate="print"/>
          <a:srcRect/>
          <a:stretch>
            <a:fillRect/>
          </a:stretch>
        </p:blipFill>
        <p:spPr bwMode="auto">
          <a:xfrm>
            <a:off x="838200" y="1066800"/>
            <a:ext cx="706755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1600200" y="228600"/>
            <a:ext cx="5772150" cy="635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Strict Equality operator (</a:t>
            </a:r>
            <a:r>
              <a:rPr lang="en-US" sz="2400" dirty="0" smtClean="0">
                <a:solidFill>
                  <a:srgbClr val="FF0000"/>
                </a:solidFill>
              </a:rPr>
              <a:t>===</a:t>
            </a:r>
            <a:r>
              <a:rPr lang="en-US" sz="2400" dirty="0" smtClean="0"/>
              <a:t>)</a:t>
            </a:r>
          </a:p>
          <a:p>
            <a:pPr lvl="1"/>
            <a:r>
              <a:rPr lang="en-US" sz="2000" dirty="0" smtClean="0"/>
              <a:t>The strict equality operator === evaluates its operands, and then compares the two values as follows, </a:t>
            </a:r>
            <a:r>
              <a:rPr lang="en-US" sz="2000" dirty="0" smtClean="0">
                <a:solidFill>
                  <a:srgbClr val="FF0000"/>
                </a:solidFill>
              </a:rPr>
              <a:t>performing no type conversion</a:t>
            </a:r>
          </a:p>
          <a:p>
            <a:pPr lvl="1">
              <a:buFont typeface="Arial" pitchFamily="34" charset="0"/>
              <a:buChar char="•"/>
            </a:pPr>
            <a:r>
              <a:rPr lang="en-US" sz="2000" dirty="0" smtClean="0"/>
              <a:t>If the two values have different types, they are not equal</a:t>
            </a:r>
          </a:p>
          <a:p>
            <a:pPr lvl="1">
              <a:buFont typeface="Arial" pitchFamily="34" charset="0"/>
              <a:buChar char="•"/>
            </a:pPr>
            <a:r>
              <a:rPr lang="en-US" sz="2000" dirty="0" smtClean="0"/>
              <a:t>If both values are null or both values are undefined, they are equal</a:t>
            </a:r>
          </a:p>
          <a:p>
            <a:pPr lvl="1">
              <a:buFont typeface="Arial" pitchFamily="34" charset="0"/>
              <a:buChar char="•"/>
            </a:pPr>
            <a:r>
              <a:rPr lang="en-US" sz="2000" dirty="0" smtClean="0"/>
              <a:t>If both values are the </a:t>
            </a:r>
            <a:r>
              <a:rPr lang="en-US" sz="2000" dirty="0" err="1" smtClean="0"/>
              <a:t>boolean</a:t>
            </a:r>
            <a:r>
              <a:rPr lang="en-US" sz="2000" dirty="0" smtClean="0"/>
              <a:t> value true or both are the </a:t>
            </a:r>
            <a:r>
              <a:rPr lang="en-US" sz="2000" dirty="0" err="1" smtClean="0"/>
              <a:t>boolean</a:t>
            </a:r>
            <a:r>
              <a:rPr lang="en-US" sz="2000" dirty="0" smtClean="0"/>
              <a:t> value false, they are equal</a:t>
            </a:r>
          </a:p>
          <a:p>
            <a:pPr lvl="1">
              <a:buFont typeface="Arial" pitchFamily="34" charset="0"/>
              <a:buChar char="•"/>
            </a:pPr>
            <a:r>
              <a:rPr lang="en-US" sz="2000" dirty="0" smtClean="0"/>
              <a:t>If one or both values is </a:t>
            </a:r>
            <a:r>
              <a:rPr lang="en-US" sz="2000" dirty="0" err="1" smtClean="0"/>
              <a:t>NaN</a:t>
            </a:r>
            <a:r>
              <a:rPr lang="en-US" sz="2000" dirty="0" smtClean="0"/>
              <a:t>, they are not equal</a:t>
            </a:r>
          </a:p>
          <a:p>
            <a:pPr lvl="1">
              <a:buFont typeface="Arial" pitchFamily="34" charset="0"/>
              <a:buChar char="•"/>
            </a:pPr>
            <a:r>
              <a:rPr lang="en-US" sz="2000" dirty="0" smtClean="0"/>
              <a:t>If both values are numbers and have the same value, they are equal. If one value is 0 and the other is -0, they are also equal</a:t>
            </a:r>
          </a:p>
          <a:p>
            <a:pPr lvl="1">
              <a:buFont typeface="Arial" pitchFamily="34" charset="0"/>
              <a:buChar char="•"/>
            </a:pPr>
            <a:r>
              <a:rPr lang="en-US" sz="2000" dirty="0" smtClean="0"/>
              <a:t>If both values are strings and contain exactly the same 16-bit values in the same positions, they are equal</a:t>
            </a:r>
          </a:p>
          <a:p>
            <a:pPr lvl="1">
              <a:buFont typeface="Arial" pitchFamily="34" charset="0"/>
              <a:buChar char="•"/>
            </a:pPr>
            <a:r>
              <a:rPr lang="en-US" sz="2000" dirty="0" smtClean="0"/>
              <a:t>If both values refer to the same object, array, or function, they are equal. If they refer to different objects they are not equal, even if both objects have identical properties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Equality operator (</a:t>
            </a:r>
            <a:r>
              <a:rPr lang="en-US" sz="2400" dirty="0" smtClean="0">
                <a:solidFill>
                  <a:srgbClr val="FF0000"/>
                </a:solidFill>
              </a:rPr>
              <a:t>==</a:t>
            </a:r>
            <a:r>
              <a:rPr lang="en-US" sz="2400" dirty="0" smtClean="0"/>
              <a:t>)</a:t>
            </a:r>
          </a:p>
          <a:p>
            <a:pPr lvl="1"/>
            <a:r>
              <a:rPr lang="en-US" sz="2000" dirty="0" smtClean="0"/>
              <a:t>If the values of the two operands are not the same type, it attempts some type conversions and tries the comparison again: </a:t>
            </a:r>
          </a:p>
          <a:p>
            <a:pPr lvl="1">
              <a:buFont typeface="Arial" pitchFamily="34" charset="0"/>
              <a:buChar char="•"/>
            </a:pPr>
            <a:r>
              <a:rPr lang="en-US" sz="2000" dirty="0" smtClean="0"/>
              <a:t>If the two values have the same type, test them for strict equality as described above</a:t>
            </a:r>
          </a:p>
          <a:p>
            <a:pPr lvl="1">
              <a:buFont typeface="Arial" pitchFamily="34" charset="0"/>
              <a:buChar char="•"/>
            </a:pPr>
            <a:r>
              <a:rPr lang="en-US" sz="2000" dirty="0" smtClean="0"/>
              <a:t>If the two values do not have the same type, the == operator may still consider them equal. Use the following rules and type conversions to check for equality:</a:t>
            </a:r>
            <a:endParaRPr lang="en-US" sz="1600" dirty="0" smtClean="0"/>
          </a:p>
          <a:p>
            <a:pPr lvl="1"/>
            <a:r>
              <a:rPr lang="en-US" sz="2000" dirty="0" smtClean="0"/>
              <a:t>If one value is null and the other is undefined, they are equal</a:t>
            </a:r>
          </a:p>
          <a:p>
            <a:pPr lvl="1"/>
            <a:r>
              <a:rPr lang="en-US" sz="2000" dirty="0" smtClean="0"/>
              <a:t>If one value is a number and the other is a string, convert the string to a number and try the comparison again, using the converted value</a:t>
            </a:r>
          </a:p>
          <a:p>
            <a:pPr lvl="1"/>
            <a:r>
              <a:rPr lang="en-US" sz="2000" dirty="0" smtClean="0"/>
              <a:t>If either value is true, convert it to 1 and try the comparison again. If either value is false, convert it to 0 and try the comparison again</a:t>
            </a:r>
          </a:p>
          <a:p>
            <a:pPr lvl="1"/>
            <a:r>
              <a:rPr lang="en-US" sz="2000" dirty="0" smtClean="0"/>
              <a:t>If one value is an object and the other is a number or string, convert the object to a primitive and try the comparison again</a:t>
            </a:r>
          </a:p>
          <a:p>
            <a:pPr lvl="1"/>
            <a:r>
              <a:rPr lang="en-US" sz="2000" dirty="0" smtClean="0"/>
              <a:t>Any other combinations of values are not equal</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Comparison Operators (&lt;, &gt;, &lt;=, &gt;=)</a:t>
            </a:r>
          </a:p>
          <a:p>
            <a:pPr lvl="1"/>
            <a:r>
              <a:rPr lang="en-US" sz="2000" dirty="0" smtClean="0"/>
              <a:t>The operands of these comparison operators may be of any type. Comparison can be performed only on numbers and strings, however, so operands that are not numbers or strings are converted. Comparison and conversion occur as follows : </a:t>
            </a:r>
          </a:p>
          <a:p>
            <a:pPr lvl="1">
              <a:buFont typeface="Arial" pitchFamily="34" charset="0"/>
              <a:buChar char="•"/>
            </a:pPr>
            <a:r>
              <a:rPr lang="en-US" sz="2000" dirty="0" smtClean="0"/>
              <a:t>If either operand evaluates to an object, that object is converted to a primitive value.</a:t>
            </a:r>
          </a:p>
          <a:p>
            <a:pPr lvl="1">
              <a:buFont typeface="Arial" pitchFamily="34" charset="0"/>
              <a:buChar char="•"/>
            </a:pPr>
            <a:r>
              <a:rPr lang="en-US" sz="2000" dirty="0" smtClean="0"/>
              <a:t>If, after any required object-to-primitive conversion, both operands are strings, the two strings are compared, using alphabetical order</a:t>
            </a:r>
          </a:p>
          <a:p>
            <a:pPr lvl="1">
              <a:buFont typeface="Arial" pitchFamily="34" charset="0"/>
              <a:buChar char="•"/>
            </a:pPr>
            <a:r>
              <a:rPr lang="en-US" sz="2000" dirty="0" smtClean="0"/>
              <a:t>If, after object-to-primitive conversion, at least one operand is not a string, both operands are converted to numbers and compared numerically. If either operand is (or converts to) </a:t>
            </a:r>
            <a:r>
              <a:rPr lang="en-US" sz="2000" dirty="0" err="1" smtClean="0"/>
              <a:t>NaN</a:t>
            </a:r>
            <a:r>
              <a:rPr lang="en-US" sz="2000" dirty="0" smtClean="0"/>
              <a:t>, then the comparison operator always returns false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14600"/>
            <a:ext cx="8229600" cy="1143000"/>
          </a:xfrm>
        </p:spPr>
        <p:txBody>
          <a:bodyPr>
            <a:normAutofit/>
          </a:bodyPr>
          <a:lstStyle/>
          <a:p>
            <a:pPr lvl="1" algn="ctr" rtl="0">
              <a:spcBef>
                <a:spcPct val="0"/>
              </a:spcBef>
            </a:pPr>
            <a:r>
              <a:rPr lang="en-US" sz="3200" dirty="0" smtClean="0">
                <a:latin typeface="+mn-lt"/>
              </a:rPr>
              <a:t>CORE  JavaScript</a:t>
            </a:r>
            <a:endParaRPr lang="en-US" sz="3200" dirty="0">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marL="342900" lvl="1" indent="-342900">
              <a:buFont typeface="Arial" pitchFamily="34" charset="0"/>
              <a:buChar char="•"/>
            </a:pPr>
            <a:r>
              <a:rPr lang="en-US" sz="2400" dirty="0" smtClean="0"/>
              <a:t>The </a:t>
            </a:r>
            <a:r>
              <a:rPr lang="en-US" sz="2400" b="1" dirty="0" smtClean="0">
                <a:solidFill>
                  <a:srgbClr val="FF0000"/>
                </a:solidFill>
              </a:rPr>
              <a:t>in</a:t>
            </a:r>
            <a:r>
              <a:rPr lang="en-US" sz="2400" dirty="0" smtClean="0"/>
              <a:t> operator</a:t>
            </a:r>
          </a:p>
          <a:p>
            <a:pPr lvl="1"/>
            <a:r>
              <a:rPr lang="en-US" sz="2000" dirty="0" smtClean="0"/>
              <a:t>It expects a left-side operand that is or can be converted to a string. It expects a right-side operand that is an object. It evaluates to true if the left-side value is the name of a property of the right-side object</a:t>
            </a:r>
            <a:br>
              <a:rPr lang="en-US" sz="2000" dirty="0" smtClean="0"/>
            </a:br>
            <a:r>
              <a:rPr lang="en-US" sz="2000" dirty="0" smtClean="0"/>
              <a:t/>
            </a:r>
            <a:br>
              <a:rPr lang="en-US" sz="2000" dirty="0" smtClean="0"/>
            </a:br>
            <a:r>
              <a:rPr lang="en-US" sz="2000" dirty="0" err="1" smtClean="0"/>
              <a:t>var</a:t>
            </a:r>
            <a:r>
              <a:rPr lang="en-US" sz="2000" dirty="0" smtClean="0"/>
              <a:t> point = { x:1, y:1 }; // Define an object</a:t>
            </a:r>
            <a:br>
              <a:rPr lang="en-US" sz="2000" dirty="0" smtClean="0"/>
            </a:br>
            <a:r>
              <a:rPr lang="en-US" sz="2000" dirty="0" smtClean="0"/>
              <a:t>"x" in point // =&gt; true: object has property named "x“</a:t>
            </a:r>
            <a:br>
              <a:rPr lang="en-US" sz="2000" dirty="0" smtClean="0"/>
            </a:br>
            <a:r>
              <a:rPr lang="en-US" sz="2000" dirty="0" smtClean="0"/>
              <a:t>"z" in point // =&gt; false: object has no "z" </a:t>
            </a:r>
            <a:r>
              <a:rPr lang="en-US" sz="2000" dirty="0" err="1" smtClean="0"/>
              <a:t>propert</a:t>
            </a:r>
            <a:endParaRPr lang="en-US" sz="2000" dirty="0" smtClean="0"/>
          </a:p>
          <a:p>
            <a:pPr marL="342900" lvl="1" indent="-342900">
              <a:buFont typeface="Arial" pitchFamily="34" charset="0"/>
              <a:buChar char="•"/>
            </a:pPr>
            <a:r>
              <a:rPr lang="en-US" sz="2400" dirty="0" smtClean="0"/>
              <a:t>The </a:t>
            </a:r>
            <a:r>
              <a:rPr lang="en-US" sz="2400" b="1" dirty="0" smtClean="0">
                <a:solidFill>
                  <a:srgbClr val="FF0000"/>
                </a:solidFill>
              </a:rPr>
              <a:t>instance of </a:t>
            </a:r>
            <a:r>
              <a:rPr lang="en-US" sz="2400" dirty="0" smtClean="0"/>
              <a:t>operator </a:t>
            </a:r>
          </a:p>
          <a:p>
            <a:pPr lvl="1"/>
            <a:r>
              <a:rPr lang="en-US" sz="2000" dirty="0" smtClean="0"/>
              <a:t>It expects a left-side operand that is an object and a right-side operand that identifies a class (A.K.A constructor (function)) of objects</a:t>
            </a:r>
            <a:r>
              <a:rPr lang="en-US" altLang="zh-CN" sz="2000" dirty="0" smtClean="0"/>
              <a:t>. It </a:t>
            </a:r>
            <a:r>
              <a:rPr lang="en-US" sz="2000" dirty="0" smtClean="0"/>
              <a:t>evaluates to true if the left-side object is an instance of the right-side class and evaluates to false otherwise. </a:t>
            </a:r>
            <a:br>
              <a:rPr lang="en-US" sz="2000" dirty="0" smtClean="0"/>
            </a:br>
            <a:r>
              <a:rPr lang="en-US" sz="2000" dirty="0" smtClean="0"/>
              <a:t/>
            </a:r>
            <a:br>
              <a:rPr lang="en-US" sz="2000" dirty="0" smtClean="0"/>
            </a:br>
            <a:r>
              <a:rPr lang="en-US" sz="2000" dirty="0" err="1" smtClean="0"/>
              <a:t>var</a:t>
            </a:r>
            <a:r>
              <a:rPr lang="en-US" sz="2000" dirty="0" smtClean="0"/>
              <a:t> d = new Date(); // Create a new object with the Date() constructor</a:t>
            </a:r>
            <a:br>
              <a:rPr lang="en-US" sz="2000" dirty="0" smtClean="0"/>
            </a:br>
            <a:r>
              <a:rPr lang="en-US" sz="2000" dirty="0" smtClean="0"/>
              <a:t>d </a:t>
            </a:r>
            <a:r>
              <a:rPr lang="en-US" sz="2000" dirty="0" err="1" smtClean="0"/>
              <a:t>instanceof</a:t>
            </a:r>
            <a:r>
              <a:rPr lang="en-US" sz="2000" dirty="0" smtClean="0"/>
              <a:t> Date; // true; d was created with Date() d </a:t>
            </a:r>
            <a:br>
              <a:rPr lang="en-US" sz="2000" dirty="0" smtClean="0"/>
            </a:br>
            <a:r>
              <a:rPr lang="en-US" sz="2000" dirty="0" err="1" smtClean="0"/>
              <a:t>instanceof</a:t>
            </a:r>
            <a:r>
              <a:rPr lang="en-US" sz="2000" dirty="0" smtClean="0"/>
              <a:t> Object; // true; all objects are instances of Object</a:t>
            </a:r>
            <a:br>
              <a:rPr lang="en-US" sz="2000" dirty="0" smtClean="0"/>
            </a:br>
            <a:r>
              <a:rPr lang="en-US" sz="2000" dirty="0" smtClean="0"/>
              <a:t>d </a:t>
            </a:r>
            <a:r>
              <a:rPr lang="en-US" sz="2000" dirty="0" err="1" smtClean="0"/>
              <a:t>instanceof</a:t>
            </a:r>
            <a:r>
              <a:rPr lang="en-US" sz="2000" dirty="0" smtClean="0"/>
              <a:t> Number; // false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err="1" smtClean="0">
                <a:solidFill>
                  <a:srgbClr val="FF0000"/>
                </a:solidFill>
              </a:rPr>
              <a:t>eval</a:t>
            </a:r>
            <a:r>
              <a:rPr lang="en-US" sz="2400" dirty="0" smtClean="0"/>
              <a:t>()</a:t>
            </a:r>
          </a:p>
          <a:p>
            <a:pPr lvl="1"/>
            <a:r>
              <a:rPr lang="en-US" sz="2000" dirty="0" smtClean="0"/>
              <a:t>It expects one argument. If you pass any value other than a string, it simply returns that value. If you pass a string, it attempts to parse the string as JavaScript code, throwing a </a:t>
            </a:r>
            <a:r>
              <a:rPr lang="en-US" sz="2000" dirty="0" err="1" smtClean="0"/>
              <a:t>SyntaxError</a:t>
            </a:r>
            <a:r>
              <a:rPr lang="en-US" sz="2000" dirty="0" smtClean="0"/>
              <a:t> if it fails. If it successfully parses the string, then it evaluates the code and returns the value of the last expression or statement in the string or undefined if the last expression or statement had no value. If the string throws an exception, the </a:t>
            </a:r>
            <a:r>
              <a:rPr lang="en-US" sz="2000" dirty="0" err="1" smtClean="0"/>
              <a:t>eval</a:t>
            </a:r>
            <a:r>
              <a:rPr lang="en-US" sz="2000" dirty="0" smtClean="0"/>
              <a:t>() propagates that expression</a:t>
            </a:r>
          </a:p>
          <a:p>
            <a:pPr lvl="1"/>
            <a:r>
              <a:rPr lang="en-US" sz="2000" dirty="0" smtClean="0"/>
              <a:t>it uses the variable environment of the code that calls it. That is, it looks up the values of variables and defines new variables and functions in the same way that local code does</a:t>
            </a:r>
          </a:p>
          <a:p>
            <a:pPr lvl="1"/>
            <a:r>
              <a:rPr lang="en-US" sz="2000" dirty="0" smtClean="0"/>
              <a:t>declare a local function: </a:t>
            </a:r>
            <a:br>
              <a:rPr lang="en-US" sz="2000" dirty="0" smtClean="0"/>
            </a:br>
            <a:r>
              <a:rPr lang="en-US" sz="2000" dirty="0" err="1" smtClean="0"/>
              <a:t>eval</a:t>
            </a:r>
            <a:r>
              <a:rPr lang="en-US" sz="2000" dirty="0" smtClean="0"/>
              <a:t>("function f() { return x+1; }");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Global </a:t>
            </a:r>
            <a:r>
              <a:rPr lang="en-US" sz="2400" dirty="0" err="1" smtClean="0">
                <a:solidFill>
                  <a:srgbClr val="FF0000"/>
                </a:solidFill>
              </a:rPr>
              <a:t>eval</a:t>
            </a:r>
            <a:r>
              <a:rPr lang="en-US" sz="2400" dirty="0" smtClean="0"/>
              <a:t>()</a:t>
            </a:r>
          </a:p>
          <a:p>
            <a:pPr lvl="1"/>
            <a:r>
              <a:rPr lang="en-US" sz="2000" dirty="0" err="1" smtClean="0"/>
              <a:t>ECMAScript</a:t>
            </a:r>
            <a:r>
              <a:rPr lang="en-US" sz="2000" dirty="0" smtClean="0"/>
              <a:t> 5: Direct calls to </a:t>
            </a:r>
            <a:r>
              <a:rPr lang="en-US" sz="2000" dirty="0" err="1" smtClean="0"/>
              <a:t>eval</a:t>
            </a:r>
            <a:r>
              <a:rPr lang="en-US" sz="2000" dirty="0" smtClean="0"/>
              <a:t>() use the variable environment of the calling context. Any other call—an indirect call—uses the global object as its variable environment and cannot read, write, or define local variables or functions</a:t>
            </a:r>
          </a:p>
          <a:p>
            <a:pPr lvl="1"/>
            <a:endParaRPr lang="en-US" sz="2000" dirty="0" smtClean="0"/>
          </a:p>
        </p:txBody>
      </p:sp>
      <p:pic>
        <p:nvPicPr>
          <p:cNvPr id="3074" name="Picture 2"/>
          <p:cNvPicPr>
            <a:picLocks noChangeAspect="1" noChangeArrowheads="1"/>
          </p:cNvPicPr>
          <p:nvPr/>
        </p:nvPicPr>
        <p:blipFill>
          <a:blip r:embed="rId3" cstate="print"/>
          <a:srcRect/>
          <a:stretch>
            <a:fillRect/>
          </a:stretch>
        </p:blipFill>
        <p:spPr bwMode="auto">
          <a:xfrm>
            <a:off x="1143000" y="2971800"/>
            <a:ext cx="6934200"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Strict </a:t>
            </a:r>
            <a:r>
              <a:rPr lang="en-US" sz="2400" dirty="0" err="1" smtClean="0">
                <a:solidFill>
                  <a:srgbClr val="FF0000"/>
                </a:solidFill>
              </a:rPr>
              <a:t>eval</a:t>
            </a:r>
            <a:r>
              <a:rPr lang="en-US" sz="2400" dirty="0" smtClean="0"/>
              <a:t>()</a:t>
            </a:r>
          </a:p>
          <a:p>
            <a:pPr lvl="1"/>
            <a:r>
              <a:rPr lang="en-US" sz="2000" dirty="0" err="1" smtClean="0"/>
              <a:t>ECMAScript</a:t>
            </a:r>
            <a:r>
              <a:rPr lang="en-US" sz="2000" dirty="0" smtClean="0"/>
              <a:t> 5 strict mode: When </a:t>
            </a:r>
            <a:r>
              <a:rPr lang="en-US" sz="2000" dirty="0" err="1" smtClean="0"/>
              <a:t>eval</a:t>
            </a:r>
            <a:r>
              <a:rPr lang="en-US" sz="2000" dirty="0" smtClean="0"/>
              <a:t>() is called from strict mode code, or when the string of code to be evaluated itself begins with a “use strict” directive, then </a:t>
            </a:r>
            <a:r>
              <a:rPr lang="en-US" sz="2000" dirty="0" err="1" smtClean="0"/>
              <a:t>eval</a:t>
            </a:r>
            <a:r>
              <a:rPr lang="en-US" sz="2000" dirty="0" smtClean="0"/>
              <a:t>() does </a:t>
            </a:r>
            <a:r>
              <a:rPr lang="en-US" sz="2000" b="1" dirty="0" smtClean="0">
                <a:solidFill>
                  <a:srgbClr val="FF0000"/>
                </a:solidFill>
              </a:rPr>
              <a:t>a local </a:t>
            </a:r>
            <a:r>
              <a:rPr lang="en-US" sz="2000" b="1" dirty="0" err="1" smtClean="0">
                <a:solidFill>
                  <a:srgbClr val="FF0000"/>
                </a:solidFill>
              </a:rPr>
              <a:t>eval</a:t>
            </a:r>
            <a:r>
              <a:rPr lang="en-US" sz="2000" b="1" dirty="0" smtClean="0">
                <a:solidFill>
                  <a:srgbClr val="FF0000"/>
                </a:solidFill>
              </a:rPr>
              <a:t> </a:t>
            </a:r>
            <a:r>
              <a:rPr lang="en-US" sz="2000" dirty="0" smtClean="0"/>
              <a:t>with a private variable environment. This means that in strict mode, evaluated code can query and set local variables, but it cannot define new variables or functions in the local scope</a:t>
            </a:r>
          </a:p>
          <a:p>
            <a:pPr lvl="1"/>
            <a:r>
              <a:rPr lang="en-US" sz="2000" dirty="0" smtClean="0"/>
              <a:t>strict mode makes </a:t>
            </a:r>
            <a:r>
              <a:rPr lang="en-US" sz="2000" dirty="0" err="1" smtClean="0"/>
              <a:t>eval</a:t>
            </a:r>
            <a:r>
              <a:rPr lang="en-US" sz="2000" dirty="0" smtClean="0"/>
              <a:t>() even more operator-like by effectively making “</a:t>
            </a:r>
            <a:r>
              <a:rPr lang="en-US" sz="2000" dirty="0" err="1" smtClean="0"/>
              <a:t>eval</a:t>
            </a:r>
            <a:r>
              <a:rPr lang="en-US" sz="2000" dirty="0" smtClean="0"/>
              <a:t>” into a reserved word. You are not allowed to overwrite the </a:t>
            </a:r>
            <a:r>
              <a:rPr lang="en-US" sz="2000" dirty="0" err="1" smtClean="0"/>
              <a:t>eval</a:t>
            </a:r>
            <a:r>
              <a:rPr lang="en-US" sz="2000" dirty="0" smtClean="0"/>
              <a:t>() function with a new value. And you are not allowed to declare a variable, function, function parameter, or catch block parameter with the name “</a:t>
            </a:r>
            <a:r>
              <a:rPr lang="en-US" sz="2000" dirty="0" err="1" smtClean="0"/>
              <a:t>eval</a:t>
            </a:r>
            <a:r>
              <a:rPr lang="en-US" sz="2000" dirty="0" smtClean="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The </a:t>
            </a:r>
            <a:r>
              <a:rPr lang="en-US" sz="2400" dirty="0" err="1" smtClean="0">
                <a:solidFill>
                  <a:srgbClr val="FF0000"/>
                </a:solidFill>
              </a:rPr>
              <a:t>typeof</a:t>
            </a:r>
            <a:r>
              <a:rPr lang="en-US" sz="2400" dirty="0" smtClean="0"/>
              <a:t> operator</a:t>
            </a:r>
          </a:p>
          <a:p>
            <a:pPr lvl="1"/>
            <a:r>
              <a:rPr lang="en-US" sz="2000" dirty="0" smtClean="0"/>
              <a:t>It returns a string which specifies the type of the operand </a:t>
            </a:r>
          </a:p>
        </p:txBody>
      </p:sp>
      <p:pic>
        <p:nvPicPr>
          <p:cNvPr id="4098" name="Picture 2"/>
          <p:cNvPicPr>
            <a:picLocks noChangeAspect="1" noChangeArrowheads="1"/>
          </p:cNvPicPr>
          <p:nvPr/>
        </p:nvPicPr>
        <p:blipFill>
          <a:blip r:embed="rId3" cstate="print"/>
          <a:srcRect/>
          <a:stretch>
            <a:fillRect/>
          </a:stretch>
        </p:blipFill>
        <p:spPr bwMode="auto">
          <a:xfrm>
            <a:off x="762000" y="2133600"/>
            <a:ext cx="7667625"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The </a:t>
            </a:r>
            <a:r>
              <a:rPr lang="en-US" sz="2400" dirty="0" smtClean="0">
                <a:solidFill>
                  <a:srgbClr val="FF0000"/>
                </a:solidFill>
              </a:rPr>
              <a:t>delete</a:t>
            </a:r>
            <a:r>
              <a:rPr lang="en-US" sz="2400" dirty="0" smtClean="0"/>
              <a:t> operator</a:t>
            </a:r>
          </a:p>
          <a:p>
            <a:pPr lvl="1"/>
            <a:r>
              <a:rPr lang="en-US" sz="2000" dirty="0" smtClean="0"/>
              <a:t>It attempts to delete the object property or array element</a:t>
            </a:r>
            <a:br>
              <a:rPr lang="en-US" sz="2000" dirty="0" smtClean="0"/>
            </a:br>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r>
              <a:rPr lang="en-US" sz="2000" dirty="0" smtClean="0"/>
              <a:t>Note that a deleted property or array element is not merely set to the undefined value. When a property is deleted, the property ceases to exist</a:t>
            </a:r>
          </a:p>
          <a:p>
            <a:pPr lvl="1"/>
            <a:r>
              <a:rPr lang="en-US" sz="2000" dirty="0" smtClean="0"/>
              <a:t>delete expects its operand to be an </a:t>
            </a:r>
            <a:r>
              <a:rPr lang="en-US" sz="2000" dirty="0" err="1" smtClean="0"/>
              <a:t>lvalue</a:t>
            </a:r>
            <a:r>
              <a:rPr lang="en-US" sz="2000" dirty="0" smtClean="0"/>
              <a:t>. If it is not an </a:t>
            </a:r>
            <a:r>
              <a:rPr lang="en-US" sz="2000" dirty="0" err="1" smtClean="0"/>
              <a:t>lvalue</a:t>
            </a:r>
            <a:r>
              <a:rPr lang="en-US" sz="2000" dirty="0" smtClean="0"/>
              <a:t>, the operator takes no action and returns true.</a:t>
            </a:r>
          </a:p>
          <a:p>
            <a:pPr lvl="1"/>
            <a:r>
              <a:rPr lang="en-US" sz="2000" dirty="0" smtClean="0"/>
              <a:t>Otherwise, delete attempts to delete the specified </a:t>
            </a:r>
            <a:r>
              <a:rPr lang="en-US" sz="2000" dirty="0" err="1" smtClean="0"/>
              <a:t>lvalue</a:t>
            </a:r>
            <a:r>
              <a:rPr lang="en-US" sz="2000" dirty="0" smtClean="0"/>
              <a:t> returning true if success</a:t>
            </a:r>
          </a:p>
        </p:txBody>
      </p:sp>
      <p:pic>
        <p:nvPicPr>
          <p:cNvPr id="5123" name="Picture 3"/>
          <p:cNvPicPr>
            <a:picLocks noChangeAspect="1" noChangeArrowheads="1"/>
          </p:cNvPicPr>
          <p:nvPr/>
        </p:nvPicPr>
        <p:blipFill>
          <a:blip r:embed="rId3" cstate="print"/>
          <a:srcRect/>
          <a:stretch>
            <a:fillRect/>
          </a:stretch>
        </p:blipFill>
        <p:spPr bwMode="auto">
          <a:xfrm>
            <a:off x="990600" y="1905000"/>
            <a:ext cx="6791325" cy="161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Example of </a:t>
            </a:r>
            <a:r>
              <a:rPr lang="en-US" sz="2400" dirty="0" smtClean="0">
                <a:solidFill>
                  <a:srgbClr val="FF0000"/>
                </a:solidFill>
              </a:rPr>
              <a:t>delete</a:t>
            </a:r>
            <a:r>
              <a:rPr lang="en-US" sz="2400" dirty="0" smtClean="0"/>
              <a:t> operator</a:t>
            </a:r>
          </a:p>
          <a:p>
            <a:pPr lvl="1"/>
            <a:endParaRPr lang="en-US" sz="2000" dirty="0" smtClean="0"/>
          </a:p>
        </p:txBody>
      </p:sp>
      <p:pic>
        <p:nvPicPr>
          <p:cNvPr id="6146" name="Picture 2"/>
          <p:cNvPicPr>
            <a:picLocks noChangeAspect="1" noChangeArrowheads="1"/>
          </p:cNvPicPr>
          <p:nvPr/>
        </p:nvPicPr>
        <p:blipFill>
          <a:blip r:embed="rId3" cstate="print"/>
          <a:srcRect/>
          <a:stretch>
            <a:fillRect/>
          </a:stretch>
        </p:blipFill>
        <p:spPr bwMode="auto">
          <a:xfrm>
            <a:off x="838200" y="1752600"/>
            <a:ext cx="6877050" cy="203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Statements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None/>
            </a:pPr>
            <a:endParaRPr lang="en-US" sz="2400" dirty="0" smtClean="0"/>
          </a:p>
          <a:p>
            <a:pPr lvl="1"/>
            <a:endParaRPr lang="en-US" sz="2000" dirty="0" smtClean="0"/>
          </a:p>
        </p:txBody>
      </p:sp>
      <p:pic>
        <p:nvPicPr>
          <p:cNvPr id="7170" name="Picture 2"/>
          <p:cNvPicPr>
            <a:picLocks noChangeAspect="1" noChangeArrowheads="1"/>
          </p:cNvPicPr>
          <p:nvPr/>
        </p:nvPicPr>
        <p:blipFill>
          <a:blip r:embed="rId3" cstate="print"/>
          <a:srcRect/>
          <a:stretch>
            <a:fillRect/>
          </a:stretch>
        </p:blipFill>
        <p:spPr bwMode="auto">
          <a:xfrm>
            <a:off x="609600" y="914400"/>
            <a:ext cx="8058150" cy="5686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Statements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None/>
            </a:pPr>
            <a:endParaRPr lang="en-US" sz="2400" dirty="0" smtClean="0"/>
          </a:p>
          <a:p>
            <a:pPr lvl="1"/>
            <a:endParaRPr lang="en-US" sz="2000" dirty="0" smtClean="0"/>
          </a:p>
        </p:txBody>
      </p:sp>
      <p:pic>
        <p:nvPicPr>
          <p:cNvPr id="8195" name="Picture 3"/>
          <p:cNvPicPr>
            <a:picLocks noChangeAspect="1" noChangeArrowheads="1"/>
          </p:cNvPicPr>
          <p:nvPr/>
        </p:nvPicPr>
        <p:blipFill>
          <a:blip r:embed="rId3" cstate="print"/>
          <a:srcRect/>
          <a:stretch>
            <a:fillRect/>
          </a:stretch>
        </p:blipFill>
        <p:spPr bwMode="auto">
          <a:xfrm>
            <a:off x="609600" y="1066800"/>
            <a:ext cx="7934325"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Terms of three categories of objects and two types of properties</a:t>
            </a:r>
          </a:p>
          <a:p>
            <a:pPr lvl="1"/>
            <a:r>
              <a:rPr lang="en-US" sz="2000" i="1" dirty="0" smtClean="0">
                <a:solidFill>
                  <a:srgbClr val="00B050"/>
                </a:solidFill>
              </a:rPr>
              <a:t>native object</a:t>
            </a:r>
            <a:r>
              <a:rPr lang="en-US" sz="2000" i="1" dirty="0" smtClean="0"/>
              <a:t>: </a:t>
            </a:r>
            <a:r>
              <a:rPr lang="en-US" sz="2000" dirty="0" smtClean="0"/>
              <a:t>is an object or class of objects defined by the </a:t>
            </a:r>
            <a:r>
              <a:rPr lang="en-US" sz="2000" dirty="0" err="1" smtClean="0"/>
              <a:t>ECMAScript</a:t>
            </a:r>
            <a:r>
              <a:rPr lang="en-US" sz="2000" dirty="0" smtClean="0"/>
              <a:t> specification, say Arrays, functions, dates, and regular expressions</a:t>
            </a:r>
            <a:endParaRPr lang="en-US" sz="2000" i="1" dirty="0" smtClean="0"/>
          </a:p>
          <a:p>
            <a:pPr lvl="1"/>
            <a:r>
              <a:rPr lang="en-US" sz="2000" i="1" dirty="0" smtClean="0">
                <a:solidFill>
                  <a:srgbClr val="00B050"/>
                </a:solidFill>
              </a:rPr>
              <a:t>host object</a:t>
            </a:r>
            <a:r>
              <a:rPr lang="en-US" sz="2000" i="1" dirty="0" smtClean="0"/>
              <a:t>: </a:t>
            </a:r>
            <a:r>
              <a:rPr lang="en-US" sz="2000" dirty="0" smtClean="0"/>
              <a:t>is an object defined by the host environment (such as a web browser) within which the JavaScript interpreter is embedded. Say, The </a:t>
            </a:r>
            <a:r>
              <a:rPr lang="en-US" sz="2000" dirty="0" err="1" smtClean="0"/>
              <a:t>HTMLElement</a:t>
            </a:r>
            <a:r>
              <a:rPr lang="en-US" sz="2000" dirty="0" smtClean="0"/>
              <a:t> objects that represent the structure of a web page in client-side JavaScript are host objects. Host objects may also be native objects.</a:t>
            </a:r>
            <a:endParaRPr lang="en-US" sz="2000" i="1" dirty="0" smtClean="0"/>
          </a:p>
          <a:p>
            <a:pPr lvl="1"/>
            <a:r>
              <a:rPr lang="en-US" sz="2000" i="1" dirty="0" smtClean="0">
                <a:solidFill>
                  <a:srgbClr val="00B050"/>
                </a:solidFill>
              </a:rPr>
              <a:t>user-defined object</a:t>
            </a:r>
            <a:r>
              <a:rPr lang="en-US" sz="2000" i="1" dirty="0" smtClean="0"/>
              <a:t>: </a:t>
            </a:r>
            <a:r>
              <a:rPr lang="en-US" sz="2000" dirty="0" smtClean="0"/>
              <a:t>is any object created by the execution of JavaScript code</a:t>
            </a:r>
            <a:endParaRPr lang="en-US" sz="2000" i="1" dirty="0" smtClean="0"/>
          </a:p>
          <a:p>
            <a:pPr lvl="1"/>
            <a:r>
              <a:rPr lang="en-US" sz="2000" i="1" dirty="0" smtClean="0">
                <a:solidFill>
                  <a:srgbClr val="00B050"/>
                </a:solidFill>
              </a:rPr>
              <a:t>own property</a:t>
            </a:r>
            <a:r>
              <a:rPr lang="en-US" sz="2000" i="1" dirty="0" smtClean="0"/>
              <a:t>: </a:t>
            </a:r>
            <a:r>
              <a:rPr lang="en-US" sz="2000" dirty="0" smtClean="0"/>
              <a:t>is a property defined directly on an object</a:t>
            </a:r>
            <a:endParaRPr lang="en-US" sz="2000" i="1" dirty="0" smtClean="0"/>
          </a:p>
          <a:p>
            <a:pPr lvl="1"/>
            <a:r>
              <a:rPr lang="en-US" sz="2000" i="1" dirty="0" smtClean="0">
                <a:solidFill>
                  <a:srgbClr val="00B050"/>
                </a:solidFill>
              </a:rPr>
              <a:t>inherited property</a:t>
            </a:r>
            <a:r>
              <a:rPr lang="en-US" sz="2000" i="1" dirty="0" smtClean="0"/>
              <a:t>: 	</a:t>
            </a:r>
            <a:r>
              <a:rPr lang="en-US" sz="2000" dirty="0" smtClean="0"/>
              <a:t> is a property defined by an object’s prototype object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JavaScript</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Is the programming language of the Web created by Netscape</a:t>
            </a:r>
          </a:p>
          <a:p>
            <a:r>
              <a:rPr lang="en-US" sz="2400" dirty="0" smtClean="0"/>
              <a:t>Is a high-level, dynamic, </a:t>
            </a:r>
            <a:r>
              <a:rPr lang="en-US" sz="2400" dirty="0" err="1" smtClean="0"/>
              <a:t>untyped</a:t>
            </a:r>
            <a:r>
              <a:rPr lang="en-US" sz="2400" dirty="0" smtClean="0"/>
              <a:t> interpreted programming language that is well-suited to object-oriented and functional programming styles</a:t>
            </a:r>
          </a:p>
          <a:p>
            <a:r>
              <a:rPr lang="en-US" sz="2400" dirty="0" smtClean="0"/>
              <a:t>Derives its syntax from Java, its first-class functions from Scheme, and its prototype-based inheritance from Self</a:t>
            </a:r>
          </a:p>
          <a:p>
            <a:r>
              <a:rPr lang="en-US" sz="2400" dirty="0" smtClean="0"/>
              <a:t>Its Language standard - European Computer Manufacturer’s Association (</a:t>
            </a:r>
            <a:r>
              <a:rPr lang="en-US" sz="2400" dirty="0" err="1" smtClean="0"/>
              <a:t>ECMAScript</a:t>
            </a:r>
            <a:r>
              <a:rPr lang="en-US" sz="2400" dirty="0" smtClean="0"/>
              <a:t>), the latest version is ES5</a:t>
            </a:r>
          </a:p>
          <a:p>
            <a:r>
              <a:rPr lang="en-US" sz="2400" dirty="0" smtClean="0"/>
              <a:t>Work seamlessly with HTML, CSS frontend techniques</a:t>
            </a:r>
          </a:p>
          <a:p>
            <a:r>
              <a:rPr lang="en-US" sz="2400" dirty="0" smtClean="0"/>
              <a:t>Need JavaScript Virtual Machine to execute the code</a:t>
            </a:r>
          </a:p>
          <a:p>
            <a:r>
              <a:rPr lang="en-US" sz="2400" dirty="0" smtClean="0"/>
              <a:t>Automatically garbage collected</a:t>
            </a:r>
          </a:p>
          <a:p>
            <a:endParaRPr lang="en-US" sz="24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marL="342900" lvl="1" indent="-342900">
              <a:buFont typeface="Arial" pitchFamily="34" charset="0"/>
              <a:buChar char="•"/>
            </a:pPr>
            <a:r>
              <a:rPr lang="en-US" sz="2400" dirty="0" smtClean="0"/>
              <a:t>Object creation</a:t>
            </a:r>
          </a:p>
          <a:p>
            <a:pPr lvl="1"/>
            <a:r>
              <a:rPr lang="en-US" sz="2000" dirty="0" smtClean="0"/>
              <a:t>Objects can be created </a:t>
            </a:r>
            <a:r>
              <a:rPr lang="en-US" sz="2000" dirty="0" smtClean="0">
                <a:solidFill>
                  <a:srgbClr val="FF0000"/>
                </a:solidFill>
              </a:rPr>
              <a:t>with object literals, with the new keyword </a:t>
            </a:r>
            <a:r>
              <a:rPr lang="en-US" sz="2000" dirty="0" smtClean="0"/>
              <a:t>and (in ES5) </a:t>
            </a:r>
            <a:r>
              <a:rPr lang="en-US" sz="2000" dirty="0" smtClean="0">
                <a:solidFill>
                  <a:srgbClr val="FF0000"/>
                </a:solidFill>
              </a:rPr>
              <a:t>with the </a:t>
            </a:r>
            <a:r>
              <a:rPr lang="en-US" sz="2000" dirty="0" err="1" smtClean="0">
                <a:solidFill>
                  <a:srgbClr val="FF0000"/>
                </a:solidFill>
              </a:rPr>
              <a:t>Object.create</a:t>
            </a:r>
            <a:r>
              <a:rPr lang="en-US" sz="2000" dirty="0" smtClean="0">
                <a:solidFill>
                  <a:srgbClr val="FF0000"/>
                </a:solidFill>
              </a:rPr>
              <a:t>() </a:t>
            </a:r>
            <a:r>
              <a:rPr lang="en-US" sz="2000" dirty="0" smtClean="0"/>
              <a:t>function</a:t>
            </a:r>
          </a:p>
          <a:p>
            <a:pPr lvl="1"/>
            <a:r>
              <a:rPr lang="en-US" sz="2000" dirty="0" smtClean="0"/>
              <a:t>Object can be treated as a </a:t>
            </a:r>
            <a:r>
              <a:rPr lang="en-US" sz="2000" dirty="0" err="1" smtClean="0"/>
              <a:t>hashtable</a:t>
            </a:r>
            <a:r>
              <a:rPr lang="en-US" sz="2000" dirty="0" smtClean="0"/>
              <a:t> containing key/value pair</a:t>
            </a:r>
          </a:p>
          <a:p>
            <a:pPr marL="342900" lvl="1" indent="-342900">
              <a:buFont typeface="Arial" pitchFamily="34" charset="0"/>
              <a:buChar char="•"/>
            </a:pPr>
            <a:r>
              <a:rPr lang="en-US" sz="2400" dirty="0" smtClean="0"/>
              <a:t>Prototype</a:t>
            </a:r>
          </a:p>
          <a:p>
            <a:pPr lvl="1"/>
            <a:r>
              <a:rPr lang="en-US" sz="2000" dirty="0" smtClean="0"/>
              <a:t>Every JavaScript object has a second JavaScript object, called prototype (or null but this is rare) associated with it. The object inherits properties from the prototype</a:t>
            </a:r>
          </a:p>
          <a:p>
            <a:pPr lvl="1"/>
            <a:r>
              <a:rPr lang="en-US" sz="2000" dirty="0" smtClean="0"/>
              <a:t>All objects created by object literals have the same prototype object, called </a:t>
            </a:r>
            <a:r>
              <a:rPr lang="en-US" sz="2000" dirty="0" err="1" smtClean="0">
                <a:solidFill>
                  <a:srgbClr val="FF0000"/>
                </a:solidFill>
              </a:rPr>
              <a:t>Object.prototype</a:t>
            </a:r>
            <a:endParaRPr lang="en-US" sz="2000" dirty="0" smtClean="0">
              <a:solidFill>
                <a:srgbClr val="FF0000"/>
              </a:solidFill>
            </a:endParaRPr>
          </a:p>
          <a:p>
            <a:pPr lvl="1"/>
            <a:r>
              <a:rPr lang="en-US" sz="2000" dirty="0" smtClean="0"/>
              <a:t>Objects created using the new keyword and a constructor invocation use </a:t>
            </a:r>
            <a:r>
              <a:rPr lang="en-US" sz="2000" dirty="0" smtClean="0">
                <a:solidFill>
                  <a:srgbClr val="FF0000"/>
                </a:solidFill>
              </a:rPr>
              <a:t>the value of the prototype property of the constructor function </a:t>
            </a:r>
            <a:r>
              <a:rPr lang="en-US" sz="2000" dirty="0" smtClean="0"/>
              <a:t>as their prototype, say </a:t>
            </a:r>
            <a:r>
              <a:rPr lang="en-US" sz="2000" dirty="0" err="1" smtClean="0"/>
              <a:t>Array.prototype</a:t>
            </a:r>
            <a:r>
              <a:rPr lang="en-US" sz="2000" dirty="0" smtClean="0"/>
              <a:t>, </a:t>
            </a:r>
            <a:r>
              <a:rPr lang="en-US" sz="2000" dirty="0" err="1" smtClean="0"/>
              <a:t>Date.prototype</a:t>
            </a:r>
            <a:endParaRPr lang="en-US" sz="2000" dirty="0" smtClean="0"/>
          </a:p>
          <a:p>
            <a:pPr lvl="1"/>
            <a:r>
              <a:rPr lang="en-US" sz="2000" dirty="0" err="1" smtClean="0"/>
              <a:t>Object.prototype</a:t>
            </a:r>
            <a:r>
              <a:rPr lang="en-US" sz="2000" dirty="0" smtClean="0"/>
              <a:t> is one of the rare objects that has no prototype</a:t>
            </a:r>
          </a:p>
          <a:p>
            <a:pPr lvl="1"/>
            <a:r>
              <a:rPr lang="en-US" sz="2000" dirty="0" smtClean="0"/>
              <a:t>All of the built-in constructors (and most user-defined constructors) have a prototype that inherits from </a:t>
            </a:r>
            <a:r>
              <a:rPr lang="en-US" sz="2000" dirty="0" err="1" smtClean="0"/>
              <a:t>Object.prototype</a:t>
            </a:r>
            <a:endParaRPr lang="en-US" sz="2000" dirty="0" smtClean="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err="1" smtClean="0"/>
              <a:t>Object.create</a:t>
            </a:r>
            <a:r>
              <a:rPr lang="en-US" sz="2400" dirty="0" smtClean="0"/>
              <a:t>()</a:t>
            </a:r>
          </a:p>
          <a:p>
            <a:pPr lvl="1"/>
            <a:r>
              <a:rPr lang="en-US" sz="2000" dirty="0" smtClean="0"/>
              <a:t>ES5 defines </a:t>
            </a:r>
            <a:r>
              <a:rPr lang="en-US" sz="2000" dirty="0" err="1" smtClean="0"/>
              <a:t>Object.create</a:t>
            </a:r>
            <a:r>
              <a:rPr lang="en-US" sz="2000" dirty="0" smtClean="0"/>
              <a:t>(), that creates a new object, using its first argument as the prototype of that object. It also takes an optional second argument that describes the properties of the new object. It is a static function, not a method invoked on individual objects</a:t>
            </a:r>
            <a:br>
              <a:rPr lang="en-US" sz="2000" dirty="0" smtClean="0"/>
            </a:br>
            <a:r>
              <a:rPr lang="en-US" sz="2000" dirty="0" smtClean="0"/>
              <a:t/>
            </a:r>
            <a:br>
              <a:rPr lang="en-US" sz="2000" dirty="0" smtClean="0"/>
            </a:br>
            <a:r>
              <a:rPr lang="en-US" sz="2000" dirty="0" err="1" smtClean="0"/>
              <a:t>var</a:t>
            </a:r>
            <a:r>
              <a:rPr lang="en-US" sz="2000" dirty="0" smtClean="0"/>
              <a:t> o1 = </a:t>
            </a:r>
            <a:r>
              <a:rPr lang="en-US" sz="2000" dirty="0" err="1" smtClean="0"/>
              <a:t>Object.create</a:t>
            </a:r>
            <a:r>
              <a:rPr lang="en-US" sz="2000" dirty="0" smtClean="0"/>
              <a:t>({x:1, y:2}); // o1 inherits properties x and y.</a:t>
            </a:r>
            <a:br>
              <a:rPr lang="en-US" sz="2000" dirty="0" smtClean="0"/>
            </a:br>
            <a:r>
              <a:rPr lang="en-US" sz="2000" dirty="0" err="1" smtClean="0"/>
              <a:t>var</a:t>
            </a:r>
            <a:r>
              <a:rPr lang="en-US" sz="2000" dirty="0" smtClean="0"/>
              <a:t> o2 = </a:t>
            </a:r>
            <a:r>
              <a:rPr lang="en-US" sz="2000" dirty="0" err="1" smtClean="0"/>
              <a:t>Object.create</a:t>
            </a:r>
            <a:r>
              <a:rPr lang="en-US" sz="2000" dirty="0" smtClean="0"/>
              <a:t>(null); // o2 inherits no props or methods.</a:t>
            </a:r>
            <a:br>
              <a:rPr lang="en-US" sz="2000" dirty="0" smtClean="0"/>
            </a:br>
            <a:r>
              <a:rPr lang="en-US" sz="2000" dirty="0" smtClean="0"/>
              <a:t>// o3 is like {} or new Object(). </a:t>
            </a:r>
            <a:br>
              <a:rPr lang="en-US" sz="2000" dirty="0" smtClean="0"/>
            </a:br>
            <a:r>
              <a:rPr lang="en-US" sz="2000" dirty="0" err="1" smtClean="0"/>
              <a:t>var</a:t>
            </a:r>
            <a:r>
              <a:rPr lang="en-US" sz="2000" dirty="0" smtClean="0"/>
              <a:t> o3 = </a:t>
            </a:r>
            <a:r>
              <a:rPr lang="en-US" sz="2000" dirty="0" err="1" smtClean="0"/>
              <a:t>Object.create</a:t>
            </a:r>
            <a:r>
              <a:rPr lang="en-US" sz="2000" dirty="0" smtClean="0"/>
              <a:t>(</a:t>
            </a:r>
            <a:r>
              <a:rPr lang="en-US" sz="2000" dirty="0" err="1" smtClean="0"/>
              <a:t>Object.prototype</a:t>
            </a:r>
            <a:r>
              <a:rPr lang="en-US" sz="2000" dirty="0" smtClean="0"/>
              <a:t>); </a:t>
            </a:r>
          </a:p>
          <a:p>
            <a:pPr lvl="1"/>
            <a:endParaRPr lang="en-US" sz="20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Inherit</a:t>
            </a:r>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None/>
            </a:pPr>
            <a:endParaRPr lang="en-US" sz="2400" dirty="0" smtClean="0"/>
          </a:p>
          <a:p>
            <a:pPr marL="342900" lvl="1" indent="-342900">
              <a:buFont typeface="Arial" pitchFamily="34" charset="0"/>
              <a:buChar char="•"/>
            </a:pPr>
            <a:r>
              <a:rPr lang="en-US" sz="2400" dirty="0" smtClean="0"/>
              <a:t>for/in traverse the properties of object</a:t>
            </a:r>
          </a:p>
          <a:p>
            <a:pPr lvl="1"/>
            <a:r>
              <a:rPr lang="en-US" sz="2000" dirty="0" smtClean="0"/>
              <a:t>for(stock in portfolio) {</a:t>
            </a:r>
            <a:br>
              <a:rPr lang="en-US" sz="2000" dirty="0" smtClean="0"/>
            </a:br>
            <a:r>
              <a:rPr lang="en-US" sz="2000" dirty="0" smtClean="0"/>
              <a:t>     </a:t>
            </a:r>
            <a:r>
              <a:rPr lang="en-US" sz="2000" dirty="0" err="1" smtClean="0"/>
              <a:t>var</a:t>
            </a:r>
            <a:r>
              <a:rPr lang="en-US" sz="2000" dirty="0" smtClean="0"/>
              <a:t> shares = portfolio [stock];</a:t>
            </a:r>
            <a:br>
              <a:rPr lang="en-US" sz="2000" dirty="0" smtClean="0"/>
            </a:br>
            <a:r>
              <a:rPr lang="en-US" sz="2000" dirty="0" smtClean="0"/>
              <a:t>}</a:t>
            </a:r>
          </a:p>
          <a:p>
            <a:pPr lvl="1"/>
            <a:endParaRPr lang="en-US" sz="2000" dirty="0" smtClean="0"/>
          </a:p>
          <a:p>
            <a:pPr lvl="1"/>
            <a:endParaRPr lang="en-US" sz="2000" dirty="0" smtClean="0"/>
          </a:p>
        </p:txBody>
      </p:sp>
      <p:pic>
        <p:nvPicPr>
          <p:cNvPr id="6" name="Picture 3"/>
          <p:cNvPicPr>
            <a:picLocks noChangeAspect="1" noChangeArrowheads="1"/>
          </p:cNvPicPr>
          <p:nvPr/>
        </p:nvPicPr>
        <p:blipFill>
          <a:blip r:embed="rId3" cstate="print"/>
          <a:srcRect/>
          <a:stretch>
            <a:fillRect/>
          </a:stretch>
        </p:blipFill>
        <p:spPr bwMode="auto">
          <a:xfrm>
            <a:off x="914400" y="1600200"/>
            <a:ext cx="6924675"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Inheritance</a:t>
            </a:r>
          </a:p>
          <a:p>
            <a:pPr lvl="1"/>
            <a:endParaRPr lang="en-US" sz="2000" dirty="0" smtClean="0"/>
          </a:p>
          <a:p>
            <a:pPr lvl="1"/>
            <a:endParaRPr lang="en-US" sz="2000" dirty="0" smtClean="0"/>
          </a:p>
          <a:p>
            <a:pPr lvl="1"/>
            <a:endParaRPr lang="en-US" sz="2000" dirty="0" smtClean="0"/>
          </a:p>
        </p:txBody>
      </p:sp>
      <p:pic>
        <p:nvPicPr>
          <p:cNvPr id="11266" name="Picture 2"/>
          <p:cNvPicPr>
            <a:picLocks noChangeAspect="1" noChangeArrowheads="1"/>
          </p:cNvPicPr>
          <p:nvPr/>
        </p:nvPicPr>
        <p:blipFill>
          <a:blip r:embed="rId3" cstate="print"/>
          <a:srcRect/>
          <a:stretch>
            <a:fillRect/>
          </a:stretch>
        </p:blipFill>
        <p:spPr bwMode="auto">
          <a:xfrm>
            <a:off x="838200" y="1600200"/>
            <a:ext cx="6962775" cy="1838325"/>
          </a:xfrm>
          <a:prstGeom prst="rect">
            <a:avLst/>
          </a:prstGeom>
          <a:noFill/>
          <a:ln w="9525">
            <a:noFill/>
            <a:miter lim="800000"/>
            <a:headEnd/>
            <a:tailEnd/>
          </a:ln>
        </p:spPr>
      </p:pic>
      <p:sp>
        <p:nvSpPr>
          <p:cNvPr id="7" name="Rectangle 6"/>
          <p:cNvSpPr/>
          <p:nvPr/>
        </p:nvSpPr>
        <p:spPr>
          <a:xfrm>
            <a:off x="3352800" y="4267200"/>
            <a:ext cx="1295400" cy="4166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352800" y="3810000"/>
            <a:ext cx="1295400" cy="381000"/>
          </a:xfrm>
          <a:prstGeom prst="rect">
            <a:avLst/>
          </a:prstGeom>
          <a:noFill/>
        </p:spPr>
        <p:txBody>
          <a:bodyPr wrap="square" rtlCol="0">
            <a:spAutoFit/>
          </a:bodyPr>
          <a:lstStyle/>
          <a:p>
            <a:r>
              <a:rPr lang="en-US" dirty="0" smtClean="0"/>
              <a:t>o</a:t>
            </a:r>
            <a:endParaRPr lang="en-US" dirty="0"/>
          </a:p>
        </p:txBody>
      </p:sp>
      <p:sp>
        <p:nvSpPr>
          <p:cNvPr id="12" name="TextBox 11"/>
          <p:cNvSpPr txBox="1"/>
          <p:nvPr/>
        </p:nvSpPr>
        <p:spPr>
          <a:xfrm>
            <a:off x="5486400" y="3845626"/>
            <a:ext cx="1295400" cy="381000"/>
          </a:xfrm>
          <a:prstGeom prst="rect">
            <a:avLst/>
          </a:prstGeom>
          <a:noFill/>
        </p:spPr>
        <p:txBody>
          <a:bodyPr wrap="square" rtlCol="0">
            <a:spAutoFit/>
          </a:bodyPr>
          <a:lstStyle/>
          <a:p>
            <a:r>
              <a:rPr lang="en-US" dirty="0" smtClean="0"/>
              <a:t>p</a:t>
            </a:r>
            <a:endParaRPr lang="en-US" dirty="0"/>
          </a:p>
        </p:txBody>
      </p:sp>
      <p:sp>
        <p:nvSpPr>
          <p:cNvPr id="13" name="TextBox 12"/>
          <p:cNvSpPr txBox="1"/>
          <p:nvPr/>
        </p:nvSpPr>
        <p:spPr>
          <a:xfrm>
            <a:off x="7467600" y="3845626"/>
            <a:ext cx="1295400" cy="381000"/>
          </a:xfrm>
          <a:prstGeom prst="rect">
            <a:avLst/>
          </a:prstGeom>
          <a:noFill/>
        </p:spPr>
        <p:txBody>
          <a:bodyPr wrap="square" rtlCol="0">
            <a:spAutoFit/>
          </a:bodyPr>
          <a:lstStyle/>
          <a:p>
            <a:r>
              <a:rPr lang="en-US" dirty="0" smtClean="0"/>
              <a:t>q</a:t>
            </a:r>
            <a:endParaRPr lang="en-US" dirty="0"/>
          </a:p>
        </p:txBody>
      </p:sp>
      <p:sp>
        <p:nvSpPr>
          <p:cNvPr id="15" name="TextBox 14"/>
          <p:cNvSpPr txBox="1"/>
          <p:nvPr/>
        </p:nvSpPr>
        <p:spPr>
          <a:xfrm>
            <a:off x="3352800" y="4302826"/>
            <a:ext cx="1295400" cy="381000"/>
          </a:xfrm>
          <a:prstGeom prst="rect">
            <a:avLst/>
          </a:prstGeom>
          <a:noFill/>
        </p:spPr>
        <p:txBody>
          <a:bodyPr wrap="square" rtlCol="0">
            <a:spAutoFit/>
          </a:bodyPr>
          <a:lstStyle/>
          <a:p>
            <a:r>
              <a:rPr lang="en-US" dirty="0" smtClean="0"/>
              <a:t>prototype</a:t>
            </a:r>
            <a:endParaRPr lang="en-US" dirty="0"/>
          </a:p>
        </p:txBody>
      </p:sp>
      <p:sp>
        <p:nvSpPr>
          <p:cNvPr id="16" name="Rectangle 15"/>
          <p:cNvSpPr/>
          <p:nvPr/>
        </p:nvSpPr>
        <p:spPr>
          <a:xfrm>
            <a:off x="3352800" y="4683826"/>
            <a:ext cx="1295400" cy="4166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352800" y="4683826"/>
            <a:ext cx="1295400" cy="381000"/>
          </a:xfrm>
          <a:prstGeom prst="rect">
            <a:avLst/>
          </a:prstGeom>
          <a:noFill/>
        </p:spPr>
        <p:txBody>
          <a:bodyPr wrap="square" rtlCol="0">
            <a:spAutoFit/>
          </a:bodyPr>
          <a:lstStyle/>
          <a:p>
            <a:r>
              <a:rPr lang="en-US" dirty="0" smtClean="0"/>
              <a:t>x</a:t>
            </a:r>
            <a:endParaRPr lang="en-US" dirty="0"/>
          </a:p>
        </p:txBody>
      </p:sp>
      <p:sp>
        <p:nvSpPr>
          <p:cNvPr id="18" name="Rectangle 17"/>
          <p:cNvSpPr/>
          <p:nvPr/>
        </p:nvSpPr>
        <p:spPr>
          <a:xfrm>
            <a:off x="5486400" y="4267200"/>
            <a:ext cx="1295400" cy="4166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486400" y="4302826"/>
            <a:ext cx="1295400" cy="381000"/>
          </a:xfrm>
          <a:prstGeom prst="rect">
            <a:avLst/>
          </a:prstGeom>
          <a:noFill/>
        </p:spPr>
        <p:txBody>
          <a:bodyPr wrap="square" rtlCol="0">
            <a:spAutoFit/>
          </a:bodyPr>
          <a:lstStyle/>
          <a:p>
            <a:r>
              <a:rPr lang="en-US" dirty="0" smtClean="0"/>
              <a:t>prototype</a:t>
            </a:r>
            <a:endParaRPr lang="en-US" dirty="0"/>
          </a:p>
        </p:txBody>
      </p:sp>
      <p:sp>
        <p:nvSpPr>
          <p:cNvPr id="20" name="Rectangle 19"/>
          <p:cNvSpPr/>
          <p:nvPr/>
        </p:nvSpPr>
        <p:spPr>
          <a:xfrm>
            <a:off x="5486400" y="4683826"/>
            <a:ext cx="1295400" cy="4166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486400" y="4683826"/>
            <a:ext cx="1295400" cy="381000"/>
          </a:xfrm>
          <a:prstGeom prst="rect">
            <a:avLst/>
          </a:prstGeom>
          <a:noFill/>
        </p:spPr>
        <p:txBody>
          <a:bodyPr wrap="square" rtlCol="0">
            <a:spAutoFit/>
          </a:bodyPr>
          <a:lstStyle/>
          <a:p>
            <a:r>
              <a:rPr lang="en-US" dirty="0" smtClean="0"/>
              <a:t>y</a:t>
            </a:r>
            <a:endParaRPr lang="en-US" dirty="0"/>
          </a:p>
        </p:txBody>
      </p:sp>
      <p:sp>
        <p:nvSpPr>
          <p:cNvPr id="22" name="Rectangle 21"/>
          <p:cNvSpPr/>
          <p:nvPr/>
        </p:nvSpPr>
        <p:spPr>
          <a:xfrm>
            <a:off x="7467600" y="4267200"/>
            <a:ext cx="1295400" cy="4166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467600" y="4302826"/>
            <a:ext cx="1295400" cy="381000"/>
          </a:xfrm>
          <a:prstGeom prst="rect">
            <a:avLst/>
          </a:prstGeom>
          <a:noFill/>
        </p:spPr>
        <p:txBody>
          <a:bodyPr wrap="square" rtlCol="0">
            <a:spAutoFit/>
          </a:bodyPr>
          <a:lstStyle/>
          <a:p>
            <a:r>
              <a:rPr lang="en-US" dirty="0" smtClean="0"/>
              <a:t>prototype</a:t>
            </a:r>
            <a:endParaRPr lang="en-US" dirty="0"/>
          </a:p>
        </p:txBody>
      </p:sp>
      <p:sp>
        <p:nvSpPr>
          <p:cNvPr id="24" name="Rectangle 23"/>
          <p:cNvSpPr/>
          <p:nvPr/>
        </p:nvSpPr>
        <p:spPr>
          <a:xfrm>
            <a:off x="7467600" y="4683826"/>
            <a:ext cx="1295400" cy="4166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467600" y="4683826"/>
            <a:ext cx="1295400" cy="381000"/>
          </a:xfrm>
          <a:prstGeom prst="rect">
            <a:avLst/>
          </a:prstGeom>
          <a:noFill/>
        </p:spPr>
        <p:txBody>
          <a:bodyPr wrap="square" rtlCol="0">
            <a:spAutoFit/>
          </a:bodyPr>
          <a:lstStyle/>
          <a:p>
            <a:r>
              <a:rPr lang="en-US" dirty="0" smtClean="0"/>
              <a:t>z</a:t>
            </a:r>
            <a:endParaRPr lang="en-US" dirty="0"/>
          </a:p>
        </p:txBody>
      </p:sp>
      <p:cxnSp>
        <p:nvCxnSpPr>
          <p:cNvPr id="27" name="Curved Connector 26"/>
          <p:cNvCxnSpPr>
            <a:stCxn id="23" idx="1"/>
          </p:cNvCxnSpPr>
          <p:nvPr/>
        </p:nvCxnSpPr>
        <p:spPr>
          <a:xfrm rot="10800000">
            <a:off x="6781800" y="4302826"/>
            <a:ext cx="685800" cy="1905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9" idx="1"/>
          </p:cNvCxnSpPr>
          <p:nvPr/>
        </p:nvCxnSpPr>
        <p:spPr>
          <a:xfrm rot="10800000">
            <a:off x="4648200" y="4302826"/>
            <a:ext cx="838200" cy="1905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57200" y="3921826"/>
            <a:ext cx="1828800" cy="369332"/>
          </a:xfrm>
          <a:prstGeom prst="rect">
            <a:avLst/>
          </a:prstGeom>
          <a:noFill/>
        </p:spPr>
        <p:txBody>
          <a:bodyPr wrap="square" rtlCol="0">
            <a:spAutoFit/>
          </a:bodyPr>
          <a:lstStyle/>
          <a:p>
            <a:r>
              <a:rPr lang="en-US" dirty="0" err="1" smtClean="0"/>
              <a:t>Object.prototype</a:t>
            </a:r>
            <a:endParaRPr lang="en-US" dirty="0"/>
          </a:p>
        </p:txBody>
      </p:sp>
      <p:sp>
        <p:nvSpPr>
          <p:cNvPr id="31" name="Rectangle 30"/>
          <p:cNvSpPr/>
          <p:nvPr/>
        </p:nvSpPr>
        <p:spPr>
          <a:xfrm>
            <a:off x="457200" y="4267200"/>
            <a:ext cx="1905000" cy="4166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57200" y="4302826"/>
            <a:ext cx="1905000" cy="369332"/>
          </a:xfrm>
          <a:prstGeom prst="rect">
            <a:avLst/>
          </a:prstGeom>
          <a:noFill/>
        </p:spPr>
        <p:txBody>
          <a:bodyPr wrap="square" rtlCol="0">
            <a:spAutoFit/>
          </a:bodyPr>
          <a:lstStyle/>
          <a:p>
            <a:r>
              <a:rPr lang="en-US" dirty="0" smtClean="0"/>
              <a:t>prototype = NULL</a:t>
            </a:r>
            <a:endParaRPr lang="en-US" dirty="0"/>
          </a:p>
        </p:txBody>
      </p:sp>
      <p:sp>
        <p:nvSpPr>
          <p:cNvPr id="33" name="Rectangle 32"/>
          <p:cNvSpPr/>
          <p:nvPr/>
        </p:nvSpPr>
        <p:spPr>
          <a:xfrm>
            <a:off x="457200" y="4683826"/>
            <a:ext cx="1905000" cy="4166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57200" y="4683826"/>
            <a:ext cx="1905000" cy="381000"/>
          </a:xfrm>
          <a:prstGeom prst="rect">
            <a:avLst/>
          </a:prstGeom>
          <a:noFill/>
        </p:spPr>
        <p:txBody>
          <a:bodyPr wrap="square" rtlCol="0">
            <a:spAutoFit/>
          </a:bodyPr>
          <a:lstStyle/>
          <a:p>
            <a:r>
              <a:rPr lang="en-US" dirty="0" err="1" smtClean="0"/>
              <a:t>toString</a:t>
            </a:r>
            <a:r>
              <a:rPr lang="en-US" dirty="0" smtClean="0"/>
              <a:t> …</a:t>
            </a:r>
            <a:endParaRPr lang="en-US" dirty="0"/>
          </a:p>
        </p:txBody>
      </p:sp>
      <p:cxnSp>
        <p:nvCxnSpPr>
          <p:cNvPr id="35" name="Curved Connector 34"/>
          <p:cNvCxnSpPr/>
          <p:nvPr/>
        </p:nvCxnSpPr>
        <p:spPr>
          <a:xfrm rot="10800000">
            <a:off x="2362200" y="4302826"/>
            <a:ext cx="990600" cy="1905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Inheritance</a:t>
            </a:r>
          </a:p>
          <a:p>
            <a:pPr lvl="1"/>
            <a:r>
              <a:rPr lang="en-US" sz="2000" dirty="0" smtClean="0"/>
              <a:t>Property assignment examines the prototype chain to determine whether the assignment is allowed. If o inherits a read-only property named x, 	 for example, then the assignment is not allowed. If the assignment is allowed, however, it always </a:t>
            </a:r>
            <a:r>
              <a:rPr lang="en-US" sz="2000" dirty="0" smtClean="0">
                <a:solidFill>
                  <a:srgbClr val="FF0000"/>
                </a:solidFill>
              </a:rPr>
              <a:t>creates or sets a property in the original object and never modifies the prototype chain </a:t>
            </a:r>
            <a:r>
              <a:rPr lang="en-US" sz="2000" dirty="0" smtClean="0"/>
              <a:t>(which means other objects which inherits the same prototype will not see the changes)</a:t>
            </a:r>
          </a:p>
          <a:p>
            <a:pPr lvl="1"/>
            <a:r>
              <a:rPr lang="en-US" sz="2000" dirty="0" smtClean="0"/>
              <a:t>The fact that inheritance occurs when querying properties but not when setting them is a key feature of JavaScript because it allows us to selectively override inherited properties.</a:t>
            </a:r>
          </a:p>
          <a:p>
            <a:pPr lvl="1"/>
            <a:endParaRPr lang="en-US" sz="2000" dirty="0" smtClean="0"/>
          </a:p>
          <a:p>
            <a:pPr lvl="1"/>
            <a:endParaRPr lang="en-US" sz="2000" dirty="0" smtClean="0"/>
          </a:p>
        </p:txBody>
      </p:sp>
      <p:pic>
        <p:nvPicPr>
          <p:cNvPr id="12291" name="Picture 3"/>
          <p:cNvPicPr>
            <a:picLocks noChangeAspect="1" noChangeArrowheads="1"/>
          </p:cNvPicPr>
          <p:nvPr/>
        </p:nvPicPr>
        <p:blipFill>
          <a:blip r:embed="rId3" cstate="print"/>
          <a:srcRect/>
          <a:stretch>
            <a:fillRect/>
          </a:stretch>
        </p:blipFill>
        <p:spPr bwMode="auto">
          <a:xfrm>
            <a:off x="1219200" y="4724400"/>
            <a:ext cx="6734175" cy="120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Inheritance</a:t>
            </a:r>
          </a:p>
          <a:p>
            <a:pPr lvl="1"/>
            <a:r>
              <a:rPr lang="en-US" sz="2000" dirty="0" smtClean="0"/>
              <a:t>There is one exception to the rule that a property assignment either fails or creates or sets a property in the original object. If o inherits the property x, and that property is an </a:t>
            </a:r>
            <a:r>
              <a:rPr lang="en-US" sz="2000" dirty="0" err="1" smtClean="0"/>
              <a:t>accessor</a:t>
            </a:r>
            <a:r>
              <a:rPr lang="en-US" sz="2000" dirty="0" smtClean="0"/>
              <a:t> property with a setter method, then that setter method is called rather than creating a new property x in o. Note, however, that the setter method is called on the object o, not on the prototype object that defines the property, so if the setter method defines any properties, it will do so on o, and it will again leave the prototype chain unmodified</a:t>
            </a:r>
          </a:p>
          <a:p>
            <a:pPr lvl="1"/>
            <a:r>
              <a:rPr lang="en-US" sz="2000" dirty="0" smtClean="0"/>
              <a:t>Modifying the prototype directly will impact all the object which inherit this prototype</a:t>
            </a:r>
          </a:p>
          <a:p>
            <a:pPr lvl="1"/>
            <a:endParaRPr lang="en-US" sz="20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An attempt to set a property p of an object o fails in these circumstances:</a:t>
            </a:r>
          </a:p>
          <a:p>
            <a:pPr lvl="1"/>
            <a:r>
              <a:rPr lang="en-US" sz="2000" dirty="0" smtClean="0"/>
              <a:t>o has an own property p that is read-only: it is not possible to set read-only properties (See the </a:t>
            </a:r>
            <a:r>
              <a:rPr lang="en-US" sz="2000" dirty="0" err="1" smtClean="0"/>
              <a:t>defineProperty</a:t>
            </a:r>
            <a:r>
              <a:rPr lang="en-US" sz="2000" dirty="0" smtClean="0"/>
              <a:t>() method, however, for an exception that allows configurable read-only properties to be set)</a:t>
            </a:r>
          </a:p>
          <a:p>
            <a:pPr lvl="1"/>
            <a:r>
              <a:rPr lang="en-US" sz="2000" dirty="0" smtClean="0"/>
              <a:t>o has an inherited property p that is read-only: it is not possible to </a:t>
            </a:r>
            <a:r>
              <a:rPr lang="en-US" sz="2000" dirty="0" smtClean="0">
                <a:solidFill>
                  <a:srgbClr val="FF0000"/>
                </a:solidFill>
              </a:rPr>
              <a:t>hide an inherited read-only property with an own property of the same name</a:t>
            </a:r>
          </a:p>
          <a:p>
            <a:pPr lvl="1"/>
            <a:r>
              <a:rPr lang="en-US" sz="2000" dirty="0" smtClean="0"/>
              <a:t>o does not have an own property p; o does not inherit a property p with a setter method, and </a:t>
            </a:r>
            <a:r>
              <a:rPr lang="en-US" sz="2000" dirty="0" err="1" smtClean="0"/>
              <a:t>o’s</a:t>
            </a:r>
            <a:r>
              <a:rPr lang="en-US" sz="2000" dirty="0" smtClean="0"/>
              <a:t> </a:t>
            </a:r>
            <a:r>
              <a:rPr lang="en-US" sz="2000" i="1" dirty="0" smtClean="0"/>
              <a:t>extensible attribute is false</a:t>
            </a:r>
            <a:endParaRPr lang="en-US" sz="2000" dirty="0" smtClean="0">
              <a:solidFill>
                <a:srgbClr val="FF0000"/>
              </a:solidFill>
            </a:endParaRPr>
          </a:p>
          <a:p>
            <a:pPr lvl="1"/>
            <a:endParaRPr lang="en-US" sz="20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Deleting Properties</a:t>
            </a:r>
          </a:p>
          <a:p>
            <a:pPr lvl="1"/>
            <a:r>
              <a:rPr lang="en-US" sz="2000" dirty="0" smtClean="0"/>
              <a:t>delete does not operate on the value of the property but on the property itself.</a:t>
            </a:r>
          </a:p>
          <a:p>
            <a:pPr lvl="1"/>
            <a:r>
              <a:rPr lang="en-US" sz="2000" dirty="0" smtClean="0"/>
              <a:t>The delete operator only deletes own properties, not inherited ones (To delete an inherited property, you must delete it from the prototype object in which it is defined. Doing this affects every object that inherits from that prototype.)</a:t>
            </a:r>
          </a:p>
          <a:p>
            <a:pPr lvl="1"/>
            <a:r>
              <a:rPr lang="en-US" sz="2000" dirty="0" smtClean="0"/>
              <a:t>delete does not remove properties that have a </a:t>
            </a:r>
            <a:r>
              <a:rPr lang="en-US" sz="2000" i="1" dirty="0" smtClean="0"/>
              <a:t>configurable attribute of false</a:t>
            </a:r>
            <a:endParaRPr lang="en-US" sz="20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Testing Properties</a:t>
            </a:r>
          </a:p>
          <a:p>
            <a:pPr lvl="1"/>
            <a:r>
              <a:rPr lang="en-US" sz="2000" dirty="0" smtClean="0">
                <a:solidFill>
                  <a:srgbClr val="FF0000"/>
                </a:solidFill>
              </a:rPr>
              <a:t>in operator, </a:t>
            </a:r>
            <a:r>
              <a:rPr lang="en-US" sz="2000" dirty="0" smtClean="0"/>
              <a:t>return true if the object has an own property or an inherited property by that name</a:t>
            </a:r>
          </a:p>
          <a:p>
            <a:pPr lvl="1"/>
            <a:r>
              <a:rPr lang="en-US" sz="2000" dirty="0" err="1" smtClean="0">
                <a:solidFill>
                  <a:srgbClr val="FF0000"/>
                </a:solidFill>
              </a:rPr>
              <a:t>hasOwnProperty</a:t>
            </a:r>
            <a:r>
              <a:rPr lang="en-US" sz="2000" dirty="0" smtClean="0">
                <a:solidFill>
                  <a:srgbClr val="FF0000"/>
                </a:solidFill>
              </a:rPr>
              <a:t>() </a:t>
            </a:r>
            <a:r>
              <a:rPr lang="en-US" sz="2000" dirty="0" smtClean="0"/>
              <a:t>method of an object tests whether that object has an </a:t>
            </a:r>
            <a:r>
              <a:rPr lang="en-US" sz="2000" dirty="0" smtClean="0">
                <a:solidFill>
                  <a:srgbClr val="FF0000"/>
                </a:solidFill>
              </a:rPr>
              <a:t>own property </a:t>
            </a:r>
            <a:r>
              <a:rPr lang="en-US" sz="2000" dirty="0" smtClean="0"/>
              <a:t>with the given name</a:t>
            </a:r>
          </a:p>
          <a:p>
            <a:pPr lvl="1"/>
            <a:r>
              <a:rPr lang="en-US" sz="2000" dirty="0" err="1" smtClean="0"/>
              <a:t>propertyIsEnumerable</a:t>
            </a:r>
            <a:r>
              <a:rPr lang="en-US" sz="2000" dirty="0" smtClean="0"/>
              <a:t>() returns true only if the named property is an own property and its </a:t>
            </a:r>
            <a:r>
              <a:rPr lang="en-US" sz="2000" i="1" dirty="0" smtClean="0"/>
              <a:t>enumerable attribute is true</a:t>
            </a:r>
            <a:endParaRPr lang="en-US" sz="20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Property Getters and Setters  (</a:t>
            </a:r>
            <a:r>
              <a:rPr lang="en-US" sz="2400" dirty="0" err="1" smtClean="0"/>
              <a:t>accessor</a:t>
            </a:r>
            <a:r>
              <a:rPr lang="en-US" sz="2400" dirty="0" smtClean="0"/>
              <a:t> property)</a:t>
            </a:r>
          </a:p>
          <a:p>
            <a:pPr lvl="1"/>
            <a:r>
              <a:rPr lang="en-US" sz="2000" dirty="0" err="1" smtClean="0"/>
              <a:t>Accessor</a:t>
            </a:r>
            <a:r>
              <a:rPr lang="en-US" sz="2000" dirty="0" smtClean="0"/>
              <a:t> properties do not have a </a:t>
            </a:r>
            <a:r>
              <a:rPr lang="en-US" sz="2000" i="1" dirty="0" smtClean="0"/>
              <a:t>writable attribute as data properties do. If a property </a:t>
            </a:r>
            <a:r>
              <a:rPr lang="en-US" sz="2000" dirty="0" smtClean="0"/>
              <a:t>has both a getter and a setter method, it is a read/write property. If it has only a getter method, it is a read-only property. And if it has only a setter method, it is a write-only property and attempts to read it always evaluate to undefined</a:t>
            </a:r>
          </a:p>
        </p:txBody>
      </p:sp>
      <p:pic>
        <p:nvPicPr>
          <p:cNvPr id="13315" name="Picture 3"/>
          <p:cNvPicPr>
            <a:picLocks noChangeAspect="1" noChangeArrowheads="1"/>
          </p:cNvPicPr>
          <p:nvPr/>
        </p:nvPicPr>
        <p:blipFill>
          <a:blip r:embed="rId3" cstate="print"/>
          <a:srcRect/>
          <a:stretch>
            <a:fillRect/>
          </a:stretch>
        </p:blipFill>
        <p:spPr bwMode="auto">
          <a:xfrm>
            <a:off x="1524000" y="3067050"/>
            <a:ext cx="5762625" cy="3790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Lexical Structure</a:t>
            </a:r>
            <a:endParaRPr lang="en-US" sz="3200" dirty="0"/>
          </a:p>
        </p:txBody>
      </p:sp>
      <p:sp>
        <p:nvSpPr>
          <p:cNvPr id="3" name="Content Placeholder 2"/>
          <p:cNvSpPr>
            <a:spLocks noGrp="1"/>
          </p:cNvSpPr>
          <p:nvPr>
            <p:ph idx="1"/>
          </p:nvPr>
        </p:nvSpPr>
        <p:spPr>
          <a:xfrm>
            <a:off x="457200" y="1295400"/>
            <a:ext cx="8229600" cy="5562600"/>
          </a:xfrm>
        </p:spPr>
        <p:txBody>
          <a:bodyPr>
            <a:normAutofit lnSpcReduction="10000"/>
          </a:bodyPr>
          <a:lstStyle/>
          <a:p>
            <a:r>
              <a:rPr lang="en-US" sz="2400" dirty="0" smtClean="0"/>
              <a:t>Character Set</a:t>
            </a:r>
          </a:p>
          <a:p>
            <a:pPr lvl="1"/>
            <a:r>
              <a:rPr lang="en-US" sz="2000" dirty="0" smtClean="0"/>
              <a:t>JavaScript programs are written using the Unicode character set</a:t>
            </a:r>
          </a:p>
          <a:p>
            <a:pPr lvl="1"/>
            <a:r>
              <a:rPr lang="en-US" sz="2000" dirty="0" smtClean="0"/>
              <a:t>JavaScript is a case-sensitive language</a:t>
            </a:r>
          </a:p>
          <a:p>
            <a:pPr lvl="1"/>
            <a:r>
              <a:rPr lang="en-US" sz="2000" dirty="0" smtClean="0"/>
              <a:t>HTML is not case-sensitive (XHTML is)</a:t>
            </a:r>
          </a:p>
          <a:p>
            <a:pPr lvl="1"/>
            <a:r>
              <a:rPr lang="en-US" sz="2000" dirty="0" smtClean="0"/>
              <a:t>Many client-side JavaScript objects and properties have the same names as the HTML tags and attributes they represent. While these tags and attribute names can be typed in any case in HTML, in JavaScript they typically must be all lowercase. For example, in HTML </a:t>
            </a:r>
            <a:r>
              <a:rPr lang="en-US" sz="2000" dirty="0" err="1" smtClean="0"/>
              <a:t>onclick</a:t>
            </a:r>
            <a:r>
              <a:rPr lang="en-US" sz="2000" dirty="0" smtClean="0"/>
              <a:t> or </a:t>
            </a:r>
            <a:r>
              <a:rPr lang="en-US" sz="2000" dirty="0" err="1" smtClean="0"/>
              <a:t>onClick</a:t>
            </a:r>
            <a:r>
              <a:rPr lang="en-US" sz="2000" dirty="0" smtClean="0"/>
              <a:t> can be used for event handler, but must be specified as </a:t>
            </a:r>
            <a:r>
              <a:rPr lang="en-US" sz="2000" dirty="0" err="1" smtClean="0"/>
              <a:t>onclick</a:t>
            </a:r>
            <a:r>
              <a:rPr lang="en-US" sz="2000" dirty="0" smtClean="0"/>
              <a:t> in JavaScript code (or in XHTML documents)</a:t>
            </a:r>
          </a:p>
          <a:p>
            <a:pPr marL="342900" lvl="1" indent="-342900">
              <a:buFont typeface="Arial" pitchFamily="34" charset="0"/>
              <a:buChar char="•"/>
            </a:pPr>
            <a:r>
              <a:rPr lang="en-US" sz="2400" dirty="0" smtClean="0"/>
              <a:t>Comments</a:t>
            </a:r>
          </a:p>
          <a:p>
            <a:pPr lvl="1"/>
            <a:r>
              <a:rPr lang="en-US" sz="2000" dirty="0" smtClean="0"/>
              <a:t>// This is a single-line comment.</a:t>
            </a:r>
          </a:p>
          <a:p>
            <a:pPr lvl="1"/>
            <a:r>
              <a:rPr lang="en-US" sz="2000" dirty="0" smtClean="0"/>
              <a:t>/* This is also a comment */ // and here is another comment.</a:t>
            </a:r>
          </a:p>
          <a:p>
            <a:pPr lvl="1"/>
            <a:r>
              <a:rPr lang="en-US" sz="2000" dirty="0" smtClean="0"/>
              <a:t>/*</a:t>
            </a:r>
            <a:br>
              <a:rPr lang="en-US" sz="2000" dirty="0" smtClean="0"/>
            </a:br>
            <a:r>
              <a:rPr lang="en-US" sz="2000" dirty="0" smtClean="0"/>
              <a:t>* This is yet another comment.</a:t>
            </a:r>
            <a:br>
              <a:rPr lang="en-US" sz="2000" dirty="0" smtClean="0"/>
            </a:br>
            <a:r>
              <a:rPr lang="en-US" sz="2000" dirty="0" smtClean="0"/>
              <a:t>* It has multiple lines.</a:t>
            </a:r>
            <a:br>
              <a:rPr lang="en-US" sz="2000" dirty="0" smtClean="0"/>
            </a:br>
            <a:r>
              <a:rPr lang="en-US" sz="2000" dirty="0" smtClean="0"/>
              <a:t>*/</a:t>
            </a:r>
            <a:endParaRPr lang="en-US" sz="20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Property Attributes </a:t>
            </a:r>
          </a:p>
          <a:p>
            <a:pPr lvl="1"/>
            <a:r>
              <a:rPr lang="en-US" sz="2000" i="1" dirty="0" smtClean="0">
                <a:solidFill>
                  <a:srgbClr val="00B050"/>
                </a:solidFill>
              </a:rPr>
              <a:t>Value: </a:t>
            </a:r>
            <a:r>
              <a:rPr lang="en-US" sz="2000" dirty="0" smtClean="0"/>
              <a:t>Property value</a:t>
            </a:r>
          </a:p>
          <a:p>
            <a:pPr lvl="1"/>
            <a:r>
              <a:rPr lang="en-US" sz="2000" i="1" dirty="0" smtClean="0">
                <a:solidFill>
                  <a:srgbClr val="00B050"/>
                </a:solidFill>
              </a:rPr>
              <a:t>Writable</a:t>
            </a:r>
            <a:r>
              <a:rPr lang="en-US" sz="2000" i="1" dirty="0" smtClean="0"/>
              <a:t>: </a:t>
            </a:r>
            <a:r>
              <a:rPr lang="en-US" sz="2000" dirty="0" smtClean="0"/>
              <a:t>specifies whether the value of the property can be set</a:t>
            </a:r>
            <a:endParaRPr lang="en-US" sz="2000" i="1" dirty="0" smtClean="0"/>
          </a:p>
          <a:p>
            <a:pPr lvl="1"/>
            <a:r>
              <a:rPr lang="en-US" sz="2000" i="1" dirty="0" smtClean="0">
                <a:solidFill>
                  <a:srgbClr val="00B050"/>
                </a:solidFill>
              </a:rPr>
              <a:t>Enumerable</a:t>
            </a:r>
            <a:r>
              <a:rPr lang="en-US" sz="2000" i="1" dirty="0" smtClean="0"/>
              <a:t>: </a:t>
            </a:r>
            <a:r>
              <a:rPr lang="en-US" sz="2000" dirty="0" smtClean="0"/>
              <a:t>specifies whether the property name is returned by a for/in loop</a:t>
            </a:r>
            <a:endParaRPr lang="en-US" sz="2000" i="1" dirty="0" smtClean="0"/>
          </a:p>
          <a:p>
            <a:pPr lvl="1"/>
            <a:r>
              <a:rPr lang="en-US" sz="2000" i="1" dirty="0" smtClean="0">
                <a:solidFill>
                  <a:srgbClr val="00B050"/>
                </a:solidFill>
              </a:rPr>
              <a:t>Configurable</a:t>
            </a:r>
            <a:r>
              <a:rPr lang="en-US" sz="2000" i="1" dirty="0" smtClean="0"/>
              <a:t>: </a:t>
            </a:r>
            <a:r>
              <a:rPr lang="en-US" sz="2000" dirty="0" smtClean="0"/>
              <a:t>specifies whether the property can be deleted and whether its attributes can be altered</a:t>
            </a:r>
          </a:p>
          <a:p>
            <a:pPr lvl="1"/>
            <a:endParaRPr lang="en-US" sz="2000" dirty="0" smtClean="0"/>
          </a:p>
          <a:p>
            <a:pPr lvl="1"/>
            <a:r>
              <a:rPr lang="en-US" sz="2000" dirty="0" smtClean="0"/>
              <a:t>Data property descriptor: value, writable, enumerable, configurable</a:t>
            </a:r>
          </a:p>
          <a:p>
            <a:pPr lvl="1"/>
            <a:r>
              <a:rPr lang="en-US" sz="2000" dirty="0" err="1" smtClean="0"/>
              <a:t>Accessor</a:t>
            </a:r>
            <a:r>
              <a:rPr lang="en-US" sz="2000" dirty="0" smtClean="0"/>
              <a:t> property descriptor: get, set, enumerable, configurable</a:t>
            </a:r>
          </a:p>
          <a:p>
            <a:pPr lvl="1"/>
            <a:r>
              <a:rPr lang="en-US" sz="2000" dirty="0" err="1" smtClean="0"/>
              <a:t>Object.getOwnPropertyDescriptor</a:t>
            </a:r>
            <a:r>
              <a:rPr lang="en-US" sz="2000" dirty="0" smtClean="0"/>
              <a:t>()</a:t>
            </a:r>
          </a:p>
          <a:p>
            <a:pPr lvl="1"/>
            <a:r>
              <a:rPr lang="en-US" sz="2000" dirty="0" err="1" smtClean="0"/>
              <a:t>Object.defineProperty</a:t>
            </a:r>
            <a:r>
              <a:rPr lang="en-US" sz="2000" dirty="0" smtClean="0"/>
              <a:t>()</a:t>
            </a:r>
          </a:p>
          <a:p>
            <a:pPr lvl="1"/>
            <a:r>
              <a:rPr lang="en-US" sz="2000" dirty="0" err="1" smtClean="0"/>
              <a:t>Object.defineProperties</a:t>
            </a:r>
            <a:r>
              <a:rPr lang="en-US" sz="2000" dirty="0" smtClean="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Rules of </a:t>
            </a:r>
            <a:r>
              <a:rPr lang="en-US" sz="2400" dirty="0" err="1" smtClean="0"/>
              <a:t>Object.definePropert</a:t>
            </a:r>
            <a:r>
              <a:rPr lang="en-US" sz="2400" dirty="0" smtClean="0"/>
              <a:t>()</a:t>
            </a:r>
          </a:p>
          <a:p>
            <a:pPr lvl="1"/>
            <a:r>
              <a:rPr lang="en-US" sz="2000" dirty="0" smtClean="0"/>
              <a:t>If an object is not extensible, you can edit its existing own properties, but you cannot add new properties to it</a:t>
            </a:r>
          </a:p>
          <a:p>
            <a:pPr lvl="1"/>
            <a:r>
              <a:rPr lang="en-US" sz="2000" dirty="0" smtClean="0"/>
              <a:t>If a property is not configurable, you cannot change its configurable or enumerable attributes</a:t>
            </a:r>
          </a:p>
          <a:p>
            <a:pPr lvl="1"/>
            <a:r>
              <a:rPr lang="en-US" sz="2000" dirty="0" smtClean="0"/>
              <a:t>If an </a:t>
            </a:r>
            <a:r>
              <a:rPr lang="en-US" sz="2000" dirty="0" err="1" smtClean="0"/>
              <a:t>accessor</a:t>
            </a:r>
            <a:r>
              <a:rPr lang="en-US" sz="2000" dirty="0" smtClean="0"/>
              <a:t> property is not configurable, you cannot change its getter or setter method, and you cannot change it to a data property</a:t>
            </a:r>
          </a:p>
          <a:p>
            <a:pPr lvl="1"/>
            <a:r>
              <a:rPr lang="en-US" sz="2000" dirty="0" smtClean="0"/>
              <a:t>If a data property is not configurable, you cannot change it to an </a:t>
            </a:r>
            <a:r>
              <a:rPr lang="en-US" sz="2000" dirty="0" err="1" smtClean="0"/>
              <a:t>accessor</a:t>
            </a:r>
            <a:r>
              <a:rPr lang="en-US" sz="2000" dirty="0" smtClean="0"/>
              <a:t> property</a:t>
            </a:r>
          </a:p>
          <a:p>
            <a:pPr lvl="1"/>
            <a:r>
              <a:rPr lang="en-US" sz="2000" dirty="0" smtClean="0"/>
              <a:t>If a data property is not configurable, you cannot change its </a:t>
            </a:r>
            <a:r>
              <a:rPr lang="en-US" sz="2000" i="1" dirty="0" smtClean="0"/>
              <a:t>writable attribute from </a:t>
            </a:r>
            <a:r>
              <a:rPr lang="en-US" sz="2000" dirty="0" smtClean="0"/>
              <a:t>false to true, but you can change it from true to false</a:t>
            </a:r>
          </a:p>
          <a:p>
            <a:pPr lvl="1"/>
            <a:r>
              <a:rPr lang="en-US" sz="2000" dirty="0" smtClean="0"/>
              <a:t>If a data property is not configurable and not writable, you cannot change its value. You can change the value of a property that is configurable but </a:t>
            </a:r>
            <a:r>
              <a:rPr lang="en-US" sz="2000" dirty="0" err="1" smtClean="0"/>
              <a:t>nonwritable</a:t>
            </a:r>
            <a:r>
              <a:rPr lang="en-US" sz="2000" dirty="0" smtClean="0"/>
              <a:t>, however</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Object </a:t>
            </a:r>
            <a:r>
              <a:rPr lang="en-US" sz="2400" dirty="0" smtClean="0">
                <a:solidFill>
                  <a:srgbClr val="FF0000"/>
                </a:solidFill>
              </a:rPr>
              <a:t>attributes</a:t>
            </a:r>
            <a:r>
              <a:rPr lang="en-US" sz="2400" dirty="0" smtClean="0"/>
              <a:t>: </a:t>
            </a:r>
          </a:p>
          <a:p>
            <a:pPr lvl="1"/>
            <a:r>
              <a:rPr lang="en-US" sz="2000" dirty="0" smtClean="0"/>
              <a:t>object’s</a:t>
            </a:r>
            <a:r>
              <a:rPr lang="en-US" sz="2000" dirty="0" smtClean="0">
                <a:solidFill>
                  <a:srgbClr val="00B050"/>
                </a:solidFill>
              </a:rPr>
              <a:t> </a:t>
            </a:r>
            <a:r>
              <a:rPr lang="en-US" sz="2000" i="1" dirty="0" smtClean="0">
                <a:solidFill>
                  <a:srgbClr val="00B050"/>
                </a:solidFill>
              </a:rPr>
              <a:t>prototype</a:t>
            </a:r>
            <a:r>
              <a:rPr lang="en-US" sz="2000" i="1" dirty="0" smtClean="0"/>
              <a:t>: </a:t>
            </a:r>
            <a:r>
              <a:rPr lang="en-US" sz="2000" dirty="0" smtClean="0"/>
              <a:t>is a reference to another object from which properties are inherited</a:t>
            </a:r>
          </a:p>
          <a:p>
            <a:pPr lvl="2"/>
            <a:r>
              <a:rPr lang="en-US" sz="1800" dirty="0" err="1" smtClean="0"/>
              <a:t>Object.getPrototypeOf</a:t>
            </a:r>
            <a:r>
              <a:rPr lang="en-US" sz="1800" dirty="0" smtClean="0"/>
              <a:t>() / </a:t>
            </a:r>
            <a:r>
              <a:rPr lang="en-US" sz="1800" dirty="0" err="1" smtClean="0"/>
              <a:t>o.constructor.prototype</a:t>
            </a:r>
            <a:endParaRPr lang="en-US" sz="1800" dirty="0" smtClean="0"/>
          </a:p>
          <a:p>
            <a:pPr lvl="2"/>
            <a:r>
              <a:rPr lang="en-US" sz="1800" dirty="0" err="1" smtClean="0"/>
              <a:t>Object.isPrototypeOf</a:t>
            </a:r>
            <a:endParaRPr lang="en-US" sz="1800" dirty="0" smtClean="0"/>
          </a:p>
          <a:p>
            <a:pPr lvl="1"/>
            <a:r>
              <a:rPr lang="en-US" sz="2000" dirty="0" smtClean="0"/>
              <a:t>object’s </a:t>
            </a:r>
            <a:r>
              <a:rPr lang="en-US" sz="2000" i="1" dirty="0" smtClean="0">
                <a:solidFill>
                  <a:srgbClr val="00B050"/>
                </a:solidFill>
              </a:rPr>
              <a:t>class</a:t>
            </a:r>
            <a:r>
              <a:rPr lang="en-US" sz="2000" i="1" dirty="0" smtClean="0"/>
              <a:t>: </a:t>
            </a:r>
            <a:r>
              <a:rPr lang="en-US" sz="2000" dirty="0" smtClean="0"/>
              <a:t>is a string that categorizes the type of an object</a:t>
            </a:r>
          </a:p>
          <a:p>
            <a:pPr lvl="2"/>
            <a:endParaRPr lang="en-US" sz="1600" dirty="0" smtClean="0"/>
          </a:p>
          <a:p>
            <a:pPr lvl="2"/>
            <a:endParaRPr lang="en-US" sz="1600" dirty="0" smtClean="0"/>
          </a:p>
          <a:p>
            <a:pPr lvl="2"/>
            <a:endParaRPr lang="en-US" sz="1600" dirty="0" smtClean="0"/>
          </a:p>
          <a:p>
            <a:pPr lvl="1"/>
            <a:endParaRPr lang="en-US" sz="2000" dirty="0" smtClean="0"/>
          </a:p>
          <a:p>
            <a:pPr lvl="1"/>
            <a:r>
              <a:rPr lang="en-US" sz="2000" dirty="0" smtClean="0"/>
              <a:t>object’s </a:t>
            </a:r>
            <a:r>
              <a:rPr lang="en-US" sz="2000" i="1" dirty="0" smtClean="0">
                <a:solidFill>
                  <a:srgbClr val="00B050"/>
                </a:solidFill>
              </a:rPr>
              <a:t>extensible flag</a:t>
            </a:r>
            <a:r>
              <a:rPr lang="en-US" sz="2000" i="1" dirty="0" smtClean="0"/>
              <a:t>: </a:t>
            </a:r>
            <a:r>
              <a:rPr lang="en-US" sz="2000" dirty="0" smtClean="0"/>
              <a:t>specifies (in ES5) whether new properties may be added to the object</a:t>
            </a:r>
          </a:p>
          <a:p>
            <a:pPr lvl="2"/>
            <a:r>
              <a:rPr lang="en-US" sz="1800" dirty="0" err="1" smtClean="0"/>
              <a:t>Object.isExtensible</a:t>
            </a:r>
            <a:r>
              <a:rPr lang="en-US" sz="1800" dirty="0" smtClean="0"/>
              <a:t>() / </a:t>
            </a:r>
            <a:r>
              <a:rPr lang="en-US" sz="1800" dirty="0" err="1" smtClean="0"/>
              <a:t>Object.preventExtensions</a:t>
            </a:r>
            <a:r>
              <a:rPr lang="en-US" sz="1800" dirty="0" smtClean="0"/>
              <a:t>()</a:t>
            </a:r>
          </a:p>
          <a:p>
            <a:pPr lvl="2"/>
            <a:r>
              <a:rPr lang="en-US" sz="1800" dirty="0" err="1" smtClean="0"/>
              <a:t>Object.seal</a:t>
            </a:r>
            <a:r>
              <a:rPr lang="en-US" sz="1800" dirty="0" smtClean="0"/>
              <a:t>() / </a:t>
            </a:r>
            <a:r>
              <a:rPr lang="en-US" sz="1800" dirty="0" err="1" smtClean="0"/>
              <a:t>Object.isSealed</a:t>
            </a:r>
            <a:r>
              <a:rPr lang="en-US" sz="1800" dirty="0" smtClean="0"/>
              <a:t>()</a:t>
            </a:r>
          </a:p>
          <a:p>
            <a:pPr lvl="2"/>
            <a:r>
              <a:rPr lang="en-US" sz="1800" dirty="0" err="1" smtClean="0"/>
              <a:t>Object.freeze</a:t>
            </a:r>
            <a:r>
              <a:rPr lang="en-US" sz="1800" dirty="0" smtClean="0"/>
              <a:t>() / </a:t>
            </a:r>
            <a:r>
              <a:rPr lang="en-US" sz="1800" dirty="0" err="1" smtClean="0"/>
              <a:t>Object.isFrozen</a:t>
            </a:r>
            <a:r>
              <a:rPr lang="en-US" sz="1800" dirty="0" smtClean="0"/>
              <a:t>()</a:t>
            </a:r>
          </a:p>
          <a:p>
            <a:pPr lvl="2"/>
            <a:endParaRPr lang="en-US" sz="1600" dirty="0" smtClean="0"/>
          </a:p>
        </p:txBody>
      </p:sp>
      <p:pic>
        <p:nvPicPr>
          <p:cNvPr id="14338" name="Picture 2"/>
          <p:cNvPicPr>
            <a:picLocks noChangeAspect="1" noChangeArrowheads="1"/>
          </p:cNvPicPr>
          <p:nvPr/>
        </p:nvPicPr>
        <p:blipFill>
          <a:blip r:embed="rId3" cstate="print"/>
          <a:srcRect/>
          <a:stretch>
            <a:fillRect/>
          </a:stretch>
        </p:blipFill>
        <p:spPr bwMode="auto">
          <a:xfrm>
            <a:off x="1371600" y="3200400"/>
            <a:ext cx="5114925" cy="1190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Serializing Objects  </a:t>
            </a:r>
          </a:p>
          <a:p>
            <a:pPr lvl="1"/>
            <a:r>
              <a:rPr lang="en-US" sz="2000" dirty="0" err="1" smtClean="0"/>
              <a:t>JSON.stringify</a:t>
            </a:r>
            <a:r>
              <a:rPr lang="en-US" sz="2000" dirty="0" smtClean="0"/>
              <a:t>()</a:t>
            </a:r>
          </a:p>
          <a:p>
            <a:pPr lvl="1"/>
            <a:r>
              <a:rPr lang="en-US" sz="2000" dirty="0" err="1" smtClean="0"/>
              <a:t>JSON.parse</a:t>
            </a:r>
            <a:r>
              <a:rPr lang="en-US" sz="2000" dirty="0" smtClean="0"/>
              <a:t>()</a:t>
            </a:r>
          </a:p>
          <a:p>
            <a:pPr lvl="1"/>
            <a:endParaRPr lang="en-US" sz="20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Array in JavaScript</a:t>
            </a:r>
          </a:p>
          <a:p>
            <a:pPr lvl="1"/>
            <a:r>
              <a:rPr lang="en-US" sz="2000" dirty="0" smtClean="0"/>
              <a:t>JavaScript arrays are </a:t>
            </a:r>
            <a:r>
              <a:rPr lang="en-US" sz="2000" i="1" dirty="0" err="1" smtClean="0"/>
              <a:t>untyped</a:t>
            </a:r>
            <a:r>
              <a:rPr lang="en-US" sz="2000" i="1" dirty="0" smtClean="0"/>
              <a:t>: an array element may be of any type, and different elements of the same array </a:t>
            </a:r>
            <a:r>
              <a:rPr lang="en-US" sz="2000" dirty="0" smtClean="0"/>
              <a:t>may be of different types</a:t>
            </a:r>
          </a:p>
          <a:p>
            <a:pPr lvl="1"/>
            <a:r>
              <a:rPr lang="en-US" sz="2000" dirty="0" smtClean="0"/>
              <a:t>JavaScript arrays are </a:t>
            </a:r>
            <a:r>
              <a:rPr lang="en-US" sz="2000" i="1" dirty="0" smtClean="0"/>
              <a:t>zero-based and use 32-bit indexes</a:t>
            </a:r>
          </a:p>
          <a:p>
            <a:pPr lvl="1"/>
            <a:r>
              <a:rPr lang="en-US" sz="2000" dirty="0" smtClean="0"/>
              <a:t>JavaScript arrays are </a:t>
            </a:r>
            <a:r>
              <a:rPr lang="en-US" sz="2000" i="1" dirty="0" smtClean="0"/>
              <a:t>dynamic: they grow or shrink </a:t>
            </a:r>
            <a:r>
              <a:rPr lang="en-US" sz="2000" dirty="0" smtClean="0"/>
              <a:t>as needed</a:t>
            </a:r>
          </a:p>
          <a:p>
            <a:pPr lvl="1"/>
            <a:r>
              <a:rPr lang="en-US" sz="2000" dirty="0" smtClean="0"/>
              <a:t>JavaScript arrays may be </a:t>
            </a:r>
            <a:r>
              <a:rPr lang="en-US" sz="2000" i="1" dirty="0" smtClean="0"/>
              <a:t>sparse: the elements </a:t>
            </a:r>
            <a:r>
              <a:rPr lang="en-US" sz="2000" dirty="0" smtClean="0"/>
              <a:t>need not have contiguous indexes and there may be gaps</a:t>
            </a:r>
          </a:p>
          <a:p>
            <a:pPr lvl="1"/>
            <a:r>
              <a:rPr lang="en-US" sz="2000" dirty="0" smtClean="0"/>
              <a:t>JavaScript array has a length property. For sparse arrays, length is larger than the index of all elements</a:t>
            </a:r>
          </a:p>
          <a:p>
            <a:pPr lvl="1"/>
            <a:r>
              <a:rPr lang="en-US" sz="2000" dirty="0" smtClean="0"/>
              <a:t>Array is an object in JavaScript (Note: Object is something like hash)</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Array creation</a:t>
            </a:r>
          </a:p>
          <a:p>
            <a:pPr lvl="1"/>
            <a:r>
              <a:rPr lang="en-US" sz="2000" dirty="0" err="1" smtClean="0"/>
              <a:t>var</a:t>
            </a:r>
            <a:r>
              <a:rPr lang="en-US" sz="2000" dirty="0" smtClean="0"/>
              <a:t> a = new Array();</a:t>
            </a:r>
            <a:br>
              <a:rPr lang="en-US" sz="2000" dirty="0" smtClean="0"/>
            </a:br>
            <a:r>
              <a:rPr lang="en-US" sz="2000" dirty="0" err="1" smtClean="0"/>
              <a:t>var</a:t>
            </a:r>
            <a:r>
              <a:rPr lang="en-US" sz="2000" dirty="0" smtClean="0"/>
              <a:t> c = new Array(10);</a:t>
            </a:r>
            <a:br>
              <a:rPr lang="en-US" sz="2000" dirty="0" smtClean="0"/>
            </a:br>
            <a:r>
              <a:rPr lang="en-US" sz="2000" dirty="0" err="1" smtClean="0"/>
              <a:t>var</a:t>
            </a:r>
            <a:r>
              <a:rPr lang="en-US" sz="2000" dirty="0" smtClean="0"/>
              <a:t> d = new Array(1, 2, 3, ‘Testing’];</a:t>
            </a:r>
            <a:br>
              <a:rPr lang="en-US" sz="2000" dirty="0" smtClean="0"/>
            </a:br>
            <a:r>
              <a:rPr lang="en-US" sz="2000" dirty="0" err="1" smtClean="0"/>
              <a:t>var</a:t>
            </a:r>
            <a:r>
              <a:rPr lang="en-US" sz="2000" dirty="0" smtClean="0"/>
              <a:t> </a:t>
            </a:r>
            <a:r>
              <a:rPr lang="en-US" sz="2000" dirty="0" err="1" smtClean="0"/>
              <a:t>cnt</a:t>
            </a:r>
            <a:r>
              <a:rPr lang="en-US" sz="2000" dirty="0" smtClean="0"/>
              <a:t> = [1,,3];</a:t>
            </a:r>
            <a:br>
              <a:rPr lang="en-US" sz="2000" dirty="0" smtClean="0"/>
            </a:br>
            <a:r>
              <a:rPr lang="en-US" sz="2000" dirty="0" err="1" smtClean="0"/>
              <a:t>var</a:t>
            </a:r>
            <a:r>
              <a:rPr lang="en-US" sz="2000" dirty="0" smtClean="0"/>
              <a:t> b = [[1, {x:1, y:2}], [2, {x:3, y:4}]];</a:t>
            </a:r>
          </a:p>
          <a:p>
            <a:pPr marL="342900" lvl="1" indent="-342900">
              <a:buFont typeface="Arial" pitchFamily="34" charset="0"/>
              <a:buChar char="•"/>
            </a:pPr>
            <a:r>
              <a:rPr lang="en-US" sz="2400" dirty="0" smtClean="0"/>
              <a:t>Access to the element</a:t>
            </a:r>
            <a:endParaRPr lang="en-US" sz="2000" dirty="0" smtClean="0"/>
          </a:p>
          <a:p>
            <a:pPr lvl="1"/>
            <a:r>
              <a:rPr lang="en-US" sz="2000" dirty="0" smtClean="0"/>
              <a:t>a[1] = “one”;</a:t>
            </a:r>
          </a:p>
          <a:p>
            <a:pPr lvl="1"/>
            <a:r>
              <a:rPr lang="en-US" sz="2000" dirty="0" smtClean="0"/>
              <a:t>a[-1.23] = “two”;  // create a property with the name “-1.23”</a:t>
            </a:r>
          </a:p>
          <a:p>
            <a:pPr lvl="1"/>
            <a:r>
              <a:rPr lang="en-US" sz="2000" dirty="0" smtClean="0"/>
              <a:t>a[1.000] = “three”;  // a[1] is now “three”</a:t>
            </a:r>
          </a:p>
          <a:p>
            <a:pPr lvl="1"/>
            <a:r>
              <a:rPr lang="en-US" sz="2000" dirty="0" smtClean="0"/>
              <a:t>a[“1000”] = “four”;  // the 1001th element is four</a:t>
            </a:r>
          </a:p>
          <a:p>
            <a:pPr lvl="1"/>
            <a:r>
              <a:rPr lang="en-US" sz="2000" dirty="0" smtClean="0"/>
              <a:t>Note, we can use </a:t>
            </a:r>
            <a:r>
              <a:rPr lang="en-US" sz="2000" dirty="0" smtClean="0">
                <a:solidFill>
                  <a:srgbClr val="FF0000"/>
                </a:solidFill>
              </a:rPr>
              <a:t>index </a:t>
            </a:r>
            <a:r>
              <a:rPr lang="en-US" sz="2000" dirty="0" smtClean="0"/>
              <a:t>or </a:t>
            </a:r>
            <a:r>
              <a:rPr lang="en-US" sz="2000" dirty="0" smtClean="0">
                <a:solidFill>
                  <a:srgbClr val="FF0000"/>
                </a:solidFill>
              </a:rPr>
              <a:t>property</a:t>
            </a:r>
            <a:r>
              <a:rPr lang="en-US" sz="2000" dirty="0" smtClean="0"/>
              <a:t> name of the array to access the element in array, treat index as a special kind of property of array. When using </a:t>
            </a:r>
            <a:r>
              <a:rPr lang="en-US" sz="2000" dirty="0" smtClean="0">
                <a:solidFill>
                  <a:srgbClr val="FF0000"/>
                </a:solidFill>
              </a:rPr>
              <a:t>index</a:t>
            </a:r>
            <a:r>
              <a:rPr lang="en-US" sz="2000" dirty="0" smtClean="0"/>
              <a:t> to manipulate the array, the </a:t>
            </a:r>
            <a:r>
              <a:rPr lang="en-US" sz="2000" dirty="0" smtClean="0">
                <a:solidFill>
                  <a:srgbClr val="FF0000"/>
                </a:solidFill>
              </a:rPr>
              <a:t>length</a:t>
            </a:r>
            <a:r>
              <a:rPr lang="en-US" sz="2000" dirty="0" smtClean="0"/>
              <a:t> property of the array will be updated if necessary.</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Sparse Array</a:t>
            </a:r>
          </a:p>
          <a:p>
            <a:pPr lvl="1"/>
            <a:r>
              <a:rPr lang="en-US" sz="2000" dirty="0" err="1" smtClean="0"/>
              <a:t>var</a:t>
            </a:r>
            <a:r>
              <a:rPr lang="en-US" sz="2000" dirty="0" smtClean="0"/>
              <a:t> a = new Array(5); // No elements, but </a:t>
            </a:r>
            <a:r>
              <a:rPr lang="en-US" sz="2000" dirty="0" err="1" smtClean="0"/>
              <a:t>a.length</a:t>
            </a:r>
            <a:r>
              <a:rPr lang="en-US" sz="2000" dirty="0" smtClean="0"/>
              <a:t> is 5.</a:t>
            </a:r>
            <a:br>
              <a:rPr lang="en-US" sz="2000" dirty="0" smtClean="0"/>
            </a:br>
            <a:r>
              <a:rPr lang="en-US" sz="2000" dirty="0" smtClean="0"/>
              <a:t>a = [];                           // no elements and length = 0.</a:t>
            </a:r>
            <a:br>
              <a:rPr lang="en-US" sz="2000" dirty="0" smtClean="0"/>
            </a:br>
            <a:r>
              <a:rPr lang="en-US" sz="2000" dirty="0" smtClean="0"/>
              <a:t>a[1000] = 0;                // adds one element but sets length to 1001.</a:t>
            </a:r>
          </a:p>
          <a:p>
            <a:pPr lvl="1"/>
            <a:r>
              <a:rPr lang="en-US" sz="2000" dirty="0" smtClean="0"/>
              <a:t>Sparse array is slow than </a:t>
            </a:r>
            <a:r>
              <a:rPr lang="en-US" sz="2000" dirty="0" err="1" smtClean="0"/>
              <a:t>nonsparse</a:t>
            </a:r>
            <a:r>
              <a:rPr lang="en-US" sz="2000" dirty="0" smtClean="0"/>
              <a:t> array </a:t>
            </a:r>
          </a:p>
          <a:p>
            <a:pPr lvl="1"/>
            <a:r>
              <a:rPr lang="en-US" sz="2000" dirty="0" smtClean="0"/>
              <a:t>Note that when you omit value in an array literal, you are not creating a sparse array. The omitted element exists in the array and has the value undefined </a:t>
            </a:r>
          </a:p>
          <a:p>
            <a:pPr lvl="1"/>
            <a:endParaRPr lang="en-US" sz="2000" dirty="0" smtClean="0"/>
          </a:p>
          <a:p>
            <a:pPr lvl="1"/>
            <a:endParaRPr lang="en-US" sz="2000" dirty="0" smtClean="0"/>
          </a:p>
          <a:p>
            <a:pPr lvl="1"/>
            <a:endParaRPr lang="en-US" sz="2000" dirty="0" smtClean="0"/>
          </a:p>
          <a:p>
            <a:pPr lvl="1"/>
            <a:r>
              <a:rPr lang="en-US" sz="2000" dirty="0" smtClean="0"/>
              <a:t>But note that, </a:t>
            </a:r>
            <a:r>
              <a:rPr lang="en-US" sz="2000" dirty="0" smtClean="0">
                <a:solidFill>
                  <a:srgbClr val="FF0000"/>
                </a:solidFill>
              </a:rPr>
              <a:t>a1[1,,,,,,8] </a:t>
            </a:r>
            <a:r>
              <a:rPr lang="en-US" sz="2000" dirty="0" smtClean="0"/>
              <a:t>is sparse, but some JavaScript implementation insert ‘undefined’ in between.</a:t>
            </a:r>
          </a:p>
        </p:txBody>
      </p:sp>
      <p:pic>
        <p:nvPicPr>
          <p:cNvPr id="1026" name="Picture 2"/>
          <p:cNvPicPr>
            <a:picLocks noChangeAspect="1" noChangeArrowheads="1"/>
          </p:cNvPicPr>
          <p:nvPr/>
        </p:nvPicPr>
        <p:blipFill>
          <a:blip r:embed="rId3" cstate="print"/>
          <a:srcRect/>
          <a:stretch>
            <a:fillRect/>
          </a:stretch>
        </p:blipFill>
        <p:spPr bwMode="auto">
          <a:xfrm>
            <a:off x="1371600" y="3886200"/>
            <a:ext cx="6657975" cy="94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The </a:t>
            </a:r>
            <a:r>
              <a:rPr lang="en-US" sz="2400" dirty="0" smtClean="0">
                <a:solidFill>
                  <a:srgbClr val="FF0000"/>
                </a:solidFill>
              </a:rPr>
              <a:t>length</a:t>
            </a:r>
            <a:r>
              <a:rPr lang="en-US" sz="2400" dirty="0" smtClean="0"/>
              <a:t> of Array</a:t>
            </a:r>
          </a:p>
          <a:p>
            <a:pPr lvl="1"/>
            <a:r>
              <a:rPr lang="en-US" sz="2000" dirty="0" err="1" smtClean="0"/>
              <a:t>var</a:t>
            </a:r>
            <a:r>
              <a:rPr lang="en-US" sz="2000" dirty="0" smtClean="0"/>
              <a:t> a = []  // length is 0</a:t>
            </a:r>
          </a:p>
          <a:p>
            <a:pPr lvl="1"/>
            <a:r>
              <a:rPr lang="en-US" sz="2000" dirty="0" smtClean="0"/>
              <a:t>a [0] = 0; a [1] = 1 ; a [2] = 2 ; // length is 3</a:t>
            </a:r>
          </a:p>
          <a:p>
            <a:pPr lvl="1"/>
            <a:r>
              <a:rPr lang="en-US" sz="2000" dirty="0" err="1" smtClean="0"/>
              <a:t>a.length</a:t>
            </a:r>
            <a:r>
              <a:rPr lang="en-US" sz="2000" dirty="0" smtClean="0"/>
              <a:t> = 2; // a is [0, 1] now</a:t>
            </a:r>
          </a:p>
          <a:p>
            <a:pPr lvl="1"/>
            <a:r>
              <a:rPr lang="en-US" sz="2000" dirty="0" err="1" smtClean="0"/>
              <a:t>a.length</a:t>
            </a:r>
            <a:r>
              <a:rPr lang="en-US" sz="2000" dirty="0" smtClean="0"/>
              <a:t> = 0;  // a is [] now</a:t>
            </a:r>
          </a:p>
          <a:p>
            <a:pPr lvl="1"/>
            <a:r>
              <a:rPr lang="en-US" sz="2000" dirty="0" err="1" smtClean="0"/>
              <a:t>a.length</a:t>
            </a:r>
            <a:r>
              <a:rPr lang="en-US" sz="2000" dirty="0" smtClean="0"/>
              <a:t> = 5;  // no element, like new Array (5)</a:t>
            </a:r>
          </a:p>
          <a:p>
            <a:pPr lvl="1"/>
            <a:r>
              <a:rPr lang="en-US" sz="2000" dirty="0" smtClean="0"/>
              <a:t>You can also set the length property of an array to a value larger than its current value. Doing this does not actually add any new elements to the array, it simply creates a sparse area at the end of the array</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Adding and Deleting Array Elements</a:t>
            </a:r>
          </a:p>
          <a:p>
            <a:pPr lvl="1"/>
            <a:r>
              <a:rPr lang="en-US" sz="2000" dirty="0" err="1" smtClean="0"/>
              <a:t>var</a:t>
            </a:r>
            <a:r>
              <a:rPr lang="en-US" sz="2000" dirty="0" smtClean="0"/>
              <a:t> a = []  // length is 0</a:t>
            </a:r>
          </a:p>
          <a:p>
            <a:pPr lvl="1"/>
            <a:r>
              <a:rPr lang="en-US" sz="2000" dirty="0" smtClean="0"/>
              <a:t>a [0] = 0; a [1] = 1 ; </a:t>
            </a:r>
          </a:p>
          <a:p>
            <a:pPr lvl="1"/>
            <a:r>
              <a:rPr lang="en-US" sz="2000" dirty="0" err="1" smtClean="0"/>
              <a:t>a.push</a:t>
            </a:r>
            <a:r>
              <a:rPr lang="en-US" sz="2000" dirty="0" smtClean="0"/>
              <a:t>(“two”);</a:t>
            </a:r>
          </a:p>
          <a:p>
            <a:pPr lvl="1"/>
            <a:r>
              <a:rPr lang="en-US" sz="2000" dirty="0" err="1" smtClean="0"/>
              <a:t>a.push</a:t>
            </a:r>
            <a:r>
              <a:rPr lang="en-US" sz="2000" dirty="0" smtClean="0"/>
              <a:t>(“three”, “four”);  // [0, 1, “two”, “three”, “four”]</a:t>
            </a:r>
          </a:p>
          <a:p>
            <a:pPr lvl="1"/>
            <a:r>
              <a:rPr lang="en-US" sz="2000" dirty="0" smtClean="0"/>
              <a:t>delete a[1];  // </a:t>
            </a:r>
            <a:r>
              <a:rPr lang="en-US" sz="2000" dirty="0" err="1" smtClean="0"/>
              <a:t>a.length</a:t>
            </a:r>
            <a:r>
              <a:rPr lang="en-US" sz="2000" dirty="0" smtClean="0"/>
              <a:t> is still 5</a:t>
            </a:r>
          </a:p>
          <a:p>
            <a:pPr lvl="1"/>
            <a:r>
              <a:rPr lang="en-US" sz="2000" dirty="0" smtClean="0"/>
              <a:t>1 in a; // false, 1 does not exists in the array any more</a:t>
            </a:r>
          </a:p>
          <a:p>
            <a:pPr lvl="1"/>
            <a:r>
              <a:rPr lang="en-US" sz="2000" dirty="0" err="1" smtClean="0"/>
              <a:t>var</a:t>
            </a:r>
            <a:r>
              <a:rPr lang="en-US" sz="2000" dirty="0" smtClean="0"/>
              <a:t> p = pop (a); // </a:t>
            </a:r>
            <a:r>
              <a:rPr lang="en-US" sz="2000" dirty="0" err="1" smtClean="0"/>
              <a:t>a.length</a:t>
            </a:r>
            <a:r>
              <a:rPr lang="en-US" sz="2000" dirty="0" smtClean="0"/>
              <a:t> is 4</a:t>
            </a:r>
          </a:p>
          <a:p>
            <a:pPr lvl="1"/>
            <a:endParaRPr lang="en-US" sz="20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Iterating Arrays </a:t>
            </a:r>
          </a:p>
          <a:p>
            <a:pPr lvl="1"/>
            <a:endParaRPr lang="en-US" sz="2000" dirty="0" smtClean="0"/>
          </a:p>
        </p:txBody>
      </p:sp>
      <p:pic>
        <p:nvPicPr>
          <p:cNvPr id="2050" name="Picture 2"/>
          <p:cNvPicPr>
            <a:picLocks noChangeAspect="1" noChangeArrowheads="1"/>
          </p:cNvPicPr>
          <p:nvPr/>
        </p:nvPicPr>
        <p:blipFill>
          <a:blip r:embed="rId3" cstate="print"/>
          <a:srcRect/>
          <a:stretch>
            <a:fillRect/>
          </a:stretch>
        </p:blipFill>
        <p:spPr bwMode="auto">
          <a:xfrm>
            <a:off x="990600" y="1600200"/>
            <a:ext cx="6943725" cy="138112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990600" y="3200400"/>
            <a:ext cx="6734175" cy="971550"/>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990600" y="4343400"/>
            <a:ext cx="6924675" cy="942975"/>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914400" y="5410200"/>
            <a:ext cx="3933825" cy="93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Lexical Structure</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r>
              <a:rPr lang="en-US" sz="2400" dirty="0" smtClean="0"/>
              <a:t>Literals</a:t>
            </a:r>
          </a:p>
          <a:p>
            <a:pPr lvl="1"/>
            <a:r>
              <a:rPr lang="en-US" sz="2000" dirty="0" smtClean="0"/>
              <a:t>12, 1.2 // The number twelve and one point two</a:t>
            </a:r>
          </a:p>
          <a:p>
            <a:pPr lvl="1"/>
            <a:r>
              <a:rPr lang="en-US" sz="2000" dirty="0" smtClean="0"/>
              <a:t>"hello world" // A string of text</a:t>
            </a:r>
          </a:p>
          <a:p>
            <a:pPr lvl="1"/>
            <a:r>
              <a:rPr lang="en-US" sz="2000" dirty="0" smtClean="0"/>
              <a:t>'Hi' // Another string</a:t>
            </a:r>
          </a:p>
          <a:p>
            <a:pPr lvl="1"/>
            <a:r>
              <a:rPr lang="en-US" sz="2000" dirty="0" smtClean="0"/>
              <a:t>true, false // Boolean value</a:t>
            </a:r>
          </a:p>
          <a:p>
            <a:pPr lvl="1"/>
            <a:r>
              <a:rPr lang="en-US" sz="2000" dirty="0" smtClean="0"/>
              <a:t>/</a:t>
            </a:r>
            <a:r>
              <a:rPr lang="en-US" sz="2000" dirty="0" err="1" smtClean="0"/>
              <a:t>javascript</a:t>
            </a:r>
            <a:r>
              <a:rPr lang="en-US" sz="2000" dirty="0" smtClean="0"/>
              <a:t>/</a:t>
            </a:r>
            <a:r>
              <a:rPr lang="en-US" sz="2000" dirty="0" err="1" smtClean="0"/>
              <a:t>gi</a:t>
            </a:r>
            <a:r>
              <a:rPr lang="en-US" sz="2000" dirty="0" smtClean="0"/>
              <a:t> // A "regular expression" literal</a:t>
            </a:r>
          </a:p>
          <a:p>
            <a:pPr lvl="1"/>
            <a:r>
              <a:rPr lang="en-US" sz="2000" dirty="0" smtClean="0"/>
              <a:t>null // Absence of an object</a:t>
            </a:r>
          </a:p>
          <a:p>
            <a:pPr lvl="1"/>
            <a:r>
              <a:rPr lang="en-US" sz="2000" dirty="0" smtClean="0"/>
              <a:t>{ x:1, y:2 } // An object </a:t>
            </a:r>
            <a:r>
              <a:rPr lang="en-US" sz="2000" dirty="0" err="1" smtClean="0"/>
              <a:t>initializer</a:t>
            </a:r>
            <a:endParaRPr lang="en-US" sz="2000" dirty="0" smtClean="0"/>
          </a:p>
          <a:p>
            <a:pPr lvl="1"/>
            <a:r>
              <a:rPr lang="en-US" sz="2000" dirty="0" smtClean="0"/>
              <a:t>[1,2,3,4,5] // An array </a:t>
            </a:r>
            <a:r>
              <a:rPr lang="en-US" sz="2000" dirty="0" err="1" smtClean="0"/>
              <a:t>initializer</a:t>
            </a:r>
            <a:endParaRPr lang="en-US" sz="2000" dirty="0" smtClean="0"/>
          </a:p>
          <a:p>
            <a:pPr marL="342900" lvl="1" indent="-342900">
              <a:buFont typeface="Arial" pitchFamily="34" charset="0"/>
              <a:buChar char="•"/>
            </a:pPr>
            <a:r>
              <a:rPr lang="en-US" sz="2400" dirty="0" smtClean="0"/>
              <a:t>Optional Semicolons</a:t>
            </a:r>
          </a:p>
          <a:p>
            <a:pPr lvl="1"/>
            <a:r>
              <a:rPr lang="en-US" sz="2000" dirty="0" smtClean="0"/>
              <a:t>Although sometime semicolons can be omitted, it is preferred to always end a statement by semicolon</a:t>
            </a:r>
          </a:p>
          <a:p>
            <a:pPr lvl="1"/>
            <a:endParaRPr lang="en-US" sz="20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Array Methods</a:t>
            </a:r>
          </a:p>
          <a:p>
            <a:pPr lvl="1"/>
            <a:r>
              <a:rPr lang="en-US" sz="2000" dirty="0" err="1" smtClean="0"/>
              <a:t>Array.join</a:t>
            </a:r>
            <a:r>
              <a:rPr lang="en-US" sz="2000" dirty="0" smtClean="0"/>
              <a:t>   // </a:t>
            </a:r>
            <a:r>
              <a:rPr lang="en-US" sz="2000" dirty="0" err="1" smtClean="0"/>
              <a:t>String.split</a:t>
            </a:r>
            <a:endParaRPr lang="en-US" sz="2000" dirty="0" smtClean="0"/>
          </a:p>
          <a:p>
            <a:pPr lvl="1"/>
            <a:r>
              <a:rPr lang="en-US" sz="2000" dirty="0" err="1" smtClean="0"/>
              <a:t>Array.reverse</a:t>
            </a:r>
            <a:endParaRPr lang="en-US" sz="2000" dirty="0" smtClean="0"/>
          </a:p>
          <a:p>
            <a:pPr lvl="1"/>
            <a:r>
              <a:rPr lang="en-US" sz="2000" dirty="0" err="1" smtClean="0"/>
              <a:t>Array.sort</a:t>
            </a:r>
            <a:endParaRPr lang="en-US" sz="2000" dirty="0" smtClean="0"/>
          </a:p>
          <a:p>
            <a:pPr lvl="1"/>
            <a:r>
              <a:rPr lang="en-US" sz="2000" dirty="0" err="1" smtClean="0"/>
              <a:t>Array.concat</a:t>
            </a:r>
            <a:endParaRPr lang="en-US" sz="2000" dirty="0" smtClean="0"/>
          </a:p>
          <a:p>
            <a:pPr lvl="1"/>
            <a:r>
              <a:rPr lang="en-US" sz="2000" dirty="0" err="1" smtClean="0"/>
              <a:t>Array.slice</a:t>
            </a:r>
            <a:endParaRPr lang="en-US" sz="2000" dirty="0" smtClean="0"/>
          </a:p>
          <a:p>
            <a:pPr lvl="1"/>
            <a:r>
              <a:rPr lang="en-US" sz="2000" dirty="0" err="1" smtClean="0"/>
              <a:t>Array.spice</a:t>
            </a:r>
            <a:endParaRPr lang="en-US" sz="2000" dirty="0" smtClean="0"/>
          </a:p>
          <a:p>
            <a:pPr lvl="1"/>
            <a:r>
              <a:rPr lang="en-US" sz="2000" dirty="0" err="1" smtClean="0"/>
              <a:t>Array.push</a:t>
            </a:r>
            <a:r>
              <a:rPr lang="en-US" sz="2000" dirty="0" smtClean="0"/>
              <a:t>/pop   // act as stack</a:t>
            </a:r>
          </a:p>
          <a:p>
            <a:pPr lvl="1"/>
            <a:r>
              <a:rPr lang="en-US" sz="2000" dirty="0" err="1" smtClean="0"/>
              <a:t>Array.unshift</a:t>
            </a:r>
            <a:r>
              <a:rPr lang="en-US" sz="2000" dirty="0" smtClean="0"/>
              <a:t>/shift // elements will be moved</a:t>
            </a:r>
          </a:p>
          <a:p>
            <a:pPr lvl="1"/>
            <a:r>
              <a:rPr lang="en-US" sz="2000" dirty="0" err="1" smtClean="0"/>
              <a:t>Array.toString</a:t>
            </a:r>
            <a:r>
              <a:rPr lang="en-US" sz="2000" dirty="0" smtClean="0"/>
              <a:t>/</a:t>
            </a:r>
            <a:r>
              <a:rPr lang="en-US" sz="2000" dirty="0" err="1" smtClean="0"/>
              <a:t>toLocalString</a:t>
            </a:r>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marL="342900" lvl="1" indent="-342900">
              <a:buFont typeface="Arial" pitchFamily="34" charset="0"/>
              <a:buChar char="•"/>
            </a:pPr>
            <a:r>
              <a:rPr lang="en-US" sz="2400" dirty="0" smtClean="0"/>
              <a:t>Array Methods in ES5 (Overview)</a:t>
            </a:r>
          </a:p>
          <a:p>
            <a:pPr lvl="1"/>
            <a:r>
              <a:rPr lang="en-US" sz="2000" dirty="0" smtClean="0"/>
              <a:t>Most of the methods accept a function (callback) as their first argument and invoke the callback once for each element (or some elements) of the array. </a:t>
            </a:r>
          </a:p>
          <a:p>
            <a:pPr lvl="1"/>
            <a:r>
              <a:rPr lang="en-US" sz="2000" dirty="0" smtClean="0"/>
              <a:t>If the array is sparse, the callback is not invoked for nonexistent elements. </a:t>
            </a:r>
          </a:p>
          <a:p>
            <a:pPr lvl="1"/>
            <a:r>
              <a:rPr lang="en-US" sz="2000" dirty="0" smtClean="0"/>
              <a:t>Mostly, the callback is invoked with three arguments: the value of the array element, the index of the array element, and the array itself. Often you only need the first of these argument values and can ignore the second and third values. </a:t>
            </a:r>
          </a:p>
          <a:p>
            <a:pPr lvl="1"/>
            <a:r>
              <a:rPr lang="en-US" sz="2000" dirty="0" smtClean="0"/>
              <a:t>If specifying the second argument,  the callback is invoked as if it is a </a:t>
            </a:r>
            <a:r>
              <a:rPr lang="en-US" sz="2000" dirty="0" smtClean="0">
                <a:solidFill>
                  <a:srgbClr val="FF0000"/>
                </a:solidFill>
              </a:rPr>
              <a:t>method of this second argument</a:t>
            </a:r>
            <a:r>
              <a:rPr lang="en-US" sz="2000" dirty="0" smtClean="0"/>
              <a:t>. That is, the second argument you pass becomes the value of the </a:t>
            </a:r>
            <a:r>
              <a:rPr lang="en-US" sz="2000" dirty="0" smtClean="0">
                <a:solidFill>
                  <a:srgbClr val="FF0000"/>
                </a:solidFill>
              </a:rPr>
              <a:t>this</a:t>
            </a:r>
            <a:r>
              <a:rPr lang="en-US" sz="2000" dirty="0" smtClean="0"/>
              <a:t> keyword inside of the callback. </a:t>
            </a:r>
          </a:p>
          <a:p>
            <a:pPr lvl="1"/>
            <a:r>
              <a:rPr lang="en-US" sz="2000" dirty="0" smtClean="0"/>
              <a:t>The return value of the function you pass is important, but different methods handle the return value in different ways. </a:t>
            </a:r>
          </a:p>
          <a:p>
            <a:pPr lvl="1"/>
            <a:r>
              <a:rPr lang="en-US" sz="2000" dirty="0" smtClean="0"/>
              <a:t>None of the ES5 array methods modify the array on which they are invoked. But the callback may modify the array!</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Array Methods in ES5</a:t>
            </a:r>
          </a:p>
          <a:p>
            <a:pPr lvl="1"/>
            <a:r>
              <a:rPr lang="en-US" sz="2000" dirty="0" err="1" smtClean="0"/>
              <a:t>forEach</a:t>
            </a:r>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r>
              <a:rPr lang="en-US" sz="2000" dirty="0" smtClean="0"/>
              <a:t>Exit earlier before looping all elements</a:t>
            </a:r>
          </a:p>
          <a:p>
            <a:pPr lvl="1">
              <a:buNone/>
            </a:pP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pPr lvl="1"/>
            <a:endParaRPr lang="en-US" sz="2000" dirty="0" smtClean="0"/>
          </a:p>
          <a:p>
            <a:pPr lvl="1">
              <a:buNone/>
            </a:pPr>
            <a:endParaRPr lang="en-US" sz="2000" dirty="0" smtClean="0"/>
          </a:p>
          <a:p>
            <a:pPr lvl="1">
              <a:buNone/>
            </a:pPr>
            <a:endParaRPr lang="en-US" sz="2000" dirty="0" smtClean="0"/>
          </a:p>
        </p:txBody>
      </p:sp>
      <p:pic>
        <p:nvPicPr>
          <p:cNvPr id="3074" name="Picture 2"/>
          <p:cNvPicPr>
            <a:picLocks noChangeAspect="1" noChangeArrowheads="1"/>
          </p:cNvPicPr>
          <p:nvPr/>
        </p:nvPicPr>
        <p:blipFill>
          <a:blip r:embed="rId3" cstate="print"/>
          <a:srcRect/>
          <a:stretch>
            <a:fillRect/>
          </a:stretch>
        </p:blipFill>
        <p:spPr bwMode="auto">
          <a:xfrm>
            <a:off x="1295400" y="1981200"/>
            <a:ext cx="6657975" cy="1971675"/>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1295400" y="4572000"/>
            <a:ext cx="3886200" cy="200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Array Methods in ES5</a:t>
            </a:r>
            <a:endParaRPr lang="en-US" sz="2000" dirty="0" smtClean="0"/>
          </a:p>
          <a:p>
            <a:pPr lvl="1"/>
            <a:r>
              <a:rPr lang="en-US" sz="2000" dirty="0" smtClean="0"/>
              <a:t>Map // return an new array</a:t>
            </a:r>
          </a:p>
          <a:p>
            <a:pPr lvl="1">
              <a:buNone/>
            </a:pPr>
            <a:endParaRPr lang="en-US" sz="2000" dirty="0" smtClean="0"/>
          </a:p>
          <a:p>
            <a:pPr lvl="1">
              <a:buNone/>
            </a:pPr>
            <a:endParaRPr lang="en-US" sz="2000" dirty="0" smtClean="0"/>
          </a:p>
          <a:p>
            <a:pPr lvl="1"/>
            <a:endParaRPr lang="en-US" sz="2000" dirty="0" smtClean="0"/>
          </a:p>
          <a:p>
            <a:pPr lvl="1"/>
            <a:r>
              <a:rPr lang="en-US" sz="2000" dirty="0" smtClean="0"/>
              <a:t>Filter // return new array</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r>
              <a:rPr lang="en-US" sz="2000" dirty="0" smtClean="0"/>
              <a:t>Every()/some()</a:t>
            </a:r>
          </a:p>
          <a:p>
            <a:pPr lvl="1"/>
            <a:r>
              <a:rPr lang="en-US" sz="2000" dirty="0" smtClean="0"/>
              <a:t>Reduce()/</a:t>
            </a:r>
            <a:r>
              <a:rPr lang="en-US" sz="2000" dirty="0" err="1" smtClean="0"/>
              <a:t>reduceRight</a:t>
            </a:r>
            <a:r>
              <a:rPr lang="en-US" sz="2000" dirty="0" smtClean="0"/>
              <a:t>()</a:t>
            </a:r>
          </a:p>
          <a:p>
            <a:pPr lvl="1"/>
            <a:r>
              <a:rPr lang="en-US" sz="2000" dirty="0" err="1" smtClean="0"/>
              <a:t>indexOf</a:t>
            </a:r>
            <a:r>
              <a:rPr lang="en-US" sz="2000" dirty="0" smtClean="0"/>
              <a:t>/</a:t>
            </a:r>
            <a:r>
              <a:rPr lang="en-US" sz="2000" dirty="0" err="1" smtClean="0"/>
              <a:t>lastIndexOf</a:t>
            </a:r>
            <a:r>
              <a:rPr lang="en-US" sz="2000" dirty="0" smtClean="0"/>
              <a:t>()</a:t>
            </a:r>
          </a:p>
          <a:p>
            <a:pPr lvl="1"/>
            <a:endParaRPr lang="en-US" sz="2000" dirty="0" smtClean="0"/>
          </a:p>
        </p:txBody>
      </p:sp>
      <p:pic>
        <p:nvPicPr>
          <p:cNvPr id="4098" name="Picture 2"/>
          <p:cNvPicPr>
            <a:picLocks noChangeAspect="1" noChangeArrowheads="1"/>
          </p:cNvPicPr>
          <p:nvPr/>
        </p:nvPicPr>
        <p:blipFill>
          <a:blip r:embed="rId3" cstate="print"/>
          <a:srcRect/>
          <a:stretch>
            <a:fillRect/>
          </a:stretch>
        </p:blipFill>
        <p:spPr bwMode="auto">
          <a:xfrm>
            <a:off x="1295400" y="2133600"/>
            <a:ext cx="5229225" cy="51435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1295400" y="3429000"/>
            <a:ext cx="6191250" cy="160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Array Methods in ES5</a:t>
            </a:r>
            <a:endParaRPr lang="en-US" sz="2000" dirty="0" smtClean="0"/>
          </a:p>
          <a:p>
            <a:pPr lvl="1"/>
            <a:r>
              <a:rPr lang="en-US" sz="2000" dirty="0" smtClean="0"/>
              <a:t>every()/some()</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pPr lvl="1"/>
            <a:endParaRPr lang="en-US" sz="2000" dirty="0" smtClean="0"/>
          </a:p>
          <a:p>
            <a:pPr lvl="1">
              <a:buNone/>
            </a:pPr>
            <a:endParaRPr lang="en-US" sz="2000" dirty="0" smtClean="0"/>
          </a:p>
          <a:p>
            <a:pPr lvl="1"/>
            <a:r>
              <a:rPr lang="en-US" sz="2000" dirty="0" smtClean="0"/>
              <a:t>Reduce()/</a:t>
            </a:r>
            <a:r>
              <a:rPr lang="en-US" sz="2000" dirty="0" err="1" smtClean="0"/>
              <a:t>reduceRight</a:t>
            </a:r>
            <a:r>
              <a:rPr lang="en-US" sz="2000" dirty="0" smtClean="0"/>
              <a:t>()</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buNone/>
            </a:pPr>
            <a:endParaRPr lang="en-US" sz="2000" dirty="0" smtClean="0"/>
          </a:p>
        </p:txBody>
      </p:sp>
      <p:pic>
        <p:nvPicPr>
          <p:cNvPr id="5122" name="Picture 2"/>
          <p:cNvPicPr>
            <a:picLocks noChangeAspect="1" noChangeArrowheads="1"/>
          </p:cNvPicPr>
          <p:nvPr/>
        </p:nvPicPr>
        <p:blipFill>
          <a:blip r:embed="rId3" cstate="print"/>
          <a:srcRect/>
          <a:stretch>
            <a:fillRect/>
          </a:stretch>
        </p:blipFill>
        <p:spPr bwMode="auto">
          <a:xfrm>
            <a:off x="1219200" y="1905000"/>
            <a:ext cx="6981825" cy="140970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1295400" y="4038600"/>
            <a:ext cx="6781800" cy="895350"/>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1295400" y="5105400"/>
            <a:ext cx="57912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Array type</a:t>
            </a:r>
            <a:endParaRPr lang="en-US" sz="2000" dirty="0" smtClean="0"/>
          </a:p>
          <a:p>
            <a:pPr lvl="1"/>
            <a:r>
              <a:rPr lang="en-US" sz="2000" dirty="0" smtClean="0"/>
              <a:t>ES5 introduces </a:t>
            </a:r>
            <a:r>
              <a:rPr lang="en-US" sz="2000" dirty="0" err="1" smtClean="0"/>
              <a:t>Array.isArray</a:t>
            </a:r>
            <a:r>
              <a:rPr lang="en-US" sz="2000" dirty="0" smtClean="0"/>
              <a:t> to test if an object is array type</a:t>
            </a:r>
          </a:p>
          <a:p>
            <a:pPr lvl="1"/>
            <a:endParaRPr lang="en-US" sz="2000" dirty="0" smtClean="0"/>
          </a:p>
          <a:p>
            <a:pPr lvl="1"/>
            <a:endParaRPr lang="en-US" sz="2000" dirty="0" smtClean="0"/>
          </a:p>
          <a:p>
            <a:pPr lvl="1"/>
            <a:r>
              <a:rPr lang="en-US" sz="2000" dirty="0" smtClean="0"/>
              <a:t>In ES3, we need do (“</a:t>
            </a:r>
            <a:r>
              <a:rPr lang="en-US" sz="2000" dirty="0" err="1" smtClean="0"/>
              <a:t>obj</a:t>
            </a:r>
            <a:r>
              <a:rPr lang="en-US" sz="2000" dirty="0" smtClean="0"/>
              <a:t> </a:t>
            </a:r>
            <a:r>
              <a:rPr lang="en-US" sz="2000" dirty="0" err="1" smtClean="0"/>
              <a:t>instanceof</a:t>
            </a:r>
            <a:r>
              <a:rPr lang="en-US" sz="2000" dirty="0" smtClean="0"/>
              <a:t> Array” is not reliable enough due to inter-frame problem)</a:t>
            </a:r>
          </a:p>
          <a:p>
            <a:pPr lvl="1"/>
            <a:endParaRPr lang="en-US" sz="2000" dirty="0" smtClean="0"/>
          </a:p>
          <a:p>
            <a:pPr lvl="1"/>
            <a:endParaRPr lang="en-US" sz="2000" dirty="0" smtClean="0"/>
          </a:p>
          <a:p>
            <a:pPr lvl="1">
              <a:buNone/>
            </a:pPr>
            <a:endParaRPr lang="en-US" sz="2000" dirty="0" smtClean="0"/>
          </a:p>
          <a:p>
            <a:pPr lvl="1"/>
            <a:r>
              <a:rPr lang="en-US" sz="2000" dirty="0" smtClean="0"/>
              <a:t>Inter-frame: The problem with using </a:t>
            </a:r>
            <a:r>
              <a:rPr lang="en-US" sz="2000" dirty="0" err="1" smtClean="0"/>
              <a:t>instanceof</a:t>
            </a:r>
            <a:r>
              <a:rPr lang="en-US" sz="2000" dirty="0" smtClean="0"/>
              <a:t> is that in web browsers, there can be more than one window or frame open. Each has its own JavaScript environment, with its own global object. And each global object has its own set of constructor functions. Therefore an object from one frame will never be an instance of a constructor from another frame.</a:t>
            </a:r>
          </a:p>
          <a:p>
            <a:pPr lvl="1"/>
            <a:endParaRPr lang="en-US" sz="2000" dirty="0" smtClean="0"/>
          </a:p>
        </p:txBody>
      </p:sp>
      <p:pic>
        <p:nvPicPr>
          <p:cNvPr id="6148" name="Picture 4"/>
          <p:cNvPicPr>
            <a:picLocks noChangeAspect="1" noChangeArrowheads="1"/>
          </p:cNvPicPr>
          <p:nvPr/>
        </p:nvPicPr>
        <p:blipFill>
          <a:blip r:embed="rId3" cstate="print"/>
          <a:srcRect/>
          <a:stretch>
            <a:fillRect/>
          </a:stretch>
        </p:blipFill>
        <p:spPr bwMode="auto">
          <a:xfrm>
            <a:off x="1295400" y="1981200"/>
            <a:ext cx="3009900" cy="495300"/>
          </a:xfrm>
          <a:prstGeom prst="rect">
            <a:avLst/>
          </a:prstGeom>
          <a:noFill/>
          <a:ln w="9525">
            <a:noFill/>
            <a:miter lim="800000"/>
            <a:headEnd/>
            <a:tailEnd/>
          </a:ln>
        </p:spPr>
      </p:pic>
      <p:pic>
        <p:nvPicPr>
          <p:cNvPr id="6149" name="Picture 5"/>
          <p:cNvPicPr>
            <a:picLocks noChangeAspect="1" noChangeArrowheads="1"/>
          </p:cNvPicPr>
          <p:nvPr/>
        </p:nvPicPr>
        <p:blipFill>
          <a:blip r:embed="rId4" cstate="print"/>
          <a:srcRect/>
          <a:stretch>
            <a:fillRect/>
          </a:stretch>
        </p:blipFill>
        <p:spPr bwMode="auto">
          <a:xfrm>
            <a:off x="1447800" y="3429000"/>
            <a:ext cx="5267325" cy="885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533400" y="762000"/>
            <a:ext cx="8229600" cy="5562600"/>
          </a:xfrm>
        </p:spPr>
        <p:txBody>
          <a:bodyPr>
            <a:normAutofit/>
          </a:bodyPr>
          <a:lstStyle/>
          <a:p>
            <a:pPr marL="342900" lvl="1" indent="-342900">
              <a:buFont typeface="Arial" pitchFamily="34" charset="0"/>
              <a:buChar char="•"/>
            </a:pPr>
            <a:r>
              <a:rPr lang="en-US" sz="2400" dirty="0" smtClean="0"/>
              <a:t>Array special features</a:t>
            </a:r>
            <a:endParaRPr lang="en-US" sz="2000" dirty="0" smtClean="0"/>
          </a:p>
          <a:p>
            <a:pPr lvl="1"/>
            <a:r>
              <a:rPr lang="en-US" sz="2000" dirty="0" smtClean="0"/>
              <a:t>The length property is automatically updated as new elements are added to the list</a:t>
            </a:r>
          </a:p>
          <a:p>
            <a:pPr lvl="1"/>
            <a:r>
              <a:rPr lang="en-US" sz="2000" dirty="0" smtClean="0"/>
              <a:t>Setting length to a smaller value truncates the array</a:t>
            </a:r>
          </a:p>
          <a:p>
            <a:pPr lvl="1"/>
            <a:r>
              <a:rPr lang="en-US" sz="2000" dirty="0" smtClean="0"/>
              <a:t>Arrays inherit useful methods from </a:t>
            </a:r>
            <a:r>
              <a:rPr lang="en-US" sz="2000" dirty="0" err="1" smtClean="0"/>
              <a:t>Array.prototype</a:t>
            </a:r>
            <a:endParaRPr lang="en-US" sz="2000" dirty="0" smtClean="0"/>
          </a:p>
          <a:p>
            <a:pPr lvl="1"/>
            <a:r>
              <a:rPr lang="en-US" sz="2000" dirty="0" smtClean="0"/>
              <a:t>Arrays have a </a:t>
            </a:r>
            <a:r>
              <a:rPr lang="en-US" sz="2000" i="1" dirty="0" smtClean="0"/>
              <a:t>class attribute of “Array”</a:t>
            </a:r>
          </a:p>
          <a:p>
            <a:pPr marL="342900" lvl="1" indent="-342900">
              <a:buFont typeface="Arial" pitchFamily="34" charset="0"/>
              <a:buChar char="•"/>
            </a:pPr>
            <a:r>
              <a:rPr lang="en-US" sz="2400" dirty="0" smtClean="0"/>
              <a:t>Array-Like objects (can work with array methods)</a:t>
            </a:r>
            <a:endParaRPr lang="en-US" sz="2000" i="1" dirty="0" smtClean="0"/>
          </a:p>
          <a:p>
            <a:pPr lvl="1"/>
            <a:endParaRPr lang="en-US" sz="2000" dirty="0" smtClean="0"/>
          </a:p>
        </p:txBody>
      </p:sp>
      <p:pic>
        <p:nvPicPr>
          <p:cNvPr id="7170" name="Picture 2"/>
          <p:cNvPicPr>
            <a:picLocks noChangeAspect="1" noChangeArrowheads="1"/>
          </p:cNvPicPr>
          <p:nvPr/>
        </p:nvPicPr>
        <p:blipFill>
          <a:blip r:embed="rId3" cstate="print"/>
          <a:srcRect/>
          <a:stretch>
            <a:fillRect/>
          </a:stretch>
        </p:blipFill>
        <p:spPr bwMode="auto">
          <a:xfrm>
            <a:off x="1066800" y="3419475"/>
            <a:ext cx="6886575" cy="3438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Definition of function</a:t>
            </a:r>
            <a:endParaRPr lang="en-US" sz="2000" dirty="0" smtClean="0"/>
          </a:p>
          <a:p>
            <a:pPr lvl="1"/>
            <a:r>
              <a:rPr lang="en-US" sz="2000" b="1" dirty="0" smtClean="0"/>
              <a:t>function</a:t>
            </a:r>
            <a:r>
              <a:rPr lang="en-US" sz="2000" dirty="0" smtClean="0"/>
              <a:t> as the keyword</a:t>
            </a:r>
            <a:br>
              <a:rPr lang="en-US" sz="2000" dirty="0" smtClean="0"/>
            </a:br>
            <a:r>
              <a:rPr lang="en-US" sz="2000" dirty="0" err="1" smtClean="0"/>
              <a:t>var</a:t>
            </a:r>
            <a:r>
              <a:rPr lang="en-US" sz="2000" dirty="0" smtClean="0"/>
              <a:t> f = function fact(x) {   // function name fact is optional</a:t>
            </a:r>
            <a:br>
              <a:rPr lang="en-US" sz="2000" dirty="0" smtClean="0"/>
            </a:br>
            <a:r>
              <a:rPr lang="en-US" sz="2000" dirty="0" smtClean="0"/>
              <a:t>    if (x &lt;= 1) return 1;</a:t>
            </a:r>
            <a:br>
              <a:rPr lang="en-US" sz="2000" dirty="0" smtClean="0"/>
            </a:br>
            <a:r>
              <a:rPr lang="en-US" sz="2000" dirty="0" smtClean="0"/>
              <a:t>    else return x * fact (x - 1);</a:t>
            </a:r>
            <a:br>
              <a:rPr lang="en-US" sz="2000" dirty="0" smtClean="0"/>
            </a:br>
            <a:r>
              <a:rPr lang="en-US" sz="2000" dirty="0" smtClean="0"/>
              <a:t>};</a:t>
            </a:r>
            <a:br>
              <a:rPr lang="en-US" sz="2000" dirty="0" smtClean="0"/>
            </a:br>
            <a:r>
              <a:rPr lang="en-US" sz="2000" dirty="0" smtClean="0"/>
              <a:t/>
            </a:r>
            <a:br>
              <a:rPr lang="en-US" sz="2000" dirty="0" smtClean="0"/>
            </a:br>
            <a:r>
              <a:rPr lang="en-US" sz="2000" dirty="0" smtClean="0"/>
              <a:t>f(4);  </a:t>
            </a:r>
          </a:p>
          <a:p>
            <a:pPr lvl="1"/>
            <a:r>
              <a:rPr lang="en-US" sz="2000" dirty="0" smtClean="0"/>
              <a:t>Functions are objects in JavaScript</a:t>
            </a:r>
          </a:p>
          <a:p>
            <a:pPr lvl="1"/>
            <a:r>
              <a:rPr lang="en-US" sz="2000" dirty="0" smtClean="0"/>
              <a:t>JavaScript function definitions can be nested within other functions, and they </a:t>
            </a:r>
            <a:r>
              <a:rPr lang="en-US" sz="2000" dirty="0" smtClean="0"/>
              <a:t>have </a:t>
            </a:r>
            <a:r>
              <a:rPr lang="en-US" sz="2000" dirty="0" smtClean="0"/>
              <a:t>access to any variables that are in scope where they are </a:t>
            </a:r>
            <a:r>
              <a:rPr lang="en-US" sz="2000" dirty="0" smtClean="0"/>
              <a:t>defined (closures)</a:t>
            </a:r>
            <a:endParaRPr lang="en-US" sz="2000"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4 ways to invoking  functions </a:t>
            </a:r>
            <a:endParaRPr lang="en-US" sz="2000" dirty="0" smtClean="0"/>
          </a:p>
          <a:p>
            <a:pPr lvl="1"/>
            <a:r>
              <a:rPr lang="en-US" sz="2000" dirty="0" smtClean="0"/>
              <a:t>A</a:t>
            </a:r>
            <a:r>
              <a:rPr lang="en-US" sz="2000" dirty="0" smtClean="0"/>
              <a:t>s functions</a:t>
            </a:r>
          </a:p>
          <a:p>
            <a:pPr lvl="1"/>
            <a:r>
              <a:rPr lang="en-US" sz="2000" dirty="0" smtClean="0"/>
              <a:t>As methods</a:t>
            </a:r>
          </a:p>
          <a:p>
            <a:pPr lvl="1"/>
            <a:r>
              <a:rPr lang="en-US" sz="2000" dirty="0" smtClean="0"/>
              <a:t>As constructors</a:t>
            </a:r>
          </a:p>
          <a:p>
            <a:pPr lvl="1"/>
            <a:r>
              <a:rPr lang="en-US" sz="2000" dirty="0" smtClean="0"/>
              <a:t>Indirectly </a:t>
            </a:r>
            <a:r>
              <a:rPr lang="en-US" sz="2000" dirty="0" smtClean="0"/>
              <a:t>through their call() and apply() </a:t>
            </a:r>
            <a:r>
              <a:rPr lang="en-US" sz="2000" dirty="0" smtClean="0"/>
              <a:t>methods</a:t>
            </a:r>
            <a:endParaRPr lang="en-US" sz="2000" dirty="0" smtClean="0"/>
          </a:p>
          <a:p>
            <a:pPr marL="342900" lvl="1" indent="-342900">
              <a:buFont typeface="Arial" pitchFamily="34" charset="0"/>
              <a:buChar char="•"/>
            </a:pPr>
            <a:r>
              <a:rPr lang="en-US" sz="2400" dirty="0" smtClean="0"/>
              <a:t>Function </a:t>
            </a:r>
            <a:r>
              <a:rPr lang="en-US" sz="2400" dirty="0" smtClean="0"/>
              <a:t>Invocation</a:t>
            </a:r>
          </a:p>
          <a:p>
            <a:pPr lvl="1"/>
            <a:r>
              <a:rPr lang="en-US" sz="2000" dirty="0" smtClean="0"/>
              <a:t>fact (4);</a:t>
            </a:r>
          </a:p>
          <a:p>
            <a:pPr lvl="1"/>
            <a:r>
              <a:rPr lang="en-US" sz="2000" dirty="0" smtClean="0"/>
              <a:t>In ES3 </a:t>
            </a:r>
            <a:r>
              <a:rPr lang="en-US" sz="2000" dirty="0" smtClean="0"/>
              <a:t>and </a:t>
            </a:r>
            <a:r>
              <a:rPr lang="en-US" sz="2000" dirty="0" err="1" smtClean="0"/>
              <a:t>nonstrict</a:t>
            </a:r>
            <a:r>
              <a:rPr lang="en-US" sz="2000" dirty="0" smtClean="0"/>
              <a:t> </a:t>
            </a:r>
            <a:r>
              <a:rPr lang="en-US" sz="2000" dirty="0" smtClean="0"/>
              <a:t>ES5</a:t>
            </a:r>
            <a:r>
              <a:rPr lang="en-US" sz="2000" dirty="0" smtClean="0"/>
              <a:t>, the </a:t>
            </a:r>
            <a:r>
              <a:rPr lang="en-US" sz="2000" dirty="0" smtClean="0"/>
              <a:t>invocation </a:t>
            </a:r>
            <a:r>
              <a:rPr lang="en-US" sz="2000" dirty="0" smtClean="0"/>
              <a:t>context (the this value) is the global object. In strict mode, however, the </a:t>
            </a:r>
            <a:r>
              <a:rPr lang="en-US" sz="2000" dirty="0" smtClean="0"/>
              <a:t>invocation </a:t>
            </a:r>
            <a:r>
              <a:rPr lang="en-US" sz="2000" dirty="0" smtClean="0"/>
              <a:t>context is </a:t>
            </a:r>
            <a:r>
              <a:rPr lang="en-US" sz="2000" dirty="0" smtClean="0"/>
              <a:t>undefined</a:t>
            </a:r>
          </a:p>
          <a:p>
            <a:pPr lvl="1"/>
            <a:r>
              <a:rPr lang="en-US" sz="2000" dirty="0" smtClean="0"/>
              <a:t>// Define and invoke a function to determine if we're in strict mode</a:t>
            </a:r>
            <a:r>
              <a:rPr lang="en-US" sz="2000" dirty="0" smtClean="0"/>
              <a:t>.</a:t>
            </a:r>
            <a:br>
              <a:rPr lang="en-US" sz="2000" dirty="0" smtClean="0"/>
            </a:br>
            <a:r>
              <a:rPr lang="en-US" sz="2000" dirty="0" err="1" smtClean="0"/>
              <a:t>var</a:t>
            </a:r>
            <a:r>
              <a:rPr lang="en-US" sz="2000" dirty="0" smtClean="0"/>
              <a:t> </a:t>
            </a:r>
            <a:r>
              <a:rPr lang="en-US" sz="2000" dirty="0" smtClean="0"/>
              <a:t>strict = (function() { return !this;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Methods Invocation</a:t>
            </a:r>
          </a:p>
          <a:p>
            <a:pPr lvl="1"/>
            <a:r>
              <a:rPr lang="en-US" sz="2000" dirty="0" err="1" smtClean="0"/>
              <a:t>o.m</a:t>
            </a:r>
            <a:r>
              <a:rPr lang="en-US" sz="2000" dirty="0" smtClean="0"/>
              <a:t> = f;</a:t>
            </a:r>
            <a:br>
              <a:rPr lang="en-US" sz="2000" dirty="0" smtClean="0"/>
            </a:br>
            <a:r>
              <a:rPr lang="en-US" sz="2000" dirty="0" err="1" smtClean="0"/>
              <a:t>o.m</a:t>
            </a:r>
            <a:r>
              <a:rPr lang="en-US" sz="2000" dirty="0" smtClean="0"/>
              <a:t>(); </a:t>
            </a:r>
            <a:br>
              <a:rPr lang="en-US" sz="2000" dirty="0" smtClean="0"/>
            </a:br>
            <a:r>
              <a:rPr lang="en-US" sz="2000" dirty="0" smtClean="0"/>
              <a:t>o[“m”]();</a:t>
            </a:r>
          </a:p>
          <a:p>
            <a:pPr lvl="1"/>
            <a:r>
              <a:rPr lang="en-US" sz="2000" dirty="0" smtClean="0"/>
              <a:t>the object </a:t>
            </a:r>
            <a:r>
              <a:rPr lang="en-US" sz="2000" dirty="0" smtClean="0">
                <a:solidFill>
                  <a:srgbClr val="FF0000"/>
                </a:solidFill>
              </a:rPr>
              <a:t>o </a:t>
            </a:r>
            <a:r>
              <a:rPr lang="en-US" sz="2000" dirty="0" smtClean="0"/>
              <a:t>becomes the </a:t>
            </a:r>
            <a:r>
              <a:rPr lang="en-US" sz="2000" dirty="0" smtClean="0">
                <a:solidFill>
                  <a:srgbClr val="FF0000"/>
                </a:solidFill>
              </a:rPr>
              <a:t>invocation </a:t>
            </a:r>
            <a:r>
              <a:rPr lang="en-US" sz="2000" dirty="0" smtClean="0">
                <a:solidFill>
                  <a:srgbClr val="FF0000"/>
                </a:solidFill>
              </a:rPr>
              <a:t>context </a:t>
            </a:r>
            <a:r>
              <a:rPr lang="en-US" sz="2000" dirty="0" smtClean="0"/>
              <a:t>for the above method invocation and </a:t>
            </a:r>
            <a:r>
              <a:rPr lang="en-US" sz="2000" dirty="0" smtClean="0"/>
              <a:t>the function body can refer to that object by using the keyword </a:t>
            </a:r>
            <a:r>
              <a:rPr lang="en-US" sz="2000" dirty="0" smtClean="0">
                <a:solidFill>
                  <a:srgbClr val="FF0000"/>
                </a:solidFill>
              </a:rPr>
              <a:t>this</a:t>
            </a:r>
          </a:p>
          <a:p>
            <a:pPr lvl="1"/>
            <a:r>
              <a:rPr lang="en-US" sz="2000" dirty="0" smtClean="0"/>
              <a:t>Any function that is used as a method is effectively passed an implicit </a:t>
            </a:r>
            <a:r>
              <a:rPr lang="en-US" sz="2000" dirty="0" smtClean="0"/>
              <a:t>argument—the </a:t>
            </a:r>
            <a:r>
              <a:rPr lang="en-US" sz="2000" dirty="0" smtClean="0"/>
              <a:t>object through which it is </a:t>
            </a:r>
            <a:r>
              <a:rPr lang="en-US" sz="2000" dirty="0" smtClean="0"/>
              <a:t>invoked</a:t>
            </a:r>
          </a:p>
          <a:p>
            <a:pPr marL="342900" lvl="1" indent="-342900">
              <a:buFont typeface="Arial" pitchFamily="34" charset="0"/>
              <a:buChar char="•"/>
            </a:pPr>
            <a:r>
              <a:rPr lang="en-US" sz="2400" dirty="0" smtClean="0"/>
              <a:t>Method Chaining</a:t>
            </a:r>
          </a:p>
          <a:p>
            <a:pPr lvl="1"/>
            <a:r>
              <a:rPr lang="en-US" sz="2000" dirty="0" smtClean="0"/>
              <a:t>When you write a method that does not have a return value of its own, consider </a:t>
            </a:r>
            <a:r>
              <a:rPr lang="en-US" sz="2000" dirty="0" smtClean="0"/>
              <a:t>having </a:t>
            </a:r>
            <a:r>
              <a:rPr lang="en-US" sz="2000" dirty="0" smtClean="0"/>
              <a:t>the method return</a:t>
            </a:r>
            <a:r>
              <a:rPr lang="en-US" sz="2000" dirty="0" smtClean="0">
                <a:solidFill>
                  <a:srgbClr val="FF0000"/>
                </a:solidFill>
              </a:rPr>
              <a:t> </a:t>
            </a:r>
            <a:r>
              <a:rPr lang="en-US" sz="2000" dirty="0" smtClean="0">
                <a:solidFill>
                  <a:srgbClr val="FF0000"/>
                </a:solidFill>
              </a:rPr>
              <a:t>this</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smtClean="0"/>
              <a:t> $(":header").map(function() { return this.id }).get().sort();</a:t>
            </a:r>
            <a:endParaRPr lang="en-US" sz="2000" dirty="0" smtClean="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Lexical Structure</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r>
              <a:rPr lang="en-US" sz="2400" dirty="0" smtClean="0"/>
              <a:t>Identifiers</a:t>
            </a:r>
          </a:p>
          <a:p>
            <a:pPr lvl="1"/>
            <a:r>
              <a:rPr lang="en-US" sz="2000" dirty="0" smtClean="0"/>
              <a:t>A JavaScript identifier must begin with a letter, an underscore (_), or a dollar sign ($). Subsequent characters can be letters, digits, underscores, or dollar signs</a:t>
            </a:r>
          </a:p>
          <a:p>
            <a:pPr marL="342900" lvl="1" indent="-342900">
              <a:buFont typeface="Arial" pitchFamily="34" charset="0"/>
              <a:buChar char="•"/>
            </a:pPr>
            <a:r>
              <a:rPr lang="en-US" sz="2400" dirty="0" smtClean="0"/>
              <a:t>Reserved Words</a:t>
            </a:r>
            <a:br>
              <a:rPr lang="en-US" sz="2400" dirty="0" smtClean="0"/>
            </a:br>
            <a:endParaRPr lang="en-US" sz="2400" dirty="0" smtClean="0"/>
          </a:p>
        </p:txBody>
      </p:sp>
      <p:pic>
        <p:nvPicPr>
          <p:cNvPr id="1027" name="Picture 3"/>
          <p:cNvPicPr>
            <a:picLocks noChangeAspect="1" noChangeArrowheads="1"/>
          </p:cNvPicPr>
          <p:nvPr/>
        </p:nvPicPr>
        <p:blipFill>
          <a:blip r:embed="rId2" cstate="print"/>
          <a:srcRect/>
          <a:stretch>
            <a:fillRect/>
          </a:stretch>
        </p:blipFill>
        <p:spPr bwMode="auto">
          <a:xfrm>
            <a:off x="914400" y="3200400"/>
            <a:ext cx="6353175" cy="293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This keyword</a:t>
            </a:r>
          </a:p>
          <a:p>
            <a:pPr lvl="1"/>
            <a:r>
              <a:rPr lang="en-US" sz="2000" dirty="0" smtClean="0"/>
              <a:t>Note: </a:t>
            </a:r>
            <a:r>
              <a:rPr lang="en-US" sz="2000" b="1" dirty="0" smtClean="0">
                <a:solidFill>
                  <a:srgbClr val="FF0000"/>
                </a:solidFill>
              </a:rPr>
              <a:t>this</a:t>
            </a:r>
            <a:r>
              <a:rPr lang="en-US" sz="2000" dirty="0" smtClean="0"/>
              <a:t> is a keyword in JavaScript, it is NOT a variable or property name. </a:t>
            </a:r>
            <a:r>
              <a:rPr lang="en-US" sz="2000" dirty="0" smtClean="0"/>
              <a:t>JavaScript syntax </a:t>
            </a:r>
            <a:r>
              <a:rPr lang="en-US" sz="2000" dirty="0" smtClean="0"/>
              <a:t>does </a:t>
            </a:r>
            <a:r>
              <a:rPr lang="en-US" sz="2000" dirty="0" smtClean="0"/>
              <a:t>not allow </a:t>
            </a:r>
            <a:r>
              <a:rPr lang="en-US" sz="2000" dirty="0" smtClean="0"/>
              <a:t>to </a:t>
            </a:r>
            <a:r>
              <a:rPr lang="en-US" sz="2000" dirty="0" smtClean="0"/>
              <a:t>assign a value to </a:t>
            </a:r>
            <a:r>
              <a:rPr lang="en-US" sz="2000" b="1" dirty="0" smtClean="0">
                <a:solidFill>
                  <a:srgbClr val="FF0000"/>
                </a:solidFill>
              </a:rPr>
              <a:t>this</a:t>
            </a:r>
          </a:p>
          <a:p>
            <a:pPr lvl="1"/>
            <a:r>
              <a:rPr lang="en-US" sz="2000" dirty="0" smtClean="0"/>
              <a:t>Unlike variables, the </a:t>
            </a:r>
            <a:r>
              <a:rPr lang="en-US" sz="2000" b="1" dirty="0" smtClean="0">
                <a:solidFill>
                  <a:srgbClr val="FF0000"/>
                </a:solidFill>
              </a:rPr>
              <a:t>this</a:t>
            </a:r>
            <a:r>
              <a:rPr lang="en-US" sz="2000" dirty="0" smtClean="0"/>
              <a:t> keyword does not have a scope, and nested functions do </a:t>
            </a:r>
            <a:r>
              <a:rPr lang="en-US" sz="2000" dirty="0" smtClean="0"/>
              <a:t>NOT </a:t>
            </a:r>
            <a:r>
              <a:rPr lang="en-US" sz="2000" dirty="0" smtClean="0"/>
              <a:t>inherit the this value of their </a:t>
            </a:r>
            <a:r>
              <a:rPr lang="en-US" sz="2000" dirty="0" smtClean="0"/>
              <a:t>caller. </a:t>
            </a:r>
            <a:r>
              <a:rPr lang="en-US" sz="2000" dirty="0" smtClean="0"/>
              <a:t>If a nested function is invoked as a method, </a:t>
            </a:r>
            <a:r>
              <a:rPr lang="en-US" sz="2000" dirty="0" smtClean="0"/>
              <a:t>its </a:t>
            </a:r>
            <a:r>
              <a:rPr lang="en-US" sz="2000" b="1" dirty="0" smtClean="0">
                <a:solidFill>
                  <a:srgbClr val="FF0000"/>
                </a:solidFill>
              </a:rPr>
              <a:t>this</a:t>
            </a:r>
            <a:r>
              <a:rPr lang="en-US" sz="2000" dirty="0" smtClean="0"/>
              <a:t> value is the object it was invoked on. If a nested function is invoked as a </a:t>
            </a:r>
            <a:r>
              <a:rPr lang="en-US" sz="2000" dirty="0" smtClean="0"/>
              <a:t>function </a:t>
            </a:r>
            <a:r>
              <a:rPr lang="en-US" sz="2000" dirty="0" smtClean="0"/>
              <a:t>then its </a:t>
            </a:r>
            <a:r>
              <a:rPr lang="en-US" sz="2000" b="1" dirty="0" smtClean="0">
                <a:solidFill>
                  <a:srgbClr val="FF0000"/>
                </a:solidFill>
              </a:rPr>
              <a:t>this</a:t>
            </a:r>
            <a:r>
              <a:rPr lang="en-US" sz="2000" dirty="0" smtClean="0"/>
              <a:t> value will be either the global object </a:t>
            </a:r>
            <a:r>
              <a:rPr lang="en-US" sz="2000" dirty="0" smtClean="0"/>
              <a:t>or undefined</a:t>
            </a:r>
          </a:p>
          <a:p>
            <a:pPr lvl="1"/>
            <a:r>
              <a:rPr lang="en-US" sz="2000" dirty="0" smtClean="0"/>
              <a:t>It is a common mistake to assume that a nested function invoked as a </a:t>
            </a:r>
            <a:r>
              <a:rPr lang="en-US" sz="2000" dirty="0" smtClean="0"/>
              <a:t>function </a:t>
            </a:r>
            <a:r>
              <a:rPr lang="en-US" sz="2000" dirty="0" smtClean="0"/>
              <a:t>can use </a:t>
            </a:r>
            <a:r>
              <a:rPr lang="en-US" sz="2000" b="1" dirty="0" smtClean="0">
                <a:solidFill>
                  <a:srgbClr val="FF0000"/>
                </a:solidFill>
              </a:rPr>
              <a:t>this</a:t>
            </a:r>
            <a:r>
              <a:rPr lang="en-US" sz="2000" dirty="0" smtClean="0"/>
              <a:t> to obtain the invocation context of the outer function</a:t>
            </a:r>
            <a:endParaRPr lang="en-US" sz="2000" dirty="0" smtClean="0"/>
          </a:p>
          <a:p>
            <a:pPr lvl="1"/>
            <a:endParaRPr lang="en-US" sz="2000" dirty="0" smtClean="0"/>
          </a:p>
          <a:p>
            <a:pPr lvl="1"/>
            <a:endParaRPr lang="en-US" sz="2000" dirty="0" smtClean="0">
              <a:solidFill>
                <a:srgbClr val="FF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2286000" y="4495800"/>
            <a:ext cx="5624286"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Constructors Invocation</a:t>
            </a:r>
          </a:p>
          <a:p>
            <a:pPr lvl="1"/>
            <a:r>
              <a:rPr lang="en-US" sz="2000" dirty="0" smtClean="0"/>
              <a:t>if a constructor has no parameters, JavaScript constructor invocation syntax allows the argument list and parentheses </a:t>
            </a:r>
            <a:r>
              <a:rPr lang="en-US" sz="2000" dirty="0" smtClean="0"/>
              <a:t>to </a:t>
            </a:r>
            <a:r>
              <a:rPr lang="en-US" sz="2000" dirty="0" smtClean="0"/>
              <a:t>be omitted </a:t>
            </a:r>
            <a:r>
              <a:rPr lang="en-US" sz="2000" dirty="0" smtClean="0"/>
              <a:t>entirely</a:t>
            </a:r>
            <a:br>
              <a:rPr lang="en-US" sz="2000" dirty="0" smtClean="0"/>
            </a:br>
            <a:r>
              <a:rPr lang="en-US" sz="2000" dirty="0" smtClean="0"/>
              <a:t>    </a:t>
            </a:r>
            <a:r>
              <a:rPr lang="en-US" sz="2000" dirty="0" err="1" smtClean="0"/>
              <a:t>var</a:t>
            </a:r>
            <a:r>
              <a:rPr lang="en-US" sz="2000" dirty="0" smtClean="0"/>
              <a:t> </a:t>
            </a:r>
            <a:r>
              <a:rPr lang="en-US" sz="2000" dirty="0" smtClean="0"/>
              <a:t>o = new Object</a:t>
            </a:r>
            <a:r>
              <a:rPr lang="en-US" sz="2000" dirty="0" smtClean="0"/>
              <a:t>();</a:t>
            </a:r>
            <a:br>
              <a:rPr lang="en-US" sz="2000" dirty="0" smtClean="0"/>
            </a:br>
            <a:r>
              <a:rPr lang="en-US" sz="2000" dirty="0" smtClean="0"/>
              <a:t>    </a:t>
            </a:r>
            <a:r>
              <a:rPr lang="en-US" sz="2000" dirty="0" err="1" smtClean="0"/>
              <a:t>var</a:t>
            </a:r>
            <a:r>
              <a:rPr lang="en-US" sz="2000" dirty="0" smtClean="0"/>
              <a:t> o = new Object</a:t>
            </a:r>
            <a:r>
              <a:rPr lang="en-US" sz="2000" dirty="0" smtClean="0"/>
              <a:t>;</a:t>
            </a:r>
          </a:p>
          <a:p>
            <a:pPr lvl="1"/>
            <a:r>
              <a:rPr lang="en-US" sz="2000" dirty="0" smtClean="0"/>
              <a:t>A constructor invocation creates a new, empty object that inherits from </a:t>
            </a:r>
            <a:r>
              <a:rPr lang="en-US" sz="2000" dirty="0" smtClean="0"/>
              <a:t>the </a:t>
            </a:r>
            <a:r>
              <a:rPr lang="en-US" sz="2000" dirty="0" smtClean="0"/>
              <a:t>prototype property of the </a:t>
            </a:r>
            <a:r>
              <a:rPr lang="en-US" sz="2000" dirty="0" smtClean="0"/>
              <a:t>constructor</a:t>
            </a:r>
          </a:p>
          <a:p>
            <a:pPr lvl="1"/>
            <a:r>
              <a:rPr lang="en-US" sz="2000" dirty="0" smtClean="0"/>
              <a:t>Constructor functions are intended to </a:t>
            </a:r>
            <a:r>
              <a:rPr lang="en-US" sz="2000" dirty="0" smtClean="0"/>
              <a:t>initialize </a:t>
            </a:r>
            <a:r>
              <a:rPr lang="en-US" sz="2000" dirty="0" smtClean="0"/>
              <a:t>objects and </a:t>
            </a:r>
            <a:r>
              <a:rPr lang="en-US" sz="2000" dirty="0" smtClean="0">
                <a:solidFill>
                  <a:srgbClr val="FF0000"/>
                </a:solidFill>
              </a:rPr>
              <a:t>this newly created object</a:t>
            </a:r>
            <a:r>
              <a:rPr lang="en-US" sz="2000" dirty="0" smtClean="0"/>
              <a:t> is used as the invocation </a:t>
            </a:r>
            <a:r>
              <a:rPr lang="en-US" sz="2000" dirty="0" smtClean="0"/>
              <a:t>context</a:t>
            </a:r>
            <a:br>
              <a:rPr lang="en-US" sz="2000" dirty="0" smtClean="0"/>
            </a:br>
            <a:r>
              <a:rPr lang="en-US" sz="2000" dirty="0" smtClean="0"/>
              <a:t>    new </a:t>
            </a:r>
            <a:r>
              <a:rPr lang="en-US" sz="2000" dirty="0" err="1" smtClean="0"/>
              <a:t>o.m</a:t>
            </a:r>
            <a:r>
              <a:rPr lang="en-US" sz="2000" dirty="0" smtClean="0"/>
              <a:t>();  // </a:t>
            </a:r>
            <a:r>
              <a:rPr lang="en-US" sz="2000" dirty="0" smtClean="0"/>
              <a:t>o is not used as the invocation </a:t>
            </a:r>
            <a:r>
              <a:rPr lang="en-US" sz="2000" dirty="0" smtClean="0"/>
              <a:t>context</a:t>
            </a:r>
            <a:endParaRPr lang="en-US" sz="2000" dirty="0" smtClean="0">
              <a:solidFill>
                <a:srgbClr val="FF0000"/>
              </a:solidFill>
            </a:endParaRPr>
          </a:p>
          <a:p>
            <a:pPr lvl="1"/>
            <a:r>
              <a:rPr lang="en-US" sz="2000" dirty="0" smtClean="0"/>
              <a:t>If a </a:t>
            </a:r>
            <a:r>
              <a:rPr lang="en-US" sz="2000" dirty="0" smtClean="0"/>
              <a:t>constructor explicitly used the return statement to return an object, then that </a:t>
            </a:r>
            <a:r>
              <a:rPr lang="en-US" sz="2000" dirty="0" smtClean="0"/>
              <a:t>object </a:t>
            </a:r>
            <a:r>
              <a:rPr lang="en-US" sz="2000" dirty="0" smtClean="0"/>
              <a:t>becomes the value of the invocation </a:t>
            </a:r>
            <a:r>
              <a:rPr lang="en-US" sz="2000" dirty="0" smtClean="0"/>
              <a:t>expression</a:t>
            </a:r>
          </a:p>
          <a:p>
            <a:pPr lvl="1"/>
            <a:r>
              <a:rPr lang="en-US" sz="2000" dirty="0" smtClean="0"/>
              <a:t>If the constructor uses return with </a:t>
            </a:r>
            <a:r>
              <a:rPr lang="en-US" sz="2000" dirty="0" smtClean="0"/>
              <a:t>no </a:t>
            </a:r>
            <a:r>
              <a:rPr lang="en-US" sz="2000" dirty="0" smtClean="0"/>
              <a:t>value, or if it returns a primitive value, that return value is ignored and the new </a:t>
            </a:r>
            <a:r>
              <a:rPr lang="en-US" sz="2000" dirty="0" smtClean="0"/>
              <a:t>object </a:t>
            </a:r>
            <a:r>
              <a:rPr lang="en-US" sz="2000" dirty="0" smtClean="0"/>
              <a:t>is used as the value of the </a:t>
            </a:r>
            <a:r>
              <a:rPr lang="en-US" sz="2000" dirty="0" smtClean="0"/>
              <a:t>invocation</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Indirect Invocation</a:t>
            </a:r>
          </a:p>
          <a:p>
            <a:pPr lvl="1"/>
            <a:r>
              <a:rPr lang="en-US" sz="2000" dirty="0" smtClean="0"/>
              <a:t>JavaScript functions are objects and like all JavaScript objects, they have </a:t>
            </a:r>
            <a:r>
              <a:rPr lang="en-US" sz="2000" dirty="0" smtClean="0"/>
              <a:t>methods. Two </a:t>
            </a:r>
            <a:r>
              <a:rPr lang="en-US" sz="2000" dirty="0" smtClean="0"/>
              <a:t>of these methods, call() and apply(), invoke the function indirectly</a:t>
            </a:r>
            <a:endParaRPr lang="en-US" sz="2000" dirty="0" smtClean="0"/>
          </a:p>
          <a:p>
            <a:pPr lvl="1"/>
            <a:r>
              <a:rPr lang="en-US" sz="2000" dirty="0" smtClean="0"/>
              <a:t>They allow </a:t>
            </a:r>
            <a:r>
              <a:rPr lang="en-US" sz="2000" dirty="0" smtClean="0"/>
              <a:t>you to explicitly specify the this value for the invocation, which means you </a:t>
            </a:r>
            <a:r>
              <a:rPr lang="en-US" sz="2000" dirty="0" smtClean="0"/>
              <a:t>can </a:t>
            </a:r>
            <a:r>
              <a:rPr lang="en-US" sz="2000" dirty="0" smtClean="0"/>
              <a:t>invoke any function as a method of any object, even if it is not actually a method </a:t>
            </a:r>
            <a:r>
              <a:rPr lang="en-US" sz="2000" dirty="0" smtClean="0"/>
              <a:t>of </a:t>
            </a:r>
            <a:r>
              <a:rPr lang="en-US" sz="2000" dirty="0" smtClean="0"/>
              <a:t>that object</a:t>
            </a:r>
            <a:endParaRPr lang="en-US" sz="20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Function Arguments and Parameters</a:t>
            </a:r>
            <a:endParaRPr lang="en-US" sz="2400" dirty="0" smtClean="0"/>
          </a:p>
          <a:p>
            <a:pPr lvl="1"/>
            <a:r>
              <a:rPr lang="en-US" sz="2000" dirty="0" smtClean="0"/>
              <a:t>JavaScript function definitions do not specify an expected type for the function </a:t>
            </a:r>
            <a:r>
              <a:rPr lang="en-US" sz="2000" dirty="0" smtClean="0"/>
              <a:t>parameters </a:t>
            </a:r>
            <a:r>
              <a:rPr lang="en-US" sz="2000" dirty="0" smtClean="0"/>
              <a:t>and function invocations do not do any type checking on the argument </a:t>
            </a:r>
            <a:r>
              <a:rPr lang="en-US" sz="2000" dirty="0" smtClean="0"/>
              <a:t>values passed in. </a:t>
            </a:r>
            <a:r>
              <a:rPr lang="en-US" sz="2000" dirty="0" smtClean="0"/>
              <a:t>JavaScript function invocations do not even check the number </a:t>
            </a:r>
            <a:r>
              <a:rPr lang="en-US" sz="2000" dirty="0" smtClean="0"/>
              <a:t>of </a:t>
            </a:r>
            <a:r>
              <a:rPr lang="en-US" sz="2000" dirty="0" smtClean="0"/>
              <a:t>arguments being </a:t>
            </a:r>
            <a:r>
              <a:rPr lang="en-US" sz="2000" dirty="0" smtClean="0"/>
              <a:t>passed</a:t>
            </a:r>
          </a:p>
          <a:p>
            <a:pPr marL="342900" lvl="1" indent="-342900">
              <a:buFont typeface="Arial" pitchFamily="34" charset="0"/>
              <a:buChar char="•"/>
            </a:pPr>
            <a:r>
              <a:rPr lang="en-US" sz="2400" dirty="0" smtClean="0"/>
              <a:t>Optional parameters</a:t>
            </a:r>
            <a:endParaRPr lang="en-US" sz="2400" dirty="0" smtClean="0"/>
          </a:p>
          <a:p>
            <a:pPr lvl="1"/>
            <a:r>
              <a:rPr lang="en-US" sz="2000" dirty="0" smtClean="0"/>
              <a:t>When a function is invoked with fewer arguments than declared parameters, the </a:t>
            </a:r>
            <a:r>
              <a:rPr lang="en-US" sz="2000" dirty="0" smtClean="0"/>
              <a:t>additional </a:t>
            </a:r>
            <a:r>
              <a:rPr lang="en-US" sz="2000" dirty="0" smtClean="0"/>
              <a:t>parameters are set to the </a:t>
            </a:r>
            <a:r>
              <a:rPr lang="en-US" sz="2000" dirty="0" smtClean="0">
                <a:solidFill>
                  <a:srgbClr val="FF0000"/>
                </a:solidFill>
              </a:rPr>
              <a:t>undefined</a:t>
            </a:r>
            <a:r>
              <a:rPr lang="en-US" sz="2000" dirty="0" smtClean="0"/>
              <a:t> value</a:t>
            </a:r>
            <a:endParaRPr lang="en-US" sz="2000" dirty="0" smtClean="0"/>
          </a:p>
          <a:p>
            <a:pPr lvl="1"/>
            <a:r>
              <a:rPr lang="en-US" sz="2000" dirty="0" smtClean="0"/>
              <a:t>Note that when designing functions with optional arguments, you should be sure </a:t>
            </a:r>
            <a:r>
              <a:rPr lang="en-US" sz="2000" dirty="0" smtClean="0"/>
              <a:t>to </a:t>
            </a:r>
            <a:r>
              <a:rPr lang="en-US" sz="2000" dirty="0" smtClean="0"/>
              <a:t>put the optional ones at the end of the argument list so that they can be omitted</a:t>
            </a:r>
            <a:r>
              <a:rPr lang="en-US" sz="2000" dirty="0" smtClean="0"/>
              <a:t>. We </a:t>
            </a:r>
            <a:r>
              <a:rPr lang="en-US" sz="2000" dirty="0" smtClean="0"/>
              <a:t>cannot omit the first argument and pass the </a:t>
            </a:r>
            <a:r>
              <a:rPr lang="en-US" sz="2000" dirty="0" smtClean="0"/>
              <a:t>second, we </a:t>
            </a:r>
            <a:r>
              <a:rPr lang="en-US" sz="2000" dirty="0" smtClean="0"/>
              <a:t>would have to explicitly pass undefined the first </a:t>
            </a:r>
            <a:r>
              <a:rPr lang="en-US" sz="2000" dirty="0" smtClean="0"/>
              <a:t>argument</a:t>
            </a:r>
          </a:p>
          <a:p>
            <a:pPr lvl="1"/>
            <a:r>
              <a:rPr lang="en-US" sz="2000" dirty="0" smtClean="0"/>
              <a:t>Use  the </a:t>
            </a:r>
            <a:r>
              <a:rPr lang="en-US" sz="2000" dirty="0" smtClean="0"/>
              <a:t>comment /* optional */ in the function definition to emphasize the fact </a:t>
            </a:r>
            <a:r>
              <a:rPr lang="en-US" sz="2000" dirty="0" smtClean="0"/>
              <a:t>that </a:t>
            </a:r>
            <a:r>
              <a:rPr lang="en-US" sz="2000" dirty="0" smtClean="0"/>
              <a:t>the parameter is optional</a:t>
            </a:r>
            <a:endParaRPr lang="en-US" sz="2000"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The Arguments </a:t>
            </a:r>
            <a:r>
              <a:rPr lang="en-US" sz="2400" dirty="0" smtClean="0"/>
              <a:t>Object (</a:t>
            </a:r>
            <a:r>
              <a:rPr lang="en-US" sz="2400" dirty="0" err="1" smtClean="0"/>
              <a:t>varargs</a:t>
            </a:r>
            <a:r>
              <a:rPr lang="en-US" sz="2400" dirty="0" smtClean="0"/>
              <a:t> </a:t>
            </a:r>
            <a:r>
              <a:rPr lang="en-US" sz="2400" dirty="0" err="1" smtClean="0"/>
              <a:t>func</a:t>
            </a:r>
            <a:r>
              <a:rPr lang="en-US" sz="2400" dirty="0" smtClean="0"/>
              <a:t>)</a:t>
            </a:r>
          </a:p>
          <a:p>
            <a:pPr lvl="1"/>
            <a:r>
              <a:rPr lang="en-US" sz="2000" dirty="0" smtClean="0"/>
              <a:t>Within the body of a function, the </a:t>
            </a:r>
            <a:r>
              <a:rPr lang="en-US" sz="2000" dirty="0" smtClean="0"/>
              <a:t>identifier </a:t>
            </a:r>
            <a:r>
              <a:rPr lang="en-US" sz="2000" b="1" dirty="0" smtClean="0">
                <a:solidFill>
                  <a:srgbClr val="FF0000"/>
                </a:solidFill>
              </a:rPr>
              <a:t>arguments</a:t>
            </a:r>
            <a:r>
              <a:rPr lang="en-US" sz="2000" dirty="0" smtClean="0"/>
              <a:t> refers to the Arguments </a:t>
            </a:r>
            <a:r>
              <a:rPr lang="en-US" sz="2000" dirty="0" smtClean="0"/>
              <a:t>(array-like) object </a:t>
            </a:r>
            <a:r>
              <a:rPr lang="en-US" sz="2000" dirty="0" smtClean="0"/>
              <a:t>for that </a:t>
            </a:r>
            <a:r>
              <a:rPr lang="en-US" sz="2000" dirty="0" smtClean="0"/>
              <a:t>invocation</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r>
              <a:rPr lang="en-US" sz="2000" dirty="0" smtClean="0"/>
              <a:t>In ES5, in </a:t>
            </a:r>
            <a:r>
              <a:rPr lang="en-US" sz="2000" dirty="0" smtClean="0"/>
              <a:t>non-strict </a:t>
            </a:r>
            <a:r>
              <a:rPr lang="en-US" sz="2000" dirty="0" smtClean="0"/>
              <a:t>functions </a:t>
            </a:r>
            <a:r>
              <a:rPr lang="en-US" sz="2000" dirty="0" smtClean="0"/>
              <a:t>arguments is just an identifier. In strict mode, it is effectively a reserved word. </a:t>
            </a:r>
            <a:r>
              <a:rPr lang="en-US" sz="2000" dirty="0" err="1" smtClean="0"/>
              <a:t>Strictmode</a:t>
            </a:r>
            <a:r>
              <a:rPr lang="en-US" sz="2000" dirty="0" smtClean="0"/>
              <a:t> </a:t>
            </a:r>
            <a:r>
              <a:rPr lang="en-US" sz="2000" dirty="0" smtClean="0"/>
              <a:t>functions cannot use arguments as a parameter name or as a local variable </a:t>
            </a:r>
            <a:r>
              <a:rPr lang="en-US" sz="2000" dirty="0" smtClean="0"/>
              <a:t>name </a:t>
            </a:r>
            <a:r>
              <a:rPr lang="en-US" sz="2000" dirty="0" smtClean="0"/>
              <a:t>and they cannot assign values to arguments</a:t>
            </a:r>
            <a:endParaRPr lang="en-US" sz="2000" dirty="0" smtClean="0"/>
          </a:p>
        </p:txBody>
      </p:sp>
      <p:pic>
        <p:nvPicPr>
          <p:cNvPr id="2050" name="Picture 2"/>
          <p:cNvPicPr>
            <a:picLocks noChangeAspect="1" noChangeArrowheads="1"/>
          </p:cNvPicPr>
          <p:nvPr/>
        </p:nvPicPr>
        <p:blipFill>
          <a:blip r:embed="rId3" cstate="print"/>
          <a:srcRect/>
          <a:stretch>
            <a:fillRect/>
          </a:stretch>
        </p:blipFill>
        <p:spPr bwMode="auto">
          <a:xfrm>
            <a:off x="1162050" y="2319338"/>
            <a:ext cx="6819900" cy="2219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The Arguments </a:t>
            </a:r>
            <a:r>
              <a:rPr lang="en-US" sz="2400" dirty="0" smtClean="0"/>
              <a:t>Object (</a:t>
            </a:r>
            <a:r>
              <a:rPr lang="en-US" sz="2400" dirty="0" err="1" smtClean="0"/>
              <a:t>varargs</a:t>
            </a:r>
            <a:r>
              <a:rPr lang="en-US" sz="2400" dirty="0" smtClean="0"/>
              <a:t> </a:t>
            </a:r>
            <a:r>
              <a:rPr lang="en-US" sz="2400" dirty="0" err="1" smtClean="0"/>
              <a:t>func</a:t>
            </a:r>
            <a:r>
              <a:rPr lang="en-US" sz="2400" dirty="0" smtClean="0"/>
              <a:t>)</a:t>
            </a:r>
          </a:p>
          <a:p>
            <a:pPr lvl="1"/>
            <a:r>
              <a:rPr lang="en-US" sz="2000" dirty="0" smtClean="0"/>
              <a:t>The Arguments object defines </a:t>
            </a:r>
            <a:r>
              <a:rPr lang="en-US" sz="2000" dirty="0" err="1" smtClean="0"/>
              <a:t>callee</a:t>
            </a:r>
            <a:r>
              <a:rPr lang="en-US" sz="2000" dirty="0" smtClean="0"/>
              <a:t> and caller properties </a:t>
            </a:r>
            <a:r>
              <a:rPr lang="en-US" sz="2000" dirty="0" smtClean="0"/>
              <a:t>In </a:t>
            </a:r>
            <a:r>
              <a:rPr lang="en-US" sz="2000" dirty="0" smtClean="0"/>
              <a:t>ES5 </a:t>
            </a:r>
            <a:r>
              <a:rPr lang="en-US" sz="2000" dirty="0" smtClean="0"/>
              <a:t>strict mode, these properties are guaranteed to raise a </a:t>
            </a:r>
            <a:r>
              <a:rPr lang="en-US" sz="2000" dirty="0" err="1" smtClean="0"/>
              <a:t>TypeError</a:t>
            </a:r>
            <a:r>
              <a:rPr lang="en-US" sz="2000" dirty="0" smtClean="0"/>
              <a:t> if you try to read or write </a:t>
            </a:r>
            <a:r>
              <a:rPr lang="en-US" sz="2000" dirty="0" smtClean="0"/>
              <a:t>them. </a:t>
            </a:r>
            <a:r>
              <a:rPr lang="en-US" sz="2000" dirty="0" smtClean="0"/>
              <a:t>Outside of strict </a:t>
            </a:r>
            <a:r>
              <a:rPr lang="en-US" sz="2000" dirty="0" smtClean="0"/>
              <a:t>mode, ES5 </a:t>
            </a:r>
            <a:r>
              <a:rPr lang="en-US" sz="2000" dirty="0" smtClean="0"/>
              <a:t>says that the </a:t>
            </a:r>
            <a:r>
              <a:rPr lang="en-US" sz="2000" dirty="0" err="1" smtClean="0"/>
              <a:t>callee</a:t>
            </a:r>
            <a:r>
              <a:rPr lang="en-US" sz="2000" dirty="0" smtClean="0"/>
              <a:t> property refers to the currently running </a:t>
            </a:r>
            <a:r>
              <a:rPr lang="en-US" sz="2000" dirty="0" smtClean="0"/>
              <a:t>function. </a:t>
            </a:r>
            <a:r>
              <a:rPr lang="en-US" sz="2000" dirty="0" smtClean="0"/>
              <a:t>caller is a nonstandard but commonly implemented property that refers to the </a:t>
            </a:r>
            <a:r>
              <a:rPr lang="en-US" sz="2000" dirty="0" smtClean="0"/>
              <a:t>function </a:t>
            </a:r>
            <a:r>
              <a:rPr lang="en-US" sz="2000" dirty="0" smtClean="0"/>
              <a:t>that called this </a:t>
            </a:r>
            <a:r>
              <a:rPr lang="en-US" sz="2000" dirty="0" smtClean="0"/>
              <a:t>one. </a:t>
            </a:r>
            <a:r>
              <a:rPr lang="en-US" sz="2000" dirty="0" smtClean="0"/>
              <a:t>The caller property gives access to the call </a:t>
            </a:r>
            <a:r>
              <a:rPr lang="en-US" sz="2000" dirty="0" smtClean="0"/>
              <a:t>stack </a:t>
            </a:r>
            <a:r>
              <a:rPr lang="en-US" sz="2000" dirty="0" smtClean="0"/>
              <a:t>and the </a:t>
            </a:r>
            <a:r>
              <a:rPr lang="en-US" sz="2000" dirty="0" err="1" smtClean="0"/>
              <a:t>callee</a:t>
            </a:r>
            <a:r>
              <a:rPr lang="en-US" sz="2000" dirty="0" smtClean="0"/>
              <a:t> </a:t>
            </a:r>
            <a:r>
              <a:rPr lang="en-US" sz="2000" dirty="0" smtClean="0"/>
              <a:t>property is occasionally useful to allow unnamed functions to call </a:t>
            </a:r>
            <a:r>
              <a:rPr lang="en-US" sz="2000" dirty="0" smtClean="0"/>
              <a:t>themselves recursively:</a:t>
            </a:r>
          </a:p>
          <a:p>
            <a:pPr lvl="1"/>
            <a:endParaRPr lang="en-US" sz="2000" dirty="0" smtClean="0"/>
          </a:p>
          <a:p>
            <a:pPr lvl="1"/>
            <a:endParaRPr lang="en-US" sz="2000" dirty="0" smtClean="0"/>
          </a:p>
          <a:p>
            <a:pPr lvl="1"/>
            <a:endParaRPr lang="en-US" sz="2000" dirty="0" smtClean="0"/>
          </a:p>
          <a:p>
            <a:pPr lvl="1"/>
            <a:endParaRPr lang="en-US" sz="2000" dirty="0" smtClean="0"/>
          </a:p>
          <a:p>
            <a:pPr lvl="1"/>
            <a:r>
              <a:rPr lang="en-US" sz="2000" dirty="0" smtClean="0"/>
              <a:t>Remember to check the type of the argument passed in (good habit and best practice ?)</a:t>
            </a:r>
            <a:endParaRPr lang="en-US" sz="2000" dirty="0" smtClean="0"/>
          </a:p>
        </p:txBody>
      </p:sp>
      <p:pic>
        <p:nvPicPr>
          <p:cNvPr id="3074" name="Picture 2"/>
          <p:cNvPicPr>
            <a:picLocks noChangeAspect="1" noChangeArrowheads="1"/>
          </p:cNvPicPr>
          <p:nvPr/>
        </p:nvPicPr>
        <p:blipFill>
          <a:blip r:embed="rId3" cstate="print"/>
          <a:srcRect/>
          <a:stretch>
            <a:fillRect/>
          </a:stretch>
        </p:blipFill>
        <p:spPr bwMode="auto">
          <a:xfrm>
            <a:off x="2133600" y="4191000"/>
            <a:ext cx="3409950"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Defining Your Own Function Properties</a:t>
            </a:r>
            <a:endParaRPr lang="en-US" sz="2400" dirty="0" smtClean="0"/>
          </a:p>
          <a:p>
            <a:pPr lvl="1"/>
            <a:endParaRPr lang="en-US" sz="2000" dirty="0" smtClean="0"/>
          </a:p>
        </p:txBody>
      </p:sp>
      <p:pic>
        <p:nvPicPr>
          <p:cNvPr id="4098" name="Picture 2"/>
          <p:cNvPicPr>
            <a:picLocks noChangeAspect="1" noChangeArrowheads="1"/>
          </p:cNvPicPr>
          <p:nvPr/>
        </p:nvPicPr>
        <p:blipFill>
          <a:blip r:embed="rId3" cstate="print"/>
          <a:srcRect/>
          <a:stretch>
            <a:fillRect/>
          </a:stretch>
        </p:blipFill>
        <p:spPr bwMode="auto">
          <a:xfrm>
            <a:off x="838200" y="1676400"/>
            <a:ext cx="7391400" cy="466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Functions As </a:t>
            </a:r>
            <a:r>
              <a:rPr lang="en-US" sz="2400" dirty="0" smtClean="0"/>
              <a:t>Namespaces (idioms in JS)</a:t>
            </a:r>
          </a:p>
          <a:p>
            <a:pPr lvl="1"/>
            <a:r>
              <a:rPr lang="en-US" sz="2000" dirty="0" smtClean="0"/>
              <a:t>Note the open parenthesis before function below is required because without it </a:t>
            </a:r>
            <a:r>
              <a:rPr lang="en-US" sz="2000" dirty="0" smtClean="0"/>
              <a:t>the </a:t>
            </a:r>
            <a:r>
              <a:rPr lang="en-US" sz="2000" dirty="0" smtClean="0"/>
              <a:t>JavaScript </a:t>
            </a:r>
            <a:r>
              <a:rPr lang="en-US" sz="2000" dirty="0" smtClean="0"/>
              <a:t>interpreter tries to parse the function keyword as a function declaration </a:t>
            </a:r>
            <a:r>
              <a:rPr lang="en-US" sz="2000" dirty="0" smtClean="0"/>
              <a:t>statement. </a:t>
            </a:r>
            <a:r>
              <a:rPr lang="en-US" sz="2000" dirty="0" smtClean="0"/>
              <a:t>With the parenthesis, the interpreter correctly recognizes this as a </a:t>
            </a:r>
            <a:r>
              <a:rPr lang="en-US" sz="2000" dirty="0" smtClean="0"/>
              <a:t>function </a:t>
            </a:r>
            <a:r>
              <a:rPr lang="en-US" sz="2000" dirty="0" smtClean="0"/>
              <a:t>definition expression. It is idiomatic to use the parentheses, even when they are </a:t>
            </a:r>
            <a:r>
              <a:rPr lang="en-US" sz="2000" dirty="0" smtClean="0"/>
              <a:t>not </a:t>
            </a:r>
            <a:r>
              <a:rPr lang="en-US" sz="2000" dirty="0" smtClean="0"/>
              <a:t>required, around a function that is to be invoked immediately after being </a:t>
            </a:r>
            <a:r>
              <a:rPr lang="en-US" sz="2000" dirty="0" smtClean="0"/>
              <a:t>defined</a:t>
            </a:r>
          </a:p>
          <a:p>
            <a:pPr lvl="1"/>
            <a:endParaRPr lang="en-US" sz="2000" dirty="0" smtClean="0"/>
          </a:p>
        </p:txBody>
      </p:sp>
      <p:pic>
        <p:nvPicPr>
          <p:cNvPr id="5122" name="Picture 2"/>
          <p:cNvPicPr>
            <a:picLocks noChangeAspect="1" noChangeArrowheads="1"/>
          </p:cNvPicPr>
          <p:nvPr/>
        </p:nvPicPr>
        <p:blipFill>
          <a:blip r:embed="rId3" cstate="print"/>
          <a:srcRect/>
          <a:stretch>
            <a:fillRect/>
          </a:stretch>
        </p:blipFill>
        <p:spPr bwMode="auto">
          <a:xfrm>
            <a:off x="1219200" y="3962400"/>
            <a:ext cx="6276975" cy="75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Closure</a:t>
            </a:r>
          </a:p>
          <a:p>
            <a:pPr lvl="1"/>
            <a:r>
              <a:rPr lang="en-US" sz="2000" dirty="0" smtClean="0"/>
              <a:t>Each time a JavaScript function is invoked, a new </a:t>
            </a:r>
            <a:r>
              <a:rPr lang="en-US" sz="2000" dirty="0" smtClean="0"/>
              <a:t>object </a:t>
            </a:r>
            <a:r>
              <a:rPr lang="en-US" sz="2000" dirty="0" smtClean="0"/>
              <a:t>is created to hold the local variables for that invocation, and that object is added to </a:t>
            </a:r>
            <a:r>
              <a:rPr lang="en-US" sz="2000" dirty="0" smtClean="0"/>
              <a:t>the </a:t>
            </a:r>
            <a:r>
              <a:rPr lang="en-US" sz="2000" dirty="0" smtClean="0"/>
              <a:t>scope chain. When the function returns, that variable binding object is removed </a:t>
            </a:r>
            <a:r>
              <a:rPr lang="en-US" sz="2000" dirty="0" smtClean="0"/>
              <a:t>from </a:t>
            </a:r>
            <a:r>
              <a:rPr lang="en-US" sz="2000" dirty="0" smtClean="0"/>
              <a:t>the scope chain. If there were no nested functions, there are no more references to </a:t>
            </a:r>
            <a:r>
              <a:rPr lang="en-US" sz="2000" dirty="0" smtClean="0"/>
              <a:t>the </a:t>
            </a:r>
            <a:r>
              <a:rPr lang="en-US" sz="2000" dirty="0" smtClean="0"/>
              <a:t>binding object and it gets garbage collected. If there were nested functions defined</a:t>
            </a:r>
            <a:r>
              <a:rPr lang="en-US" sz="2000" dirty="0" smtClean="0"/>
              <a:t>, </a:t>
            </a:r>
            <a:r>
              <a:rPr lang="en-US" sz="2000" dirty="0" smtClean="0"/>
              <a:t>then each of those functions has a reference to the scope chain, and that scope </a:t>
            </a:r>
            <a:r>
              <a:rPr lang="en-US" sz="2000" dirty="0" smtClean="0"/>
              <a:t>chain </a:t>
            </a:r>
            <a:r>
              <a:rPr lang="en-US" sz="2000" dirty="0" smtClean="0"/>
              <a:t>refers to the variable binding object. If those nested functions objects </a:t>
            </a:r>
            <a:r>
              <a:rPr lang="en-US" sz="2000" dirty="0" smtClean="0"/>
              <a:t>(only) </a:t>
            </a:r>
            <a:r>
              <a:rPr lang="en-US" sz="2000" dirty="0" smtClean="0">
                <a:solidFill>
                  <a:srgbClr val="FF0000"/>
                </a:solidFill>
              </a:rPr>
              <a:t>remained within </a:t>
            </a:r>
            <a:r>
              <a:rPr lang="en-US" sz="2000" dirty="0" smtClean="0">
                <a:solidFill>
                  <a:srgbClr val="FF0000"/>
                </a:solidFill>
              </a:rPr>
              <a:t>their outer function</a:t>
            </a:r>
            <a:r>
              <a:rPr lang="en-US" sz="2000" dirty="0" smtClean="0"/>
              <a:t>, however, then they themselves will be garbage collected, </a:t>
            </a:r>
            <a:r>
              <a:rPr lang="en-US" sz="2000" dirty="0" smtClean="0"/>
              <a:t>along </a:t>
            </a:r>
            <a:r>
              <a:rPr lang="en-US" sz="2000" dirty="0" smtClean="0"/>
              <a:t>with the variable binding object they referred to. But if the function defines a </a:t>
            </a:r>
            <a:r>
              <a:rPr lang="en-US" sz="2000" dirty="0" smtClean="0"/>
              <a:t>nested </a:t>
            </a:r>
            <a:r>
              <a:rPr lang="en-US" sz="2000" dirty="0" smtClean="0"/>
              <a:t>function and returns it or stores it into a property somewhere, then there will be </a:t>
            </a:r>
            <a:r>
              <a:rPr lang="en-US" sz="2000" dirty="0" smtClean="0"/>
              <a:t>an </a:t>
            </a:r>
            <a:r>
              <a:rPr lang="en-US" sz="2000" dirty="0" smtClean="0"/>
              <a:t>external reference to the nested function. It won’t be garbage collected, and the </a:t>
            </a:r>
            <a:r>
              <a:rPr lang="en-US" sz="2000" dirty="0" smtClean="0"/>
              <a:t>variable </a:t>
            </a:r>
            <a:r>
              <a:rPr lang="en-US" sz="2000" dirty="0" smtClean="0"/>
              <a:t>binding object it refers to won’t be garbage collected either</a:t>
            </a:r>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marL="342900" lvl="1" indent="-342900">
              <a:buFont typeface="Arial" pitchFamily="34" charset="0"/>
              <a:buChar char="•"/>
            </a:pPr>
            <a:r>
              <a:rPr lang="en-US" sz="2400" dirty="0" smtClean="0"/>
              <a:t>Closure example</a:t>
            </a:r>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r>
              <a:rPr lang="en-US" sz="2400" dirty="0" smtClean="0"/>
              <a:t>Note</a:t>
            </a:r>
          </a:p>
          <a:p>
            <a:pPr lvl="1"/>
            <a:r>
              <a:rPr lang="en-US" sz="2000" dirty="0" smtClean="0"/>
              <a:t>E</a:t>
            </a:r>
            <a:r>
              <a:rPr lang="en-US" sz="2000" dirty="0" smtClean="0"/>
              <a:t>very </a:t>
            </a:r>
            <a:r>
              <a:rPr lang="en-US" sz="2000" dirty="0" smtClean="0"/>
              <a:t>function invocation has a this value, and a closure cannot access the </a:t>
            </a:r>
            <a:r>
              <a:rPr lang="en-US" sz="2000" b="1" dirty="0" smtClean="0">
                <a:solidFill>
                  <a:srgbClr val="FF0000"/>
                </a:solidFill>
              </a:rPr>
              <a:t>this</a:t>
            </a:r>
            <a:r>
              <a:rPr lang="en-US" sz="2000" dirty="0" smtClean="0"/>
              <a:t> value of its outer function unless the outer function has saved that value into a variable: </a:t>
            </a:r>
            <a:br>
              <a:rPr lang="en-US" sz="2000" dirty="0" smtClean="0"/>
            </a:br>
            <a:r>
              <a:rPr lang="en-US" sz="2000" dirty="0" smtClean="0"/>
              <a:t> </a:t>
            </a:r>
            <a:r>
              <a:rPr lang="en-US" sz="2000" dirty="0" err="1" smtClean="0"/>
              <a:t>var</a:t>
            </a:r>
            <a:r>
              <a:rPr lang="en-US" sz="2000" dirty="0" smtClean="0"/>
              <a:t> self = this; // </a:t>
            </a:r>
            <a:r>
              <a:rPr lang="en-US" sz="2000" dirty="0" smtClean="0"/>
              <a:t>Save this value in a variable for use by nested </a:t>
            </a:r>
            <a:r>
              <a:rPr lang="en-US" sz="2000" dirty="0" err="1" smtClean="0"/>
              <a:t>funcs</a:t>
            </a:r>
            <a:r>
              <a:rPr lang="en-US" sz="2000" dirty="0" smtClean="0"/>
              <a:t>.</a:t>
            </a:r>
          </a:p>
          <a:p>
            <a:pPr lvl="1"/>
            <a:r>
              <a:rPr lang="en-US" sz="2000" dirty="0" smtClean="0"/>
              <a:t>Same to the arguments </a:t>
            </a:r>
            <a:r>
              <a:rPr lang="en-US" sz="2000" dirty="0" smtClean="0"/>
              <a:t>object</a:t>
            </a:r>
            <a:endParaRPr lang="en-US" sz="2000" dirty="0" smtClean="0"/>
          </a:p>
          <a:p>
            <a:pPr marL="342900" lvl="1" indent="-342900">
              <a:buFont typeface="Arial" pitchFamily="34" charset="0"/>
              <a:buChar char="•"/>
            </a:pPr>
            <a:endParaRPr lang="en-US" sz="2400" dirty="0" smtClean="0"/>
          </a:p>
          <a:p>
            <a:pPr lvl="1"/>
            <a:endParaRPr lang="en-US" sz="2000" dirty="0" smtClean="0"/>
          </a:p>
          <a:p>
            <a:pPr lvl="1"/>
            <a:endParaRPr lang="en-US" sz="2000" dirty="0" smtClean="0"/>
          </a:p>
        </p:txBody>
      </p:sp>
      <p:pic>
        <p:nvPicPr>
          <p:cNvPr id="6146" name="Picture 2"/>
          <p:cNvPicPr>
            <a:picLocks noChangeAspect="1" noChangeArrowheads="1"/>
          </p:cNvPicPr>
          <p:nvPr/>
        </p:nvPicPr>
        <p:blipFill>
          <a:blip r:embed="rId3" cstate="print"/>
          <a:srcRect/>
          <a:stretch>
            <a:fillRect/>
          </a:stretch>
        </p:blipFill>
        <p:spPr bwMode="auto">
          <a:xfrm>
            <a:off x="1828800" y="1524000"/>
            <a:ext cx="6934200" cy="308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Lexical Structure</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pPr marL="342900" lvl="1" indent="-342900">
              <a:buFont typeface="Arial" pitchFamily="34" charset="0"/>
              <a:buChar char="•"/>
            </a:pPr>
            <a:r>
              <a:rPr lang="en-US" sz="2400" dirty="0" smtClean="0"/>
              <a:t>Reserved Words</a:t>
            </a:r>
          </a:p>
          <a:p>
            <a:pPr lvl="1"/>
            <a:r>
              <a:rPr lang="en-US" sz="2000" dirty="0" smtClean="0"/>
              <a:t>Keep in mind that JavaScript implementations may define other global variables and functions, and each specific JavaScript embedding (client-side, server-side, etc.) will have its own list of global properties</a:t>
            </a:r>
          </a:p>
        </p:txBody>
      </p:sp>
      <p:pic>
        <p:nvPicPr>
          <p:cNvPr id="2050" name="Picture 2"/>
          <p:cNvPicPr>
            <a:picLocks noChangeAspect="1" noChangeArrowheads="1"/>
          </p:cNvPicPr>
          <p:nvPr/>
        </p:nvPicPr>
        <p:blipFill>
          <a:blip r:embed="rId2" cstate="print"/>
          <a:srcRect/>
          <a:stretch>
            <a:fillRect/>
          </a:stretch>
        </p:blipFill>
        <p:spPr bwMode="auto">
          <a:xfrm>
            <a:off x="914400" y="3124200"/>
            <a:ext cx="6981825" cy="2800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Function Properties, Methods, and Constructor</a:t>
            </a:r>
            <a:endParaRPr lang="en-US" sz="2400" dirty="0" smtClean="0"/>
          </a:p>
          <a:p>
            <a:pPr lvl="1"/>
            <a:r>
              <a:rPr lang="en-US" sz="2000" dirty="0" smtClean="0"/>
              <a:t>The length </a:t>
            </a:r>
            <a:r>
              <a:rPr lang="en-US" sz="2000" dirty="0" smtClean="0"/>
              <a:t>Property (</a:t>
            </a:r>
            <a:r>
              <a:rPr lang="en-US" sz="2000" dirty="0" err="1" smtClean="0"/>
              <a:t>readonly</a:t>
            </a:r>
            <a:r>
              <a:rPr lang="en-US" sz="2000" dirty="0" smtClean="0"/>
              <a:t>, </a:t>
            </a:r>
            <a:r>
              <a:rPr lang="en-US" sz="2000" dirty="0" smtClean="0">
                <a:solidFill>
                  <a:srgbClr val="FF0000"/>
                </a:solidFill>
              </a:rPr>
              <a:t>parameter</a:t>
            </a:r>
            <a:r>
              <a:rPr lang="en-US" sz="2000" dirty="0" smtClean="0"/>
              <a:t> list length)</a:t>
            </a:r>
          </a:p>
          <a:p>
            <a:pPr lvl="1"/>
            <a:r>
              <a:rPr lang="en-US" sz="2000" dirty="0" smtClean="0"/>
              <a:t>The prototype </a:t>
            </a:r>
            <a:r>
              <a:rPr lang="en-US" sz="2000" dirty="0" smtClean="0"/>
              <a:t>Property</a:t>
            </a:r>
          </a:p>
          <a:p>
            <a:pPr lvl="1"/>
            <a:r>
              <a:rPr lang="en-US" sz="2000" dirty="0" smtClean="0"/>
              <a:t>The call() and apply() </a:t>
            </a:r>
            <a:r>
              <a:rPr lang="en-US" sz="2000" dirty="0" smtClean="0"/>
              <a:t>Methods, call </a:t>
            </a:r>
            <a:r>
              <a:rPr lang="en-US" sz="2000" b="1" dirty="0" smtClean="0"/>
              <a:t>functions</a:t>
            </a:r>
            <a:r>
              <a:rPr lang="en-US" sz="2000" dirty="0" smtClean="0"/>
              <a:t> as </a:t>
            </a:r>
            <a:r>
              <a:rPr lang="en-US" sz="2000" b="1" dirty="0" smtClean="0"/>
              <a:t>methods</a:t>
            </a:r>
            <a:r>
              <a:rPr lang="en-US" sz="2000" dirty="0" smtClean="0"/>
              <a:t> of an object</a:t>
            </a:r>
          </a:p>
          <a:p>
            <a:pPr lvl="1"/>
            <a:endParaRPr lang="en-US" sz="2000" dirty="0" smtClean="0"/>
          </a:p>
          <a:p>
            <a:pPr lvl="1">
              <a:buNone/>
            </a:pPr>
            <a:endParaRPr lang="en-US" sz="2000" dirty="0" smtClean="0"/>
          </a:p>
          <a:p>
            <a:pPr lvl="1"/>
            <a:endParaRPr lang="en-US" sz="2000" dirty="0" smtClean="0"/>
          </a:p>
          <a:p>
            <a:pPr lvl="1"/>
            <a:r>
              <a:rPr lang="en-US" sz="2000" dirty="0" smtClean="0"/>
              <a:t>The </a:t>
            </a:r>
            <a:r>
              <a:rPr lang="en-US" sz="2000" dirty="0" smtClean="0"/>
              <a:t>bind() Method</a:t>
            </a:r>
            <a:endParaRPr lang="en-US" sz="2000" dirty="0" smtClean="0"/>
          </a:p>
          <a:p>
            <a:pPr lvl="1"/>
            <a:endParaRPr lang="en-US" sz="2000" dirty="0" smtClean="0"/>
          </a:p>
        </p:txBody>
      </p:sp>
      <p:pic>
        <p:nvPicPr>
          <p:cNvPr id="7170" name="Picture 2"/>
          <p:cNvPicPr>
            <a:picLocks noChangeAspect="1" noChangeArrowheads="1"/>
          </p:cNvPicPr>
          <p:nvPr/>
        </p:nvPicPr>
        <p:blipFill>
          <a:blip r:embed="rId3" cstate="print"/>
          <a:srcRect/>
          <a:stretch>
            <a:fillRect/>
          </a:stretch>
        </p:blipFill>
        <p:spPr bwMode="auto">
          <a:xfrm>
            <a:off x="1219200" y="2667000"/>
            <a:ext cx="6496050" cy="86677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1295400" y="4191000"/>
            <a:ext cx="6848475" cy="1990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Function Properties, Methods, and Constructor</a:t>
            </a:r>
            <a:endParaRPr lang="en-US" sz="2400" dirty="0" smtClean="0"/>
          </a:p>
          <a:p>
            <a:pPr lvl="1"/>
            <a:r>
              <a:rPr lang="en-US" sz="2000" dirty="0" smtClean="0"/>
              <a:t>The </a:t>
            </a:r>
            <a:r>
              <a:rPr lang="en-US" sz="2000" dirty="0" smtClean="0"/>
              <a:t>bind() </a:t>
            </a:r>
            <a:r>
              <a:rPr lang="en-US" sz="2000" dirty="0" smtClean="0"/>
              <a:t>Method implementation in ES3</a:t>
            </a:r>
          </a:p>
          <a:p>
            <a:pPr lvl="1"/>
            <a:endParaRPr lang="en-US" sz="2000" dirty="0" smtClean="0"/>
          </a:p>
        </p:txBody>
      </p:sp>
      <p:pic>
        <p:nvPicPr>
          <p:cNvPr id="8194" name="Picture 2"/>
          <p:cNvPicPr>
            <a:picLocks noChangeAspect="1" noChangeArrowheads="1"/>
          </p:cNvPicPr>
          <p:nvPr/>
        </p:nvPicPr>
        <p:blipFill>
          <a:blip r:embed="rId3" cstate="print"/>
          <a:srcRect/>
          <a:stretch>
            <a:fillRect/>
          </a:stretch>
        </p:blipFill>
        <p:spPr bwMode="auto">
          <a:xfrm>
            <a:off x="1219200" y="2057400"/>
            <a:ext cx="6543675" cy="459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Function Properties, Methods, and Constructor</a:t>
            </a:r>
            <a:endParaRPr lang="en-US" sz="2400" dirty="0" smtClean="0"/>
          </a:p>
          <a:p>
            <a:pPr lvl="1"/>
            <a:r>
              <a:rPr lang="en-US" sz="2000" dirty="0" smtClean="0"/>
              <a:t>The </a:t>
            </a:r>
            <a:r>
              <a:rPr lang="en-US" sz="2000" dirty="0" smtClean="0"/>
              <a:t>Function() </a:t>
            </a:r>
            <a:r>
              <a:rPr lang="en-US" sz="2000" dirty="0" smtClean="0"/>
              <a:t>Constructor</a:t>
            </a:r>
            <a:br>
              <a:rPr lang="en-US" sz="2000" dirty="0" smtClean="0"/>
            </a:br>
            <a:r>
              <a:rPr lang="en-US" sz="2000" dirty="0" err="1" smtClean="0"/>
              <a:t>var</a:t>
            </a:r>
            <a:r>
              <a:rPr lang="en-US" sz="2000" dirty="0" smtClean="0"/>
              <a:t> </a:t>
            </a:r>
            <a:r>
              <a:rPr lang="en-US" sz="2000" dirty="0" smtClean="0"/>
              <a:t>f = new Function("x", "y", "return x*y</a:t>
            </a:r>
            <a:r>
              <a:rPr lang="en-US" sz="2000" dirty="0" smtClean="0"/>
              <a:t>;"); almost equals to </a:t>
            </a:r>
            <a:br>
              <a:rPr lang="en-US" sz="2000" dirty="0" smtClean="0"/>
            </a:br>
            <a:r>
              <a:rPr lang="en-US" sz="2000" dirty="0" err="1" smtClean="0"/>
              <a:t>var</a:t>
            </a:r>
            <a:r>
              <a:rPr lang="en-US" sz="2000" dirty="0" smtClean="0"/>
              <a:t> </a:t>
            </a:r>
            <a:r>
              <a:rPr lang="en-US" sz="2000" dirty="0" smtClean="0"/>
              <a:t>f = function(x, y) { return x*y; </a:t>
            </a:r>
            <a:r>
              <a:rPr lang="en-US" sz="2000" dirty="0" smtClean="0"/>
              <a:t>}</a:t>
            </a:r>
          </a:p>
          <a:p>
            <a:pPr lvl="1"/>
            <a:r>
              <a:rPr lang="en-US" sz="2000" dirty="0" smtClean="0"/>
              <a:t>The </a:t>
            </a:r>
            <a:r>
              <a:rPr lang="en-US" sz="2000" dirty="0" smtClean="0"/>
              <a:t>Function() constructor allows JavaScript functions to be dynamically </a:t>
            </a:r>
            <a:r>
              <a:rPr lang="en-US" sz="2000" dirty="0" smtClean="0"/>
              <a:t>created </a:t>
            </a:r>
            <a:r>
              <a:rPr lang="en-US" sz="2000" dirty="0" smtClean="0"/>
              <a:t>and compiled at </a:t>
            </a:r>
            <a:r>
              <a:rPr lang="en-US" sz="2000" dirty="0" smtClean="0"/>
              <a:t>runtime</a:t>
            </a:r>
          </a:p>
          <a:p>
            <a:pPr lvl="1"/>
            <a:r>
              <a:rPr lang="en-US" sz="2000" dirty="0" smtClean="0"/>
              <a:t>The Function() constructor parses the function body and creates a new </a:t>
            </a:r>
            <a:r>
              <a:rPr lang="en-US" sz="2000" dirty="0" smtClean="0"/>
              <a:t>function </a:t>
            </a:r>
            <a:r>
              <a:rPr lang="en-US" sz="2000" dirty="0" smtClean="0"/>
              <a:t>object each time it is </a:t>
            </a:r>
            <a:r>
              <a:rPr lang="en-US" sz="2000" dirty="0" smtClean="0"/>
              <a:t>called (performance)</a:t>
            </a:r>
          </a:p>
          <a:p>
            <a:pPr lvl="1"/>
            <a:r>
              <a:rPr lang="en-US" sz="2000" dirty="0" smtClean="0"/>
              <a:t>the functions </a:t>
            </a:r>
            <a:r>
              <a:rPr lang="en-US" sz="2000" dirty="0" smtClean="0"/>
              <a:t>it </a:t>
            </a:r>
            <a:r>
              <a:rPr lang="en-US" sz="2000" dirty="0" smtClean="0"/>
              <a:t>creates do not use </a:t>
            </a:r>
            <a:r>
              <a:rPr lang="en-US" sz="2000" dirty="0" smtClean="0">
                <a:solidFill>
                  <a:srgbClr val="FF0000"/>
                </a:solidFill>
              </a:rPr>
              <a:t>lexical scoping</a:t>
            </a:r>
            <a:r>
              <a:rPr lang="en-US" sz="2000" dirty="0" smtClean="0"/>
              <a:t>; instead, they are always compiled as if </a:t>
            </a:r>
            <a:r>
              <a:rPr lang="en-US" sz="2000" dirty="0" smtClean="0"/>
              <a:t>they </a:t>
            </a:r>
            <a:r>
              <a:rPr lang="en-US" sz="2000" dirty="0" smtClean="0"/>
              <a:t>were top-level functions, as the following code </a:t>
            </a:r>
            <a:r>
              <a:rPr lang="en-US" sz="2000" dirty="0" smtClean="0"/>
              <a:t>demonstrates:</a:t>
            </a:r>
          </a:p>
          <a:p>
            <a:pPr lvl="1"/>
            <a:endParaRPr lang="en-US" sz="2000" dirty="0" smtClean="0"/>
          </a:p>
        </p:txBody>
      </p:sp>
      <p:pic>
        <p:nvPicPr>
          <p:cNvPr id="9218" name="Picture 2"/>
          <p:cNvPicPr>
            <a:picLocks noChangeAspect="1" noChangeArrowheads="1"/>
          </p:cNvPicPr>
          <p:nvPr/>
        </p:nvPicPr>
        <p:blipFill>
          <a:blip r:embed="rId3" cstate="print"/>
          <a:srcRect/>
          <a:stretch>
            <a:fillRect/>
          </a:stretch>
        </p:blipFill>
        <p:spPr bwMode="auto">
          <a:xfrm>
            <a:off x="1371600" y="4953000"/>
            <a:ext cx="6867525" cy="1695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Function programming</a:t>
            </a:r>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r>
              <a:rPr lang="en-US" sz="2400" dirty="0" smtClean="0"/>
              <a:t>High order function</a:t>
            </a:r>
          </a:p>
          <a:p>
            <a:pPr lvl="1"/>
            <a:r>
              <a:rPr lang="en-US" sz="2000" dirty="0" smtClean="0"/>
              <a:t>is a function that operates on functions, taking one or more functions as arguments and returning a new function</a:t>
            </a:r>
          </a:p>
          <a:p>
            <a:pPr lvl="1"/>
            <a:endParaRPr lang="en-US" sz="2000" dirty="0" smtClean="0"/>
          </a:p>
        </p:txBody>
      </p:sp>
      <p:pic>
        <p:nvPicPr>
          <p:cNvPr id="10242" name="Picture 2"/>
          <p:cNvPicPr>
            <a:picLocks noChangeAspect="1" noChangeArrowheads="1"/>
          </p:cNvPicPr>
          <p:nvPr/>
        </p:nvPicPr>
        <p:blipFill>
          <a:blip r:embed="rId3" cstate="print"/>
          <a:srcRect/>
          <a:stretch>
            <a:fillRect/>
          </a:stretch>
        </p:blipFill>
        <p:spPr bwMode="auto">
          <a:xfrm>
            <a:off x="1066800" y="1600200"/>
            <a:ext cx="6819900" cy="2000250"/>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1219200" y="4876800"/>
            <a:ext cx="6400800" cy="1771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Class, prototype, constructor</a:t>
            </a:r>
          </a:p>
          <a:p>
            <a:pPr lvl="1"/>
            <a:r>
              <a:rPr lang="en-US" sz="2000" dirty="0" smtClean="0"/>
              <a:t>In JavaScript, a class </a:t>
            </a:r>
            <a:r>
              <a:rPr lang="en-US" sz="2000" dirty="0" smtClean="0"/>
              <a:t>is a set of objects that inherit properties from the same </a:t>
            </a:r>
            <a:r>
              <a:rPr lang="en-US" sz="2000" dirty="0" smtClean="0"/>
              <a:t>prototype object</a:t>
            </a:r>
          </a:p>
          <a:p>
            <a:pPr lvl="1"/>
            <a:r>
              <a:rPr lang="en-US" sz="2000" dirty="0" smtClean="0"/>
              <a:t>The critical feature of constructor invocations is that </a:t>
            </a:r>
            <a:r>
              <a:rPr lang="en-US" sz="2000" dirty="0" smtClean="0"/>
              <a:t>the </a:t>
            </a:r>
            <a:r>
              <a:rPr lang="en-US" sz="2000" dirty="0" smtClean="0"/>
              <a:t>prototype property of the constructor is used as the prototype of the new </a:t>
            </a:r>
            <a:r>
              <a:rPr lang="en-US" sz="2000" dirty="0" smtClean="0"/>
              <a:t>object (Usually we need define prototype property for the constructor)</a:t>
            </a:r>
          </a:p>
          <a:p>
            <a:pPr lvl="1"/>
            <a:r>
              <a:rPr lang="en-US" sz="2000" dirty="0" smtClean="0"/>
              <a:t>By convention, the first character of the class name is upper case</a:t>
            </a:r>
          </a:p>
          <a:p>
            <a:pPr lvl="1"/>
            <a:r>
              <a:rPr lang="en-US" sz="2000" dirty="0" smtClean="0"/>
              <a:t>The </a:t>
            </a:r>
            <a:r>
              <a:rPr lang="en-US" sz="2000" dirty="0" smtClean="0"/>
              <a:t>prototype object is fundamental to the </a:t>
            </a:r>
            <a:r>
              <a:rPr lang="en-US" sz="2000" dirty="0" smtClean="0">
                <a:solidFill>
                  <a:srgbClr val="FF0000"/>
                </a:solidFill>
              </a:rPr>
              <a:t>identity</a:t>
            </a:r>
            <a:r>
              <a:rPr lang="en-US" sz="2000" dirty="0" smtClean="0"/>
              <a:t> of a class: two </a:t>
            </a:r>
            <a:r>
              <a:rPr lang="en-US" sz="2000" dirty="0" smtClean="0"/>
              <a:t>objects </a:t>
            </a:r>
            <a:r>
              <a:rPr lang="en-US" sz="2000" dirty="0" smtClean="0"/>
              <a:t>are instances of the same class if and only if they inherit from the same prototype </a:t>
            </a:r>
            <a:r>
              <a:rPr lang="en-US" sz="2000" dirty="0" smtClean="0"/>
              <a:t>object. </a:t>
            </a:r>
            <a:r>
              <a:rPr lang="en-US" sz="2000" dirty="0" smtClean="0"/>
              <a:t>The constructor function that initializes the state of a new object is not fundamental</a:t>
            </a:r>
            <a:r>
              <a:rPr lang="en-US" sz="2000" dirty="0" smtClean="0"/>
              <a:t>: </a:t>
            </a:r>
            <a:r>
              <a:rPr lang="en-US" sz="2000" dirty="0" smtClean="0">
                <a:solidFill>
                  <a:srgbClr val="FF0000"/>
                </a:solidFill>
              </a:rPr>
              <a:t>two constructor </a:t>
            </a:r>
            <a:r>
              <a:rPr lang="en-US" sz="2000" dirty="0" smtClean="0"/>
              <a:t>functions </a:t>
            </a:r>
            <a:r>
              <a:rPr lang="en-US" sz="2000" dirty="0" smtClean="0">
                <a:solidFill>
                  <a:srgbClr val="FF0000"/>
                </a:solidFill>
              </a:rPr>
              <a:t>may have prototype properties </a:t>
            </a:r>
            <a:r>
              <a:rPr lang="en-US" sz="2000" dirty="0" smtClean="0"/>
              <a:t>that point to the same </a:t>
            </a:r>
            <a:r>
              <a:rPr lang="en-US" sz="2000" dirty="0" smtClean="0">
                <a:solidFill>
                  <a:srgbClr val="FF0000"/>
                </a:solidFill>
              </a:rPr>
              <a:t>prototype </a:t>
            </a:r>
            <a:r>
              <a:rPr lang="en-US" sz="2000" dirty="0" smtClean="0">
                <a:solidFill>
                  <a:srgbClr val="FF0000"/>
                </a:solidFill>
              </a:rPr>
              <a:t>object</a:t>
            </a:r>
            <a:r>
              <a:rPr lang="en-US" sz="2000" dirty="0" smtClean="0"/>
              <a:t>. Then both constructors can be used to create instances of the same class.</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Class, prototype, constructor</a:t>
            </a:r>
          </a:p>
          <a:p>
            <a:pPr lvl="1"/>
            <a:r>
              <a:rPr lang="en-US" sz="2000" dirty="0" err="1" smtClean="0"/>
              <a:t>instanceof</a:t>
            </a:r>
            <a:r>
              <a:rPr lang="en-US" sz="2000" dirty="0" smtClean="0"/>
              <a:t> operator just checks if the object inherits from the specific prototype object</a:t>
            </a:r>
          </a:p>
          <a:p>
            <a:pPr lvl="1"/>
            <a:r>
              <a:rPr lang="en-US" sz="2000" dirty="0" smtClean="0"/>
              <a:t>Any </a:t>
            </a:r>
            <a:r>
              <a:rPr lang="en-US" sz="2000" dirty="0" smtClean="0"/>
              <a:t>JavaScript </a:t>
            </a:r>
            <a:r>
              <a:rPr lang="en-US" sz="2000" dirty="0" smtClean="0"/>
              <a:t>function can be used as a </a:t>
            </a:r>
            <a:r>
              <a:rPr lang="en-US" sz="2000" dirty="0" smtClean="0"/>
              <a:t>constructor (aka, </a:t>
            </a:r>
            <a:r>
              <a:rPr lang="en-US" sz="2000" dirty="0" smtClean="0"/>
              <a:t>every JavaScript function (except functions returned by </a:t>
            </a:r>
            <a:r>
              <a:rPr lang="en-US" sz="2000" dirty="0" smtClean="0"/>
              <a:t>the ES5 </a:t>
            </a:r>
            <a:r>
              <a:rPr lang="en-US" sz="2000" dirty="0" err="1" smtClean="0"/>
              <a:t>Function.bind</a:t>
            </a:r>
            <a:r>
              <a:rPr lang="en-US" sz="2000" dirty="0" smtClean="0"/>
              <a:t>() method) automatically has a </a:t>
            </a:r>
            <a:r>
              <a:rPr lang="en-US" sz="2000" dirty="0" smtClean="0">
                <a:solidFill>
                  <a:srgbClr val="FF0000"/>
                </a:solidFill>
              </a:rPr>
              <a:t>prototype</a:t>
            </a:r>
            <a:r>
              <a:rPr lang="en-US" sz="2000" dirty="0" smtClean="0"/>
              <a:t> </a:t>
            </a:r>
            <a:r>
              <a:rPr lang="en-US" sz="2000" dirty="0" smtClean="0"/>
              <a:t>property).</a:t>
            </a:r>
            <a:r>
              <a:rPr lang="en-US" sz="2000" dirty="0" smtClean="0"/>
              <a:t> The </a:t>
            </a:r>
            <a:r>
              <a:rPr lang="en-US" sz="2000" dirty="0" smtClean="0"/>
              <a:t>value </a:t>
            </a:r>
            <a:r>
              <a:rPr lang="en-US" sz="2000" dirty="0" smtClean="0"/>
              <a:t>of this property is an object that has a single </a:t>
            </a:r>
            <a:r>
              <a:rPr lang="en-US" sz="2000" dirty="0" err="1" smtClean="0"/>
              <a:t>nonenumerable</a:t>
            </a:r>
            <a:r>
              <a:rPr lang="en-US" sz="2000" dirty="0" smtClean="0"/>
              <a:t> </a:t>
            </a:r>
            <a:r>
              <a:rPr lang="en-US" sz="2000" dirty="0" smtClean="0">
                <a:solidFill>
                  <a:srgbClr val="FF0000"/>
                </a:solidFill>
              </a:rPr>
              <a:t>constructor</a:t>
            </a:r>
            <a:r>
              <a:rPr lang="en-US" sz="2000" dirty="0" smtClean="0"/>
              <a:t> </a:t>
            </a:r>
            <a:r>
              <a:rPr lang="en-US" sz="2000" dirty="0" smtClean="0"/>
              <a:t>property. </a:t>
            </a:r>
            <a:r>
              <a:rPr lang="en-US" sz="2000" dirty="0" smtClean="0"/>
              <a:t>The value of the constructor property is the function </a:t>
            </a:r>
            <a:r>
              <a:rPr lang="en-US" sz="2000" dirty="0" smtClean="0"/>
              <a:t>object</a:t>
            </a:r>
          </a:p>
          <a:p>
            <a:pPr lvl="1"/>
            <a:r>
              <a:rPr lang="en-US" sz="2000" dirty="0" smtClean="0"/>
              <a:t>The existence of this predefined prototype object with its constructor property </a:t>
            </a:r>
            <a:r>
              <a:rPr lang="en-US" sz="2000" dirty="0" smtClean="0"/>
              <a:t>means </a:t>
            </a:r>
            <a:r>
              <a:rPr lang="en-US" sz="2000" dirty="0" smtClean="0"/>
              <a:t>that objects typically inherit a constructor property that refers to their </a:t>
            </a:r>
            <a:r>
              <a:rPr lang="en-US" sz="2000" dirty="0" smtClean="0"/>
              <a:t>constructor</a:t>
            </a:r>
            <a:endParaRPr lang="en-US" sz="2000"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pic>
        <p:nvPicPr>
          <p:cNvPr id="12291" name="Picture 3"/>
          <p:cNvPicPr>
            <a:picLocks noChangeAspect="1" noChangeArrowheads="1"/>
          </p:cNvPicPr>
          <p:nvPr/>
        </p:nvPicPr>
        <p:blipFill>
          <a:blip r:embed="rId3" cstate="print"/>
          <a:srcRect/>
          <a:stretch>
            <a:fillRect/>
          </a:stretch>
        </p:blipFill>
        <p:spPr bwMode="auto">
          <a:xfrm>
            <a:off x="914400" y="228600"/>
            <a:ext cx="6819900" cy="6467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pic>
        <p:nvPicPr>
          <p:cNvPr id="13315" name="Picture 3"/>
          <p:cNvPicPr>
            <a:picLocks noChangeAspect="1" noChangeArrowheads="1"/>
          </p:cNvPicPr>
          <p:nvPr/>
        </p:nvPicPr>
        <p:blipFill>
          <a:blip r:embed="rId3" cstate="print"/>
          <a:srcRect/>
          <a:stretch>
            <a:fillRect/>
          </a:stretch>
        </p:blipFill>
        <p:spPr bwMode="auto">
          <a:xfrm>
            <a:off x="1219200" y="152400"/>
            <a:ext cx="6915150" cy="4143375"/>
          </a:xfrm>
          <a:prstGeom prst="rect">
            <a:avLst/>
          </a:prstGeom>
          <a:noFill/>
          <a:ln w="9525">
            <a:noFill/>
            <a:miter lim="800000"/>
            <a:headEnd/>
            <a:tailEnd/>
          </a:ln>
        </p:spPr>
      </p:pic>
      <p:pic>
        <p:nvPicPr>
          <p:cNvPr id="13316" name="Picture 4"/>
          <p:cNvPicPr>
            <a:picLocks noChangeAspect="1" noChangeArrowheads="1"/>
          </p:cNvPicPr>
          <p:nvPr/>
        </p:nvPicPr>
        <p:blipFill>
          <a:blip r:embed="rId4" cstate="print"/>
          <a:srcRect/>
          <a:stretch>
            <a:fillRect/>
          </a:stretch>
        </p:blipFill>
        <p:spPr bwMode="auto">
          <a:xfrm>
            <a:off x="1219200" y="4572000"/>
            <a:ext cx="6905625" cy="201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pic>
        <p:nvPicPr>
          <p:cNvPr id="14338" name="Picture 2"/>
          <p:cNvPicPr>
            <a:picLocks noChangeAspect="1" noChangeArrowheads="1"/>
          </p:cNvPicPr>
          <p:nvPr/>
        </p:nvPicPr>
        <p:blipFill>
          <a:blip r:embed="rId3" cstate="print"/>
          <a:srcRect/>
          <a:stretch>
            <a:fillRect/>
          </a:stretch>
        </p:blipFill>
        <p:spPr bwMode="auto">
          <a:xfrm>
            <a:off x="762000" y="1524000"/>
            <a:ext cx="8086725"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JavaScript class</a:t>
            </a:r>
          </a:p>
          <a:p>
            <a:pPr lvl="1"/>
            <a:r>
              <a:rPr lang="en-US" sz="2000" dirty="0" smtClean="0"/>
              <a:t>In JavaScript, there are three different objects involved in any class </a:t>
            </a:r>
            <a:r>
              <a:rPr lang="en-US" sz="2000" dirty="0" smtClean="0"/>
              <a:t>definition</a:t>
            </a:r>
          </a:p>
          <a:p>
            <a:pPr lvl="1"/>
            <a:r>
              <a:rPr lang="en-US" sz="2000" i="1" dirty="0" smtClean="0"/>
              <a:t>Constructor </a:t>
            </a:r>
            <a:r>
              <a:rPr lang="en-US" sz="2000" i="1" dirty="0" smtClean="0"/>
              <a:t>object</a:t>
            </a:r>
            <a:br>
              <a:rPr lang="en-US" sz="2000" i="1" dirty="0" smtClean="0"/>
            </a:br>
            <a:r>
              <a:rPr lang="en-US" sz="2000" dirty="0" smtClean="0"/>
              <a:t>the constructor function (an object) defines a name for a </a:t>
            </a:r>
            <a:r>
              <a:rPr lang="en-US" sz="2000" dirty="0" smtClean="0"/>
              <a:t>JavaScript </a:t>
            </a:r>
            <a:r>
              <a:rPr lang="en-US" sz="2000" dirty="0" smtClean="0"/>
              <a:t>class. Properties you add to this constructor object serve as </a:t>
            </a:r>
            <a:r>
              <a:rPr lang="en-US" sz="2000" dirty="0" smtClean="0">
                <a:solidFill>
                  <a:srgbClr val="FF0000"/>
                </a:solidFill>
              </a:rPr>
              <a:t>class fields and </a:t>
            </a:r>
            <a:r>
              <a:rPr lang="en-US" sz="2000" dirty="0" smtClean="0">
                <a:solidFill>
                  <a:srgbClr val="FF0000"/>
                </a:solidFill>
              </a:rPr>
              <a:t>class </a:t>
            </a:r>
            <a:r>
              <a:rPr lang="en-US" sz="2000" dirty="0" smtClean="0">
                <a:solidFill>
                  <a:srgbClr val="FF0000"/>
                </a:solidFill>
              </a:rPr>
              <a:t>methods</a:t>
            </a:r>
            <a:endParaRPr lang="en-US" sz="2000" i="1" dirty="0" smtClean="0">
              <a:solidFill>
                <a:srgbClr val="FF0000"/>
              </a:solidFill>
            </a:endParaRPr>
          </a:p>
          <a:p>
            <a:pPr lvl="1"/>
            <a:r>
              <a:rPr lang="en-US" sz="2000" i="1" dirty="0" smtClean="0"/>
              <a:t>Prototype </a:t>
            </a:r>
            <a:r>
              <a:rPr lang="en-US" sz="2000" i="1" dirty="0" smtClean="0"/>
              <a:t>object</a:t>
            </a:r>
            <a:br>
              <a:rPr lang="en-US" sz="2000" i="1" dirty="0" smtClean="0"/>
            </a:br>
            <a:r>
              <a:rPr lang="en-US" sz="2000" dirty="0" smtClean="0"/>
              <a:t>The properties of this object are inherited by all instances of the class, and </a:t>
            </a:r>
            <a:r>
              <a:rPr lang="en-US" sz="2000" dirty="0" smtClean="0"/>
              <a:t>properties </a:t>
            </a:r>
            <a:r>
              <a:rPr lang="en-US" sz="2000" dirty="0" smtClean="0"/>
              <a:t>whose values are functions behave </a:t>
            </a:r>
            <a:r>
              <a:rPr lang="en-US" sz="2000" dirty="0" smtClean="0">
                <a:solidFill>
                  <a:srgbClr val="FF0000"/>
                </a:solidFill>
              </a:rPr>
              <a:t>like instance methods </a:t>
            </a:r>
            <a:r>
              <a:rPr lang="en-US" sz="2000" dirty="0" smtClean="0"/>
              <a:t>of the class</a:t>
            </a:r>
            <a:endParaRPr lang="en-US" sz="2000" i="1" dirty="0" smtClean="0"/>
          </a:p>
          <a:p>
            <a:pPr lvl="1"/>
            <a:r>
              <a:rPr lang="en-US" sz="2000" i="1" dirty="0" smtClean="0"/>
              <a:t>Instance </a:t>
            </a:r>
            <a:r>
              <a:rPr lang="en-US" sz="2000" i="1" dirty="0" smtClean="0"/>
              <a:t>object</a:t>
            </a:r>
            <a:br>
              <a:rPr lang="en-US" sz="2000" i="1" dirty="0" smtClean="0"/>
            </a:br>
            <a:r>
              <a:rPr lang="en-US" sz="2000" dirty="0" smtClean="0"/>
              <a:t>Each instance of a class is an object </a:t>
            </a:r>
            <a:r>
              <a:rPr lang="en-US" sz="2000" dirty="0" smtClean="0">
                <a:solidFill>
                  <a:srgbClr val="FF0000"/>
                </a:solidFill>
              </a:rPr>
              <a:t>in its own right</a:t>
            </a:r>
            <a:r>
              <a:rPr lang="en-US" sz="2000" dirty="0" smtClean="0"/>
              <a:t>, and </a:t>
            </a:r>
            <a:r>
              <a:rPr lang="en-US" sz="2000" dirty="0" smtClean="0">
                <a:solidFill>
                  <a:srgbClr val="FF0000"/>
                </a:solidFill>
              </a:rPr>
              <a:t>properties defined </a:t>
            </a:r>
            <a:r>
              <a:rPr lang="en-US" sz="2000" dirty="0" smtClean="0">
                <a:solidFill>
                  <a:srgbClr val="FF0000"/>
                </a:solidFill>
              </a:rPr>
              <a:t>directly </a:t>
            </a:r>
            <a:r>
              <a:rPr lang="en-US" sz="2000" dirty="0" smtClean="0">
                <a:solidFill>
                  <a:srgbClr val="FF0000"/>
                </a:solidFill>
              </a:rPr>
              <a:t>on an instance are not shared by any other instances</a:t>
            </a:r>
            <a:r>
              <a:rPr lang="en-US" sz="2000" dirty="0" smtClean="0"/>
              <a:t>. </a:t>
            </a:r>
            <a:r>
              <a:rPr lang="en-US" sz="2000" dirty="0" err="1" smtClean="0"/>
              <a:t>Nonfunction</a:t>
            </a:r>
            <a:r>
              <a:rPr lang="en-US" sz="2000" dirty="0" smtClean="0"/>
              <a:t> properties </a:t>
            </a:r>
            <a:r>
              <a:rPr lang="en-US" sz="2000" dirty="0" smtClean="0"/>
              <a:t>defined </a:t>
            </a:r>
            <a:r>
              <a:rPr lang="en-US" sz="2000" dirty="0" smtClean="0"/>
              <a:t>on instances behave as </a:t>
            </a:r>
            <a:r>
              <a:rPr lang="en-US" sz="2000" dirty="0" smtClean="0">
                <a:solidFill>
                  <a:srgbClr val="FF0000"/>
                </a:solidFill>
              </a:rPr>
              <a:t>the instance fields</a:t>
            </a:r>
            <a:r>
              <a:rPr lang="en-US" sz="2000" dirty="0" smtClean="0"/>
              <a:t> of the class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5613</TotalTime>
  <Words>7478</Words>
  <Application>Microsoft Office PowerPoint</Application>
  <PresentationFormat>On-screen Show (4:3)</PresentationFormat>
  <Paragraphs>894</Paragraphs>
  <Slides>123</Slides>
  <Notes>93</Notes>
  <HiddenSlides>0</HiddenSlides>
  <MMClips>0</MMClips>
  <ScaleCrop>false</ScaleCrop>
  <HeadingPairs>
    <vt:vector size="4" baseType="variant">
      <vt:variant>
        <vt:lpstr>Theme</vt:lpstr>
      </vt:variant>
      <vt:variant>
        <vt:i4>1</vt:i4>
      </vt:variant>
      <vt:variant>
        <vt:lpstr>Slide Titles</vt:lpstr>
      </vt:variant>
      <vt:variant>
        <vt:i4>123</vt:i4>
      </vt:variant>
    </vt:vector>
  </HeadingPairs>
  <TitlesOfParts>
    <vt:vector size="124" baseType="lpstr">
      <vt:lpstr>Office Theme</vt:lpstr>
      <vt:lpstr>JavaScript – The definitive Guide </vt:lpstr>
      <vt:lpstr>Agenda</vt:lpstr>
      <vt:lpstr>Agenda</vt:lpstr>
      <vt:lpstr>CORE  JavaScript</vt:lpstr>
      <vt:lpstr>What is JavaScript</vt:lpstr>
      <vt:lpstr>Lexical Structure</vt:lpstr>
      <vt:lpstr>Lexical Structure</vt:lpstr>
      <vt:lpstr>Lexical Structure</vt:lpstr>
      <vt:lpstr>Lexical Structure</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Type conversion (Like Perl)</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Expressions and Operators</vt:lpstr>
      <vt:lpstr>Expressions and Operators</vt:lpstr>
      <vt:lpstr>Expressions and Operators</vt:lpstr>
      <vt:lpstr>Expressions and Operators</vt:lpstr>
      <vt:lpstr>Slide 36</vt:lpstr>
      <vt:lpstr>Expressions and Operators</vt:lpstr>
      <vt:lpstr>Expressions and Operators</vt:lpstr>
      <vt:lpstr>Expressions and Operators</vt:lpstr>
      <vt:lpstr>Expressions and Operators</vt:lpstr>
      <vt:lpstr>Expressions and Operators</vt:lpstr>
      <vt:lpstr>Expressions and Operators</vt:lpstr>
      <vt:lpstr>Expressions and Operators</vt:lpstr>
      <vt:lpstr>Expressions and Operators</vt:lpstr>
      <vt:lpstr>Expressions and Operators</vt:lpstr>
      <vt:lpstr>Expressions and Operators</vt:lpstr>
      <vt:lpstr>Statements</vt:lpstr>
      <vt:lpstr>Statements</vt:lpstr>
      <vt:lpstr>Object</vt:lpstr>
      <vt:lpstr>Object</vt:lpstr>
      <vt:lpstr>Object</vt:lpstr>
      <vt:lpstr>Object</vt:lpstr>
      <vt:lpstr>Object</vt:lpstr>
      <vt:lpstr>Object</vt:lpstr>
      <vt:lpstr>Object</vt:lpstr>
      <vt:lpstr>Object</vt:lpstr>
      <vt:lpstr>Object</vt:lpstr>
      <vt:lpstr>Object</vt:lpstr>
      <vt:lpstr>Object</vt:lpstr>
      <vt:lpstr>Object</vt:lpstr>
      <vt:lpstr>Object</vt:lpstr>
      <vt:lpstr>Object</vt:lpstr>
      <vt:lpstr>Object</vt:lpstr>
      <vt:lpstr>Array</vt:lpstr>
      <vt:lpstr>Array</vt:lpstr>
      <vt:lpstr>Array</vt:lpstr>
      <vt:lpstr>Array</vt:lpstr>
      <vt:lpstr>Array</vt:lpstr>
      <vt:lpstr>Array</vt:lpstr>
      <vt:lpstr>Array</vt:lpstr>
      <vt:lpstr>Array</vt:lpstr>
      <vt:lpstr>Array</vt:lpstr>
      <vt:lpstr>Array</vt:lpstr>
      <vt:lpstr>Array</vt:lpstr>
      <vt:lpstr>Array</vt:lpstr>
      <vt:lpstr>Array</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Classes and Modules</vt:lpstr>
      <vt:lpstr>Classes and Modules</vt:lpstr>
      <vt:lpstr>Classes and Modules</vt:lpstr>
      <vt:lpstr>Classes and Modules</vt:lpstr>
      <vt:lpstr>Classes and Modules</vt:lpstr>
      <vt:lpstr>Classes and Modules</vt:lpstr>
      <vt:lpstr>Classes and Modules</vt:lpstr>
      <vt:lpstr>Classes and Modules</vt:lpstr>
      <vt:lpstr>Classes and Modules</vt:lpstr>
      <vt:lpstr>Classes and Modules</vt:lpstr>
      <vt:lpstr>Classes and Modules</vt:lpstr>
      <vt:lpstr>Classes and Modules</vt:lpstr>
      <vt:lpstr>Classes and Modules</vt:lpstr>
      <vt:lpstr>Classes and Modules</vt:lpstr>
      <vt:lpstr>Classes and Modules</vt:lpstr>
      <vt:lpstr>Function Scope As a Private Namespace</vt:lpstr>
      <vt:lpstr>Function Scope As a Private Namespace</vt:lpstr>
      <vt:lpstr>Regular expression</vt:lpstr>
      <vt:lpstr>Regular expression</vt:lpstr>
      <vt:lpstr>Regular expression</vt:lpstr>
      <vt:lpstr>Regular expression</vt:lpstr>
      <vt:lpstr>Regular expression</vt:lpstr>
      <vt:lpstr>Regular expression</vt:lpstr>
      <vt:lpstr>Server-Side JavaScript</vt:lpstr>
      <vt:lpstr>Client-Side JavaScript</vt:lpstr>
      <vt:lpstr>JavaScript in Web Browsers</vt:lpstr>
      <vt:lpstr>JavaScript in Web Browsers</vt:lpstr>
      <vt:lpstr>JavaScript in Web Browsers</vt:lpstr>
      <vt:lpstr>JavaScript in Web Browsers</vt:lpstr>
      <vt:lpstr>JavaScript in Web Browsers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 The definit </dc:title>
  <dc:creator>Chen, Ken (ISC Shanghai)</dc:creator>
  <cp:lastModifiedBy>EMC</cp:lastModifiedBy>
  <cp:revision>926</cp:revision>
  <dcterms:created xsi:type="dcterms:W3CDTF">2006-08-16T00:00:00Z</dcterms:created>
  <dcterms:modified xsi:type="dcterms:W3CDTF">2012-08-09T14:30:58Z</dcterms:modified>
</cp:coreProperties>
</file>