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56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278F2-9C20-A140-A666-4AD0FD86CB65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FD75-887F-2C46-AA66-A2BBD0B9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0FD75-887F-2C46-AA66-A2BBD0B98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7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34C0-69BC-BF45-B020-B398A7196B8A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Splunk Web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Chen</a:t>
            </a:r>
          </a:p>
          <a:p>
            <a:r>
              <a:rPr lang="en-US" dirty="0" smtClean="0"/>
              <a:t>2014/02/24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0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altLang="zh-CN" dirty="0" smtClean="0"/>
              <a:t>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Screen Shot 2014-03-04 at 1.32.1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992" b="-43992"/>
          <a:stretch>
            <a:fillRect/>
          </a:stretch>
        </p:blipFill>
        <p:spPr>
          <a:xfrm>
            <a:off x="1" y="1323623"/>
            <a:ext cx="9148664" cy="5534377"/>
          </a:xfrm>
        </p:spPr>
      </p:pic>
    </p:spTree>
    <p:extLst>
      <p:ext uri="{BB962C8B-B14F-4D97-AF65-F5344CB8AC3E}">
        <p14:creationId xmlns:p14="http://schemas.microsoft.com/office/powerpoint/2010/main" val="20638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free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90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008000"/>
                </a:solidFill>
              </a:rPr>
              <a:t>CherryPy</a:t>
            </a:r>
            <a:r>
              <a:rPr lang="en-US" sz="2000" dirty="0" smtClean="0">
                <a:solidFill>
                  <a:srgbClr val="008000"/>
                </a:solidFill>
              </a:rPr>
              <a:t> framework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</a:t>
            </a:r>
            <a:r>
              <a:rPr lang="en-US" sz="1600" dirty="0">
                <a:solidFill>
                  <a:srgbClr val="008000"/>
                </a:solidFill>
              </a:rPr>
              <a:t>lib/python2.7/site-</a:t>
            </a:r>
            <a:r>
              <a:rPr lang="en-US" sz="1600" dirty="0" smtClean="0">
                <a:solidFill>
                  <a:srgbClr val="008000"/>
                </a:solidFill>
              </a:rPr>
              <a:t>packages/</a:t>
            </a:r>
            <a:r>
              <a:rPr lang="en-US" sz="1600" dirty="0" err="1" smtClean="0">
                <a:solidFill>
                  <a:srgbClr val="008000"/>
                </a:solidFill>
              </a:rPr>
              <a:t>cherrypy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err="1" smtClean="0">
                <a:solidFill>
                  <a:srgbClr val="008000"/>
                </a:solidFill>
              </a:rPr>
              <a:t>Django</a:t>
            </a:r>
            <a:r>
              <a:rPr lang="en-US" sz="2000" dirty="0" smtClean="0">
                <a:solidFill>
                  <a:srgbClr val="008000"/>
                </a:solidFill>
              </a:rPr>
              <a:t> framework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django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err="1" smtClean="0">
                <a:solidFill>
                  <a:srgbClr val="008000"/>
                </a:solidFill>
              </a:rPr>
              <a:t>Mako</a:t>
            </a:r>
            <a:r>
              <a:rPr lang="en-US" sz="2000" dirty="0" smtClean="0">
                <a:solidFill>
                  <a:srgbClr val="008000"/>
                </a:solidFill>
              </a:rPr>
              <a:t> lib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mako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err="1" smtClean="0">
                <a:solidFill>
                  <a:srgbClr val="008000"/>
                </a:solidFill>
              </a:rPr>
              <a:t>OpenSSL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OpenSSL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8000"/>
                </a:solidFill>
              </a:rPr>
              <a:t>httplib2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$SPLUNK_HOME/lib/python2.7/site-packages/httplib2</a:t>
            </a:r>
          </a:p>
          <a:p>
            <a:r>
              <a:rPr lang="en-US" sz="2000" dirty="0" err="1" smtClean="0">
                <a:solidFill>
                  <a:srgbClr val="008000"/>
                </a:solidFill>
              </a:rPr>
              <a:t>lxml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lxml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8000"/>
                </a:solidFill>
              </a:rPr>
              <a:t>And others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$SPLUNK_HOME/lib/python2.7/site-packages/{babel, beaker, </a:t>
            </a:r>
            <a:r>
              <a:rPr lang="en-US" sz="1600" dirty="0" err="1" smtClean="0">
                <a:solidFill>
                  <a:srgbClr val="008000"/>
                </a:solidFill>
              </a:rPr>
              <a:t>reportlab</a:t>
            </a:r>
            <a:r>
              <a:rPr lang="en-US" sz="1600" dirty="0" smtClean="0">
                <a:solidFill>
                  <a:srgbClr val="008000"/>
                </a:solidFill>
              </a:rPr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7928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inhouse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9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App controllers</a:t>
            </a:r>
          </a:p>
          <a:p>
            <a:pPr lvl="1"/>
            <a:r>
              <a:rPr lang="en-US" sz="1600" dirty="0" smtClean="0"/>
              <a:t>$SPLUNK_HOME/</a:t>
            </a:r>
            <a:r>
              <a:rPr lang="en-US" sz="1600" dirty="0"/>
              <a:t>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appserver</a:t>
            </a:r>
            <a:endParaRPr lang="en-US" sz="1600" dirty="0" smtClean="0"/>
          </a:p>
          <a:p>
            <a:r>
              <a:rPr lang="en-US" sz="2000" dirty="0" err="1"/>
              <a:t>c</a:t>
            </a:r>
            <a:r>
              <a:rPr lang="en-US" sz="2000" dirty="0" err="1" smtClean="0"/>
              <a:t>lilib</a:t>
            </a:r>
            <a:endParaRPr lang="en-US" sz="2000" dirty="0" smtClean="0"/>
          </a:p>
          <a:p>
            <a:pPr lvl="1"/>
            <a:r>
              <a:rPr lang="en-US" sz="1600" dirty="0" smtClean="0"/>
              <a:t>$SPLUNK_HOME/lib/python2.7/site-packages/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clilib</a:t>
            </a:r>
            <a:endParaRPr lang="en-US" sz="1600" dirty="0" smtClean="0"/>
          </a:p>
          <a:p>
            <a:r>
              <a:rPr lang="en-US" sz="2000" dirty="0" smtClean="0"/>
              <a:t>rest (python &lt;--&gt; </a:t>
            </a:r>
            <a:r>
              <a:rPr lang="en-US" sz="2000" dirty="0" err="1" smtClean="0"/>
              <a:t>splunkd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$SPLUNK_HOME/lib/python2.7/site-packages/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/rest (Based on </a:t>
            </a:r>
            <a:r>
              <a:rPr lang="en-US" sz="1600" dirty="0" smtClean="0">
                <a:solidFill>
                  <a:srgbClr val="008000"/>
                </a:solidFill>
              </a:rPr>
              <a:t>httplib2)</a:t>
            </a:r>
          </a:p>
          <a:p>
            <a:r>
              <a:rPr lang="en-US" sz="2000" dirty="0" err="1" smtClean="0"/>
              <a:t>Django</a:t>
            </a:r>
            <a:r>
              <a:rPr lang="en-US" sz="2000" dirty="0" smtClean="0"/>
              <a:t> templates/tags (bridge </a:t>
            </a:r>
            <a:r>
              <a:rPr lang="en-US" sz="2000" dirty="0" err="1" smtClean="0">
                <a:solidFill>
                  <a:srgbClr val="008000"/>
                </a:solidFill>
              </a:rPr>
              <a:t>Django</a:t>
            </a:r>
            <a:r>
              <a:rPr lang="en-US" sz="2000" dirty="0" smtClean="0">
                <a:solidFill>
                  <a:srgbClr val="008000"/>
                </a:solidFill>
              </a:rPr>
              <a:t> CORE </a:t>
            </a:r>
            <a:r>
              <a:rPr lang="en-US" sz="2000" dirty="0" smtClean="0"/>
              <a:t>and Splunk </a:t>
            </a:r>
            <a:r>
              <a:rPr lang="en-US" sz="2000" dirty="0" err="1" smtClean="0"/>
              <a:t>Django</a:t>
            </a:r>
            <a:r>
              <a:rPr lang="en-US" sz="2000" dirty="0" smtClean="0"/>
              <a:t> app)</a:t>
            </a:r>
          </a:p>
          <a:p>
            <a:pPr lvl="1"/>
            <a:r>
              <a:rPr lang="en-US" sz="1600" dirty="0" smtClean="0"/>
              <a:t>$SPLUNK_HOME/</a:t>
            </a:r>
            <a:r>
              <a:rPr lang="en-US" sz="1600" dirty="0" err="1"/>
              <a:t>etc</a:t>
            </a:r>
            <a:r>
              <a:rPr lang="en-US" sz="1600" dirty="0"/>
              <a:t>/apps/framework/server/</a:t>
            </a:r>
            <a:r>
              <a:rPr lang="en-US" sz="1600" dirty="0" err="1" smtClean="0"/>
              <a:t>splunkdj</a:t>
            </a:r>
            <a:endParaRPr lang="en-US" sz="1600" dirty="0" smtClean="0"/>
          </a:p>
          <a:p>
            <a:r>
              <a:rPr lang="en-US" sz="2000" dirty="0" smtClean="0"/>
              <a:t>JS UI modules (</a:t>
            </a:r>
            <a:r>
              <a:rPr lang="en-US" sz="2000" dirty="0" err="1" smtClean="0"/>
              <a:t>js</a:t>
            </a:r>
            <a:r>
              <a:rPr lang="en-US" sz="2000" dirty="0" smtClean="0"/>
              <a:t> + html + </a:t>
            </a:r>
            <a:r>
              <a:rPr lang="en-US" sz="2000" dirty="0" err="1" smtClean="0"/>
              <a:t>css</a:t>
            </a:r>
            <a:r>
              <a:rPr lang="en-US" sz="2000" dirty="0" smtClean="0"/>
              <a:t>, namely the JS Stack)</a:t>
            </a:r>
            <a:endParaRPr lang="en-US" sz="2000" dirty="0"/>
          </a:p>
          <a:p>
            <a:pPr lvl="1"/>
            <a:r>
              <a:rPr lang="en-US" sz="1600" dirty="0" smtClean="0"/>
              <a:t>$SPLUNK_HOME/</a:t>
            </a:r>
            <a:r>
              <a:rPr lang="en-US" sz="1600" dirty="0"/>
              <a:t>share/</a:t>
            </a:r>
            <a:r>
              <a:rPr lang="en-US" sz="1600" dirty="0" err="1"/>
              <a:t>splunk</a:t>
            </a:r>
            <a:r>
              <a:rPr lang="en-US" sz="1600" dirty="0"/>
              <a:t>/</a:t>
            </a:r>
            <a:r>
              <a:rPr lang="en-US" sz="1600" dirty="0" err="1"/>
              <a:t>search_mrsparkle</a:t>
            </a:r>
            <a:r>
              <a:rPr lang="en-US" sz="1600" dirty="0"/>
              <a:t>/</a:t>
            </a:r>
            <a:r>
              <a:rPr lang="en-US" sz="1600" dirty="0" smtClean="0"/>
              <a:t>modules</a:t>
            </a:r>
            <a:endParaRPr lang="en-US" sz="1600" dirty="0"/>
          </a:p>
          <a:p>
            <a:r>
              <a:rPr lang="en-US" sz="2000" dirty="0" smtClean="0"/>
              <a:t>Static asserts (</a:t>
            </a:r>
            <a:r>
              <a:rPr lang="en-US" sz="2000" dirty="0" err="1" smtClean="0"/>
              <a:t>js</a:t>
            </a:r>
            <a:r>
              <a:rPr lang="en-US" sz="2000" dirty="0" smtClean="0"/>
              <a:t> + html + </a:t>
            </a:r>
            <a:r>
              <a:rPr lang="en-US" sz="2000" dirty="0" err="1" smtClean="0"/>
              <a:t>img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$SPLUNK_HOME/share</a:t>
            </a:r>
            <a:r>
              <a:rPr lang="en-US" sz="1600" dirty="0"/>
              <a:t>/</a:t>
            </a:r>
            <a:r>
              <a:rPr lang="en-US" sz="1600" dirty="0" err="1"/>
              <a:t>splunk</a:t>
            </a:r>
            <a:r>
              <a:rPr lang="en-US" sz="1600" dirty="0"/>
              <a:t>/</a:t>
            </a:r>
            <a:r>
              <a:rPr lang="en-US" sz="1600" dirty="0" err="1"/>
              <a:t>search_mrsparkle</a:t>
            </a:r>
            <a:r>
              <a:rPr lang="en-US" sz="1600" dirty="0"/>
              <a:t>/</a:t>
            </a:r>
            <a:r>
              <a:rPr lang="en-US" sz="1600" dirty="0" smtClean="0"/>
              <a:t>exposed</a:t>
            </a:r>
          </a:p>
          <a:p>
            <a:r>
              <a:rPr lang="en-US" sz="2000" dirty="0" err="1" smtClean="0"/>
              <a:t>Mako</a:t>
            </a:r>
            <a:r>
              <a:rPr lang="en-US" sz="2000" dirty="0" smtClean="0"/>
              <a:t> templates</a:t>
            </a:r>
          </a:p>
          <a:p>
            <a:pPr lvl="1"/>
            <a:r>
              <a:rPr lang="en-US" sz="1600" dirty="0" smtClean="0"/>
              <a:t>$SPLUNK_HOME/share/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search_mrsparkle</a:t>
            </a:r>
            <a:r>
              <a:rPr lang="en-US" sz="1600" dirty="0" smtClean="0"/>
              <a:t>/templates</a:t>
            </a:r>
          </a:p>
        </p:txBody>
      </p:sp>
    </p:spTree>
    <p:extLst>
      <p:ext uri="{BB962C8B-B14F-4D97-AF65-F5344CB8AC3E}">
        <p14:creationId xmlns:p14="http://schemas.microsoft.com/office/powerpoint/2010/main" val="324476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&amp;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central dispatcher (I18NDispatcher)</a:t>
            </a:r>
          </a:p>
          <a:p>
            <a:pPr lvl="1"/>
            <a:r>
              <a:rPr lang="en-US" sz="1600" dirty="0" smtClean="0"/>
              <a:t>$SPLUNK_HOME/lib</a:t>
            </a:r>
            <a:r>
              <a:rPr lang="en-US" sz="1600" dirty="0"/>
              <a:t>/python2.7/site-packages/</a:t>
            </a:r>
            <a:r>
              <a:rPr lang="en-US" sz="1600" dirty="0" err="1"/>
              <a:t>splunk</a:t>
            </a:r>
            <a:r>
              <a:rPr lang="en-US" sz="1600" dirty="0"/>
              <a:t>/</a:t>
            </a:r>
            <a:r>
              <a:rPr lang="en-US" sz="1600" dirty="0" err="1"/>
              <a:t>appserver</a:t>
            </a:r>
            <a:r>
              <a:rPr lang="en-US" sz="1600" dirty="0"/>
              <a:t>/</a:t>
            </a:r>
            <a:r>
              <a:rPr lang="en-US" sz="1600" dirty="0" err="1"/>
              <a:t>mrsparkle</a:t>
            </a:r>
            <a:r>
              <a:rPr lang="en-US" sz="1600" dirty="0"/>
              <a:t>/lib/</a:t>
            </a:r>
            <a:r>
              <a:rPr lang="en-US" sz="1600" dirty="0" smtClean="0"/>
              <a:t>i18n.py</a:t>
            </a:r>
          </a:p>
          <a:p>
            <a:endParaRPr lang="en-US" sz="2000" dirty="0"/>
          </a:p>
          <a:p>
            <a:r>
              <a:rPr lang="en-US" sz="2000" dirty="0" smtClean="0"/>
              <a:t>The routable handlers - </a:t>
            </a:r>
            <a:r>
              <a:rPr lang="en-US" sz="2000" dirty="0" err="1" smtClean="0"/>
              <a:t>cherrypy.tree.apps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600" dirty="0" smtClean="0"/>
              <a:t>“”: Application(&lt;</a:t>
            </a:r>
            <a:r>
              <a:rPr lang="en-US" sz="1600" dirty="0" err="1" smtClean="0"/>
              <a:t>controllers.top.</a:t>
            </a:r>
            <a:r>
              <a:rPr lang="en-US" sz="1600" dirty="0" err="1" smtClean="0">
                <a:solidFill>
                  <a:srgbClr val="FF0000"/>
                </a:solidFill>
              </a:rPr>
              <a:t>TopController</a:t>
            </a:r>
            <a:r>
              <a:rPr lang="en-US" sz="1600" dirty="0" smtClean="0"/>
              <a:t>&gt;)</a:t>
            </a:r>
            <a:br>
              <a:rPr lang="en-US" sz="1600" dirty="0" smtClean="0"/>
            </a:br>
            <a:r>
              <a:rPr lang="en-US" sz="1600" dirty="0" smtClean="0"/>
              <a:t>“/</a:t>
            </a:r>
            <a:r>
              <a:rPr lang="en-US" sz="1600" dirty="0" err="1" smtClean="0"/>
              <a:t>dj</a:t>
            </a:r>
            <a:r>
              <a:rPr lang="en-US" sz="1600" dirty="0" smtClean="0"/>
              <a:t>”: </a:t>
            </a:r>
            <a:r>
              <a:rPr lang="en-US" sz="1600" dirty="0" err="1" smtClean="0"/>
              <a:t>splunkdj.management.commands.runwsgiserver.</a:t>
            </a:r>
            <a:r>
              <a:rPr lang="en-US" sz="1600" dirty="0" err="1" smtClean="0">
                <a:solidFill>
                  <a:srgbClr val="FF0000"/>
                </a:solidFill>
              </a:rPr>
              <a:t>LoggingWSGIHandler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“/</a:t>
            </a:r>
            <a:r>
              <a:rPr lang="en-US" sz="1600" dirty="0" err="1" smtClean="0"/>
              <a:t>dj</a:t>
            </a:r>
            <a:r>
              <a:rPr lang="en-US" sz="1600" dirty="0" smtClean="0"/>
              <a:t>/static”: splunkdj.management.commands.wsgiserver.mediahandler.</a:t>
            </a:r>
            <a:r>
              <a:rPr lang="en-US" sz="1600" dirty="0" smtClean="0">
                <a:solidFill>
                  <a:srgbClr val="FF0000"/>
                </a:solidFill>
              </a:rPr>
              <a:t>MediaHandler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78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9445" y="1101108"/>
            <a:ext cx="1195557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99446" y="1101109"/>
            <a:ext cx="119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TopController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590410" y="1101109"/>
            <a:ext cx="1718159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90410" y="1101109"/>
            <a:ext cx="171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LoggingWSGIHandler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676294" y="1101108"/>
            <a:ext cx="1291181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76294" y="1101108"/>
            <a:ext cx="129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MediaHandler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295001" y="166526"/>
            <a:ext cx="1354484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95000" y="166526"/>
            <a:ext cx="135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I18NDispatcher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6" idx="2"/>
            <a:endCxn id="5" idx="0"/>
          </p:cNvCxnSpPr>
          <p:nvPr/>
        </p:nvCxnSpPr>
        <p:spPr>
          <a:xfrm flipH="1">
            <a:off x="4697224" y="521225"/>
            <a:ext cx="1275019" cy="57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</p:cNvCxnSpPr>
          <p:nvPr/>
        </p:nvCxnSpPr>
        <p:spPr>
          <a:xfrm>
            <a:off x="5972243" y="521225"/>
            <a:ext cx="291932" cy="57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12" idx="0"/>
          </p:cNvCxnSpPr>
          <p:nvPr/>
        </p:nvCxnSpPr>
        <p:spPr>
          <a:xfrm>
            <a:off x="5972243" y="521225"/>
            <a:ext cx="2349642" cy="57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7166" y="659724"/>
            <a:ext cx="49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dj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098534" y="1830070"/>
            <a:ext cx="1688316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98534" y="1830071"/>
            <a:ext cx="168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AccountController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098535" y="2362219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98536" y="2362220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AdminController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098536" y="2977917"/>
            <a:ext cx="1688316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98536" y="2977918"/>
            <a:ext cx="168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APIController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2098537" y="3510066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98538" y="3510067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ViewController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098532" y="4025430"/>
            <a:ext cx="1688316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98532" y="4025431"/>
            <a:ext cx="168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SearchController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098533" y="4557579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98534" y="4557580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ModuleController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671453" y="5172629"/>
            <a:ext cx="1346239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71453" y="5172630"/>
            <a:ext cx="134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ProxyController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098531" y="5066366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098532" y="5066367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TreeController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087084" y="5564446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87085" y="5564447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46" name="Straight Connector 45"/>
          <p:cNvCxnSpPr>
            <a:stCxn id="5" idx="2"/>
          </p:cNvCxnSpPr>
          <p:nvPr/>
        </p:nvCxnSpPr>
        <p:spPr>
          <a:xfrm>
            <a:off x="4697224" y="1455807"/>
            <a:ext cx="0" cy="528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8" idx="3"/>
          </p:cNvCxnSpPr>
          <p:nvPr/>
        </p:nvCxnSpPr>
        <p:spPr>
          <a:xfrm flipH="1">
            <a:off x="3786850" y="1975837"/>
            <a:ext cx="910374" cy="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786848" y="2578462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786852" y="3154213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786854" y="3627129"/>
            <a:ext cx="910374" cy="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86852" y="4229754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786856" y="4805505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85783" y="5374144"/>
            <a:ext cx="955646" cy="1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786846" y="5234458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775407" y="5750332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59606" y="1691570"/>
            <a:ext cx="75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/account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859606" y="2275895"/>
            <a:ext cx="83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/manager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871047" y="2863130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87413" y="3371567"/>
            <a:ext cx="75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/app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887413" y="3955892"/>
            <a:ext cx="83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/search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859606" y="4528506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/module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64233" y="5034129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splunkd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898854" y="4957459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/tree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2591291" y="211959"/>
            <a:ext cx="1195557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591291" y="211959"/>
            <a:ext cx="119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AppResponse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77" name="Straight Arrow Connector 76"/>
          <p:cNvCxnSpPr>
            <a:stCxn id="72" idx="3"/>
            <a:endCxn id="16" idx="1"/>
          </p:cNvCxnSpPr>
          <p:nvPr/>
        </p:nvCxnSpPr>
        <p:spPr>
          <a:xfrm flipV="1">
            <a:off x="3786847" y="343876"/>
            <a:ext cx="1508154" cy="21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87413" y="365848"/>
            <a:ext cx="140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__call__(path)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5590410" y="1845458"/>
            <a:ext cx="1718159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590410" y="1845458"/>
            <a:ext cx="171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Django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</a:rPr>
              <a:t>WSGIHandler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264175" y="1455808"/>
            <a:ext cx="0" cy="374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268616" y="2598587"/>
            <a:ext cx="2174557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268616" y="2598587"/>
            <a:ext cx="20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Our app </a:t>
            </a:r>
            <a:r>
              <a:rPr lang="en-US" sz="1400" dirty="0" err="1" smtClean="0"/>
              <a:t>django</a:t>
            </a:r>
            <a:r>
              <a:rPr lang="en-US" sz="1400" dirty="0" smtClean="0"/>
              <a:t> templates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5430507" y="3521956"/>
            <a:ext cx="914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HTML + JS </a:t>
            </a:r>
            <a:endParaRPr 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676294" y="673624"/>
            <a:ext cx="98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dj</a:t>
            </a:r>
            <a:r>
              <a:rPr lang="en-US" sz="1200" dirty="0" smtClean="0"/>
              <a:t>/static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7017692" y="3499345"/>
            <a:ext cx="1965443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017692" y="3499345"/>
            <a:ext cx="20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Django</a:t>
            </a:r>
            <a:r>
              <a:rPr lang="en-US" sz="1400" dirty="0" smtClean="0">
                <a:solidFill>
                  <a:srgbClr val="008000"/>
                </a:solidFill>
              </a:rPr>
              <a:t> templates engine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277068" y="2184769"/>
            <a:ext cx="0" cy="44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6837611" y="2977918"/>
            <a:ext cx="470958" cy="545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Magnetic Disk 103"/>
          <p:cNvSpPr/>
          <p:nvPr/>
        </p:nvSpPr>
        <p:spPr>
          <a:xfrm>
            <a:off x="8170903" y="5799439"/>
            <a:ext cx="701524" cy="63300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978256" y="5527327"/>
            <a:ext cx="98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splunkd</a:t>
            </a:r>
            <a:endParaRPr lang="en-US" sz="1200" dirty="0"/>
          </a:p>
        </p:txBody>
      </p:sp>
      <p:cxnSp>
        <p:nvCxnSpPr>
          <p:cNvPr id="117" name="Curved Connector 116"/>
          <p:cNvCxnSpPr>
            <a:stCxn id="39" idx="2"/>
            <a:endCxn id="124" idx="0"/>
          </p:cNvCxnSpPr>
          <p:nvPr/>
        </p:nvCxnSpPr>
        <p:spPr>
          <a:xfrm rot="5400000">
            <a:off x="6104487" y="5726894"/>
            <a:ext cx="439652" cy="4052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17692" y="5838942"/>
            <a:ext cx="112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RESTEndpoint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590410" y="5966980"/>
            <a:ext cx="1427284" cy="3546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671453" y="5966980"/>
            <a:ext cx="134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rest</a:t>
            </a:r>
            <a:endParaRPr lang="en-US" sz="1400" dirty="0"/>
          </a:p>
        </p:txBody>
      </p:sp>
      <p:cxnSp>
        <p:nvCxnSpPr>
          <p:cNvPr id="132" name="Straight Arrow Connector 131"/>
          <p:cNvCxnSpPr>
            <a:stCxn id="125" idx="3"/>
            <a:endCxn id="104" idx="2"/>
          </p:cNvCxnSpPr>
          <p:nvPr/>
        </p:nvCxnSpPr>
        <p:spPr>
          <a:xfrm flipV="1">
            <a:off x="7017693" y="6115941"/>
            <a:ext cx="1153210" cy="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Left Brace 141"/>
          <p:cNvSpPr/>
          <p:nvPr/>
        </p:nvSpPr>
        <p:spPr>
          <a:xfrm>
            <a:off x="1479117" y="1983960"/>
            <a:ext cx="607967" cy="37663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9923" y="3617788"/>
            <a:ext cx="1399194" cy="5686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79923" y="3648566"/>
            <a:ext cx="1399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Splunk </a:t>
            </a:r>
            <a:r>
              <a:rPr lang="en-US" sz="1400" dirty="0" err="1" smtClean="0"/>
              <a:t>Mako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templates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97329" y="2526321"/>
            <a:ext cx="1381788" cy="5497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84674" y="2552894"/>
            <a:ext cx="139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Mako</a:t>
            </a:r>
            <a:r>
              <a:rPr lang="en-US" sz="1400" dirty="0" smtClean="0">
                <a:solidFill>
                  <a:srgbClr val="008000"/>
                </a:solidFill>
              </a:rPr>
              <a:t> templates engine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152" name="Straight Arrow Connector 151"/>
          <p:cNvCxnSpPr>
            <a:stCxn id="149" idx="2"/>
            <a:endCxn id="147" idx="0"/>
          </p:cNvCxnSpPr>
          <p:nvPr/>
        </p:nvCxnSpPr>
        <p:spPr>
          <a:xfrm flipH="1">
            <a:off x="779520" y="3076115"/>
            <a:ext cx="8703" cy="541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endCxn id="124" idx="1"/>
          </p:cNvCxnSpPr>
          <p:nvPr/>
        </p:nvCxnSpPr>
        <p:spPr>
          <a:xfrm>
            <a:off x="1752433" y="5421065"/>
            <a:ext cx="3837977" cy="723264"/>
          </a:xfrm>
          <a:prstGeom prst="curvedConnector3">
            <a:avLst>
              <a:gd name="adj1" fmla="val -99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22486" y="1877371"/>
            <a:ext cx="914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HTML + JS </a:t>
            </a:r>
            <a:endParaRPr lang="en-US" sz="1200" b="1" dirty="0"/>
          </a:p>
        </p:txBody>
      </p:sp>
      <p:cxnSp>
        <p:nvCxnSpPr>
          <p:cNvPr id="171" name="Straight Arrow Connector 170"/>
          <p:cNvCxnSpPr>
            <a:stCxn id="90" idx="1"/>
            <a:endCxn id="88" idx="3"/>
          </p:cNvCxnSpPr>
          <p:nvPr/>
        </p:nvCxnSpPr>
        <p:spPr>
          <a:xfrm flipH="1" flipV="1">
            <a:off x="6344574" y="3660456"/>
            <a:ext cx="673118" cy="16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9" idx="0"/>
            <a:endCxn id="167" idx="2"/>
          </p:cNvCxnSpPr>
          <p:nvPr/>
        </p:nvCxnSpPr>
        <p:spPr>
          <a:xfrm flipH="1" flipV="1">
            <a:off x="779520" y="2154370"/>
            <a:ext cx="8703" cy="371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&amp;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Something expensive to parse/render</a:t>
            </a:r>
          </a:p>
          <a:p>
            <a:pPr lvl="1"/>
            <a:r>
              <a:rPr lang="en-US" sz="1600" dirty="0" smtClean="0"/>
              <a:t>(Parsed) Views – </a:t>
            </a:r>
            <a:r>
              <a:rPr lang="en-US" sz="1600" dirty="0" err="1" smtClean="0"/>
              <a:t>memoizedviews.py</a:t>
            </a:r>
            <a:r>
              <a:rPr lang="en-US" sz="1600" dirty="0" smtClean="0"/>
              <a:t> (high level)</a:t>
            </a:r>
          </a:p>
          <a:p>
            <a:pPr lvl="1"/>
            <a:r>
              <a:rPr lang="en-US" sz="1600" dirty="0" err="1" smtClean="0"/>
              <a:t>SimpleXML</a:t>
            </a:r>
            <a:r>
              <a:rPr lang="en-US" sz="1600" dirty="0" smtClean="0"/>
              <a:t> (Entity from </a:t>
            </a:r>
            <a:r>
              <a:rPr lang="en-US" sz="1600" dirty="0" err="1" smtClean="0"/>
              <a:t>splunkd</a:t>
            </a:r>
            <a:r>
              <a:rPr lang="en-US" sz="1600" dirty="0" smtClean="0"/>
              <a:t>) – </a:t>
            </a:r>
            <a:r>
              <a:rPr lang="en-US" sz="1600" dirty="0" err="1" smtClean="0"/>
              <a:t>cached.py</a:t>
            </a:r>
            <a:r>
              <a:rPr lang="en-US" sz="1600" dirty="0" smtClean="0"/>
              <a:t> (low level)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Super decorator (the pattern)</a:t>
            </a:r>
          </a:p>
          <a:p>
            <a:pPr lvl="1"/>
            <a:r>
              <a:rPr lang="en-US" sz="1600" dirty="0" smtClean="0"/>
              <a:t>Usually chained, say </a:t>
            </a:r>
            <a:r>
              <a:rPr lang="en-US" sz="1600" dirty="0" err="1" smtClean="0"/>
              <a:t>ip</a:t>
            </a:r>
            <a:r>
              <a:rPr lang="en-US" sz="1600" dirty="0" smtClean="0"/>
              <a:t> validation, </a:t>
            </a:r>
            <a:r>
              <a:rPr lang="en-US" sz="1600" dirty="0" err="1" smtClean="0"/>
              <a:t>sso</a:t>
            </a:r>
            <a:r>
              <a:rPr lang="en-US" sz="1600" dirty="0" smtClean="0"/>
              <a:t>, login check, exception handler, and cache</a:t>
            </a:r>
          </a:p>
        </p:txBody>
      </p:sp>
    </p:spTree>
    <p:extLst>
      <p:ext uri="{BB962C8B-B14F-4D97-AF65-F5344CB8AC3E}">
        <p14:creationId xmlns:p14="http://schemas.microsoft.com/office/powerpoint/2010/main" val="240553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Hierarchical logging</a:t>
            </a:r>
          </a:p>
          <a:p>
            <a:pPr lvl="1"/>
            <a:r>
              <a:rPr lang="en-US" sz="1600" dirty="0" err="1" smtClean="0"/>
              <a:t>splunk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|---&gt; </a:t>
            </a:r>
            <a:r>
              <a:rPr lang="en-US" sz="1600" dirty="0" err="1" smtClean="0"/>
              <a:t>appserver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|               |---&gt; controllers</a:t>
            </a:r>
            <a:br>
              <a:rPr lang="en-US" sz="1600" dirty="0" smtClean="0"/>
            </a:br>
            <a:r>
              <a:rPr lang="en-US" sz="1600" dirty="0" smtClean="0"/>
              <a:t>     |                               |---&gt; admin</a:t>
            </a:r>
            <a:br>
              <a:rPr lang="en-US" sz="1600" dirty="0" smtClean="0"/>
            </a:br>
            <a:r>
              <a:rPr lang="en-US" sz="1600" dirty="0" smtClean="0"/>
              <a:t>     |                               |---&gt; alerts</a:t>
            </a:r>
            <a:br>
              <a:rPr lang="en-US" sz="1600" dirty="0" smtClean="0"/>
            </a:br>
            <a:r>
              <a:rPr lang="en-US" sz="1600" dirty="0" smtClean="0"/>
              <a:t>     |                                …</a:t>
            </a:r>
            <a:br>
              <a:rPr lang="en-US" sz="1600" dirty="0" smtClean="0"/>
            </a:br>
            <a:r>
              <a:rPr lang="en-US" sz="1600" dirty="0" smtClean="0"/>
              <a:t>     |---&gt; rest</a:t>
            </a:r>
            <a:br>
              <a:rPr lang="en-US" sz="1600" dirty="0" smtClean="0"/>
            </a:br>
            <a:r>
              <a:rPr lang="en-US" sz="1600" dirty="0" smtClean="0"/>
              <a:t>      …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000" dirty="0" err="1" smtClean="0"/>
              <a:t>Config</a:t>
            </a:r>
            <a:r>
              <a:rPr lang="en-US" sz="2000" dirty="0" smtClean="0"/>
              <a:t> files</a:t>
            </a:r>
          </a:p>
          <a:p>
            <a:pPr lvl="1"/>
            <a:r>
              <a:rPr lang="en-US" sz="1400" dirty="0" smtClean="0"/>
              <a:t>$SPLUNK_HOME/</a:t>
            </a:r>
            <a:r>
              <a:rPr lang="en-US" sz="1400" dirty="0" err="1" smtClean="0"/>
              <a:t>var</a:t>
            </a:r>
            <a:r>
              <a:rPr lang="en-US" sz="1400" dirty="0" smtClean="0"/>
              <a:t>/run/</a:t>
            </a:r>
            <a:r>
              <a:rPr lang="en-US" sz="1400" dirty="0" err="1" smtClean="0"/>
              <a:t>splunk</a:t>
            </a:r>
            <a:r>
              <a:rPr lang="en-US" sz="1400" dirty="0" smtClean="0"/>
              <a:t>/merged/{</a:t>
            </a:r>
            <a:r>
              <a:rPr lang="en-US" sz="1400" dirty="0" err="1" smtClean="0"/>
              <a:t>server.conf</a:t>
            </a:r>
            <a:r>
              <a:rPr lang="en-US" sz="1400" dirty="0" smtClean="0"/>
              <a:t>, </a:t>
            </a:r>
            <a:r>
              <a:rPr lang="en-US" sz="1400" dirty="0" err="1" smtClean="0"/>
              <a:t>web.conf</a:t>
            </a:r>
            <a:r>
              <a:rPr lang="en-US" sz="1400" dirty="0" smtClean="0"/>
              <a:t>, </a:t>
            </a:r>
            <a:r>
              <a:rPr lang="en-US" sz="1400" dirty="0" err="1" smtClean="0"/>
              <a:t>literals.conf</a:t>
            </a:r>
            <a:r>
              <a:rPr lang="en-US" sz="1400" dirty="0" smtClean="0"/>
              <a:t>}</a:t>
            </a:r>
          </a:p>
          <a:p>
            <a:pPr lvl="1"/>
            <a:r>
              <a:rPr lang="en-US" sz="1400" dirty="0" smtClean="0"/>
              <a:t>$SPLUNK_HOME/</a:t>
            </a:r>
            <a:r>
              <a:rPr lang="en-US" sz="1400" dirty="0" err="1" smtClean="0"/>
              <a:t>etc</a:t>
            </a:r>
            <a:r>
              <a:rPr lang="en-US" sz="1400" dirty="0" smtClean="0"/>
              <a:t>/*.</a:t>
            </a:r>
            <a:r>
              <a:rPr lang="en-US" sz="1400" dirty="0" err="1" smtClean="0"/>
              <a:t>cfg</a:t>
            </a:r>
            <a:endParaRPr lang="en-US" sz="1600" dirty="0" smtClean="0"/>
          </a:p>
          <a:p>
            <a:r>
              <a:rPr lang="en-US" sz="2000" dirty="0" smtClean="0"/>
              <a:t>CLI (scripting) </a:t>
            </a:r>
            <a:r>
              <a:rPr lang="en-US" sz="2000" dirty="0" smtClean="0">
                <a:sym typeface="Wingdings"/>
              </a:rPr>
              <a:t>&lt;--&gt; </a:t>
            </a:r>
            <a:r>
              <a:rPr lang="en-US" sz="2000" dirty="0" smtClean="0"/>
              <a:t>$SPLUNK_HOME/bin/</a:t>
            </a:r>
            <a:r>
              <a:rPr lang="en-US" sz="2000" dirty="0" err="1" smtClean="0">
                <a:sym typeface="Wingdings"/>
              </a:rPr>
              <a:t>splunk</a:t>
            </a:r>
            <a:endParaRPr lang="en-US" sz="2000" dirty="0" smtClean="0"/>
          </a:p>
          <a:p>
            <a:pPr lvl="1"/>
            <a:r>
              <a:rPr lang="en-US" sz="1600" dirty="0" smtClean="0"/>
              <a:t>$SPLUNK_HOME/lib/python2.7/site-packages/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clilib</a:t>
            </a:r>
            <a:r>
              <a:rPr lang="en-US" sz="1600" dirty="0" smtClean="0"/>
              <a:t>/</a:t>
            </a:r>
            <a:r>
              <a:rPr lang="en-US" sz="1600" dirty="0" err="1" smtClean="0"/>
              <a:t>cli.py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379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417</Words>
  <Application>Microsoft Macintosh PowerPoint</Application>
  <PresentationFormat>On-screen Show (4:3)</PresentationFormat>
  <Paragraphs>93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Splunk Web Architecture</vt:lpstr>
      <vt:lpstr>High level architecture</vt:lpstr>
      <vt:lpstr>The free components</vt:lpstr>
      <vt:lpstr>The inhouse components</vt:lpstr>
      <vt:lpstr>Dispatcher &amp; Handler</vt:lpstr>
      <vt:lpstr>PowerPoint Presentation</vt:lpstr>
      <vt:lpstr>Cache &amp; decorator</vt:lpstr>
      <vt:lpstr>Misc</vt:lpstr>
    </vt:vector>
  </TitlesOfParts>
  <Company>Splunk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Chen</dc:creator>
  <cp:lastModifiedBy>Ken Chen</cp:lastModifiedBy>
  <cp:revision>121</cp:revision>
  <dcterms:created xsi:type="dcterms:W3CDTF">2014-02-26T10:01:13Z</dcterms:created>
  <dcterms:modified xsi:type="dcterms:W3CDTF">2014-03-11T03:41:05Z</dcterms:modified>
</cp:coreProperties>
</file>