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62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D427E-C53D-6848-804D-D0852BDDE9B3}" type="datetimeFigureOut">
              <a:rPr lang="en-US" smtClean="0"/>
              <a:t>4/13/14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28D3C-ADD0-6749-9429-CEE80F39C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hyperlink" Target="https://httpd.apache.org/docs/2.2/ssl/ssl_intro.html%23AC96" TargetMode="Externa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Send to Certificate Authority (CA) for signing. </a:t>
            </a:r>
            <a:r>
              <a:rPr lang="en-US" sz="2000" smtClean="0"/>
              <a:t>CA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8D3C-ADD0-6749-9429-CEE80F39C6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7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8D3C-ADD0-6749-9429-CEE80F39C6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7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8D3C-ADD0-6749-9429-CEE80F39C6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7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"CBC" refers to Cipher Block Chaining, which means that a portion of the previously encrypted cipher text is used in the encryption of the current block. "DES" refers to the Data Encryption Standard [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AC96, ch12], which has a number of variants (including DES40 and 3DES_EDE). "Idea" is currently one of the best and cryptographically strongest algorithms available, and "RC2" is a proprietary algorithm from RSA DSI [AC96, ch13].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8D3C-ADD0-6749-9429-CEE80F39C6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7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8D3C-ADD0-6749-9429-CEE80F39C6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7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message digest is used to create a Message Authentication Code (MAC) which is encrypted with the message to verify integrity and to protect against replay attacks.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8D3C-ADD0-6749-9429-CEE80F39C6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7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8D3C-ADD0-6749-9429-CEE80F39C6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7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8D3C-ADD0-6749-9429-CEE80F39C6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7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self sign certificate in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line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openssl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-x509 -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newkey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rsa:2048 -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key.pem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-out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cert.pem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-days 365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8D3C-ADD0-6749-9429-CEE80F39C6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openssl</a:t>
            </a:r>
            <a:r>
              <a:rPr lang="en-US" baseline="0" dirty="0" smtClean="0"/>
              <a:t> can break .pkcs12 file into .key and .</a:t>
            </a:r>
            <a:r>
              <a:rPr lang="en-US" baseline="0" dirty="0" err="1" smtClean="0"/>
              <a:t>pem</a:t>
            </a:r>
            <a:r>
              <a:rPr lang="en-US" baseline="0" dirty="0" smtClean="0"/>
              <a:t> files</a:t>
            </a:r>
          </a:p>
          <a:p>
            <a:r>
              <a:rPr lang="en-US" baseline="0" dirty="0" err="1" smtClean="0"/>
              <a:t>openssl</a:t>
            </a:r>
            <a:r>
              <a:rPr lang="en-US" baseline="0" dirty="0" smtClean="0"/>
              <a:t> can convert .der to .perm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8D3C-ADD0-6749-9429-CEE80F39C6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8D3C-ADD0-6749-9429-CEE80F39C6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8D3C-ADD0-6749-9429-CEE80F39C6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7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8D3C-ADD0-6749-9429-CEE80F39C6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8D3C-ADD0-6749-9429-CEE80F39C6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7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openssl</a:t>
            </a:r>
            <a:r>
              <a:rPr lang="en-US" baseline="0" dirty="0" smtClean="0"/>
              <a:t> can break .pkcs12 file into .key and .</a:t>
            </a:r>
            <a:r>
              <a:rPr lang="en-US" baseline="0" dirty="0" err="1" smtClean="0"/>
              <a:t>pem</a:t>
            </a:r>
            <a:r>
              <a:rPr lang="en-US" baseline="0" dirty="0" smtClean="0"/>
              <a:t> files</a:t>
            </a:r>
          </a:p>
          <a:p>
            <a:r>
              <a:rPr lang="en-US" baseline="0" dirty="0" err="1" smtClean="0"/>
              <a:t>openssl</a:t>
            </a:r>
            <a:r>
              <a:rPr lang="en-US" baseline="0" dirty="0" smtClean="0"/>
              <a:t> can convert .der to .perm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8D3C-ADD0-6749-9429-CEE80F39C6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7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openssl</a:t>
            </a:r>
            <a:r>
              <a:rPr lang="en-US" baseline="0" dirty="0" smtClean="0"/>
              <a:t> can break .pkcs12 file into .key and .</a:t>
            </a:r>
            <a:r>
              <a:rPr lang="en-US" baseline="0" dirty="0" err="1" smtClean="0"/>
              <a:t>pem</a:t>
            </a:r>
            <a:r>
              <a:rPr lang="en-US" baseline="0" dirty="0" smtClean="0"/>
              <a:t> files</a:t>
            </a:r>
          </a:p>
          <a:p>
            <a:r>
              <a:rPr lang="en-US" baseline="0" dirty="0" err="1" smtClean="0"/>
              <a:t>openssl</a:t>
            </a:r>
            <a:r>
              <a:rPr lang="en-US" baseline="0" dirty="0" smtClean="0"/>
              <a:t> can convert .der to .perm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8D3C-ADD0-6749-9429-CEE80F39C6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7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8D3C-ADD0-6749-9429-CEE80F39C6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1DB-99E5-CC45-9CC6-6FE2AE1039F6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3DD9-D3D5-764E-AA21-C0F9536D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7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1DB-99E5-CC45-9CC6-6FE2AE1039F6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3DD9-D3D5-764E-AA21-C0F9536D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7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1DB-99E5-CC45-9CC6-6FE2AE1039F6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3DD9-D3D5-764E-AA21-C0F9536D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9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1DB-99E5-CC45-9CC6-6FE2AE1039F6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3DD9-D3D5-764E-AA21-C0F9536D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1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1DB-99E5-CC45-9CC6-6FE2AE1039F6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3DD9-D3D5-764E-AA21-C0F9536D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5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1DB-99E5-CC45-9CC6-6FE2AE1039F6}" type="datetimeFigureOut">
              <a:rPr lang="en-US" smtClean="0"/>
              <a:t>4/13/14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3DD9-D3D5-764E-AA21-C0F9536D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1DB-99E5-CC45-9CC6-6FE2AE1039F6}" type="datetimeFigureOut">
              <a:rPr lang="en-US" smtClean="0"/>
              <a:t>4/13/14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3DD9-D3D5-764E-AA21-C0F9536D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2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1DB-99E5-CC45-9CC6-6FE2AE1039F6}" type="datetimeFigureOut">
              <a:rPr lang="en-US" smtClean="0"/>
              <a:t>4/13/14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3DD9-D3D5-764E-AA21-C0F9536D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1DB-99E5-CC45-9CC6-6FE2AE1039F6}" type="datetimeFigureOut">
              <a:rPr lang="en-US" smtClean="0"/>
              <a:t>4/13/14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3DD9-D3D5-764E-AA21-C0F9536D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0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1DB-99E5-CC45-9CC6-6FE2AE1039F6}" type="datetimeFigureOut">
              <a:rPr lang="en-US" smtClean="0"/>
              <a:t>4/13/14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3DD9-D3D5-764E-AA21-C0F9536D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0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1DB-99E5-CC45-9CC6-6FE2AE1039F6}" type="datetimeFigureOut">
              <a:rPr lang="en-US" smtClean="0"/>
              <a:t>4/13/14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3DD9-D3D5-764E-AA21-C0F9536D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B1DB-99E5-CC45-9CC6-6FE2AE1039F6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C3DD9-D3D5-764E-AA21-C0F9536DC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1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SSL 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 Chen 2014/03/28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7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Establishing a session</a:t>
            </a:r>
          </a:p>
          <a:p>
            <a:pPr lvl="1"/>
            <a:endParaRPr lang="en-US" sz="2000" dirty="0"/>
          </a:p>
        </p:txBody>
      </p:sp>
      <p:pic>
        <p:nvPicPr>
          <p:cNvPr id="4" name="Picture 3" descr="Screen Shot 2014-04-13 at 3.48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90" y="2093348"/>
            <a:ext cx="5410200" cy="420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6785" y="6401801"/>
            <a:ext cx="417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Simplified SSL Handshake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2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Elements of handshake sequence </a:t>
            </a:r>
            <a:endParaRPr lang="en-US" sz="2400" dirty="0"/>
          </a:p>
          <a:p>
            <a:pPr lvl="1"/>
            <a:r>
              <a:rPr lang="en-US" sz="2000" dirty="0" smtClean="0"/>
              <a:t>Negotiate </a:t>
            </a:r>
            <a:r>
              <a:rPr lang="en-US" sz="2000" dirty="0"/>
              <a:t>the Cipher Suite to be used during data </a:t>
            </a:r>
            <a:r>
              <a:rPr lang="en-US" sz="2000" dirty="0" smtClean="0"/>
              <a:t>transfer</a:t>
            </a:r>
          </a:p>
          <a:p>
            <a:pPr lvl="2"/>
            <a:r>
              <a:rPr lang="en-US" sz="1800" dirty="0"/>
              <a:t>Key Exchange Method</a:t>
            </a:r>
          </a:p>
          <a:p>
            <a:pPr lvl="2"/>
            <a:r>
              <a:rPr lang="en-US" sz="1800" dirty="0"/>
              <a:t>Cipher for Data Transfer</a:t>
            </a:r>
          </a:p>
          <a:p>
            <a:pPr lvl="2"/>
            <a:r>
              <a:rPr lang="en-US" sz="1800" dirty="0"/>
              <a:t>Message Digest for creating the Message Authentication Code (MAC)</a:t>
            </a:r>
          </a:p>
          <a:p>
            <a:pPr lvl="1"/>
            <a:r>
              <a:rPr lang="en-US" sz="2000" dirty="0"/>
              <a:t>Establish and share a session key between client and server</a:t>
            </a:r>
          </a:p>
          <a:p>
            <a:pPr lvl="1"/>
            <a:r>
              <a:rPr lang="en-US" sz="2000" dirty="0"/>
              <a:t>Optionally authenticate the server to the client</a:t>
            </a:r>
          </a:p>
          <a:p>
            <a:pPr lvl="1"/>
            <a:r>
              <a:rPr lang="en-US" sz="2000" dirty="0"/>
              <a:t>Optionally authenticate the client to the </a:t>
            </a:r>
            <a:r>
              <a:rPr lang="en-US" sz="2000" dirty="0" smtClean="0"/>
              <a:t>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937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Key Exchange Method</a:t>
            </a:r>
            <a:endParaRPr lang="en-US" sz="1800" dirty="0"/>
          </a:p>
          <a:p>
            <a:pPr lvl="1"/>
            <a:r>
              <a:rPr lang="en-US" sz="2000" dirty="0"/>
              <a:t>defines how the shared secret symmetric cryptography key used for application data transfer will be agreed upon by client and </a:t>
            </a:r>
            <a:r>
              <a:rPr lang="en-US" sz="2000" dirty="0" smtClean="0"/>
              <a:t>server</a:t>
            </a:r>
          </a:p>
          <a:p>
            <a:pPr lvl="2"/>
            <a:r>
              <a:rPr lang="en-US" sz="1800" dirty="0" smtClean="0"/>
              <a:t>SSL 2.0, RSA key exchange only</a:t>
            </a:r>
          </a:p>
          <a:p>
            <a:pPr lvl="2"/>
            <a:r>
              <a:rPr lang="en-US" sz="1800" dirty="0" smtClean="0"/>
              <a:t>SSL 3.0, RSA key exchange with certificate used, </a:t>
            </a:r>
            <a:r>
              <a:rPr lang="en-US" sz="1800" dirty="0" err="1" smtClean="0"/>
              <a:t>Diffie</a:t>
            </a:r>
            <a:r>
              <a:rPr lang="en-US" sz="1800" dirty="0" smtClean="0"/>
              <a:t>-Hellman key exchange without certificates</a:t>
            </a:r>
          </a:p>
          <a:p>
            <a:pPr lvl="1"/>
            <a:r>
              <a:rPr lang="en-US" sz="2000" dirty="0"/>
              <a:t>One variable in the choice of key exchange methods is digital signatures -- whether or not to use them, and if so, what kind of signatures to use</a:t>
            </a:r>
          </a:p>
        </p:txBody>
      </p:sp>
    </p:spTree>
    <p:extLst>
      <p:ext uri="{BB962C8B-B14F-4D97-AF65-F5344CB8AC3E}">
        <p14:creationId xmlns:p14="http://schemas.microsoft.com/office/powerpoint/2010/main" val="68779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Cipher for Data Transfer</a:t>
            </a:r>
            <a:endParaRPr lang="en-US" sz="3400" dirty="0"/>
          </a:p>
          <a:p>
            <a:pPr lvl="1"/>
            <a:r>
              <a:rPr lang="en-US" sz="2900" dirty="0"/>
              <a:t>SSL uses conventional symmetric cryptography</a:t>
            </a:r>
            <a:r>
              <a:rPr lang="en-US" sz="2900" dirty="0" smtClean="0"/>
              <a:t>.</a:t>
            </a:r>
          </a:p>
          <a:p>
            <a:r>
              <a:rPr lang="en-US" sz="3400" dirty="0" smtClean="0"/>
              <a:t>9 choices of how to encrypt</a:t>
            </a:r>
          </a:p>
          <a:p>
            <a:pPr lvl="1"/>
            <a:r>
              <a:rPr lang="en-US" sz="2600" dirty="0"/>
              <a:t>No encryption</a:t>
            </a:r>
          </a:p>
          <a:p>
            <a:pPr lvl="1"/>
            <a:r>
              <a:rPr lang="en-US" sz="2600" dirty="0"/>
              <a:t>Stream Ciphers</a:t>
            </a:r>
          </a:p>
          <a:p>
            <a:pPr lvl="2"/>
            <a:r>
              <a:rPr lang="en-US" sz="2300" dirty="0"/>
              <a:t>RC4 with 40-bit keys</a:t>
            </a:r>
          </a:p>
          <a:p>
            <a:pPr lvl="2"/>
            <a:r>
              <a:rPr lang="en-US" sz="2300" dirty="0"/>
              <a:t>RC4 with 128-bit keys</a:t>
            </a:r>
          </a:p>
          <a:p>
            <a:pPr lvl="1"/>
            <a:r>
              <a:rPr lang="en-US" sz="2600" dirty="0"/>
              <a:t>CBC Block Ciphers</a:t>
            </a:r>
          </a:p>
          <a:p>
            <a:pPr lvl="2"/>
            <a:r>
              <a:rPr lang="en-US" sz="2300" dirty="0"/>
              <a:t>RC2 with 40 bit key</a:t>
            </a:r>
          </a:p>
          <a:p>
            <a:pPr lvl="2"/>
            <a:r>
              <a:rPr lang="en-US" sz="2300" dirty="0"/>
              <a:t>DES with 40 bit key</a:t>
            </a:r>
          </a:p>
          <a:p>
            <a:pPr lvl="2"/>
            <a:r>
              <a:rPr lang="en-US" sz="2300" dirty="0"/>
              <a:t>DES with 56 bit key</a:t>
            </a:r>
          </a:p>
          <a:p>
            <a:pPr lvl="2"/>
            <a:r>
              <a:rPr lang="en-US" sz="2300" dirty="0"/>
              <a:t>Triple-DES with 168 bit key</a:t>
            </a:r>
          </a:p>
          <a:p>
            <a:pPr lvl="2"/>
            <a:r>
              <a:rPr lang="en-US" sz="2300" dirty="0"/>
              <a:t>Idea (128 bit key)</a:t>
            </a:r>
          </a:p>
          <a:p>
            <a:pPr lvl="2"/>
            <a:r>
              <a:rPr lang="en-US" sz="2300" dirty="0" err="1"/>
              <a:t>Fortezza</a:t>
            </a:r>
            <a:r>
              <a:rPr lang="en-US" sz="2300" dirty="0"/>
              <a:t> (96 bit key)</a:t>
            </a:r>
          </a:p>
        </p:txBody>
      </p:sp>
    </p:spTree>
    <p:extLst>
      <p:ext uri="{BB962C8B-B14F-4D97-AF65-F5344CB8AC3E}">
        <p14:creationId xmlns:p14="http://schemas.microsoft.com/office/powerpoint/2010/main" val="398736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Digest Function</a:t>
            </a:r>
            <a:endParaRPr lang="en-US" sz="2400" dirty="0"/>
          </a:p>
          <a:p>
            <a:pPr lvl="1"/>
            <a:r>
              <a:rPr lang="en-US" sz="2000" dirty="0"/>
              <a:t>No digest (Null choice)</a:t>
            </a:r>
          </a:p>
          <a:p>
            <a:pPr lvl="1"/>
            <a:r>
              <a:rPr lang="en-US" sz="2000" dirty="0"/>
              <a:t>MD5, a 128-bit hash</a:t>
            </a:r>
          </a:p>
          <a:p>
            <a:pPr lvl="1"/>
            <a:r>
              <a:rPr lang="en-US" sz="2000" dirty="0"/>
              <a:t>Secure Hash Algorithm (SHA-1), a 160-bit </a:t>
            </a:r>
            <a:r>
              <a:rPr lang="en-US" sz="2000" dirty="0" smtClean="0"/>
              <a:t>hash</a:t>
            </a:r>
          </a:p>
          <a:p>
            <a:r>
              <a:rPr lang="en-US" sz="2400" dirty="0"/>
              <a:t>The message digest is used to create a Message Authentication Code (MAC) which is encrypted with the message to verify integrity and to protect against replay attacks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8858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Handshake Sequence Protocol</a:t>
            </a:r>
            <a:endParaRPr lang="en-US" sz="2400" dirty="0"/>
          </a:p>
          <a:p>
            <a:pPr lvl="1"/>
            <a:r>
              <a:rPr lang="en-US" sz="2000" dirty="0"/>
              <a:t>The </a:t>
            </a:r>
            <a:r>
              <a:rPr lang="en-US" sz="2000" i="1" dirty="0"/>
              <a:t>SSL Handshake Protocol</a:t>
            </a:r>
            <a:r>
              <a:rPr lang="en-US" sz="2000" dirty="0"/>
              <a:t> for performing the client and server SSL session establishment.</a:t>
            </a:r>
          </a:p>
          <a:p>
            <a:pPr lvl="1"/>
            <a:r>
              <a:rPr lang="en-US" sz="2000" dirty="0"/>
              <a:t>The </a:t>
            </a:r>
            <a:r>
              <a:rPr lang="en-US" sz="2000" i="1" dirty="0"/>
              <a:t>SSL Change Cipher Spec Protocol</a:t>
            </a:r>
            <a:r>
              <a:rPr lang="en-US" sz="2000" dirty="0"/>
              <a:t> for actually establishing agreement on the Cipher Suite for the session.</a:t>
            </a:r>
          </a:p>
          <a:p>
            <a:pPr lvl="1"/>
            <a:r>
              <a:rPr lang="en-US" sz="2000" dirty="0"/>
              <a:t>The </a:t>
            </a:r>
            <a:r>
              <a:rPr lang="en-US" sz="2000" i="1" dirty="0"/>
              <a:t>SSL Alert Protocol</a:t>
            </a:r>
            <a:r>
              <a:rPr lang="en-US" sz="2000" dirty="0"/>
              <a:t> for conveying SSL error messages between client and server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These protocols + application protocol data are encapsulated in SSL Record Protocol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9373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SSL Record Protocol</a:t>
            </a:r>
            <a:endParaRPr lang="en-US" sz="2400" dirty="0"/>
          </a:p>
          <a:p>
            <a:pPr lvl="1"/>
            <a:endParaRPr lang="en-US" sz="2000" dirty="0"/>
          </a:p>
        </p:txBody>
      </p:sp>
      <p:pic>
        <p:nvPicPr>
          <p:cNvPr id="4" name="Picture 3" descr="Screen Shot 2014-04-13 at 4.20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2346256"/>
            <a:ext cx="54991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74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Transfer</a:t>
            </a:r>
            <a:endParaRPr lang="en-US" sz="2400" dirty="0"/>
          </a:p>
          <a:p>
            <a:pPr lvl="1"/>
            <a:endParaRPr lang="en-US" sz="2000" dirty="0"/>
          </a:p>
        </p:txBody>
      </p:sp>
      <p:pic>
        <p:nvPicPr>
          <p:cNvPr id="5" name="Picture 4" descr="Screen Shot 2014-04-13 at 4.22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74" y="2210012"/>
            <a:ext cx="5448300" cy="414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5944" y="4517442"/>
            <a:ext cx="237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Attach Message Digest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2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Self-signed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Self-signed cert for Apache (</a:t>
            </a:r>
            <a:r>
              <a:rPr lang="en-US" sz="2400" dirty="0" err="1" smtClean="0"/>
              <a:t>openssl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Generate a private key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008000"/>
                </a:solidFill>
              </a:rPr>
              <a:t>openssl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</a:rPr>
              <a:t>genrsa</a:t>
            </a:r>
            <a:r>
              <a:rPr lang="en-US" sz="2000" dirty="0" smtClean="0">
                <a:solidFill>
                  <a:srgbClr val="008000"/>
                </a:solidFill>
              </a:rPr>
              <a:t> -des3 -out </a:t>
            </a:r>
            <a:r>
              <a:rPr lang="en-US" sz="2000" dirty="0" err="1" smtClean="0">
                <a:solidFill>
                  <a:srgbClr val="008000"/>
                </a:solidFill>
              </a:rPr>
              <a:t>private_key.pem</a:t>
            </a:r>
            <a:r>
              <a:rPr lang="en-US" sz="2000" dirty="0" smtClean="0">
                <a:solidFill>
                  <a:srgbClr val="008000"/>
                </a:solidFill>
              </a:rPr>
              <a:t> 2048</a:t>
            </a:r>
          </a:p>
          <a:p>
            <a:pPr lvl="1"/>
            <a:r>
              <a:rPr lang="en-US" sz="2000" dirty="0" smtClean="0"/>
              <a:t>Generate a CSR (Certificate Signing Request and the “Common Name” – host domain name is important)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008000"/>
                </a:solidFill>
              </a:rPr>
              <a:t>openssl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</a:rPr>
              <a:t>req</a:t>
            </a:r>
            <a:r>
              <a:rPr lang="en-US" sz="2000" dirty="0" smtClean="0">
                <a:solidFill>
                  <a:srgbClr val="008000"/>
                </a:solidFill>
              </a:rPr>
              <a:t> -new -key </a:t>
            </a:r>
            <a:r>
              <a:rPr lang="en-US" sz="2000" dirty="0" err="1" smtClean="0">
                <a:solidFill>
                  <a:srgbClr val="008000"/>
                </a:solidFill>
              </a:rPr>
              <a:t>private_key.pem</a:t>
            </a:r>
            <a:r>
              <a:rPr lang="en-US" sz="2000" dirty="0" smtClean="0">
                <a:solidFill>
                  <a:srgbClr val="008000"/>
                </a:solidFill>
              </a:rPr>
              <a:t> -out  </a:t>
            </a:r>
            <a:r>
              <a:rPr lang="en-US" sz="2000" dirty="0" err="1" smtClean="0">
                <a:solidFill>
                  <a:srgbClr val="008000"/>
                </a:solidFill>
              </a:rPr>
              <a:t>cert.csr</a:t>
            </a:r>
            <a:endParaRPr lang="en-US" sz="2000" dirty="0" smtClean="0">
              <a:solidFill>
                <a:srgbClr val="008000"/>
              </a:solidFill>
            </a:endParaRPr>
          </a:p>
          <a:p>
            <a:pPr lvl="1"/>
            <a:r>
              <a:rPr lang="en-US" sz="2000" dirty="0" smtClean="0"/>
              <a:t>Remove passphrase from private key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008000"/>
                </a:solidFill>
              </a:rPr>
              <a:t>openssl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</a:rPr>
              <a:t>rsa</a:t>
            </a:r>
            <a:r>
              <a:rPr lang="en-US" sz="2000" dirty="0" smtClean="0">
                <a:solidFill>
                  <a:srgbClr val="008000"/>
                </a:solidFill>
              </a:rPr>
              <a:t> -in </a:t>
            </a:r>
            <a:r>
              <a:rPr lang="en-US" sz="2000" dirty="0" err="1" smtClean="0">
                <a:solidFill>
                  <a:srgbClr val="008000"/>
                </a:solidFill>
              </a:rPr>
              <a:t>private_key.perm</a:t>
            </a:r>
            <a:r>
              <a:rPr lang="en-US" sz="2000" dirty="0" smtClean="0">
                <a:solidFill>
                  <a:srgbClr val="008000"/>
                </a:solidFill>
              </a:rPr>
              <a:t> -out </a:t>
            </a:r>
            <a:r>
              <a:rPr lang="en-US" sz="2000" dirty="0" err="1" smtClean="0">
                <a:solidFill>
                  <a:srgbClr val="008000"/>
                </a:solidFill>
              </a:rPr>
              <a:t>key.pem</a:t>
            </a:r>
            <a:endParaRPr lang="en-US" sz="2000" dirty="0" smtClean="0">
              <a:solidFill>
                <a:srgbClr val="008000"/>
              </a:solidFill>
            </a:endParaRPr>
          </a:p>
          <a:p>
            <a:pPr lvl="1"/>
            <a:r>
              <a:rPr lang="en-US" sz="2000" dirty="0" smtClean="0"/>
              <a:t>Generating a self-signed certificate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008000"/>
                </a:solidFill>
              </a:rPr>
              <a:t>openssl</a:t>
            </a:r>
            <a:r>
              <a:rPr lang="en-US" sz="2000" dirty="0" smtClean="0">
                <a:solidFill>
                  <a:srgbClr val="008000"/>
                </a:solidFill>
              </a:rPr>
              <a:t> x509 -</a:t>
            </a:r>
            <a:r>
              <a:rPr lang="en-US" sz="2000" dirty="0" err="1" smtClean="0">
                <a:solidFill>
                  <a:srgbClr val="008000"/>
                </a:solidFill>
              </a:rPr>
              <a:t>req</a:t>
            </a:r>
            <a:r>
              <a:rPr lang="en-US" sz="2000" dirty="0" smtClean="0">
                <a:solidFill>
                  <a:srgbClr val="008000"/>
                </a:solidFill>
              </a:rPr>
              <a:t> -days 365 -in </a:t>
            </a:r>
            <a:r>
              <a:rPr lang="en-US" sz="2000" dirty="0" err="1" smtClean="0">
                <a:solidFill>
                  <a:srgbClr val="008000"/>
                </a:solidFill>
              </a:rPr>
              <a:t>cert.csr</a:t>
            </a:r>
            <a:r>
              <a:rPr lang="en-US" sz="2000" dirty="0" smtClean="0">
                <a:solidFill>
                  <a:srgbClr val="008000"/>
                </a:solidFill>
              </a:rPr>
              <a:t> -</a:t>
            </a:r>
            <a:r>
              <a:rPr lang="en-US" sz="2000" dirty="0" err="1" smtClean="0">
                <a:solidFill>
                  <a:srgbClr val="008000"/>
                </a:solidFill>
              </a:rPr>
              <a:t>signkey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</a:rPr>
              <a:t>key.perm</a:t>
            </a:r>
            <a:r>
              <a:rPr lang="en-US" sz="2000" dirty="0" smtClean="0">
                <a:solidFill>
                  <a:srgbClr val="008000"/>
                </a:solidFill>
              </a:rPr>
              <a:t> -out </a:t>
            </a:r>
            <a:r>
              <a:rPr lang="en-US" sz="2000" dirty="0" err="1" smtClean="0">
                <a:solidFill>
                  <a:srgbClr val="008000"/>
                </a:solidFill>
              </a:rPr>
              <a:t>ss.crt</a:t>
            </a:r>
            <a:endParaRPr lang="en-US" sz="2000" dirty="0" smtClean="0">
              <a:solidFill>
                <a:srgbClr val="008000"/>
              </a:solidFill>
            </a:endParaRPr>
          </a:p>
          <a:p>
            <a:pPr lvl="1"/>
            <a:r>
              <a:rPr lang="en-US" sz="2000" dirty="0" smtClean="0"/>
              <a:t>Install the private key and certificate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008000"/>
                </a:solidFill>
              </a:rPr>
              <a:t>cp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</a:rPr>
              <a:t>ss.crt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</a:rPr>
              <a:t>key.pem</a:t>
            </a:r>
            <a:r>
              <a:rPr lang="en-US" sz="2000" dirty="0" smtClean="0">
                <a:solidFill>
                  <a:srgbClr val="008000"/>
                </a:solidFill>
              </a:rPr>
              <a:t> /</a:t>
            </a:r>
            <a:r>
              <a:rPr lang="en-US" sz="2000" dirty="0" err="1" smtClean="0">
                <a:solidFill>
                  <a:srgbClr val="008000"/>
                </a:solidFill>
              </a:rPr>
              <a:t>usr</a:t>
            </a:r>
            <a:r>
              <a:rPr lang="en-US" sz="2000" dirty="0" smtClean="0">
                <a:solidFill>
                  <a:srgbClr val="008000"/>
                </a:solidFill>
              </a:rPr>
              <a:t>/local/apache/</a:t>
            </a:r>
            <a:r>
              <a:rPr lang="en-US" sz="2000" dirty="0" err="1" smtClean="0">
                <a:solidFill>
                  <a:srgbClr val="008000"/>
                </a:solidFill>
              </a:rPr>
              <a:t>conf</a:t>
            </a:r>
            <a:r>
              <a:rPr lang="en-US" sz="2000" dirty="0" smtClean="0">
                <a:solidFill>
                  <a:srgbClr val="008000"/>
                </a:solidFill>
              </a:rPr>
              <a:t>/</a:t>
            </a:r>
          </a:p>
          <a:p>
            <a:pPr lvl="1"/>
            <a:r>
              <a:rPr lang="en-US" sz="2000" dirty="0" err="1" smtClean="0"/>
              <a:t>Config</a:t>
            </a:r>
            <a:r>
              <a:rPr lang="en-US" sz="2000" dirty="0" smtClean="0"/>
              <a:t> SSL enabled virtual hosts and restart Apache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>
                <a:solidFill>
                  <a:srgbClr val="008000"/>
                </a:solidFill>
              </a:rPr>
              <a:t>SSLEngine</a:t>
            </a:r>
            <a:r>
              <a:rPr lang="en-US" sz="2000" dirty="0" smtClean="0">
                <a:solidFill>
                  <a:srgbClr val="008000"/>
                </a:solidFill>
              </a:rPr>
              <a:t>/</a:t>
            </a:r>
            <a:r>
              <a:rPr lang="en-US" sz="2000" dirty="0" err="1" smtClean="0">
                <a:solidFill>
                  <a:srgbClr val="008000"/>
                </a:solidFill>
              </a:rPr>
              <a:t>SSLCertificateFile</a:t>
            </a:r>
            <a:r>
              <a:rPr lang="en-US" sz="2000" dirty="0" smtClean="0">
                <a:solidFill>
                  <a:srgbClr val="008000"/>
                </a:solidFill>
              </a:rPr>
              <a:t>/</a:t>
            </a:r>
            <a:r>
              <a:rPr lang="en-US" sz="2000" dirty="0" err="1" smtClean="0">
                <a:solidFill>
                  <a:srgbClr val="008000"/>
                </a:solidFill>
              </a:rPr>
              <a:t>SSLCertificateKeyFile</a:t>
            </a:r>
            <a:endParaRPr lang="en-US" sz="20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1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20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.</a:t>
            </a:r>
            <a:r>
              <a:rPr lang="en-US" sz="2400" dirty="0" err="1" smtClean="0"/>
              <a:t>csr</a:t>
            </a:r>
            <a:endParaRPr lang="en-US" sz="2400" dirty="0" smtClean="0"/>
          </a:p>
          <a:p>
            <a:pPr lvl="1"/>
            <a:r>
              <a:rPr lang="en-US" sz="2000" b="1" dirty="0" smtClean="0"/>
              <a:t>C</a:t>
            </a:r>
            <a:r>
              <a:rPr lang="en-US" sz="2000" dirty="0" smtClean="0"/>
              <a:t>ertificate </a:t>
            </a:r>
            <a:r>
              <a:rPr lang="en-US" sz="2000" b="1" dirty="0" smtClean="0"/>
              <a:t>S</a:t>
            </a:r>
            <a:r>
              <a:rPr lang="en-US" sz="2000" dirty="0" smtClean="0"/>
              <a:t>ign </a:t>
            </a:r>
            <a:r>
              <a:rPr lang="en-US" sz="2000" b="1" dirty="0" smtClean="0"/>
              <a:t>R</a:t>
            </a:r>
            <a:r>
              <a:rPr lang="en-US" sz="2000" dirty="0" smtClean="0"/>
              <a:t>equest. Contains “vendor public key” + “vendor information (org, state, expiry date etc)”.</a:t>
            </a:r>
          </a:p>
          <a:p>
            <a:r>
              <a:rPr lang="en-US" sz="2400" dirty="0" smtClean="0"/>
              <a:t>.</a:t>
            </a:r>
            <a:r>
              <a:rPr lang="en-US" sz="2400" dirty="0" err="1" smtClean="0"/>
              <a:t>pem</a:t>
            </a:r>
            <a:endParaRPr lang="en-US" sz="2400" dirty="0" smtClean="0"/>
          </a:p>
          <a:p>
            <a:pPr lvl="1"/>
            <a:r>
              <a:rPr lang="en-US" sz="2000" b="1" dirty="0" smtClean="0"/>
              <a:t>P</a:t>
            </a:r>
            <a:r>
              <a:rPr lang="en-US" sz="2000" dirty="0" smtClean="0"/>
              <a:t>rivacy </a:t>
            </a:r>
            <a:r>
              <a:rPr lang="en-US" sz="2000" b="1" dirty="0" smtClean="0"/>
              <a:t>E</a:t>
            </a:r>
            <a:r>
              <a:rPr lang="en-US" sz="2000" dirty="0" smtClean="0"/>
              <a:t>nhanced E</a:t>
            </a:r>
            <a:r>
              <a:rPr lang="en-US" sz="2000" b="1" dirty="0" smtClean="0"/>
              <a:t>m</a:t>
            </a:r>
            <a:r>
              <a:rPr lang="en-US" sz="2000" dirty="0" smtClean="0"/>
              <a:t>ail. A container format that may include just the public certificate, or may include an entire certificate chain including public key, private key, and root certificates. For, </a:t>
            </a:r>
            <a:r>
              <a:rPr lang="en-US" sz="2000" dirty="0" err="1" smtClean="0"/>
              <a:t>eg</a:t>
            </a:r>
            <a:r>
              <a:rPr lang="en-US" sz="2000" dirty="0" smtClean="0"/>
              <a:t>, Apache /etc/</a:t>
            </a:r>
            <a:r>
              <a:rPr lang="en-US" sz="2000" dirty="0" err="1" smtClean="0"/>
              <a:t>ssl</a:t>
            </a:r>
            <a:r>
              <a:rPr lang="en-US" sz="2000" dirty="0" smtClean="0"/>
              <a:t>/certs</a:t>
            </a:r>
          </a:p>
          <a:p>
            <a:pPr lvl="1"/>
            <a:r>
              <a:rPr lang="en-US" sz="2000" dirty="0" smtClean="0"/>
              <a:t>X.509 certificate defined using ASN.1, encoded by using ASN.1 DER</a:t>
            </a:r>
          </a:p>
          <a:p>
            <a:r>
              <a:rPr lang="en-US" sz="2400" dirty="0" smtClean="0"/>
              <a:t>.key</a:t>
            </a:r>
          </a:p>
          <a:p>
            <a:pPr lvl="1"/>
            <a:r>
              <a:rPr lang="en-US" sz="2000" dirty="0" smtClean="0"/>
              <a:t>PEM formatted file containing just the private key of a specific certificate. For </a:t>
            </a:r>
            <a:r>
              <a:rPr lang="en-US" sz="2000" dirty="0" err="1" smtClean="0"/>
              <a:t>eg</a:t>
            </a:r>
            <a:r>
              <a:rPr lang="en-US" sz="2000" dirty="0" smtClean="0"/>
              <a:t>, Apache /etc/</a:t>
            </a:r>
            <a:r>
              <a:rPr lang="en-US" sz="2000" dirty="0" err="1" smtClean="0"/>
              <a:t>ssl</a:t>
            </a:r>
            <a:r>
              <a:rPr lang="en-US" sz="2000" dirty="0" smtClean="0"/>
              <a:t>/private, the rights of this </a:t>
            </a:r>
            <a:r>
              <a:rPr lang="en-US" sz="2000" dirty="0" err="1" smtClean="0"/>
              <a:t>dir</a:t>
            </a:r>
            <a:r>
              <a:rPr lang="en-US" sz="2000" dirty="0" smtClean="0"/>
              <a:t> is important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199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.pkcs12, .</a:t>
            </a:r>
            <a:r>
              <a:rPr lang="en-US" sz="2400" dirty="0" err="1" smtClean="0"/>
              <a:t>pfx</a:t>
            </a:r>
            <a:r>
              <a:rPr lang="en-US" sz="2400" dirty="0" smtClean="0"/>
              <a:t>, .p12</a:t>
            </a:r>
          </a:p>
          <a:p>
            <a:pPr lvl="1"/>
            <a:r>
              <a:rPr lang="en-US" sz="2000" dirty="0" smtClean="0"/>
              <a:t>Public Key Cryptography Standards by RSA, enhanced by Microsoft. It is </a:t>
            </a:r>
            <a:r>
              <a:rPr lang="en-US" sz="2000" dirty="0" err="1" smtClean="0"/>
              <a:t>passworded</a:t>
            </a:r>
            <a:r>
              <a:rPr lang="en-US" sz="2000" dirty="0" smtClean="0"/>
              <a:t> container format that contains both public and private certificate pairs. Unlike </a:t>
            </a:r>
            <a:r>
              <a:rPr lang="en-US" sz="2000" dirty="0" err="1" smtClean="0"/>
              <a:t>pem</a:t>
            </a:r>
            <a:r>
              <a:rPr lang="en-US" sz="2000" dirty="0" smtClean="0"/>
              <a:t>, </a:t>
            </a:r>
            <a:r>
              <a:rPr lang="en-US" sz="2000" dirty="0"/>
              <a:t>i</a:t>
            </a:r>
            <a:r>
              <a:rPr lang="en-US" sz="2000" dirty="0" smtClean="0"/>
              <a:t>t is fully encrypted.</a:t>
            </a:r>
          </a:p>
          <a:p>
            <a:r>
              <a:rPr lang="en-US" sz="2400" dirty="0" smtClean="0"/>
              <a:t>.der</a:t>
            </a:r>
          </a:p>
          <a:p>
            <a:pPr lvl="1"/>
            <a:r>
              <a:rPr lang="en-US" sz="2000" dirty="0" smtClean="0"/>
              <a:t>Distinguished Encoding Rules (Binary), a way to encode ASN.1 syntax</a:t>
            </a:r>
          </a:p>
          <a:p>
            <a:r>
              <a:rPr lang="en-US" sz="2400" dirty="0" smtClean="0"/>
              <a:t>.cert, .</a:t>
            </a:r>
            <a:r>
              <a:rPr lang="en-US" sz="2400" dirty="0" err="1" smtClean="0"/>
              <a:t>cer</a:t>
            </a:r>
            <a:endParaRPr lang="en-US" sz="2400" dirty="0" smtClean="0"/>
          </a:p>
          <a:p>
            <a:pPr lvl="1"/>
            <a:r>
              <a:rPr lang="en-US" sz="2000" dirty="0" smtClean="0"/>
              <a:t>A .</a:t>
            </a:r>
            <a:r>
              <a:rPr lang="en-US" sz="2000" dirty="0" err="1" smtClean="0"/>
              <a:t>pem</a:t>
            </a:r>
            <a:r>
              <a:rPr lang="en-US" sz="2000" dirty="0" smtClean="0"/>
              <a:t> formatted file with a different extension</a:t>
            </a:r>
          </a:p>
          <a:p>
            <a:r>
              <a:rPr lang="en-US" sz="2400" dirty="0" smtClean="0"/>
              <a:t>.</a:t>
            </a:r>
            <a:r>
              <a:rPr lang="en-US" sz="2400" dirty="0" err="1" smtClean="0"/>
              <a:t>crl</a:t>
            </a:r>
            <a:endParaRPr lang="en-US" sz="2400" dirty="0" smtClean="0"/>
          </a:p>
          <a:p>
            <a:pPr lvl="1"/>
            <a:r>
              <a:rPr lang="en-US" sz="2000" dirty="0" smtClean="0"/>
              <a:t>A certificate revocation 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711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Asymmetric cryptography</a:t>
            </a:r>
          </a:p>
          <a:p>
            <a:pPr lvl="1"/>
            <a:r>
              <a:rPr lang="en-US" sz="2000" dirty="0" smtClean="0"/>
              <a:t>Public/private key pair.  Receiver publish the public key and owns the private key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05910" y="4326867"/>
            <a:ext cx="144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</a:t>
            </a:r>
            <a:endParaRPr lang="en-US" dirty="0"/>
          </a:p>
        </p:txBody>
      </p:sp>
      <p:sp>
        <p:nvSpPr>
          <p:cNvPr id="5" name="Wave 4"/>
          <p:cNvSpPr/>
          <p:nvPr/>
        </p:nvSpPr>
        <p:spPr>
          <a:xfrm rot="5400000">
            <a:off x="1120709" y="3566565"/>
            <a:ext cx="524346" cy="854817"/>
          </a:xfrm>
          <a:prstGeom prst="wav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0561" y="4041163"/>
            <a:ext cx="14582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64130" y="3547134"/>
            <a:ext cx="127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3338781" y="3679423"/>
            <a:ext cx="589196" cy="59922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03760" y="4310667"/>
            <a:ext cx="19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Encrypted Content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041" y="3148673"/>
            <a:ext cx="144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Sender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877237" y="3148673"/>
            <a:ext cx="13094" cy="1958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lded Corner 14"/>
          <p:cNvSpPr/>
          <p:nvPr/>
        </p:nvSpPr>
        <p:spPr>
          <a:xfrm>
            <a:off x="5468262" y="3679423"/>
            <a:ext cx="602289" cy="59922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Wave 15"/>
          <p:cNvSpPr/>
          <p:nvPr/>
        </p:nvSpPr>
        <p:spPr>
          <a:xfrm rot="5400000">
            <a:off x="7510436" y="3550366"/>
            <a:ext cx="524346" cy="854817"/>
          </a:xfrm>
          <a:prstGeom prst="wav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>
            <a:stCxn id="10" idx="3"/>
            <a:endCxn id="15" idx="1"/>
          </p:cNvCxnSpPr>
          <p:nvPr/>
        </p:nvCxnSpPr>
        <p:spPr>
          <a:xfrm>
            <a:off x="3927977" y="3979033"/>
            <a:ext cx="15402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41937" y="3148673"/>
            <a:ext cx="144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Receiver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25" name="Straight Arrow Connector 24"/>
          <p:cNvCxnSpPr>
            <a:stCxn id="15" idx="3"/>
            <a:endCxn id="16" idx="2"/>
          </p:cNvCxnSpPr>
          <p:nvPr/>
        </p:nvCxnSpPr>
        <p:spPr>
          <a:xfrm flipV="1">
            <a:off x="6070551" y="3977775"/>
            <a:ext cx="1381502" cy="1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70551" y="3560228"/>
            <a:ext cx="127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95104" y="4310667"/>
            <a:ext cx="19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Encrypted Content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47817" y="4332127"/>
            <a:ext cx="144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67951" y="5499494"/>
            <a:ext cx="721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Risk: what if somebody change the the “clear content” in the first place 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3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Asymmetric cryptography</a:t>
            </a:r>
          </a:p>
          <a:p>
            <a:pPr lvl="1"/>
            <a:r>
              <a:rPr lang="en-US" sz="2000" dirty="0" smtClean="0"/>
              <a:t>Message Digests makes sure the integrity of the message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87596" y="3829294"/>
            <a:ext cx="144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</a:t>
            </a:r>
            <a:endParaRPr lang="en-US" dirty="0"/>
          </a:p>
        </p:txBody>
      </p:sp>
      <p:sp>
        <p:nvSpPr>
          <p:cNvPr id="5" name="Wave 4"/>
          <p:cNvSpPr/>
          <p:nvPr/>
        </p:nvSpPr>
        <p:spPr>
          <a:xfrm rot="5400000">
            <a:off x="1002395" y="3068992"/>
            <a:ext cx="524346" cy="854817"/>
          </a:xfrm>
          <a:prstGeom prst="wav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2247" y="3543590"/>
            <a:ext cx="14582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45816" y="3049561"/>
            <a:ext cx="127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3220467" y="3181850"/>
            <a:ext cx="589196" cy="59922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85446" y="3813094"/>
            <a:ext cx="19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Encrypted Content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727" y="2651100"/>
            <a:ext cx="144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Sender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758923" y="3070579"/>
            <a:ext cx="13094" cy="23226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lded Corner 14"/>
          <p:cNvSpPr/>
          <p:nvPr/>
        </p:nvSpPr>
        <p:spPr>
          <a:xfrm>
            <a:off x="5349948" y="3181850"/>
            <a:ext cx="602289" cy="59922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Wave 15"/>
          <p:cNvSpPr/>
          <p:nvPr/>
        </p:nvSpPr>
        <p:spPr>
          <a:xfrm rot="5400000">
            <a:off x="7392122" y="3052793"/>
            <a:ext cx="524346" cy="854817"/>
          </a:xfrm>
          <a:prstGeom prst="wav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>
            <a:stCxn id="10" idx="3"/>
            <a:endCxn id="15" idx="1"/>
          </p:cNvCxnSpPr>
          <p:nvPr/>
        </p:nvCxnSpPr>
        <p:spPr>
          <a:xfrm>
            <a:off x="3809663" y="3481460"/>
            <a:ext cx="15402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23623" y="2651100"/>
            <a:ext cx="144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Receiver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25" name="Straight Arrow Connector 24"/>
          <p:cNvCxnSpPr>
            <a:stCxn id="15" idx="3"/>
            <a:endCxn id="16" idx="2"/>
          </p:cNvCxnSpPr>
          <p:nvPr/>
        </p:nvCxnSpPr>
        <p:spPr>
          <a:xfrm flipV="1">
            <a:off x="5952237" y="3480202"/>
            <a:ext cx="1381502" cy="1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52237" y="3062655"/>
            <a:ext cx="127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76790" y="3813094"/>
            <a:ext cx="19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Encrypted Content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29503" y="3834554"/>
            <a:ext cx="144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9637" y="5868826"/>
            <a:ext cx="721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Problem: how can “Digest” be safely transferred to receiver ?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Elbow Connector 8"/>
          <p:cNvCxnSpPr>
            <a:stCxn id="4" idx="2"/>
            <a:endCxn id="27" idx="1"/>
          </p:cNvCxnSpPr>
          <p:nvPr/>
        </p:nvCxnSpPr>
        <p:spPr>
          <a:xfrm rot="16200000" flipH="1">
            <a:off x="1715401" y="3693252"/>
            <a:ext cx="843046" cy="18537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60891" y="4633059"/>
            <a:ext cx="127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 </a:t>
            </a:r>
            <a:r>
              <a:rPr lang="en-US" dirty="0" err="1" smtClean="0"/>
              <a:t>func</a:t>
            </a:r>
            <a:endParaRPr lang="en-US" dirty="0"/>
          </a:p>
        </p:txBody>
      </p:sp>
      <p:sp>
        <p:nvSpPr>
          <p:cNvPr id="27" name="Document 26"/>
          <p:cNvSpPr/>
          <p:nvPr/>
        </p:nvSpPr>
        <p:spPr>
          <a:xfrm>
            <a:off x="3063821" y="4864902"/>
            <a:ext cx="745842" cy="353539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58126" y="5340838"/>
            <a:ext cx="107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Digest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809663" y="5041672"/>
            <a:ext cx="15402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Document 34"/>
          <p:cNvSpPr/>
          <p:nvPr/>
        </p:nvSpPr>
        <p:spPr>
          <a:xfrm>
            <a:off x="5349948" y="4864902"/>
            <a:ext cx="745842" cy="353539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166166" y="5340838"/>
            <a:ext cx="107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Digest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730883" y="4203886"/>
            <a:ext cx="0" cy="661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30883" y="4318800"/>
            <a:ext cx="127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 </a:t>
            </a:r>
            <a:r>
              <a:rPr lang="en-US" dirty="0" err="1" smtClean="0"/>
              <a:t>func</a:t>
            </a:r>
            <a:endParaRPr lang="en-US" dirty="0"/>
          </a:p>
        </p:txBody>
      </p:sp>
      <p:sp>
        <p:nvSpPr>
          <p:cNvPr id="49" name="Document 48"/>
          <p:cNvSpPr/>
          <p:nvPr/>
        </p:nvSpPr>
        <p:spPr>
          <a:xfrm>
            <a:off x="7357962" y="4864902"/>
            <a:ext cx="745842" cy="353539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26887" y="5316468"/>
            <a:ext cx="107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Digest2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402600" y="5002391"/>
            <a:ext cx="5250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402600" y="5189815"/>
            <a:ext cx="5250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03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Asymmetric cryptography</a:t>
            </a:r>
          </a:p>
          <a:p>
            <a:pPr lvl="1"/>
            <a:r>
              <a:rPr lang="en-US" sz="2000" dirty="0" smtClean="0"/>
              <a:t>Use sender’s private key to encrypt Digest to form a digital signature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676652"/>
            <a:ext cx="1444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Clear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content</a:t>
            </a:r>
            <a:endParaRPr lang="en-US" sz="1600" dirty="0"/>
          </a:p>
        </p:txBody>
      </p:sp>
      <p:sp>
        <p:nvSpPr>
          <p:cNvPr id="5" name="Wave 4"/>
          <p:cNvSpPr/>
          <p:nvPr/>
        </p:nvSpPr>
        <p:spPr>
          <a:xfrm rot="5400000">
            <a:off x="514799" y="2916350"/>
            <a:ext cx="524346" cy="854817"/>
          </a:xfrm>
          <a:prstGeom prst="wav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74651" y="3390948"/>
            <a:ext cx="14582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58220" y="2896919"/>
            <a:ext cx="127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Public key</a:t>
            </a:r>
            <a:endParaRPr lang="en-US" sz="1600" dirty="0"/>
          </a:p>
        </p:txBody>
      </p:sp>
      <p:sp>
        <p:nvSpPr>
          <p:cNvPr id="10" name="Folded Corner 9"/>
          <p:cNvSpPr/>
          <p:nvPr/>
        </p:nvSpPr>
        <p:spPr>
          <a:xfrm>
            <a:off x="2732871" y="3029208"/>
            <a:ext cx="589196" cy="59922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2097850" y="3660452"/>
            <a:ext cx="195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Encrypted Content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14727" y="2466434"/>
            <a:ext cx="144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Sender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339939" y="2909583"/>
            <a:ext cx="13094" cy="23226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lded Corner 14"/>
          <p:cNvSpPr/>
          <p:nvPr/>
        </p:nvSpPr>
        <p:spPr>
          <a:xfrm>
            <a:off x="5349948" y="2997184"/>
            <a:ext cx="602289" cy="59922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Wave 15"/>
          <p:cNvSpPr/>
          <p:nvPr/>
        </p:nvSpPr>
        <p:spPr>
          <a:xfrm rot="5400000">
            <a:off x="7392122" y="2868127"/>
            <a:ext cx="524346" cy="854817"/>
          </a:xfrm>
          <a:prstGeom prst="wav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8" name="Straight Arrow Connector 17"/>
          <p:cNvCxnSpPr>
            <a:stCxn id="10" idx="3"/>
            <a:endCxn id="15" idx="1"/>
          </p:cNvCxnSpPr>
          <p:nvPr/>
        </p:nvCxnSpPr>
        <p:spPr>
          <a:xfrm flipV="1">
            <a:off x="3322067" y="3296794"/>
            <a:ext cx="2027881" cy="32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23623" y="2466434"/>
            <a:ext cx="144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Receiver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25" name="Straight Arrow Connector 24"/>
          <p:cNvCxnSpPr>
            <a:stCxn id="15" idx="3"/>
            <a:endCxn id="16" idx="2"/>
          </p:cNvCxnSpPr>
          <p:nvPr/>
        </p:nvCxnSpPr>
        <p:spPr>
          <a:xfrm flipV="1">
            <a:off x="5952237" y="3295536"/>
            <a:ext cx="1381502" cy="1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52237" y="2877989"/>
            <a:ext cx="127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key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976790" y="3628428"/>
            <a:ext cx="195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Encrypted Content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029503" y="3649888"/>
            <a:ext cx="1444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Clear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content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114727" y="5928286"/>
            <a:ext cx="8890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Problem: how Sender verifies if the public key is part of key-pair of the receiver and not an intruder’s. How Receiver verifies the message signature really is signed by the private key that belongs to Sender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Elbow Connector 8"/>
          <p:cNvCxnSpPr>
            <a:stCxn id="4" idx="2"/>
          </p:cNvCxnSpPr>
          <p:nvPr/>
        </p:nvCxnSpPr>
        <p:spPr>
          <a:xfrm rot="16200000" flipH="1">
            <a:off x="646734" y="4090904"/>
            <a:ext cx="873826" cy="722430"/>
          </a:xfrm>
          <a:prstGeom prst="bentConnector3">
            <a:avLst>
              <a:gd name="adj1" fmla="val 994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6351" y="4465094"/>
            <a:ext cx="75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Hash</a:t>
            </a:r>
            <a:endParaRPr lang="en-US" sz="1600" dirty="0"/>
          </a:p>
        </p:txBody>
      </p:sp>
      <p:sp>
        <p:nvSpPr>
          <p:cNvPr id="27" name="Document 26"/>
          <p:cNvSpPr/>
          <p:nvPr/>
        </p:nvSpPr>
        <p:spPr>
          <a:xfrm>
            <a:off x="1470085" y="4712262"/>
            <a:ext cx="745842" cy="353539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TextBox 31"/>
          <p:cNvSpPr txBox="1"/>
          <p:nvPr/>
        </p:nvSpPr>
        <p:spPr>
          <a:xfrm>
            <a:off x="1470085" y="5163826"/>
            <a:ext cx="1074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Digest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901789" y="4889032"/>
            <a:ext cx="7953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Document 34"/>
          <p:cNvSpPr/>
          <p:nvPr/>
        </p:nvSpPr>
        <p:spPr>
          <a:xfrm>
            <a:off x="6130583" y="4712262"/>
            <a:ext cx="745842" cy="353539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TextBox 37"/>
          <p:cNvSpPr txBox="1"/>
          <p:nvPr/>
        </p:nvSpPr>
        <p:spPr>
          <a:xfrm>
            <a:off x="6169661" y="5131802"/>
            <a:ext cx="706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Digest</a:t>
            </a:r>
            <a:endParaRPr lang="en-US" sz="16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730883" y="4019220"/>
            <a:ext cx="0" cy="661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30883" y="4134134"/>
            <a:ext cx="127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Hash </a:t>
            </a:r>
            <a:r>
              <a:rPr lang="en-US" sz="1600" dirty="0" err="1" smtClean="0"/>
              <a:t>func</a:t>
            </a:r>
            <a:endParaRPr lang="en-US" sz="1600" dirty="0"/>
          </a:p>
        </p:txBody>
      </p:sp>
      <p:sp>
        <p:nvSpPr>
          <p:cNvPr id="49" name="Document 48"/>
          <p:cNvSpPr/>
          <p:nvPr/>
        </p:nvSpPr>
        <p:spPr>
          <a:xfrm>
            <a:off x="7357962" y="4680236"/>
            <a:ext cx="745842" cy="353539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0" name="TextBox 49"/>
          <p:cNvSpPr txBox="1"/>
          <p:nvPr/>
        </p:nvSpPr>
        <p:spPr>
          <a:xfrm>
            <a:off x="7333739" y="5125939"/>
            <a:ext cx="967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Digest2</a:t>
            </a:r>
            <a:endParaRPr lang="en-US" sz="16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946802" y="4803648"/>
            <a:ext cx="386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7" idx="3"/>
          </p:cNvCxnSpPr>
          <p:nvPr/>
        </p:nvCxnSpPr>
        <p:spPr>
          <a:xfrm>
            <a:off x="2215927" y="4889032"/>
            <a:ext cx="11061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55916" y="4499918"/>
            <a:ext cx="1066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Sender’s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15927" y="4887971"/>
            <a:ext cx="1211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key</a:t>
            </a:r>
            <a:endParaRPr lang="en-US" sz="1600" dirty="0"/>
          </a:p>
        </p:txBody>
      </p:sp>
      <p:sp>
        <p:nvSpPr>
          <p:cNvPr id="34" name="Snip Single Corner Rectangle 33"/>
          <p:cNvSpPr/>
          <p:nvPr/>
        </p:nvSpPr>
        <p:spPr>
          <a:xfrm>
            <a:off x="3427286" y="4651064"/>
            <a:ext cx="380178" cy="4759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3322067" y="5202338"/>
            <a:ext cx="129670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Encrypted Digest</a:t>
            </a:r>
            <a:endParaRPr lang="en-US" sz="1600" dirty="0"/>
          </a:p>
        </p:txBody>
      </p:sp>
      <p:sp>
        <p:nvSpPr>
          <p:cNvPr id="55" name="Snip Single Corner Rectangle 54"/>
          <p:cNvSpPr/>
          <p:nvPr/>
        </p:nvSpPr>
        <p:spPr>
          <a:xfrm>
            <a:off x="4697096" y="4650003"/>
            <a:ext cx="380178" cy="4759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6" name="TextBox 55"/>
          <p:cNvSpPr txBox="1"/>
          <p:nvPr/>
        </p:nvSpPr>
        <p:spPr>
          <a:xfrm>
            <a:off x="4517813" y="5209992"/>
            <a:ext cx="129670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Encrypted Digest</a:t>
            </a:r>
            <a:endParaRPr lang="en-US" sz="1600" dirty="0"/>
          </a:p>
        </p:txBody>
      </p:sp>
      <p:cxnSp>
        <p:nvCxnSpPr>
          <p:cNvPr id="52" name="Straight Arrow Connector 51"/>
          <p:cNvCxnSpPr>
            <a:stCxn id="55" idx="0"/>
            <a:endCxn id="35" idx="1"/>
          </p:cNvCxnSpPr>
          <p:nvPr/>
        </p:nvCxnSpPr>
        <p:spPr>
          <a:xfrm>
            <a:off x="5077274" y="4887971"/>
            <a:ext cx="1053309" cy="10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077274" y="4499918"/>
            <a:ext cx="1274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Sender’s </a:t>
            </a:r>
          </a:p>
          <a:p>
            <a:endParaRPr lang="en-US" sz="1600" dirty="0"/>
          </a:p>
          <a:p>
            <a:r>
              <a:rPr lang="en-US" sz="1600" dirty="0" smtClean="0"/>
              <a:t>Public key</a:t>
            </a:r>
            <a:endParaRPr lang="en-US" sz="16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6946802" y="4956048"/>
            <a:ext cx="386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357839" y="324433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8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1336"/>
            <a:ext cx="8229600" cy="54340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Certificate Information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Distinguished Name Information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57801"/>
              </p:ext>
            </p:extLst>
          </p:nvPr>
        </p:nvGraphicFramePr>
        <p:xfrm>
          <a:off x="877248" y="1435010"/>
          <a:ext cx="7044169" cy="174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114"/>
                <a:gridCol w="3598859"/>
                <a:gridCol w="589196"/>
              </a:tblGrid>
              <a:tr h="3493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Subject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Distinguished Name,</a:t>
                      </a:r>
                      <a:r>
                        <a:rPr lang="en-US" sz="1600" baseline="0" dirty="0" smtClean="0"/>
                        <a:t> Public 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</a:tr>
              <a:tr h="3493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Issuer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Distinguished Name, Signature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</a:t>
                      </a:r>
                      <a:endParaRPr lang="en-US" sz="1600" dirty="0"/>
                    </a:p>
                  </a:txBody>
                  <a:tcPr/>
                </a:tc>
              </a:tr>
              <a:tr h="3493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 of Validity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Before Date, Not After 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493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Administrative 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Version, Serial Number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493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Extended 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</a:t>
                      </a:r>
                      <a:r>
                        <a:rPr lang="en-US" sz="1600" baseline="0" dirty="0" smtClean="0"/>
                        <a:t> Constraints, Netscape Flags </a:t>
                      </a:r>
                      <a:r>
                        <a:rPr lang="en-US" sz="1600" baseline="0" dirty="0" err="1" smtClean="0"/>
                        <a:t>etc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109016"/>
              </p:ext>
            </p:extLst>
          </p:nvPr>
        </p:nvGraphicFramePr>
        <p:xfrm>
          <a:off x="62193" y="3681591"/>
          <a:ext cx="9081807" cy="2799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103"/>
                <a:gridCol w="862329"/>
                <a:gridCol w="3655247"/>
                <a:gridCol w="2175128"/>
              </a:tblGrid>
              <a:tr h="366634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DN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Abbrev.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Common Name	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being certified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CN=Joe Average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Organization or Company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is associated with this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organization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O=Snake Oil, Ltd.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Organizational Unit	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is associated with this organization unit, such as a department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OU=Research Institute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City/Locality	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is located in this City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L=Snake City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State/Province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is located in this State/Province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ST=Desert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	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is located in this Country (ISO code)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C=XZ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2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Certificate Authority</a:t>
            </a:r>
          </a:p>
          <a:p>
            <a:pPr lvl="1"/>
            <a:r>
              <a:rPr lang="en-US" sz="2000" dirty="0" smtClean="0"/>
              <a:t>Browsers are preconfigured to trust well-known certificate authorities</a:t>
            </a:r>
          </a:p>
          <a:p>
            <a:pPr lvl="1"/>
            <a:r>
              <a:rPr lang="en-US" sz="2000" dirty="0" smtClean="0"/>
              <a:t>Which means well-known CA certificates are installed in browsers</a:t>
            </a:r>
          </a:p>
          <a:p>
            <a:r>
              <a:rPr lang="en-US" sz="2400" dirty="0" smtClean="0"/>
              <a:t>Self-signed certificate</a:t>
            </a:r>
          </a:p>
          <a:p>
            <a:pPr lvl="1"/>
            <a:r>
              <a:rPr lang="en-US" sz="2000" dirty="0" smtClean="0"/>
              <a:t>The issuer of the certificate is the same as the subject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253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Secure Sockets Layer protocol</a:t>
            </a:r>
          </a:p>
          <a:p>
            <a:pPr lvl="1"/>
            <a:r>
              <a:rPr lang="en-US" sz="2000" dirty="0" smtClean="0"/>
              <a:t>Digital signature for integrity</a:t>
            </a:r>
          </a:p>
          <a:p>
            <a:pPr lvl="1"/>
            <a:r>
              <a:rPr lang="en-US" sz="2000" dirty="0" smtClean="0"/>
              <a:t>Encryption for privacy</a:t>
            </a:r>
          </a:p>
          <a:p>
            <a:pPr lvl="1"/>
            <a:r>
              <a:rPr lang="en-US" sz="2000" dirty="0" smtClean="0"/>
              <a:t>Support a range of choices for specific algorithms used for cryptography, digests and signatures. Choices are negotiated between client and server when establishing a protocol session</a:t>
            </a:r>
          </a:p>
          <a:p>
            <a:pPr lvl="1"/>
            <a:r>
              <a:rPr lang="en-US" sz="2000" dirty="0" smtClean="0"/>
              <a:t>TLS is based on SSL V3.0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338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3801</TotalTime>
  <Words>1160</Words>
  <Application>Microsoft Macintosh PowerPoint</Application>
  <PresentationFormat>On-screen Show (4:3)</PresentationFormat>
  <Paragraphs>216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How SSL Works</vt:lpstr>
      <vt:lpstr>The files</vt:lpstr>
      <vt:lpstr>The files (cont.)</vt:lpstr>
      <vt:lpstr>Digital Signature</vt:lpstr>
      <vt:lpstr>Digital Signature</vt:lpstr>
      <vt:lpstr>Digital Signature</vt:lpstr>
      <vt:lpstr>Certificates</vt:lpstr>
      <vt:lpstr>Certificates</vt:lpstr>
      <vt:lpstr>SSL</vt:lpstr>
      <vt:lpstr>SSL</vt:lpstr>
      <vt:lpstr>SSL</vt:lpstr>
      <vt:lpstr>SSL</vt:lpstr>
      <vt:lpstr>SSL</vt:lpstr>
      <vt:lpstr>SSL</vt:lpstr>
      <vt:lpstr>SSL</vt:lpstr>
      <vt:lpstr>SSL</vt:lpstr>
      <vt:lpstr>SSL</vt:lpstr>
      <vt:lpstr>Self-signed certificate</vt:lpstr>
    </vt:vector>
  </TitlesOfParts>
  <Company>Splunk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SSL Works</dc:title>
  <dc:creator>Ken Chen</dc:creator>
  <cp:lastModifiedBy>Ken Chen</cp:lastModifiedBy>
  <cp:revision>122</cp:revision>
  <dcterms:created xsi:type="dcterms:W3CDTF">2014-03-28T01:40:43Z</dcterms:created>
  <dcterms:modified xsi:type="dcterms:W3CDTF">2014-04-13T11:23:23Z</dcterms:modified>
</cp:coreProperties>
</file>