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1"/>
  </p:notesMasterIdLst>
  <p:sldIdLst>
    <p:sldId id="256" r:id="rId2"/>
    <p:sldId id="275" r:id="rId3"/>
    <p:sldId id="257" r:id="rId4"/>
    <p:sldId id="258" r:id="rId5"/>
    <p:sldId id="276" r:id="rId6"/>
    <p:sldId id="277" r:id="rId7"/>
    <p:sldId id="278" r:id="rId8"/>
    <p:sldId id="279" r:id="rId9"/>
    <p:sldId id="280" r:id="rId10"/>
    <p:sldId id="281" r:id="rId11"/>
    <p:sldId id="282" r:id="rId12"/>
    <p:sldId id="283" r:id="rId13"/>
    <p:sldId id="284" r:id="rId14"/>
    <p:sldId id="285" r:id="rId15"/>
    <p:sldId id="286" r:id="rId16"/>
    <p:sldId id="288" r:id="rId17"/>
    <p:sldId id="287" r:id="rId18"/>
    <p:sldId id="259" r:id="rId19"/>
    <p:sldId id="260" r:id="rId20"/>
    <p:sldId id="289" r:id="rId21"/>
    <p:sldId id="290" r:id="rId22"/>
    <p:sldId id="291" r:id="rId23"/>
    <p:sldId id="292" r:id="rId24"/>
    <p:sldId id="263" r:id="rId25"/>
    <p:sldId id="262" r:id="rId26"/>
    <p:sldId id="293" r:id="rId27"/>
    <p:sldId id="294" r:id="rId28"/>
    <p:sldId id="295" r:id="rId29"/>
    <p:sldId id="296" r:id="rId30"/>
    <p:sldId id="297" r:id="rId31"/>
    <p:sldId id="265" r:id="rId32"/>
    <p:sldId id="264" r:id="rId33"/>
    <p:sldId id="298" r:id="rId34"/>
    <p:sldId id="299" r:id="rId35"/>
    <p:sldId id="300" r:id="rId36"/>
    <p:sldId id="301" r:id="rId37"/>
    <p:sldId id="267" r:id="rId38"/>
    <p:sldId id="268" r:id="rId39"/>
    <p:sldId id="302" r:id="rId40"/>
    <p:sldId id="303" r:id="rId41"/>
    <p:sldId id="269" r:id="rId42"/>
    <p:sldId id="270" r:id="rId43"/>
    <p:sldId id="271" r:id="rId44"/>
    <p:sldId id="272" r:id="rId45"/>
    <p:sldId id="273" r:id="rId46"/>
    <p:sldId id="274" r:id="rId47"/>
    <p:sldId id="305" r:id="rId48"/>
    <p:sldId id="304" r:id="rId49"/>
    <p:sldId id="306"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363" autoAdjust="0"/>
  </p:normalViewPr>
  <p:slideViewPr>
    <p:cSldViewPr>
      <p:cViewPr>
        <p:scale>
          <a:sx n="80" d="100"/>
          <a:sy n="80" d="100"/>
        </p:scale>
        <p:origin x="-360" y="3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9DE40-0D2F-439D-9CE6-AC4DAC278679}" type="datetimeFigureOut">
              <a:rPr lang="zh-CN" altLang="en-US" smtClean="0"/>
              <a:pPr/>
              <a:t>2014-1-7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FB242-F16C-4CC4-9ABF-B0AC0E30459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1FB242-F16C-4CC4-9ABF-B0AC0E30459F}"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1FB242-F16C-4CC4-9ABF-B0AC0E30459F}" type="slidenum">
              <a:rPr lang="zh-CN" altLang="en-US" smtClean="0"/>
              <a:pPr/>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1FB242-F16C-4CC4-9ABF-B0AC0E30459F}" type="slidenum">
              <a:rPr lang="zh-CN" altLang="en-US" smtClean="0"/>
              <a:pPr/>
              <a:t>23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1FB242-F16C-4CC4-9ABF-B0AC0E30459F}" type="slidenum">
              <a:rPr lang="zh-CN" altLang="en-US" smtClean="0"/>
              <a:pPr/>
              <a:t>47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Mako</a:t>
            </a:r>
            <a:r>
              <a:rPr lang="en-US" altLang="zh-CN" dirty="0" smtClean="0"/>
              <a:t> Template</a:t>
            </a:r>
            <a:endParaRPr lang="zh-CN" altLang="en-US" dirty="0"/>
          </a:p>
        </p:txBody>
      </p:sp>
      <p:sp>
        <p:nvSpPr>
          <p:cNvPr id="3" name="副标题 2"/>
          <p:cNvSpPr>
            <a:spLocks noGrp="1"/>
          </p:cNvSpPr>
          <p:nvPr>
            <p:ph type="subTitle" idx="1"/>
          </p:nvPr>
        </p:nvSpPr>
        <p:spPr/>
        <p:txBody>
          <a:bodyPr/>
          <a:lstStyle/>
          <a:p>
            <a:r>
              <a:rPr lang="en-US" altLang="zh-CN" dirty="0" smtClean="0"/>
              <a:t>Ken Chen</a:t>
            </a:r>
            <a:br>
              <a:rPr lang="en-US" altLang="zh-CN" dirty="0" smtClean="0"/>
            </a:br>
            <a:r>
              <a:rPr lang="en-US" altLang="zh-CN" dirty="0" smtClean="0"/>
              <a:t>2013/01/06</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Module-level blocks: </a:t>
            </a:r>
            <a:r>
              <a:rPr lang="en-US" altLang="zh-CN" sz="2400" b="1" dirty="0" smtClean="0">
                <a:solidFill>
                  <a:srgbClr val="FF0000"/>
                </a:solidFill>
              </a:rPr>
              <a:t>&lt;%! … %&gt;</a:t>
            </a:r>
            <a:r>
              <a:rPr lang="zh-CN" altLang="en-US" sz="2400" dirty="0"/>
              <a:t> </a:t>
            </a:r>
            <a:endParaRPr lang="en-US" altLang="zh-CN" sz="2400" b="1" dirty="0" smtClean="0">
              <a:solidFill>
                <a:srgbClr val="FF0000"/>
              </a:solidFill>
            </a:endParaRPr>
          </a:p>
          <a:p>
            <a:pPr lvl="1"/>
            <a:r>
              <a:rPr lang="en-US" altLang="zh-CN" sz="2000" b="1" dirty="0" smtClean="0"/>
              <a:t>Executed only once </a:t>
            </a:r>
            <a:r>
              <a:rPr lang="en-US" altLang="zh-CN" sz="2000" dirty="0" smtClean="0"/>
              <a:t>when template is loaded into memory</a:t>
            </a:r>
          </a:p>
          <a:p>
            <a:pPr lvl="1"/>
            <a:r>
              <a:rPr lang="en-US" altLang="zh-CN" sz="2000" dirty="0" smtClean="0"/>
              <a:t>Executed at module level of the template, </a:t>
            </a:r>
            <a:r>
              <a:rPr lang="en-US" altLang="zh-CN" sz="2000" b="1" dirty="0" smtClean="0"/>
              <a:t>NOT</a:t>
            </a:r>
            <a:r>
              <a:rPr lang="en-US" altLang="zh-CN" sz="2000" dirty="0" smtClean="0"/>
              <a:t> within the rendering function of the template, so </a:t>
            </a:r>
            <a:r>
              <a:rPr lang="en-US" altLang="zh-CN" sz="2000" b="1" dirty="0" smtClean="0"/>
              <a:t>NOT</a:t>
            </a:r>
            <a:r>
              <a:rPr lang="en-US" altLang="zh-CN" sz="2000" dirty="0" smtClean="0"/>
              <a:t> able to access the “Context”</a:t>
            </a:r>
          </a:p>
          <a:p>
            <a:pPr lvl="1"/>
            <a:r>
              <a:rPr lang="en-US" altLang="zh-CN" sz="2000" dirty="0" smtClean="0"/>
              <a:t>For </a:t>
            </a:r>
            <a:r>
              <a:rPr lang="en-US" altLang="zh-CN" sz="2000" dirty="0" err="1" smtClean="0"/>
              <a:t>eg</a:t>
            </a:r>
            <a:r>
              <a:rPr lang="en-US" altLang="zh-CN" sz="2000" dirty="0" smtClean="0"/>
              <a:t>.</a:t>
            </a:r>
            <a:endParaRPr lang="en-US" altLang="zh-CN" sz="2000" b="1" dirty="0" smtClean="0"/>
          </a:p>
        </p:txBody>
      </p:sp>
      <p:sp>
        <p:nvSpPr>
          <p:cNvPr id="4" name="TextBox 3"/>
          <p:cNvSpPr txBox="1"/>
          <p:nvPr/>
        </p:nvSpPr>
        <p:spPr>
          <a:xfrm>
            <a:off x="1331640" y="3573016"/>
            <a:ext cx="4968552" cy="2246769"/>
          </a:xfrm>
          <a:prstGeom prst="rect">
            <a:avLst/>
          </a:prstGeom>
          <a:noFill/>
        </p:spPr>
        <p:txBody>
          <a:bodyPr wrap="square" rtlCol="0">
            <a:spAutoFit/>
          </a:bodyPr>
          <a:lstStyle/>
          <a:p>
            <a:r>
              <a:rPr lang="en-US" altLang="zh-CN" sz="2000" dirty="0" smtClean="0"/>
              <a:t>&lt;%!</a:t>
            </a:r>
          </a:p>
          <a:p>
            <a:r>
              <a:rPr lang="en-US" altLang="zh-CN" sz="2000" dirty="0" smtClean="0"/>
              <a:t>    import </a:t>
            </a:r>
            <a:r>
              <a:rPr lang="en-US" altLang="zh-CN" sz="2000" dirty="0" err="1" smtClean="0"/>
              <a:t>mylib</a:t>
            </a:r>
            <a:endParaRPr lang="en-US" altLang="zh-CN" sz="2000" dirty="0" smtClean="0"/>
          </a:p>
          <a:p>
            <a:r>
              <a:rPr lang="en-US" altLang="zh-CN" sz="2000" dirty="0" smtClean="0"/>
              <a:t>    import re</a:t>
            </a:r>
          </a:p>
          <a:p>
            <a:endParaRPr lang="en-US" altLang="zh-CN" sz="2000" dirty="0" smtClean="0"/>
          </a:p>
          <a:p>
            <a:r>
              <a:rPr lang="en-US" altLang="zh-CN" sz="2000" dirty="0" smtClean="0"/>
              <a:t>    def filter(text):</a:t>
            </a:r>
          </a:p>
          <a:p>
            <a:r>
              <a:rPr lang="en-US" altLang="zh-CN" sz="2000" dirty="0" smtClean="0"/>
              <a:t>        return re.sub(r'^@', '', text)</a:t>
            </a:r>
          </a:p>
          <a:p>
            <a:r>
              <a:rPr lang="en-US" altLang="zh-CN" sz="2000" dirty="0" smtClean="0"/>
              <a:t>%&gt;</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Tags: </a:t>
            </a:r>
            <a:r>
              <a:rPr lang="en-US" altLang="zh-CN" sz="2400" b="1" dirty="0" smtClean="0">
                <a:solidFill>
                  <a:srgbClr val="FF0000"/>
                </a:solidFill>
              </a:rPr>
              <a:t>&lt;%</a:t>
            </a:r>
            <a:r>
              <a:rPr lang="en-US" altLang="zh-CN" sz="2400" b="1" i="1" dirty="0" smtClean="0">
                <a:solidFill>
                  <a:srgbClr val="FF0000"/>
                </a:solidFill>
              </a:rPr>
              <a:t>tag  … </a:t>
            </a:r>
            <a:r>
              <a:rPr lang="en-US" altLang="zh-CN" sz="2400" b="1" dirty="0" smtClean="0">
                <a:solidFill>
                  <a:srgbClr val="FF0000"/>
                </a:solidFill>
              </a:rPr>
              <a:t>/&gt;</a:t>
            </a:r>
            <a:r>
              <a:rPr lang="zh-CN" altLang="en-US" sz="2400" dirty="0"/>
              <a:t> </a:t>
            </a:r>
            <a:r>
              <a:rPr lang="zh-CN" altLang="en-US" sz="2400" dirty="0" smtClean="0"/>
              <a:t> </a:t>
            </a:r>
            <a:r>
              <a:rPr lang="en-US" altLang="zh-CN" sz="2400" dirty="0" smtClean="0"/>
              <a:t>or</a:t>
            </a:r>
            <a:r>
              <a:rPr lang="en-US" altLang="zh-CN" sz="2400" b="1" dirty="0" smtClean="0">
                <a:solidFill>
                  <a:srgbClr val="FF0000"/>
                </a:solidFill>
              </a:rPr>
              <a:t> &lt;%</a:t>
            </a:r>
            <a:r>
              <a:rPr lang="en-US" altLang="zh-CN" sz="2400" b="1" i="1" dirty="0" smtClean="0">
                <a:solidFill>
                  <a:srgbClr val="FF0000"/>
                </a:solidFill>
              </a:rPr>
              <a:t>tag </a:t>
            </a:r>
            <a:r>
              <a:rPr lang="en-US" altLang="zh-CN" sz="2400" b="1" i="1" dirty="0" err="1" smtClean="0">
                <a:solidFill>
                  <a:srgbClr val="FF0000"/>
                </a:solidFill>
              </a:rPr>
              <a:t>tag_attr</a:t>
            </a:r>
            <a:r>
              <a:rPr lang="en-US" altLang="zh-CN" sz="2400" b="1" i="1" dirty="0" smtClean="0">
                <a:solidFill>
                  <a:srgbClr val="FF0000"/>
                </a:solidFill>
              </a:rPr>
              <a:t>&gt; … &lt;/</a:t>
            </a:r>
            <a:r>
              <a:rPr lang="en-US" altLang="zh-CN" sz="2400" b="1" dirty="0" smtClean="0">
                <a:solidFill>
                  <a:srgbClr val="FF0000"/>
                </a:solidFill>
              </a:rPr>
              <a:t>%</a:t>
            </a:r>
            <a:r>
              <a:rPr lang="en-US" altLang="zh-CN" sz="2400" b="1" i="1" dirty="0" smtClean="0">
                <a:solidFill>
                  <a:srgbClr val="FF0000"/>
                </a:solidFill>
              </a:rPr>
              <a:t>tag</a:t>
            </a:r>
            <a:r>
              <a:rPr lang="en-US" altLang="zh-CN" sz="2400" b="1" dirty="0" smtClean="0">
                <a:solidFill>
                  <a:srgbClr val="FF0000"/>
                </a:solidFill>
              </a:rPr>
              <a:t>&gt;</a:t>
            </a:r>
          </a:p>
          <a:p>
            <a:pPr lvl="1"/>
            <a:r>
              <a:rPr lang="en-US" altLang="zh-CN" sz="2000" dirty="0" smtClean="0"/>
              <a:t>Many tag attributes support </a:t>
            </a:r>
            <a:r>
              <a:rPr lang="en-US" altLang="zh-CN" sz="2000" b="1" dirty="0" smtClean="0"/>
              <a:t>evaluation</a:t>
            </a:r>
          </a:p>
          <a:p>
            <a:r>
              <a:rPr lang="en-US" altLang="zh-CN" sz="2400" dirty="0" smtClean="0"/>
              <a:t>All tags</a:t>
            </a:r>
          </a:p>
          <a:p>
            <a:pPr lvl="1"/>
            <a:r>
              <a:rPr lang="en-US" altLang="zh-CN" sz="2000" b="1" dirty="0" smtClean="0"/>
              <a:t>&lt;%page&gt;</a:t>
            </a:r>
            <a:r>
              <a:rPr lang="en-US" altLang="zh-CN" sz="2000" dirty="0" smtClean="0"/>
              <a:t/>
            </a:r>
            <a:br>
              <a:rPr lang="en-US" altLang="zh-CN" sz="2000" dirty="0" smtClean="0"/>
            </a:br>
            <a:r>
              <a:rPr lang="en-US" altLang="zh-CN" sz="2000" dirty="0" smtClean="0"/>
              <a:t>Define general characteristics of the template, like cache </a:t>
            </a:r>
            <a:r>
              <a:rPr lang="en-US" altLang="zh-CN" sz="2000" dirty="0" err="1" smtClean="0"/>
              <a:t>args</a:t>
            </a:r>
            <a:r>
              <a:rPr lang="en-US" altLang="zh-CN" sz="2000" dirty="0" smtClean="0"/>
              <a:t>, optional list of </a:t>
            </a:r>
            <a:r>
              <a:rPr lang="en-US" altLang="zh-CN" sz="2000" dirty="0" err="1" smtClean="0"/>
              <a:t>args</a:t>
            </a:r>
            <a:r>
              <a:rPr lang="en-US" altLang="zh-CN" sz="2000" dirty="0" smtClean="0"/>
              <a:t> etc. [</a:t>
            </a:r>
            <a:r>
              <a:rPr lang="en-US" altLang="zh-CN" sz="2000" b="1" dirty="0" err="1" smtClean="0"/>
              <a:t>args</a:t>
            </a:r>
            <a:r>
              <a:rPr lang="en-US" altLang="zh-CN" sz="2000" b="1" dirty="0" smtClean="0"/>
              <a:t>=</a:t>
            </a:r>
            <a:r>
              <a:rPr lang="en-US" altLang="zh-CN" sz="2000" dirty="0" smtClean="0"/>
              <a:t>“…”, </a:t>
            </a:r>
            <a:r>
              <a:rPr lang="en-US" altLang="zh-CN" sz="2000" b="1" dirty="0" smtClean="0"/>
              <a:t>cached=</a:t>
            </a:r>
            <a:r>
              <a:rPr lang="en-US" altLang="zh-CN" sz="2000" dirty="0" smtClean="0"/>
              <a:t>“…”, </a:t>
            </a:r>
            <a:r>
              <a:rPr lang="en-US" altLang="zh-CN" sz="2000" b="1" dirty="0" err="1" smtClean="0"/>
              <a:t>cache_type</a:t>
            </a:r>
            <a:r>
              <a:rPr lang="en-US" altLang="zh-CN" sz="2000" b="1" dirty="0" smtClean="0"/>
              <a:t>=</a:t>
            </a:r>
            <a:r>
              <a:rPr lang="en-US" altLang="zh-CN" sz="2000" dirty="0" smtClean="0"/>
              <a:t>“…”]</a:t>
            </a:r>
            <a:br>
              <a:rPr lang="en-US" altLang="zh-CN" sz="2000" dirty="0" smtClean="0"/>
            </a:br>
            <a:r>
              <a:rPr lang="en-US" altLang="zh-CN" sz="2000" dirty="0" smtClean="0"/>
              <a:t>For now, one &lt;%page&gt; tag per template</a:t>
            </a:r>
          </a:p>
          <a:p>
            <a:pPr lvl="1"/>
            <a:r>
              <a:rPr lang="en-US" altLang="zh-CN" sz="2000" b="1" dirty="0" smtClean="0"/>
              <a:t>&lt;%include&gt;</a:t>
            </a:r>
            <a:br>
              <a:rPr lang="en-US" altLang="zh-CN" sz="2000" b="1" dirty="0" smtClean="0"/>
            </a:br>
            <a:r>
              <a:rPr lang="en-US" altLang="zh-CN" sz="2000" dirty="0"/>
              <a:t> </a:t>
            </a:r>
            <a:r>
              <a:rPr lang="en-US" altLang="zh-CN" sz="2000" dirty="0" smtClean="0"/>
              <a:t>Accepts </a:t>
            </a:r>
            <a:r>
              <a:rPr lang="en-US" altLang="zh-CN" sz="2000" dirty="0"/>
              <a:t>a file argument and calls in the rendered result of that </a:t>
            </a:r>
            <a:r>
              <a:rPr lang="en-US" altLang="zh-CN" sz="2000" dirty="0" smtClean="0"/>
              <a:t>file. </a:t>
            </a:r>
            <a:endParaRPr lang="en-US" altLang="zh-CN" sz="2000" b="1" dirty="0" smtClean="0"/>
          </a:p>
          <a:p>
            <a:pPr lvl="1"/>
            <a:endParaRPr lang="en-US" altLang="zh-CN" sz="20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All tags (cont.)</a:t>
            </a:r>
          </a:p>
          <a:p>
            <a:pPr lvl="1"/>
            <a:r>
              <a:rPr lang="en-US" altLang="zh-CN" sz="2000" b="1" dirty="0" smtClean="0"/>
              <a:t>&lt;%def&gt;</a:t>
            </a:r>
            <a:r>
              <a:rPr lang="en-US" altLang="zh-CN" sz="2000" dirty="0" smtClean="0"/>
              <a:t/>
            </a:r>
            <a:br>
              <a:rPr lang="en-US" altLang="zh-CN" sz="2000" dirty="0" smtClean="0"/>
            </a:br>
            <a:r>
              <a:rPr lang="en-US" altLang="zh-CN" sz="2000" dirty="0" smtClean="0"/>
              <a:t>Defines a Python function, which can be invoked at other place in the template</a:t>
            </a:r>
            <a:br>
              <a:rPr lang="en-US" altLang="zh-CN" sz="2000" dirty="0" smtClean="0"/>
            </a:br>
            <a:endParaRPr lang="en-US" altLang="zh-CN" sz="2000" dirty="0" smtClean="0"/>
          </a:p>
          <a:p>
            <a:pPr lvl="1"/>
            <a:endParaRPr lang="en-US" altLang="zh-CN" sz="2000" dirty="0"/>
          </a:p>
          <a:p>
            <a:pPr lvl="1"/>
            <a:endParaRPr lang="en-US" altLang="zh-CN" sz="2000" dirty="0" smtClean="0"/>
          </a:p>
          <a:p>
            <a:pPr lvl="1"/>
            <a:endParaRPr lang="en-US" altLang="zh-CN" sz="2000" dirty="0" smtClean="0"/>
          </a:p>
          <a:p>
            <a:pPr lvl="1"/>
            <a:endParaRPr lang="en-US" altLang="zh-CN" sz="2000" b="1" dirty="0" smtClean="0"/>
          </a:p>
          <a:p>
            <a:pPr lvl="1">
              <a:buNone/>
            </a:pPr>
            <a:endParaRPr lang="en-US" altLang="zh-CN" sz="2000" b="1" dirty="0" smtClean="0"/>
          </a:p>
        </p:txBody>
      </p:sp>
      <p:sp>
        <p:nvSpPr>
          <p:cNvPr id="4" name="TextBox 3"/>
          <p:cNvSpPr txBox="1"/>
          <p:nvPr/>
        </p:nvSpPr>
        <p:spPr>
          <a:xfrm>
            <a:off x="1331640" y="3212976"/>
            <a:ext cx="3744416" cy="1631216"/>
          </a:xfrm>
          <a:prstGeom prst="rect">
            <a:avLst/>
          </a:prstGeom>
          <a:noFill/>
        </p:spPr>
        <p:txBody>
          <a:bodyPr wrap="square" rtlCol="0">
            <a:spAutoFit/>
          </a:bodyPr>
          <a:lstStyle/>
          <a:p>
            <a:r>
              <a:rPr lang="en-US" altLang="zh-CN" sz="2000" b="1" dirty="0" smtClean="0"/>
              <a:t>&lt;%def </a:t>
            </a:r>
            <a:r>
              <a:rPr lang="en-US" altLang="zh-CN" sz="2000" dirty="0" smtClean="0"/>
              <a:t>name="</a:t>
            </a:r>
            <a:r>
              <a:rPr lang="en-US" altLang="zh-CN" sz="2000" dirty="0" err="1" smtClean="0"/>
              <a:t>myfunc</a:t>
            </a:r>
            <a:r>
              <a:rPr lang="en-US" altLang="zh-CN" sz="2000" dirty="0" smtClean="0"/>
              <a:t>(x)"&gt;</a:t>
            </a:r>
          </a:p>
          <a:p>
            <a:r>
              <a:rPr lang="en-US" altLang="zh-CN" sz="2000" dirty="0" smtClean="0"/>
              <a:t>    this is </a:t>
            </a:r>
            <a:r>
              <a:rPr lang="en-US" altLang="zh-CN" sz="2000" dirty="0" err="1" smtClean="0"/>
              <a:t>myfunc</a:t>
            </a:r>
            <a:r>
              <a:rPr lang="en-US" altLang="zh-CN" sz="2000" dirty="0" smtClean="0"/>
              <a:t>, x is ${x}</a:t>
            </a:r>
          </a:p>
          <a:p>
            <a:r>
              <a:rPr lang="en-US" altLang="zh-CN" sz="2000" b="1" dirty="0" smtClean="0"/>
              <a:t>&lt;/%def&gt;</a:t>
            </a:r>
          </a:p>
          <a:p>
            <a:endParaRPr lang="en-US" altLang="zh-CN" sz="2000" dirty="0" smtClean="0"/>
          </a:p>
          <a:p>
            <a:r>
              <a:rPr lang="en-US" altLang="zh-CN" sz="2000" b="1" dirty="0" smtClean="0"/>
              <a:t>${</a:t>
            </a:r>
            <a:r>
              <a:rPr lang="en-US" altLang="zh-CN" sz="2000" b="1" dirty="0" err="1" smtClean="0"/>
              <a:t>myfunc</a:t>
            </a:r>
            <a:r>
              <a:rPr lang="en-US" altLang="zh-CN" sz="2000" b="1" dirty="0" smtClean="0"/>
              <a:t>(7)}</a:t>
            </a:r>
            <a:endParaRPr lang="zh-CN" alt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All tags (cont.)</a:t>
            </a:r>
          </a:p>
          <a:p>
            <a:pPr lvl="1"/>
            <a:r>
              <a:rPr lang="en-US" altLang="zh-CN" sz="2000" b="1" dirty="0" smtClean="0"/>
              <a:t>&lt;%block&gt;</a:t>
            </a:r>
            <a:r>
              <a:rPr lang="en-US" altLang="zh-CN" sz="2000" dirty="0" smtClean="0"/>
              <a:t/>
            </a:r>
            <a:br>
              <a:rPr lang="en-US" altLang="zh-CN" sz="2000" dirty="0" smtClean="0"/>
            </a:br>
            <a:r>
              <a:rPr lang="en-US" altLang="zh-CN" sz="2000" dirty="0" smtClean="0"/>
              <a:t>Similar to a %def, except </a:t>
            </a:r>
            <a:r>
              <a:rPr lang="en-US" altLang="zh-CN" sz="2000" b="1" dirty="0" smtClean="0"/>
              <a:t>executes itself immediately </a:t>
            </a:r>
            <a:r>
              <a:rPr lang="en-US" altLang="zh-CN" sz="2000" dirty="0" smtClean="0"/>
              <a:t>in its </a:t>
            </a:r>
            <a:r>
              <a:rPr lang="en-US" altLang="zh-CN" sz="2000" b="1" dirty="0" smtClean="0"/>
              <a:t>base-most scope</a:t>
            </a:r>
            <a:r>
              <a:rPr lang="en-US" altLang="zh-CN" sz="2000" dirty="0" smtClean="0"/>
              <a:t>, and can be anonymous</a:t>
            </a:r>
            <a:br>
              <a:rPr lang="en-US" altLang="zh-CN" sz="2000" dirty="0" smtClean="0"/>
            </a:br>
            <a:r>
              <a:rPr lang="en-US" altLang="zh-CN" sz="2000" dirty="0" smtClean="0"/>
              <a:t>Named block can be used to do inheritance and can be called in other place of the template</a:t>
            </a:r>
            <a:br>
              <a:rPr lang="en-US" altLang="zh-CN" sz="2000" dirty="0" smtClean="0"/>
            </a:br>
            <a:endParaRPr lang="en-US" altLang="zh-CN" sz="2000" dirty="0" smtClean="0"/>
          </a:p>
          <a:p>
            <a:pPr lvl="1"/>
            <a:endParaRPr lang="en-US" altLang="zh-CN" sz="2000" dirty="0"/>
          </a:p>
          <a:p>
            <a:pPr lvl="1"/>
            <a:endParaRPr lang="en-US" altLang="zh-CN" sz="2000" dirty="0" smtClean="0"/>
          </a:p>
          <a:p>
            <a:pPr lvl="1"/>
            <a:endParaRPr lang="en-US" altLang="zh-CN" sz="2000" dirty="0" smtClean="0"/>
          </a:p>
          <a:p>
            <a:pPr lvl="1"/>
            <a:endParaRPr lang="en-US" altLang="zh-CN" sz="2000" b="1" dirty="0" smtClean="0"/>
          </a:p>
          <a:p>
            <a:pPr lvl="1">
              <a:buNone/>
            </a:pPr>
            <a:endParaRPr lang="en-US" altLang="zh-CN" sz="2000" b="1" dirty="0" smtClean="0"/>
          </a:p>
        </p:txBody>
      </p:sp>
      <p:sp>
        <p:nvSpPr>
          <p:cNvPr id="4" name="TextBox 3"/>
          <p:cNvSpPr txBox="1"/>
          <p:nvPr/>
        </p:nvSpPr>
        <p:spPr>
          <a:xfrm>
            <a:off x="1259632" y="3789040"/>
            <a:ext cx="5328592" cy="1015663"/>
          </a:xfrm>
          <a:prstGeom prst="rect">
            <a:avLst/>
          </a:prstGeom>
          <a:noFill/>
        </p:spPr>
        <p:txBody>
          <a:bodyPr wrap="square" rtlCol="0">
            <a:spAutoFit/>
          </a:bodyPr>
          <a:lstStyle/>
          <a:p>
            <a:r>
              <a:rPr lang="en-US" altLang="zh-CN" sz="2000" b="1" dirty="0" smtClean="0"/>
              <a:t>&lt;%block name</a:t>
            </a:r>
            <a:r>
              <a:rPr lang="en-US" altLang="zh-CN" sz="2000" dirty="0" smtClean="0"/>
              <a:t>=“filtered” filter="h"&gt;</a:t>
            </a:r>
          </a:p>
          <a:p>
            <a:r>
              <a:rPr lang="en-US" altLang="zh-CN" sz="2000" dirty="0" smtClean="0"/>
              <a:t>    some &lt;html&gt; stuff.</a:t>
            </a:r>
          </a:p>
          <a:p>
            <a:r>
              <a:rPr lang="en-US" altLang="zh-CN" sz="2000" b="1" dirty="0" smtClean="0"/>
              <a:t>&lt;/%block</a:t>
            </a:r>
            <a:r>
              <a:rPr lang="en-US" altLang="zh-CN" sz="2000" dirty="0" smtClean="0"/>
              <a:t>&gt;</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All tags (cont.)</a:t>
            </a:r>
          </a:p>
          <a:p>
            <a:pPr lvl="1"/>
            <a:r>
              <a:rPr lang="en-US" altLang="zh-CN" sz="2000" b="1" dirty="0" smtClean="0"/>
              <a:t>&lt;%namespace&gt;</a:t>
            </a:r>
            <a:r>
              <a:rPr lang="en-US" altLang="zh-CN" sz="2000" dirty="0" smtClean="0"/>
              <a:t/>
            </a:r>
            <a:br>
              <a:rPr lang="en-US" altLang="zh-CN" sz="2000" dirty="0" smtClean="0"/>
            </a:br>
            <a:r>
              <a:rPr lang="en-US" altLang="zh-CN" sz="2000" dirty="0" err="1"/>
              <a:t>Mako’s</a:t>
            </a:r>
            <a:r>
              <a:rPr lang="en-US" altLang="zh-CN" sz="2000" dirty="0"/>
              <a:t> equivalent of Python’s </a:t>
            </a:r>
            <a:r>
              <a:rPr lang="en-US" altLang="zh-CN" sz="2000" dirty="0" smtClean="0"/>
              <a:t>import</a:t>
            </a:r>
            <a:r>
              <a:rPr lang="en-US" altLang="zh-CN" sz="2000" dirty="0"/>
              <a:t> </a:t>
            </a:r>
            <a:r>
              <a:rPr lang="en-US" altLang="zh-CN" sz="2000" dirty="0" smtClean="0"/>
              <a:t>statement.</a:t>
            </a:r>
            <a:br>
              <a:rPr lang="en-US" altLang="zh-CN" sz="2000" dirty="0" smtClean="0"/>
            </a:br>
            <a:r>
              <a:rPr lang="en-US" altLang="zh-CN" sz="2000" dirty="0" smtClean="0"/>
              <a:t>Access to all the rendering functions and metadata of other template files, plain Python modules, locally defined “packages” of functions</a:t>
            </a:r>
            <a:br>
              <a:rPr lang="en-US" altLang="zh-CN" sz="2000" dirty="0" smtClean="0"/>
            </a:br>
            <a:r>
              <a:rPr lang="en-US" altLang="zh-CN" sz="2000" dirty="0" smtClean="0"/>
              <a:t>The underlying object is an instance of </a:t>
            </a:r>
            <a:r>
              <a:rPr lang="en-US" altLang="zh-CN" sz="2000" b="1" dirty="0" err="1" smtClean="0"/>
              <a:t>mako.runtime.Namespace</a:t>
            </a:r>
            <a:endParaRPr lang="en-US" altLang="zh-CN" sz="2000" dirty="0" smtClean="0"/>
          </a:p>
          <a:p>
            <a:pPr lvl="1"/>
            <a:endParaRPr lang="en-US" altLang="zh-CN" sz="2000" dirty="0"/>
          </a:p>
          <a:p>
            <a:pPr lvl="1"/>
            <a:endParaRPr lang="en-US" altLang="zh-CN" sz="2000" dirty="0" smtClean="0"/>
          </a:p>
          <a:p>
            <a:pPr lvl="1"/>
            <a:endParaRPr lang="en-US" altLang="zh-CN" sz="2000" dirty="0" smtClean="0"/>
          </a:p>
          <a:p>
            <a:pPr lvl="1"/>
            <a:endParaRPr lang="en-US" altLang="zh-CN" sz="2000" b="1" dirty="0" smtClean="0"/>
          </a:p>
          <a:p>
            <a:pPr lvl="1">
              <a:buNone/>
            </a:pPr>
            <a:endParaRPr lang="en-US" altLang="zh-CN" sz="2000" b="1" dirty="0" smtClean="0"/>
          </a:p>
        </p:txBody>
      </p:sp>
      <p:sp>
        <p:nvSpPr>
          <p:cNvPr id="4" name="TextBox 3"/>
          <p:cNvSpPr txBox="1"/>
          <p:nvPr/>
        </p:nvSpPr>
        <p:spPr>
          <a:xfrm>
            <a:off x="1187624" y="3789040"/>
            <a:ext cx="6984776" cy="400110"/>
          </a:xfrm>
          <a:prstGeom prst="rect">
            <a:avLst/>
          </a:prstGeom>
          <a:noFill/>
        </p:spPr>
        <p:txBody>
          <a:bodyPr wrap="square" rtlCol="0">
            <a:spAutoFit/>
          </a:bodyPr>
          <a:lstStyle/>
          <a:p>
            <a:r>
              <a:rPr lang="en-US" altLang="zh-CN" sz="2000" b="1" dirty="0" smtClean="0"/>
              <a:t>&lt;%namespace </a:t>
            </a:r>
            <a:r>
              <a:rPr lang="en-US" altLang="zh-CN" sz="2000" dirty="0" smtClean="0"/>
              <a:t>file="functions.html" import="*"/&gt;</a:t>
            </a:r>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All tags (cont.)</a:t>
            </a:r>
          </a:p>
          <a:p>
            <a:pPr lvl="1"/>
            <a:r>
              <a:rPr lang="en-US" altLang="zh-CN" sz="2000" b="1" dirty="0" smtClean="0"/>
              <a:t>&lt;%inherit&gt;</a:t>
            </a:r>
            <a:r>
              <a:rPr lang="en-US" altLang="zh-CN" sz="2000" dirty="0" smtClean="0"/>
              <a:t/>
            </a:r>
            <a:br>
              <a:rPr lang="en-US" altLang="zh-CN" sz="2000" dirty="0" smtClean="0"/>
            </a:br>
            <a:r>
              <a:rPr lang="en-US" altLang="zh-CN" sz="2000" dirty="0" smtClean="0"/>
              <a:t>Control is passed to the </a:t>
            </a:r>
            <a:r>
              <a:rPr lang="en-US" altLang="zh-CN" sz="2000" b="1" dirty="0" smtClean="0"/>
              <a:t>topmost</a:t>
            </a:r>
            <a:r>
              <a:rPr lang="en-US" altLang="zh-CN" sz="2000" dirty="0" smtClean="0"/>
              <a:t> </a:t>
            </a:r>
            <a:r>
              <a:rPr lang="en-US" altLang="zh-CN" sz="2000" b="1" dirty="0" smtClean="0"/>
              <a:t>inherited</a:t>
            </a:r>
            <a:r>
              <a:rPr lang="en-US" altLang="zh-CN" sz="2000" dirty="0" smtClean="0"/>
              <a:t> </a:t>
            </a:r>
            <a:r>
              <a:rPr lang="en-US" altLang="zh-CN" sz="2000" b="1" dirty="0" smtClean="0"/>
              <a:t>template</a:t>
            </a:r>
            <a:r>
              <a:rPr lang="en-US" altLang="zh-CN" sz="2000" dirty="0" smtClean="0"/>
              <a:t> first, which then decides how to handle calling areas of content from its </a:t>
            </a:r>
            <a:r>
              <a:rPr lang="en-US" altLang="zh-CN" sz="2000" b="1" dirty="0" smtClean="0"/>
              <a:t>inheriting</a:t>
            </a:r>
            <a:r>
              <a:rPr lang="en-US" altLang="zh-CN" sz="2000" dirty="0" smtClean="0"/>
              <a:t> templates [Note: inheriting template can override block/</a:t>
            </a:r>
            <a:r>
              <a:rPr lang="en-US" altLang="zh-CN" sz="2000" dirty="0" err="1" smtClean="0"/>
              <a:t>func</a:t>
            </a:r>
            <a:r>
              <a:rPr lang="en-US" altLang="zh-CN" sz="2000" dirty="0" smtClean="0"/>
              <a:t> in inherited template, calling such block/</a:t>
            </a:r>
            <a:r>
              <a:rPr lang="en-US" altLang="zh-CN" sz="2000" dirty="0" err="1" smtClean="0"/>
              <a:t>func</a:t>
            </a:r>
            <a:r>
              <a:rPr lang="en-US" altLang="zh-CN" sz="2000" dirty="0" smtClean="0"/>
              <a:t> involves virtual behavior as in C++]</a:t>
            </a:r>
          </a:p>
          <a:p>
            <a:pPr lvl="1"/>
            <a:endParaRPr lang="en-US" altLang="zh-CN" sz="2000" dirty="0"/>
          </a:p>
          <a:p>
            <a:pPr lvl="1"/>
            <a:endParaRPr lang="en-US" altLang="zh-CN" sz="2000" dirty="0" smtClean="0"/>
          </a:p>
          <a:p>
            <a:pPr lvl="1"/>
            <a:endParaRPr lang="en-US" altLang="zh-CN" sz="2000" dirty="0" smtClean="0"/>
          </a:p>
          <a:p>
            <a:pPr lvl="1"/>
            <a:endParaRPr lang="en-US" altLang="zh-CN" sz="2000" b="1" dirty="0" smtClean="0"/>
          </a:p>
          <a:p>
            <a:pPr lvl="1">
              <a:buNone/>
            </a:pPr>
            <a:endParaRPr lang="en-US" altLang="zh-CN" sz="2000" b="1" dirty="0" smtClean="0"/>
          </a:p>
        </p:txBody>
      </p:sp>
      <p:sp>
        <p:nvSpPr>
          <p:cNvPr id="4" name="TextBox 3"/>
          <p:cNvSpPr txBox="1"/>
          <p:nvPr/>
        </p:nvSpPr>
        <p:spPr>
          <a:xfrm>
            <a:off x="1115616" y="4077072"/>
            <a:ext cx="6984776" cy="400110"/>
          </a:xfrm>
          <a:prstGeom prst="rect">
            <a:avLst/>
          </a:prstGeom>
          <a:noFill/>
        </p:spPr>
        <p:txBody>
          <a:bodyPr wrap="square" rtlCol="0">
            <a:spAutoFit/>
          </a:bodyPr>
          <a:lstStyle/>
          <a:p>
            <a:r>
              <a:rPr lang="en-US" altLang="zh-CN" sz="2000" b="1" dirty="0" smtClean="0"/>
              <a:t>&lt;%inherit </a:t>
            </a:r>
            <a:r>
              <a:rPr lang="en-US" altLang="zh-CN" sz="2000" dirty="0" smtClean="0"/>
              <a:t>file="base.html"/&gt;</a:t>
            </a:r>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All tags (cont.)</a:t>
            </a:r>
          </a:p>
          <a:p>
            <a:pPr lvl="1"/>
            <a:r>
              <a:rPr lang="en-US" altLang="zh-CN" sz="2000" b="1" dirty="0" smtClean="0"/>
              <a:t>&lt;%</a:t>
            </a:r>
            <a:r>
              <a:rPr lang="en-US" altLang="zh-CN" sz="2000" b="1" dirty="0" err="1" smtClean="0"/>
              <a:t>nsname:defname</a:t>
            </a:r>
            <a:r>
              <a:rPr lang="en-US" altLang="zh-CN" sz="2000" b="1" dirty="0" smtClean="0"/>
              <a:t>&gt;</a:t>
            </a:r>
            <a:r>
              <a:rPr lang="en-US" altLang="zh-CN" sz="2000" dirty="0" smtClean="0"/>
              <a:t/>
            </a:r>
            <a:br>
              <a:rPr lang="en-US" altLang="zh-CN" sz="2000" dirty="0" smtClean="0"/>
            </a:br>
            <a:r>
              <a:rPr lang="en-US" altLang="zh-CN" sz="2000" dirty="0" smtClean="0"/>
              <a:t>Calling a def. Equivalent to an inline expression and &lt;%call&gt; tag</a:t>
            </a:r>
          </a:p>
          <a:p>
            <a:pPr lvl="1"/>
            <a:endParaRPr lang="en-US" altLang="zh-CN" sz="2000" dirty="0"/>
          </a:p>
          <a:p>
            <a:pPr lvl="1"/>
            <a:endParaRPr lang="en-US" altLang="zh-CN" sz="2000" dirty="0" smtClean="0"/>
          </a:p>
          <a:p>
            <a:pPr lvl="1"/>
            <a:endParaRPr lang="en-US" altLang="zh-CN" sz="2000" dirty="0" smtClean="0"/>
          </a:p>
          <a:p>
            <a:pPr lvl="1"/>
            <a:endParaRPr lang="en-US" altLang="zh-CN" sz="2000" b="1" dirty="0" smtClean="0"/>
          </a:p>
          <a:p>
            <a:pPr lvl="1"/>
            <a:r>
              <a:rPr lang="en-US" altLang="zh-CN" sz="2000" b="1" dirty="0" smtClean="0"/>
              <a:t>&lt;%call&gt;</a:t>
            </a:r>
            <a:br>
              <a:rPr lang="en-US" altLang="zh-CN" sz="2000" b="1" dirty="0" smtClean="0"/>
            </a:br>
            <a:r>
              <a:rPr lang="en-US" altLang="zh-CN" sz="2000" dirty="0" smtClean="0"/>
              <a:t> &lt;%call </a:t>
            </a:r>
            <a:r>
              <a:rPr lang="en-US" altLang="zh-CN" sz="2000" dirty="0" err="1" smtClean="0"/>
              <a:t>expr</a:t>
            </a:r>
            <a:r>
              <a:rPr lang="en-US" altLang="zh-CN" sz="2000" dirty="0" smtClean="0"/>
              <a:t>='</a:t>
            </a:r>
            <a:r>
              <a:rPr lang="en-US" altLang="zh-CN" sz="2000" dirty="0" err="1" smtClean="0"/>
              <a:t>ns.defname</a:t>
            </a:r>
            <a:r>
              <a:rPr lang="en-US" altLang="zh-CN" sz="2000" dirty="0" smtClean="0"/>
              <a:t>(</a:t>
            </a:r>
            <a:r>
              <a:rPr lang="en-US" altLang="zh-CN" sz="2000" dirty="0" err="1" smtClean="0"/>
              <a:t>args</a:t>
            </a:r>
            <a:r>
              <a:rPr lang="en-US" altLang="zh-CN" sz="2000" dirty="0" smtClean="0"/>
              <a:t>)'&gt;</a:t>
            </a:r>
            <a:endParaRPr lang="en-US" altLang="zh-CN" sz="2000" dirty="0"/>
          </a:p>
          <a:p>
            <a:pPr lvl="1"/>
            <a:endParaRPr lang="en-US" altLang="zh-CN" sz="2000" b="1" dirty="0" smtClean="0"/>
          </a:p>
        </p:txBody>
      </p:sp>
      <p:sp>
        <p:nvSpPr>
          <p:cNvPr id="4" name="TextBox 3"/>
          <p:cNvSpPr txBox="1"/>
          <p:nvPr/>
        </p:nvSpPr>
        <p:spPr>
          <a:xfrm>
            <a:off x="1259632" y="2852936"/>
            <a:ext cx="6984776" cy="1015663"/>
          </a:xfrm>
          <a:prstGeom prst="rect">
            <a:avLst/>
          </a:prstGeom>
          <a:noFill/>
        </p:spPr>
        <p:txBody>
          <a:bodyPr wrap="square" rtlCol="0">
            <a:spAutoFit/>
          </a:bodyPr>
          <a:lstStyle/>
          <a:p>
            <a:r>
              <a:rPr lang="en-US" altLang="zh-CN" sz="2000" b="1" dirty="0" smtClean="0"/>
              <a:t>&lt;%</a:t>
            </a:r>
            <a:r>
              <a:rPr lang="en-US" altLang="zh-CN" sz="2000" b="1" dirty="0" err="1" smtClean="0"/>
              <a:t>mynamespace:somedef</a:t>
            </a:r>
            <a:r>
              <a:rPr lang="en-US" altLang="zh-CN" sz="2000" b="1" dirty="0" smtClean="0"/>
              <a:t> </a:t>
            </a:r>
            <a:r>
              <a:rPr lang="en-US" altLang="zh-CN" sz="2000" dirty="0" err="1" smtClean="0"/>
              <a:t>param</a:t>
            </a:r>
            <a:r>
              <a:rPr lang="en-US" altLang="zh-CN" sz="2000" dirty="0" smtClean="0"/>
              <a:t>="some value"&gt;</a:t>
            </a:r>
          </a:p>
          <a:p>
            <a:r>
              <a:rPr lang="en-US" altLang="zh-CN" sz="2000" dirty="0" smtClean="0"/>
              <a:t>    this is the body</a:t>
            </a:r>
          </a:p>
          <a:p>
            <a:r>
              <a:rPr lang="en-US" altLang="zh-CN" sz="2000" b="1" dirty="0" smtClean="0"/>
              <a:t>&lt;/%</a:t>
            </a:r>
            <a:r>
              <a:rPr lang="en-US" altLang="zh-CN" sz="2000" b="1" dirty="0" err="1" smtClean="0"/>
              <a:t>mynamespace:somedef</a:t>
            </a:r>
            <a:r>
              <a:rPr lang="en-US" altLang="zh-CN" sz="2000" dirty="0" smtClean="0"/>
              <a:t>&gt;</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All tags (cont.)</a:t>
            </a:r>
          </a:p>
          <a:p>
            <a:pPr lvl="1"/>
            <a:r>
              <a:rPr lang="en-US" altLang="zh-CN" sz="2000" b="1" dirty="0" smtClean="0"/>
              <a:t>&lt;%text&gt;</a:t>
            </a:r>
            <a:r>
              <a:rPr lang="en-US" altLang="zh-CN" sz="2000" dirty="0" smtClean="0"/>
              <a:t/>
            </a:r>
            <a:br>
              <a:rPr lang="en-US" altLang="zh-CN" sz="2000" dirty="0" smtClean="0"/>
            </a:br>
            <a:r>
              <a:rPr lang="en-US" altLang="zh-CN" sz="2000" dirty="0" smtClean="0"/>
              <a:t>Suspends the </a:t>
            </a:r>
            <a:r>
              <a:rPr lang="en-US" altLang="zh-CN" sz="2000" dirty="0" err="1" smtClean="0"/>
              <a:t>Mako</a:t>
            </a:r>
            <a:r>
              <a:rPr lang="en-US" altLang="zh-CN" sz="2000" dirty="0" smtClean="0"/>
              <a:t> </a:t>
            </a:r>
            <a:r>
              <a:rPr lang="en-US" altLang="zh-CN" sz="2000" dirty="0" err="1" smtClean="0"/>
              <a:t>lexer</a:t>
            </a:r>
            <a:r>
              <a:rPr lang="en-US" altLang="zh-CN" sz="2000" dirty="0" smtClean="0"/>
              <a:t>, return as plain text</a:t>
            </a:r>
            <a:endParaRPr lang="en-US" altLang="zh-CN" sz="2000" dirty="0"/>
          </a:p>
          <a:p>
            <a:pPr lvl="1"/>
            <a:endParaRPr lang="en-US" altLang="zh-CN" sz="2000" dirty="0" smtClean="0"/>
          </a:p>
          <a:p>
            <a:pPr lvl="1"/>
            <a:endParaRPr lang="en-US" altLang="zh-CN" sz="2000" dirty="0" smtClean="0"/>
          </a:p>
          <a:p>
            <a:pPr lvl="1"/>
            <a:endParaRPr lang="en-US" altLang="zh-CN" sz="2000" b="1" dirty="0" smtClean="0"/>
          </a:p>
          <a:p>
            <a:pPr lvl="1">
              <a:buNone/>
            </a:pPr>
            <a:endParaRPr lang="en-US" altLang="zh-CN" sz="2000" b="1" dirty="0" smtClean="0"/>
          </a:p>
        </p:txBody>
      </p:sp>
      <p:sp>
        <p:nvSpPr>
          <p:cNvPr id="4" name="TextBox 3"/>
          <p:cNvSpPr txBox="1"/>
          <p:nvPr/>
        </p:nvSpPr>
        <p:spPr>
          <a:xfrm>
            <a:off x="1259632" y="2780928"/>
            <a:ext cx="6984776" cy="1323439"/>
          </a:xfrm>
          <a:prstGeom prst="rect">
            <a:avLst/>
          </a:prstGeom>
          <a:noFill/>
        </p:spPr>
        <p:txBody>
          <a:bodyPr wrap="square" rtlCol="0">
            <a:spAutoFit/>
          </a:bodyPr>
          <a:lstStyle/>
          <a:p>
            <a:r>
              <a:rPr lang="en-US" altLang="zh-CN" sz="2000" b="1" dirty="0" smtClean="0"/>
              <a:t>&lt;%text </a:t>
            </a:r>
            <a:r>
              <a:rPr lang="en-US" altLang="zh-CN" sz="2000" dirty="0" smtClean="0"/>
              <a:t>filter="h"&gt;</a:t>
            </a:r>
          </a:p>
          <a:p>
            <a:r>
              <a:rPr lang="en-US" altLang="zh-CN" sz="2000" dirty="0" smtClean="0"/>
              <a:t>    </a:t>
            </a:r>
            <a:r>
              <a:rPr lang="en-US" altLang="zh-CN" sz="2000" dirty="0" err="1" smtClean="0"/>
              <a:t>heres</a:t>
            </a:r>
            <a:r>
              <a:rPr lang="en-US" altLang="zh-CN" sz="2000" dirty="0" smtClean="0"/>
              <a:t> some fake </a:t>
            </a:r>
            <a:r>
              <a:rPr lang="en-US" altLang="zh-CN" sz="2000" dirty="0" err="1" smtClean="0"/>
              <a:t>mako</a:t>
            </a:r>
            <a:r>
              <a:rPr lang="en-US" altLang="zh-CN" sz="2000" dirty="0" smtClean="0"/>
              <a:t> ${syntax}</a:t>
            </a:r>
          </a:p>
          <a:p>
            <a:r>
              <a:rPr lang="en-US" altLang="zh-CN" sz="2000" dirty="0" smtClean="0"/>
              <a:t>    &lt;%def name="x()"&gt;${x}&lt;/%def&gt;</a:t>
            </a:r>
          </a:p>
          <a:p>
            <a:r>
              <a:rPr lang="en-US" altLang="zh-CN" sz="2000" b="1" dirty="0" smtClean="0"/>
              <a:t>&lt;/%text&gt;</a:t>
            </a:r>
            <a:endParaRPr lang="zh-CN" alt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60848"/>
            <a:ext cx="8229600" cy="1143000"/>
          </a:xfrm>
        </p:spPr>
        <p:txBody>
          <a:bodyPr/>
          <a:lstStyle/>
          <a:p>
            <a:r>
              <a:rPr lang="en-US" altLang="zh-CN" dirty="0" err="1" smtClean="0"/>
              <a:t>Defs</a:t>
            </a:r>
            <a:r>
              <a:rPr lang="en-US" altLang="zh-CN" dirty="0" smtClean="0"/>
              <a:t> and Blocks</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en-US" altLang="zh-CN" dirty="0" smtClean="0"/>
              <a:t> and blocks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Top level </a:t>
            </a:r>
            <a:r>
              <a:rPr lang="en-US" altLang="zh-CN" sz="2400" dirty="0" err="1" smtClean="0"/>
              <a:t>defs</a:t>
            </a:r>
            <a:r>
              <a:rPr lang="en-US" altLang="zh-CN" sz="2400" dirty="0" smtClean="0"/>
              <a:t>/Nested </a:t>
            </a:r>
            <a:r>
              <a:rPr lang="en-US" altLang="zh-CN" sz="2400" dirty="0" err="1" smtClean="0"/>
              <a:t>defs</a:t>
            </a:r>
            <a:endParaRPr lang="en-US" altLang="zh-CN" sz="2400" dirty="0" smtClean="0"/>
          </a:p>
          <a:p>
            <a:pPr lvl="1"/>
            <a:r>
              <a:rPr lang="en-US" altLang="zh-CN" sz="2000" dirty="0" smtClean="0"/>
              <a:t>Top level </a:t>
            </a:r>
            <a:r>
              <a:rPr lang="en-US" altLang="zh-CN" sz="2000" dirty="0" err="1" smtClean="0"/>
              <a:t>defs</a:t>
            </a:r>
            <a:r>
              <a:rPr lang="en-US" altLang="zh-CN" sz="2000" dirty="0" smtClean="0"/>
              <a:t> can be accessed </a:t>
            </a:r>
            <a:r>
              <a:rPr lang="en-US" altLang="zh-CN" sz="2000" b="1" dirty="0" smtClean="0"/>
              <a:t>anywhere</a:t>
            </a:r>
            <a:r>
              <a:rPr lang="en-US" altLang="zh-CN" sz="2000" dirty="0" smtClean="0"/>
              <a:t> in the template</a:t>
            </a:r>
          </a:p>
          <a:p>
            <a:pPr lvl="1"/>
            <a:r>
              <a:rPr lang="en-US" altLang="zh-CN" sz="2000" dirty="0" smtClean="0"/>
              <a:t>Top level </a:t>
            </a:r>
            <a:r>
              <a:rPr lang="en-US" altLang="zh-CN" sz="2000" dirty="0" err="1" smtClean="0"/>
              <a:t>defs</a:t>
            </a:r>
            <a:r>
              <a:rPr lang="en-US" altLang="zh-CN" sz="2000" dirty="0" smtClean="0"/>
              <a:t> are exported by template module and can be called outside</a:t>
            </a:r>
          </a:p>
          <a:p>
            <a:pPr lvl="1"/>
            <a:r>
              <a:rPr lang="en-US" altLang="zh-CN" sz="2000" b="1" dirty="0" smtClean="0"/>
              <a:t>All</a:t>
            </a:r>
            <a:r>
              <a:rPr lang="en-US" altLang="zh-CN" sz="2000" dirty="0" smtClean="0"/>
              <a:t> </a:t>
            </a:r>
            <a:r>
              <a:rPr lang="en-US" altLang="zh-CN" sz="2000" dirty="0" err="1" smtClean="0"/>
              <a:t>defs</a:t>
            </a:r>
            <a:r>
              <a:rPr lang="en-US" altLang="zh-CN" sz="2000" dirty="0" smtClean="0"/>
              <a:t> have access the current contextual namespace in exactly the same way their containing template does</a:t>
            </a:r>
          </a:p>
          <a:p>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a:t>
            </a:r>
            <a:r>
              <a:rPr lang="en-US" altLang="zh-CN" dirty="0" err="1" smtClean="0"/>
              <a:t>mako</a:t>
            </a:r>
            <a:r>
              <a:rPr lang="en-US" altLang="zh-CN" dirty="0" smtClean="0"/>
              <a:t> template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Parsed from a text stream containing any kind of content</a:t>
            </a:r>
          </a:p>
          <a:p>
            <a:pPr lvl="1"/>
            <a:r>
              <a:rPr lang="en-US" altLang="zh-CN" sz="2000" dirty="0" smtClean="0"/>
              <a:t>XML, HTML, email text etc</a:t>
            </a:r>
          </a:p>
          <a:p>
            <a:pPr lvl="1"/>
            <a:r>
              <a:rPr lang="en-US" altLang="zh-CN" sz="2000" dirty="0" err="1" smtClean="0"/>
              <a:t>Mako</a:t>
            </a:r>
            <a:r>
              <a:rPr lang="en-US" altLang="zh-CN" sz="2000" dirty="0" smtClean="0"/>
              <a:t> specific directives, blocks, </a:t>
            </a:r>
            <a:r>
              <a:rPr lang="en-US" altLang="zh-CN" sz="2000" dirty="0" err="1" smtClean="0"/>
              <a:t>defs</a:t>
            </a:r>
            <a:r>
              <a:rPr lang="en-US" altLang="zh-CN" sz="2000" dirty="0" smtClean="0"/>
              <a:t>, tags etc</a:t>
            </a:r>
          </a:p>
          <a:p>
            <a:pPr lvl="1"/>
            <a:r>
              <a:rPr lang="en-US" altLang="zh-CN" sz="2000" dirty="0" smtClean="0"/>
              <a:t>Eventually compiled into Python code</a:t>
            </a:r>
            <a:endParaRPr lang="en-US" altLang="zh-C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en-US" altLang="zh-CN" dirty="0" smtClean="0"/>
              <a:t> and blocks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Calling </a:t>
            </a:r>
            <a:r>
              <a:rPr lang="en-US" altLang="zh-CN" sz="2400" dirty="0" err="1" smtClean="0"/>
              <a:t>Defs</a:t>
            </a:r>
            <a:r>
              <a:rPr lang="en-US" altLang="zh-CN" sz="2400" dirty="0" smtClean="0"/>
              <a:t> from Other Files</a:t>
            </a:r>
          </a:p>
          <a:p>
            <a:pPr lvl="1"/>
            <a:r>
              <a:rPr lang="en-US" altLang="zh-CN" sz="2000" dirty="0" smtClean="0"/>
              <a:t>First, import other template by using &lt;%namespace&gt; tag</a:t>
            </a:r>
          </a:p>
          <a:p>
            <a:pPr lvl="1"/>
            <a:r>
              <a:rPr lang="en-US" altLang="zh-CN" sz="2000" dirty="0" smtClean="0"/>
              <a:t>Then, call the </a:t>
            </a:r>
            <a:r>
              <a:rPr lang="en-US" altLang="zh-CN" sz="2000" dirty="0" err="1" smtClean="0"/>
              <a:t>defs</a:t>
            </a:r>
            <a:r>
              <a:rPr lang="en-US" altLang="zh-CN" sz="2000" dirty="0" smtClean="0"/>
              <a:t> against the imported template</a:t>
            </a:r>
            <a:endParaRPr lang="zh-CN" altLang="en-US" sz="2000" dirty="0"/>
          </a:p>
        </p:txBody>
      </p:sp>
      <p:sp>
        <p:nvSpPr>
          <p:cNvPr id="4" name="TextBox 3"/>
          <p:cNvSpPr txBox="1"/>
          <p:nvPr/>
        </p:nvSpPr>
        <p:spPr>
          <a:xfrm>
            <a:off x="971600" y="3068960"/>
            <a:ext cx="6984776" cy="707886"/>
          </a:xfrm>
          <a:prstGeom prst="rect">
            <a:avLst/>
          </a:prstGeom>
          <a:noFill/>
        </p:spPr>
        <p:txBody>
          <a:bodyPr wrap="square" rtlCol="0">
            <a:spAutoFit/>
          </a:bodyPr>
          <a:lstStyle/>
          <a:p>
            <a:r>
              <a:rPr lang="en-US" altLang="zh-CN" sz="2000" b="1" dirty="0" smtClean="0"/>
              <a:t>&lt;%namespace </a:t>
            </a:r>
            <a:r>
              <a:rPr lang="en-US" altLang="zh-CN" sz="2000" dirty="0" smtClean="0"/>
              <a:t>name="</a:t>
            </a:r>
            <a:r>
              <a:rPr lang="en-US" altLang="zh-CN" sz="2000" dirty="0" err="1" smtClean="0"/>
              <a:t>mystuff</a:t>
            </a:r>
            <a:r>
              <a:rPr lang="en-US" altLang="zh-CN" sz="2000" dirty="0" smtClean="0"/>
              <a:t>" file="mystuff.html"/&gt;</a:t>
            </a:r>
          </a:p>
          <a:p>
            <a:r>
              <a:rPr lang="en-US" altLang="zh-CN" sz="2000" dirty="0" smtClean="0"/>
              <a:t>${</a:t>
            </a:r>
            <a:r>
              <a:rPr lang="en-US" altLang="zh-CN" sz="2000" dirty="0" err="1" smtClean="0"/>
              <a:t>mystuff.somedef</a:t>
            </a:r>
            <a:r>
              <a:rPr lang="en-US" altLang="zh-CN" sz="2000" dirty="0" smtClean="0"/>
              <a:t>(x=5, y=7)}</a:t>
            </a: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en-US" altLang="zh-CN" dirty="0" smtClean="0"/>
              <a:t> and blocks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Calling </a:t>
            </a:r>
            <a:r>
              <a:rPr lang="en-US" altLang="zh-CN" sz="2400" dirty="0" err="1" smtClean="0"/>
              <a:t>Defs</a:t>
            </a:r>
            <a:r>
              <a:rPr lang="en-US" altLang="zh-CN" sz="2400" dirty="0" smtClean="0"/>
              <a:t> with Embedded Content</a:t>
            </a:r>
          </a:p>
          <a:p>
            <a:pPr lvl="1"/>
            <a:r>
              <a:rPr lang="en-US" altLang="zh-CN" sz="2000" dirty="0"/>
              <a:t>T</a:t>
            </a:r>
            <a:r>
              <a:rPr lang="en-US" altLang="zh-CN" sz="2000" dirty="0" smtClean="0"/>
              <a:t>he target def is invoked using the form </a:t>
            </a:r>
            <a:r>
              <a:rPr lang="en-US" altLang="zh-CN" sz="2000" b="1" dirty="0" smtClean="0"/>
              <a:t>&lt;%</a:t>
            </a:r>
            <a:r>
              <a:rPr lang="en-US" altLang="zh-CN" sz="2000" b="1" dirty="0" err="1" smtClean="0"/>
              <a:t>ns:defname</a:t>
            </a:r>
            <a:r>
              <a:rPr lang="en-US" altLang="zh-CN" sz="2000" b="1" dirty="0" smtClean="0"/>
              <a:t>&gt; </a:t>
            </a:r>
            <a:r>
              <a:rPr lang="en-US" altLang="zh-CN" sz="2000" dirty="0" smtClean="0"/>
              <a:t>or</a:t>
            </a:r>
            <a:r>
              <a:rPr lang="en-US" altLang="zh-CN" sz="2000" b="1" dirty="0" smtClean="0"/>
              <a:t> &lt;%call </a:t>
            </a:r>
            <a:r>
              <a:rPr lang="en-US" altLang="zh-CN" sz="2000" b="1" dirty="0" err="1" smtClean="0"/>
              <a:t>expr</a:t>
            </a:r>
            <a:r>
              <a:rPr lang="en-US" altLang="zh-CN" sz="2000" b="1" dirty="0" smtClean="0"/>
              <a:t>='</a:t>
            </a:r>
            <a:r>
              <a:rPr lang="en-US" altLang="zh-CN" sz="2000" b="1" dirty="0" err="1" smtClean="0"/>
              <a:t>ns.defname</a:t>
            </a:r>
            <a:r>
              <a:rPr lang="en-US" altLang="zh-CN" sz="2000" b="1" dirty="0" smtClean="0"/>
              <a:t>(</a:t>
            </a:r>
            <a:r>
              <a:rPr lang="en-US" altLang="zh-CN" sz="2000" b="1" dirty="0" err="1" smtClean="0"/>
              <a:t>args</a:t>
            </a:r>
            <a:r>
              <a:rPr lang="en-US" altLang="zh-CN" sz="2000" b="1" dirty="0" smtClean="0"/>
              <a:t>)'&gt; </a:t>
            </a:r>
            <a:r>
              <a:rPr lang="en-US" altLang="zh-CN" sz="2000" dirty="0" smtClean="0"/>
              <a:t>instead of the normal</a:t>
            </a:r>
            <a:r>
              <a:rPr lang="en-US" altLang="zh-CN" sz="2000" b="1" dirty="0" smtClean="0"/>
              <a:t> ${} </a:t>
            </a:r>
            <a:r>
              <a:rPr lang="en-US" altLang="zh-CN" sz="2000" dirty="0" smtClean="0"/>
              <a:t>syntax</a:t>
            </a:r>
          </a:p>
          <a:p>
            <a:pPr lvl="1"/>
            <a:r>
              <a:rPr lang="en-US" altLang="zh-CN" sz="2000" dirty="0" smtClean="0"/>
              <a:t>When the target def is invoked, a variable </a:t>
            </a:r>
            <a:r>
              <a:rPr lang="en-US" altLang="zh-CN" sz="2000" b="1" dirty="0" smtClean="0"/>
              <a:t>caller</a:t>
            </a:r>
            <a:r>
              <a:rPr lang="en-US" altLang="zh-CN" sz="2000" dirty="0" smtClean="0"/>
              <a:t> is placed in its context which contains another namespace containing </a:t>
            </a:r>
            <a:r>
              <a:rPr lang="en-US" altLang="zh-CN" sz="2000" b="1" dirty="0" smtClean="0"/>
              <a:t>the body </a:t>
            </a:r>
            <a:r>
              <a:rPr lang="en-US" altLang="zh-CN" sz="2000" dirty="0" smtClean="0"/>
              <a:t>and other </a:t>
            </a:r>
            <a:r>
              <a:rPr lang="en-US" altLang="zh-CN" sz="2000" b="1" dirty="0" err="1" smtClean="0"/>
              <a:t>defs</a:t>
            </a:r>
            <a:r>
              <a:rPr lang="en-US" altLang="zh-CN" sz="2000" dirty="0" smtClean="0"/>
              <a:t> defined by the caller.</a:t>
            </a:r>
            <a:endParaRPr lang="zh-CN" altLang="en-US" sz="2000" dirty="0"/>
          </a:p>
        </p:txBody>
      </p:sp>
      <p:sp>
        <p:nvSpPr>
          <p:cNvPr id="4" name="TextBox 3"/>
          <p:cNvSpPr txBox="1"/>
          <p:nvPr/>
        </p:nvSpPr>
        <p:spPr>
          <a:xfrm>
            <a:off x="2339752" y="3861048"/>
            <a:ext cx="3384376" cy="2862322"/>
          </a:xfrm>
          <a:prstGeom prst="rect">
            <a:avLst/>
          </a:prstGeom>
          <a:noFill/>
        </p:spPr>
        <p:txBody>
          <a:bodyPr wrap="square" rtlCol="0">
            <a:spAutoFit/>
          </a:bodyPr>
          <a:lstStyle/>
          <a:p>
            <a:r>
              <a:rPr lang="en-US" altLang="zh-CN" dirty="0" smtClean="0"/>
              <a:t>&lt;%def name="</a:t>
            </a:r>
            <a:r>
              <a:rPr lang="en-US" altLang="zh-CN" b="1" dirty="0" err="1" smtClean="0"/>
              <a:t>buildtable</a:t>
            </a:r>
            <a:r>
              <a:rPr lang="en-US" altLang="zh-CN" dirty="0" smtClean="0"/>
              <a:t>()"&gt;</a:t>
            </a:r>
          </a:p>
          <a:p>
            <a:r>
              <a:rPr lang="en-US" altLang="zh-CN" dirty="0" smtClean="0"/>
              <a:t>    &lt;table&gt;</a:t>
            </a:r>
          </a:p>
          <a:p>
            <a:r>
              <a:rPr lang="en-US" altLang="zh-CN" dirty="0" smtClean="0"/>
              <a:t>        &lt;</a:t>
            </a:r>
            <a:r>
              <a:rPr lang="en-US" altLang="zh-CN" dirty="0" err="1" smtClean="0"/>
              <a:t>tr</a:t>
            </a:r>
            <a:r>
              <a:rPr lang="en-US" altLang="zh-CN" dirty="0" smtClean="0"/>
              <a:t>&gt;&lt;td&gt;</a:t>
            </a:r>
          </a:p>
          <a:p>
            <a:r>
              <a:rPr lang="en-US" altLang="zh-CN" b="1" dirty="0" smtClean="0">
                <a:solidFill>
                  <a:srgbClr val="FF0000"/>
                </a:solidFill>
              </a:rPr>
              <a:t>            </a:t>
            </a:r>
            <a:r>
              <a:rPr lang="en-US" altLang="zh-CN" b="1" dirty="0" smtClean="0"/>
              <a:t>${</a:t>
            </a:r>
            <a:r>
              <a:rPr lang="en-US" altLang="zh-CN" b="1" dirty="0" err="1" smtClean="0"/>
              <a:t>caller.body</a:t>
            </a:r>
            <a:r>
              <a:rPr lang="en-US" altLang="zh-CN" b="1" dirty="0" smtClean="0"/>
              <a:t>()}</a:t>
            </a:r>
          </a:p>
          <a:p>
            <a:r>
              <a:rPr lang="en-US" altLang="zh-CN" dirty="0" smtClean="0"/>
              <a:t>        &lt;/td&gt;&lt;/</a:t>
            </a:r>
            <a:r>
              <a:rPr lang="en-US" altLang="zh-CN" dirty="0" err="1" smtClean="0"/>
              <a:t>tr</a:t>
            </a:r>
            <a:r>
              <a:rPr lang="en-US" altLang="zh-CN" dirty="0" smtClean="0"/>
              <a:t>&gt;</a:t>
            </a:r>
          </a:p>
          <a:p>
            <a:r>
              <a:rPr lang="en-US" altLang="zh-CN" dirty="0" smtClean="0"/>
              <a:t>    &lt;/table&gt;</a:t>
            </a:r>
          </a:p>
          <a:p>
            <a:r>
              <a:rPr lang="en-US" altLang="zh-CN" dirty="0" smtClean="0"/>
              <a:t>&lt;/%def&gt;</a:t>
            </a:r>
          </a:p>
          <a:p>
            <a:r>
              <a:rPr lang="en-US" altLang="zh-CN" b="1" dirty="0" smtClean="0"/>
              <a:t>&lt;%</a:t>
            </a:r>
            <a:r>
              <a:rPr lang="en-US" altLang="zh-CN" b="1" dirty="0" err="1" smtClean="0"/>
              <a:t>self:buildtable</a:t>
            </a:r>
            <a:r>
              <a:rPr lang="en-US" altLang="zh-CN" b="1" dirty="0" smtClean="0"/>
              <a:t>&gt;</a:t>
            </a:r>
          </a:p>
          <a:p>
            <a:r>
              <a:rPr lang="en-US" altLang="zh-CN" dirty="0" smtClean="0"/>
              <a:t>    I am the table body.</a:t>
            </a:r>
          </a:p>
          <a:p>
            <a:r>
              <a:rPr lang="en-US" altLang="zh-CN" dirty="0" smtClean="0"/>
              <a:t>&lt;/%</a:t>
            </a:r>
            <a:r>
              <a:rPr lang="en-US" altLang="zh-CN" dirty="0" err="1" smtClean="0"/>
              <a:t>self:buildtable</a:t>
            </a:r>
            <a:r>
              <a:rPr lang="en-US" altLang="zh-CN" dirty="0" smtClean="0"/>
              <a:t>&gt;</a:t>
            </a:r>
            <a:endParaRPr lang="zh-CN" altLang="en-US" dirty="0"/>
          </a:p>
        </p:txBody>
      </p:sp>
      <p:sp>
        <p:nvSpPr>
          <p:cNvPr id="5" name="TextBox 4"/>
          <p:cNvSpPr txBox="1"/>
          <p:nvPr/>
        </p:nvSpPr>
        <p:spPr>
          <a:xfrm>
            <a:off x="5759624" y="3861048"/>
            <a:ext cx="3384376" cy="1477328"/>
          </a:xfrm>
          <a:prstGeom prst="rect">
            <a:avLst/>
          </a:prstGeom>
          <a:noFill/>
        </p:spPr>
        <p:txBody>
          <a:bodyPr wrap="square" rtlCol="0">
            <a:spAutoFit/>
          </a:bodyPr>
          <a:lstStyle/>
          <a:p>
            <a:r>
              <a:rPr lang="en-US" altLang="zh-CN" dirty="0" smtClean="0"/>
              <a:t>&lt;table&gt;</a:t>
            </a:r>
          </a:p>
          <a:p>
            <a:r>
              <a:rPr lang="en-US" altLang="zh-CN" dirty="0" smtClean="0"/>
              <a:t>    &lt;</a:t>
            </a:r>
            <a:r>
              <a:rPr lang="en-US" altLang="zh-CN" dirty="0" err="1" smtClean="0"/>
              <a:t>tr</a:t>
            </a:r>
            <a:r>
              <a:rPr lang="en-US" altLang="zh-CN" dirty="0" smtClean="0"/>
              <a:t>&gt;&lt;td&gt;</a:t>
            </a:r>
          </a:p>
          <a:p>
            <a:r>
              <a:rPr lang="en-US" altLang="zh-CN" dirty="0" smtClean="0"/>
              <a:t>        I am the table body.</a:t>
            </a:r>
          </a:p>
          <a:p>
            <a:r>
              <a:rPr lang="en-US" altLang="zh-CN" dirty="0" smtClean="0"/>
              <a:t>    &lt;/td&gt;&lt;/</a:t>
            </a:r>
            <a:r>
              <a:rPr lang="en-US" altLang="zh-CN" dirty="0" err="1" smtClean="0"/>
              <a:t>tr</a:t>
            </a:r>
            <a:r>
              <a:rPr lang="en-US" altLang="zh-CN" dirty="0" smtClean="0"/>
              <a:t>&gt;</a:t>
            </a:r>
          </a:p>
          <a:p>
            <a:r>
              <a:rPr lang="en-US" altLang="zh-CN" dirty="0" smtClean="0"/>
              <a:t>&lt;/table&gt;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en-US" altLang="zh-CN" dirty="0" smtClean="0"/>
              <a:t> and blocks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Calling </a:t>
            </a:r>
            <a:r>
              <a:rPr lang="en-US" altLang="zh-CN" sz="2400" dirty="0" err="1" smtClean="0"/>
              <a:t>Defs</a:t>
            </a:r>
            <a:r>
              <a:rPr lang="en-US" altLang="zh-CN" sz="2400" dirty="0" smtClean="0"/>
              <a:t> with Embedded Content (Cont.)</a:t>
            </a:r>
          </a:p>
          <a:p>
            <a:pPr lvl="1"/>
            <a:r>
              <a:rPr lang="en-US" altLang="zh-CN" sz="2000" dirty="0" smtClean="0"/>
              <a:t>body() function can handle arguments</a:t>
            </a:r>
          </a:p>
        </p:txBody>
      </p:sp>
      <p:sp>
        <p:nvSpPr>
          <p:cNvPr id="4" name="TextBox 3"/>
          <p:cNvSpPr txBox="1"/>
          <p:nvPr/>
        </p:nvSpPr>
        <p:spPr>
          <a:xfrm>
            <a:off x="827584" y="2492896"/>
            <a:ext cx="5508104" cy="4247317"/>
          </a:xfrm>
          <a:prstGeom prst="rect">
            <a:avLst/>
          </a:prstGeom>
          <a:noFill/>
        </p:spPr>
        <p:txBody>
          <a:bodyPr wrap="square" rtlCol="0">
            <a:spAutoFit/>
          </a:bodyPr>
          <a:lstStyle/>
          <a:p>
            <a:r>
              <a:rPr lang="en-US" altLang="zh-CN" dirty="0" smtClean="0"/>
              <a:t>&lt;%def name="</a:t>
            </a:r>
            <a:r>
              <a:rPr lang="en-US" altLang="zh-CN" dirty="0" err="1" smtClean="0"/>
              <a:t>layoutdata</a:t>
            </a:r>
            <a:r>
              <a:rPr lang="en-US" altLang="zh-CN" dirty="0" smtClean="0"/>
              <a:t>(</a:t>
            </a:r>
            <a:r>
              <a:rPr lang="en-US" altLang="zh-CN" dirty="0" err="1" smtClean="0"/>
              <a:t>somedata</a:t>
            </a:r>
            <a:r>
              <a:rPr lang="en-US" altLang="zh-CN" dirty="0" smtClean="0"/>
              <a:t>)"&gt;</a:t>
            </a:r>
          </a:p>
          <a:p>
            <a:r>
              <a:rPr lang="en-US" altLang="zh-CN" dirty="0" smtClean="0"/>
              <a:t>    &lt;table&gt;</a:t>
            </a:r>
          </a:p>
          <a:p>
            <a:r>
              <a:rPr lang="en-US" altLang="zh-CN" dirty="0" smtClean="0"/>
              <a:t>    % for item in </a:t>
            </a:r>
            <a:r>
              <a:rPr lang="en-US" altLang="zh-CN" dirty="0" err="1" smtClean="0"/>
              <a:t>somedata</a:t>
            </a:r>
            <a:r>
              <a:rPr lang="en-US" altLang="zh-CN" dirty="0" smtClean="0"/>
              <a:t>:</a:t>
            </a:r>
          </a:p>
          <a:p>
            <a:r>
              <a:rPr lang="en-US" altLang="zh-CN" dirty="0" smtClean="0"/>
              <a:t>        &lt;</a:t>
            </a:r>
            <a:r>
              <a:rPr lang="en-US" altLang="zh-CN" dirty="0" err="1" smtClean="0"/>
              <a:t>tr</a:t>
            </a:r>
            <a:r>
              <a:rPr lang="en-US" altLang="zh-CN" dirty="0" smtClean="0"/>
              <a:t>&gt;</a:t>
            </a:r>
          </a:p>
          <a:p>
            <a:r>
              <a:rPr lang="en-US" altLang="zh-CN" dirty="0" smtClean="0"/>
              <a:t>        % for </a:t>
            </a:r>
            <a:r>
              <a:rPr lang="en-US" altLang="zh-CN" dirty="0" err="1" smtClean="0"/>
              <a:t>col</a:t>
            </a:r>
            <a:r>
              <a:rPr lang="en-US" altLang="zh-CN" dirty="0" smtClean="0"/>
              <a:t> in item:</a:t>
            </a:r>
          </a:p>
          <a:p>
            <a:r>
              <a:rPr lang="en-US" altLang="zh-CN" dirty="0" smtClean="0"/>
              <a:t>            &lt;td</a:t>
            </a:r>
            <a:r>
              <a:rPr lang="en-US" altLang="zh-CN" b="1" dirty="0" smtClean="0">
                <a:solidFill>
                  <a:srgbClr val="00B050"/>
                </a:solidFill>
              </a:rPr>
              <a:t>&gt;${</a:t>
            </a:r>
            <a:r>
              <a:rPr lang="en-US" altLang="zh-CN" b="1" dirty="0" err="1" smtClean="0">
                <a:solidFill>
                  <a:srgbClr val="00B050"/>
                </a:solidFill>
              </a:rPr>
              <a:t>caller.body</a:t>
            </a:r>
            <a:r>
              <a:rPr lang="en-US" altLang="zh-CN" b="1" dirty="0" smtClean="0">
                <a:solidFill>
                  <a:srgbClr val="00B050"/>
                </a:solidFill>
              </a:rPr>
              <a:t>(</a:t>
            </a:r>
            <a:r>
              <a:rPr lang="en-US" altLang="zh-CN" b="1" dirty="0" err="1" smtClean="0">
                <a:solidFill>
                  <a:srgbClr val="00B050"/>
                </a:solidFill>
              </a:rPr>
              <a:t>col</a:t>
            </a:r>
            <a:r>
              <a:rPr lang="en-US" altLang="zh-CN" b="1" dirty="0" smtClean="0">
                <a:solidFill>
                  <a:srgbClr val="00B050"/>
                </a:solidFill>
              </a:rPr>
              <a:t>=</a:t>
            </a:r>
            <a:r>
              <a:rPr lang="en-US" altLang="zh-CN" b="1" dirty="0" err="1" smtClean="0">
                <a:solidFill>
                  <a:srgbClr val="00B050"/>
                </a:solidFill>
              </a:rPr>
              <a:t>col</a:t>
            </a:r>
            <a:r>
              <a:rPr lang="en-US" altLang="zh-CN" b="1" dirty="0" smtClean="0">
                <a:solidFill>
                  <a:srgbClr val="00B050"/>
                </a:solidFill>
              </a:rPr>
              <a:t>)}&lt;/</a:t>
            </a:r>
            <a:r>
              <a:rPr lang="en-US" altLang="zh-CN" dirty="0" smtClean="0"/>
              <a:t>td&gt;</a:t>
            </a:r>
          </a:p>
          <a:p>
            <a:r>
              <a:rPr lang="en-US" altLang="zh-CN" dirty="0" smtClean="0"/>
              <a:t>        % </a:t>
            </a:r>
            <a:r>
              <a:rPr lang="en-US" altLang="zh-CN" dirty="0" err="1" smtClean="0"/>
              <a:t>endfor</a:t>
            </a:r>
            <a:endParaRPr lang="en-US" altLang="zh-CN" dirty="0" smtClean="0"/>
          </a:p>
          <a:p>
            <a:r>
              <a:rPr lang="en-US" altLang="zh-CN" dirty="0" smtClean="0"/>
              <a:t>        &lt;/</a:t>
            </a:r>
            <a:r>
              <a:rPr lang="en-US" altLang="zh-CN" dirty="0" err="1" smtClean="0"/>
              <a:t>tr</a:t>
            </a:r>
            <a:r>
              <a:rPr lang="en-US" altLang="zh-CN" dirty="0" smtClean="0"/>
              <a:t>&gt;</a:t>
            </a:r>
          </a:p>
          <a:p>
            <a:r>
              <a:rPr lang="en-US" altLang="zh-CN" dirty="0" smtClean="0"/>
              <a:t>    % </a:t>
            </a:r>
            <a:r>
              <a:rPr lang="en-US" altLang="zh-CN" dirty="0" err="1" smtClean="0"/>
              <a:t>endfor</a:t>
            </a:r>
            <a:endParaRPr lang="en-US" altLang="zh-CN" dirty="0" smtClean="0"/>
          </a:p>
          <a:p>
            <a:r>
              <a:rPr lang="en-US" altLang="zh-CN" dirty="0" smtClean="0"/>
              <a:t>    &lt;/table&gt;</a:t>
            </a:r>
          </a:p>
          <a:p>
            <a:r>
              <a:rPr lang="en-US" altLang="zh-CN" dirty="0" smtClean="0"/>
              <a:t>&lt;/%def&gt;</a:t>
            </a:r>
          </a:p>
          <a:p>
            <a:endParaRPr lang="en-US" altLang="zh-CN" dirty="0" smtClean="0"/>
          </a:p>
          <a:p>
            <a:r>
              <a:rPr lang="en-US" altLang="zh-CN" dirty="0" smtClean="0"/>
              <a:t>&lt;%</a:t>
            </a:r>
            <a:r>
              <a:rPr lang="en-US" altLang="zh-CN" dirty="0" err="1" smtClean="0"/>
              <a:t>self:layoutdata</a:t>
            </a:r>
            <a:r>
              <a:rPr lang="en-US" altLang="zh-CN" dirty="0" smtClean="0"/>
              <a:t> </a:t>
            </a:r>
            <a:r>
              <a:rPr lang="en-US" altLang="zh-CN" dirty="0" err="1" smtClean="0"/>
              <a:t>somedata</a:t>
            </a:r>
            <a:r>
              <a:rPr lang="en-US" altLang="zh-CN" dirty="0" smtClean="0"/>
              <a:t>="${[[1,2,3]]}" </a:t>
            </a:r>
            <a:r>
              <a:rPr lang="en-US" altLang="zh-CN" b="1" dirty="0" err="1" smtClean="0">
                <a:solidFill>
                  <a:srgbClr val="00B050"/>
                </a:solidFill>
              </a:rPr>
              <a:t>args</a:t>
            </a:r>
            <a:r>
              <a:rPr lang="en-US" altLang="zh-CN" b="1" dirty="0" smtClean="0">
                <a:solidFill>
                  <a:srgbClr val="00B050"/>
                </a:solidFill>
              </a:rPr>
              <a:t>="</a:t>
            </a:r>
            <a:r>
              <a:rPr lang="en-US" altLang="zh-CN" b="1" dirty="0" err="1" smtClean="0">
                <a:solidFill>
                  <a:srgbClr val="00B050"/>
                </a:solidFill>
              </a:rPr>
              <a:t>col</a:t>
            </a:r>
            <a:r>
              <a:rPr lang="en-US" altLang="zh-CN" b="1" dirty="0" smtClean="0">
                <a:solidFill>
                  <a:srgbClr val="00B050"/>
                </a:solidFill>
              </a:rPr>
              <a:t>“&gt;</a:t>
            </a:r>
          </a:p>
          <a:p>
            <a:r>
              <a:rPr lang="en-US" altLang="zh-CN" dirty="0" smtClean="0"/>
              <a:t>Body data: </a:t>
            </a:r>
            <a:r>
              <a:rPr lang="en-US" altLang="zh-CN" b="1" dirty="0" smtClean="0">
                <a:solidFill>
                  <a:srgbClr val="00B050"/>
                </a:solidFill>
              </a:rPr>
              <a:t>${</a:t>
            </a:r>
            <a:r>
              <a:rPr lang="en-US" altLang="zh-CN" b="1" dirty="0" err="1" smtClean="0">
                <a:solidFill>
                  <a:srgbClr val="00B050"/>
                </a:solidFill>
              </a:rPr>
              <a:t>col</a:t>
            </a:r>
            <a:r>
              <a:rPr lang="en-US" altLang="zh-CN" b="1" dirty="0" smtClean="0">
                <a:solidFill>
                  <a:srgbClr val="00B050"/>
                </a:solidFill>
              </a:rPr>
              <a:t>}</a:t>
            </a:r>
          </a:p>
          <a:p>
            <a:r>
              <a:rPr lang="en-US" altLang="zh-CN" dirty="0" smtClean="0"/>
              <a:t>&lt;/%</a:t>
            </a:r>
            <a:r>
              <a:rPr lang="en-US" altLang="zh-CN" dirty="0" err="1" smtClean="0"/>
              <a:t>self:layoutdata</a:t>
            </a:r>
            <a:r>
              <a:rPr lang="en-US" altLang="zh-CN" dirty="0" smtClean="0"/>
              <a:t>&gt;</a:t>
            </a:r>
            <a:endParaRPr lang="zh-CN" altLang="en-US" dirty="0"/>
          </a:p>
        </p:txBody>
      </p:sp>
      <p:sp>
        <p:nvSpPr>
          <p:cNvPr id="5" name="TextBox 4"/>
          <p:cNvSpPr txBox="1"/>
          <p:nvPr/>
        </p:nvSpPr>
        <p:spPr>
          <a:xfrm>
            <a:off x="5796136" y="2996952"/>
            <a:ext cx="3096344" cy="2031325"/>
          </a:xfrm>
          <a:prstGeom prst="rect">
            <a:avLst/>
          </a:prstGeom>
          <a:noFill/>
        </p:spPr>
        <p:txBody>
          <a:bodyPr wrap="square" rtlCol="0">
            <a:spAutoFit/>
          </a:bodyPr>
          <a:lstStyle/>
          <a:p>
            <a:r>
              <a:rPr lang="en-US" altLang="zh-CN" dirty="0" smtClean="0"/>
              <a:t>&lt;table&gt;</a:t>
            </a:r>
          </a:p>
          <a:p>
            <a:r>
              <a:rPr lang="en-US" altLang="zh-CN" dirty="0" smtClean="0"/>
              <a:t>    &lt;</a:t>
            </a:r>
            <a:r>
              <a:rPr lang="en-US" altLang="zh-CN" dirty="0" err="1" smtClean="0"/>
              <a:t>tr</a:t>
            </a:r>
            <a:r>
              <a:rPr lang="en-US" altLang="zh-CN" dirty="0" smtClean="0"/>
              <a:t>&gt;</a:t>
            </a:r>
          </a:p>
          <a:p>
            <a:r>
              <a:rPr lang="en-US" altLang="zh-CN" dirty="0" smtClean="0"/>
              <a:t>        &lt;td&gt;Body data: 1&lt;/td&gt;</a:t>
            </a:r>
          </a:p>
          <a:p>
            <a:r>
              <a:rPr lang="en-US" altLang="zh-CN" dirty="0" smtClean="0"/>
              <a:t>        &lt;td&gt;Body data: 2&lt;/td&gt;</a:t>
            </a:r>
          </a:p>
          <a:p>
            <a:r>
              <a:rPr lang="en-US" altLang="zh-CN" dirty="0" smtClean="0"/>
              <a:t>        &lt;td&gt;Body data: 3&lt;/td&gt;</a:t>
            </a:r>
          </a:p>
          <a:p>
            <a:r>
              <a:rPr lang="en-US" altLang="zh-CN" dirty="0" smtClean="0"/>
              <a:t>    &lt;/</a:t>
            </a:r>
            <a:r>
              <a:rPr lang="en-US" altLang="zh-CN" dirty="0" err="1" smtClean="0"/>
              <a:t>tr</a:t>
            </a:r>
            <a:r>
              <a:rPr lang="en-US" altLang="zh-CN" dirty="0" smtClean="0"/>
              <a:t>&gt;</a:t>
            </a:r>
          </a:p>
          <a:p>
            <a:r>
              <a:rPr lang="en-US" altLang="zh-CN" dirty="0" smtClean="0"/>
              <a:t>&lt;/table&gt;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Defs</a:t>
            </a:r>
            <a:r>
              <a:rPr lang="en-US" altLang="zh-CN" dirty="0" smtClean="0"/>
              <a:t> and blocks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Block</a:t>
            </a:r>
            <a:endParaRPr lang="en-US" altLang="zh-CN" sz="2000" dirty="0" smtClean="0"/>
          </a:p>
          <a:p>
            <a:pPr lvl="1"/>
            <a:r>
              <a:rPr lang="en-US" altLang="zh-CN" sz="2000" dirty="0" smtClean="0"/>
              <a:t>The </a:t>
            </a:r>
            <a:r>
              <a:rPr lang="en-US" altLang="zh-CN" sz="2000" dirty="0"/>
              <a:t>block renders its content in the place that it’s </a:t>
            </a:r>
            <a:r>
              <a:rPr lang="en-US" altLang="zh-CN" sz="2000" dirty="0" smtClean="0"/>
              <a:t>defined</a:t>
            </a:r>
          </a:p>
          <a:p>
            <a:pPr lvl="1"/>
            <a:r>
              <a:rPr lang="en-US" altLang="zh-CN" sz="2000" dirty="0" smtClean="0"/>
              <a:t>Has corresponding generated function in Python code</a:t>
            </a:r>
          </a:p>
          <a:p>
            <a:pPr lvl="1"/>
            <a:r>
              <a:rPr lang="en-US" altLang="zh-CN" sz="2000" dirty="0" smtClean="0"/>
              <a:t>Named block’s name must be unique across a template no matter how deeply the bock is nested</a:t>
            </a:r>
          </a:p>
          <a:p>
            <a:pPr lvl="1"/>
            <a:r>
              <a:rPr lang="en-US" altLang="zh-CN" sz="2000" dirty="0" smtClean="0"/>
              <a:t>Blocks take “filter, cache” etc attributes as </a:t>
            </a:r>
            <a:r>
              <a:rPr lang="en-US" altLang="zh-CN" sz="2000" dirty="0" err="1" smtClean="0"/>
              <a:t>defs</a:t>
            </a:r>
            <a:endParaRPr lang="en-US" altLang="zh-CN" sz="2000" dirty="0" smtClean="0"/>
          </a:p>
          <a:p>
            <a:pPr lvl="1"/>
            <a:r>
              <a:rPr lang="en-US" altLang="zh-CN" sz="2000" dirty="0"/>
              <a:t>The &lt;%block&gt; declaration cannot have any argument </a:t>
            </a:r>
            <a:r>
              <a:rPr lang="en-US" altLang="zh-CN" sz="2000" dirty="0" smtClean="0"/>
              <a:t>signature</a:t>
            </a:r>
          </a:p>
          <a:p>
            <a:pPr lvl="1"/>
            <a:r>
              <a:rPr lang="en-US" altLang="zh-CN" sz="2000" dirty="0" smtClean="0"/>
              <a:t>Suitable for layout</a:t>
            </a:r>
            <a:endParaRPr lang="en-US" altLang="zh-CN" sz="2000" dirty="0"/>
          </a:p>
          <a:p>
            <a:pPr lvl="1"/>
            <a:r>
              <a:rPr lang="en-US" altLang="zh-CN" sz="2000" dirty="0"/>
              <a:t>A named &lt;%block&gt; cannot be defined within a &lt;%def&gt;, or inside the body of a “call”, i.e. &lt;%call&gt; </a:t>
            </a:r>
            <a:r>
              <a:rPr lang="en-US" altLang="zh-CN" sz="2000" dirty="0" smtClean="0"/>
              <a:t>or &lt;%</a:t>
            </a:r>
            <a:r>
              <a:rPr lang="en-US" altLang="zh-CN" sz="2000" dirty="0" err="1" smtClean="0"/>
              <a:t>ns:defname</a:t>
            </a:r>
            <a:r>
              <a:rPr lang="en-US" altLang="zh-CN" sz="2000" dirty="0"/>
              <a:t>&gt; tag. Anonymous blocks can, however.</a:t>
            </a:r>
          </a:p>
          <a:p>
            <a:pPr lvl="1"/>
            <a:endParaRPr lang="en-US" altLang="zh-CN" sz="20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60848"/>
            <a:ext cx="8229600" cy="1143000"/>
          </a:xfrm>
        </p:spPr>
        <p:txBody>
          <a:bodyPr/>
          <a:lstStyle/>
          <a:p>
            <a:r>
              <a:rPr lang="en-US" altLang="zh-CN" dirty="0" smtClean="0"/>
              <a:t>Namespaces</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Namespace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Namespace</a:t>
            </a:r>
          </a:p>
          <a:p>
            <a:pPr lvl="1"/>
            <a:r>
              <a:rPr lang="en-US" altLang="zh-CN" sz="2000" dirty="0"/>
              <a:t>U</a:t>
            </a:r>
            <a:r>
              <a:rPr lang="en-US" altLang="zh-CN" sz="2000" dirty="0" smtClean="0"/>
              <a:t>sed </a:t>
            </a:r>
            <a:r>
              <a:rPr lang="en-US" altLang="zh-CN" sz="2000" dirty="0"/>
              <a:t>to organize groups of </a:t>
            </a:r>
            <a:r>
              <a:rPr lang="en-US" altLang="zh-CN" sz="2000" dirty="0" err="1"/>
              <a:t>defs</a:t>
            </a:r>
            <a:r>
              <a:rPr lang="en-US" altLang="zh-CN" sz="2000" dirty="0"/>
              <a:t> into categories, and also to “import” </a:t>
            </a:r>
            <a:r>
              <a:rPr lang="en-US" altLang="zh-CN" sz="2000" dirty="0" err="1"/>
              <a:t>defs</a:t>
            </a:r>
            <a:r>
              <a:rPr lang="en-US" altLang="zh-CN" sz="2000" dirty="0"/>
              <a:t> from other files</a:t>
            </a:r>
            <a:r>
              <a:rPr lang="en-US" altLang="zh-CN" sz="2000" dirty="0" smtClean="0"/>
              <a:t>.</a:t>
            </a:r>
          </a:p>
          <a:p>
            <a:pPr lvl="1"/>
            <a:r>
              <a:rPr lang="en-US" altLang="zh-CN" sz="2000" dirty="0" smtClean="0"/>
              <a:t>Support “import” attribute which pulls the names into local namespace as normal Python does. Note </a:t>
            </a:r>
            <a:r>
              <a:rPr lang="en-US" altLang="zh-CN" sz="2000" dirty="0"/>
              <a:t>The names imported by the </a:t>
            </a:r>
            <a:r>
              <a:rPr lang="en-US" altLang="zh-CN" sz="2000" dirty="0" smtClean="0"/>
              <a:t>import</a:t>
            </a:r>
            <a:r>
              <a:rPr lang="en-US" altLang="zh-CN" sz="2000" dirty="0"/>
              <a:t> attribute take precedence over any names that exist within the current context.</a:t>
            </a:r>
            <a:endParaRPr lang="en-US" altLang="zh-CN" sz="2000" dirty="0" smtClean="0"/>
          </a:p>
          <a:p>
            <a:pPr lvl="1"/>
            <a:endParaRPr lang="zh-CN" altLang="en-US" sz="2000" dirty="0"/>
          </a:p>
        </p:txBody>
      </p:sp>
      <p:sp>
        <p:nvSpPr>
          <p:cNvPr id="4" name="TextBox 3"/>
          <p:cNvSpPr txBox="1"/>
          <p:nvPr/>
        </p:nvSpPr>
        <p:spPr>
          <a:xfrm>
            <a:off x="1043608" y="4221088"/>
            <a:ext cx="3168352" cy="2308324"/>
          </a:xfrm>
          <a:prstGeom prst="rect">
            <a:avLst/>
          </a:prstGeom>
          <a:noFill/>
        </p:spPr>
        <p:txBody>
          <a:bodyPr wrap="square" rtlCol="0">
            <a:spAutoFit/>
          </a:bodyPr>
          <a:lstStyle/>
          <a:p>
            <a:r>
              <a:rPr lang="en-US" altLang="zh-CN" dirty="0" smtClean="0"/>
              <a:t>## components.html</a:t>
            </a:r>
          </a:p>
          <a:p>
            <a:r>
              <a:rPr lang="en-US" altLang="zh-CN" dirty="0" smtClean="0"/>
              <a:t>&lt;%def name="comp1()"&gt;</a:t>
            </a:r>
          </a:p>
          <a:p>
            <a:r>
              <a:rPr lang="en-US" altLang="zh-CN" dirty="0" smtClean="0"/>
              <a:t>    this is comp1</a:t>
            </a:r>
          </a:p>
          <a:p>
            <a:r>
              <a:rPr lang="en-US" altLang="zh-CN" dirty="0" smtClean="0"/>
              <a:t>&lt;/%def&gt;</a:t>
            </a:r>
          </a:p>
          <a:p>
            <a:endParaRPr lang="en-US" altLang="zh-CN" dirty="0" smtClean="0"/>
          </a:p>
          <a:p>
            <a:r>
              <a:rPr lang="en-US" altLang="zh-CN" dirty="0" smtClean="0"/>
              <a:t>&lt;%def name="comp2(x)"&gt;</a:t>
            </a:r>
          </a:p>
          <a:p>
            <a:r>
              <a:rPr lang="en-US" altLang="zh-CN" dirty="0" smtClean="0"/>
              <a:t>    this is comp2, x is ${x}</a:t>
            </a:r>
          </a:p>
          <a:p>
            <a:r>
              <a:rPr lang="en-US" altLang="zh-CN" dirty="0" smtClean="0"/>
              <a:t>&lt;/%def&gt;</a:t>
            </a:r>
            <a:endParaRPr lang="zh-CN" altLang="en-US" dirty="0"/>
          </a:p>
        </p:txBody>
      </p:sp>
      <p:sp>
        <p:nvSpPr>
          <p:cNvPr id="8" name="TextBox 7"/>
          <p:cNvSpPr txBox="1"/>
          <p:nvPr/>
        </p:nvSpPr>
        <p:spPr>
          <a:xfrm>
            <a:off x="3707904" y="4221088"/>
            <a:ext cx="5436096" cy="1477328"/>
          </a:xfrm>
          <a:prstGeom prst="rect">
            <a:avLst/>
          </a:prstGeom>
          <a:noFill/>
        </p:spPr>
        <p:txBody>
          <a:bodyPr wrap="square" rtlCol="0">
            <a:spAutoFit/>
          </a:bodyPr>
          <a:lstStyle/>
          <a:p>
            <a:r>
              <a:rPr lang="en-US" altLang="zh-CN" dirty="0" smtClean="0"/>
              <a:t>## index.html</a:t>
            </a:r>
          </a:p>
          <a:p>
            <a:r>
              <a:rPr lang="en-US" altLang="zh-CN" dirty="0" smtClean="0"/>
              <a:t>&lt;%namespace name="comp" file="components.html"/&gt;</a:t>
            </a:r>
          </a:p>
          <a:p>
            <a:endParaRPr lang="en-US" altLang="zh-CN" dirty="0" smtClean="0"/>
          </a:p>
          <a:p>
            <a:r>
              <a:rPr lang="en-US" altLang="zh-CN" dirty="0" smtClean="0"/>
              <a:t>Here's comp1:  ${comp.comp1()}</a:t>
            </a:r>
          </a:p>
          <a:p>
            <a:r>
              <a:rPr lang="en-US" altLang="zh-CN" dirty="0" smtClean="0"/>
              <a:t>Here's comp2:  ${comp.comp2(x=5)}</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Namespace</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en-US" altLang="zh-CN" sz="2400" dirty="0" smtClean="0"/>
              <a:t>4 ways to call </a:t>
            </a:r>
            <a:r>
              <a:rPr lang="en-US" altLang="zh-CN" sz="2400" dirty="0" smtClean="0"/>
              <a:t>n</a:t>
            </a:r>
            <a:r>
              <a:rPr lang="en-US" altLang="zh-CN" sz="2400" dirty="0" smtClean="0"/>
              <a:t>amespace</a:t>
            </a:r>
            <a:endParaRPr lang="en-US" altLang="zh-CN" sz="2400" dirty="0" smtClean="0"/>
          </a:p>
          <a:p>
            <a:pPr lvl="1"/>
            <a:r>
              <a:rPr lang="en-US" altLang="zh-CN" sz="2000" dirty="0" smtClean="0"/>
              <a:t>Expression</a:t>
            </a:r>
            <a:r>
              <a:rPr lang="en-US" altLang="zh-CN" sz="2000" b="1" dirty="0" smtClean="0"/>
              <a:t/>
            </a:r>
            <a:br>
              <a:rPr lang="en-US" altLang="zh-CN" sz="2000" b="1" dirty="0" smtClean="0"/>
            </a:br>
            <a:r>
              <a:rPr lang="en-US" altLang="zh-CN" sz="2000" b="1" dirty="0" smtClean="0"/>
              <a:t>${</a:t>
            </a:r>
            <a:r>
              <a:rPr lang="en-US" altLang="zh-CN" sz="2000" dirty="0" err="1" smtClean="0"/>
              <a:t>ns.somefunction</a:t>
            </a:r>
            <a:r>
              <a:rPr lang="en-US" altLang="zh-CN" sz="2000" dirty="0" smtClean="0"/>
              <a:t>('some arg1', arg2='some arg2')</a:t>
            </a:r>
            <a:r>
              <a:rPr lang="en-US" altLang="zh-CN" sz="2000" b="1" dirty="0" smtClean="0"/>
              <a:t>}</a:t>
            </a:r>
            <a:endParaRPr lang="en-US" altLang="zh-CN" sz="2000" b="1" dirty="0" smtClean="0"/>
          </a:p>
          <a:p>
            <a:pPr lvl="1"/>
            <a:r>
              <a:rPr lang="en-US" altLang="zh-CN" sz="2000" dirty="0" smtClean="0"/>
              <a:t>Custom tag</a:t>
            </a:r>
            <a:r>
              <a:rPr lang="en-US" altLang="zh-CN" sz="2000" b="1" dirty="0" smtClean="0"/>
              <a:t/>
            </a:r>
            <a:br>
              <a:rPr lang="en-US" altLang="zh-CN" sz="2000" b="1" dirty="0" smtClean="0"/>
            </a:br>
            <a:r>
              <a:rPr lang="en-US" altLang="zh-CN" sz="2000" b="1" dirty="0" smtClean="0"/>
              <a:t>&lt;%</a:t>
            </a:r>
            <a:r>
              <a:rPr lang="en-US" altLang="zh-CN" sz="2000" dirty="0" err="1" smtClean="0"/>
              <a:t>ns:somefunction</a:t>
            </a:r>
            <a:r>
              <a:rPr lang="en-US" altLang="zh-CN" sz="2000" dirty="0" smtClean="0"/>
              <a:t> arg1=‘some arg1’, </a:t>
            </a:r>
            <a:r>
              <a:rPr lang="en-US" altLang="zh-CN" sz="2000" dirty="0" smtClean="0"/>
              <a:t>arg2</a:t>
            </a:r>
            <a:r>
              <a:rPr lang="en-US" altLang="zh-CN" sz="2000" dirty="0" smtClean="0"/>
              <a:t>=‘some arg2‘</a:t>
            </a:r>
            <a:r>
              <a:rPr lang="en-US" altLang="zh-CN" sz="2000" b="1" dirty="0" smtClean="0"/>
              <a:t>/&gt;</a:t>
            </a:r>
          </a:p>
          <a:p>
            <a:pPr lvl="1"/>
            <a:r>
              <a:rPr lang="en-US" altLang="zh-CN" sz="2000" dirty="0" smtClean="0"/>
              <a:t>def </a:t>
            </a:r>
            <a:r>
              <a:rPr lang="en-US" altLang="zh-CN" sz="2000" dirty="0" smtClean="0"/>
              <a:t>with embedded content</a:t>
            </a:r>
            <a:r>
              <a:rPr lang="en-US" altLang="zh-CN" sz="2000" b="1" dirty="0" smtClean="0"/>
              <a:t/>
            </a:r>
            <a:br>
              <a:rPr lang="en-US" altLang="zh-CN" sz="2000" b="1" dirty="0" smtClean="0"/>
            </a:br>
            <a:r>
              <a:rPr lang="en-US" altLang="zh-CN" sz="2000" b="1" dirty="0" smtClean="0"/>
              <a:t>&lt;%</a:t>
            </a:r>
            <a:r>
              <a:rPr lang="en-US" altLang="zh-CN" sz="2000" dirty="0" err="1" smtClean="0"/>
              <a:t>ns:somefunction</a:t>
            </a:r>
            <a:r>
              <a:rPr lang="en-US" altLang="zh-CN" sz="2000" dirty="0" smtClean="0"/>
              <a:t> </a:t>
            </a:r>
            <a:r>
              <a:rPr lang="en-US" altLang="zh-CN" sz="2000" dirty="0" smtClean="0"/>
              <a:t>arg1="some </a:t>
            </a:r>
            <a:r>
              <a:rPr lang="en-US" altLang="zh-CN" sz="2000" dirty="0" err="1" smtClean="0"/>
              <a:t>arg</a:t>
            </a:r>
            <a:r>
              <a:rPr lang="en-US" altLang="zh-CN" sz="2000" dirty="0" smtClean="0"/>
              <a:t>" </a:t>
            </a:r>
            <a:r>
              <a:rPr lang="en-US" altLang="zh-CN" sz="2000" dirty="0" err="1" smtClean="0"/>
              <a:t>args</a:t>
            </a:r>
            <a:r>
              <a:rPr lang="en-US" altLang="zh-CN" sz="2000" dirty="0" smtClean="0"/>
              <a:t>="x, y</a:t>
            </a:r>
            <a:r>
              <a:rPr lang="en-US" altLang="zh-CN" sz="2000" dirty="0" smtClean="0"/>
              <a:t>"&gt;</a:t>
            </a:r>
            <a:br>
              <a:rPr lang="en-US" altLang="zh-CN" sz="2000" dirty="0" smtClean="0"/>
            </a:br>
            <a:r>
              <a:rPr lang="en-US" altLang="zh-CN" sz="2000" dirty="0" smtClean="0"/>
              <a:t>        Some </a:t>
            </a:r>
            <a:r>
              <a:rPr lang="en-US" altLang="zh-CN" sz="2000" dirty="0" smtClean="0"/>
              <a:t>record: ${x}, ${y</a:t>
            </a:r>
            <a:r>
              <a:rPr lang="en-US" altLang="zh-CN" sz="2000" dirty="0" smtClean="0"/>
              <a:t>}</a:t>
            </a:r>
            <a:br>
              <a:rPr lang="en-US" altLang="zh-CN" sz="2000" dirty="0" smtClean="0"/>
            </a:br>
            <a:r>
              <a:rPr lang="en-US" altLang="zh-CN" sz="2000" b="1" dirty="0" smtClean="0"/>
              <a:t>&lt;/%</a:t>
            </a:r>
            <a:r>
              <a:rPr lang="en-US" altLang="zh-CN" sz="2000" dirty="0" err="1" smtClean="0"/>
              <a:t>ns:somefunction</a:t>
            </a:r>
            <a:r>
              <a:rPr lang="en-US" altLang="zh-CN" sz="2000" dirty="0" smtClean="0"/>
              <a:t>&gt;</a:t>
            </a:r>
          </a:p>
          <a:p>
            <a:pPr lvl="1"/>
            <a:r>
              <a:rPr lang="en-US" altLang="zh-CN" sz="2000" dirty="0" smtClean="0"/>
              <a:t>Classic</a:t>
            </a:r>
            <a:br>
              <a:rPr lang="en-US" altLang="zh-CN" sz="2000" dirty="0" smtClean="0"/>
            </a:br>
            <a:r>
              <a:rPr lang="en-US" altLang="zh-CN" sz="2000" b="1" dirty="0" smtClean="0"/>
              <a:t>&lt;%call </a:t>
            </a:r>
            <a:r>
              <a:rPr lang="en-US" altLang="zh-CN" sz="2000" dirty="0" err="1" smtClean="0"/>
              <a:t>expr</a:t>
            </a:r>
            <a:r>
              <a:rPr lang="en-US" altLang="zh-CN" sz="2000" dirty="0" smtClean="0"/>
              <a:t>=“</a:t>
            </a:r>
            <a:r>
              <a:rPr lang="en-US" altLang="zh-CN" sz="2000" dirty="0" err="1" smtClean="0"/>
              <a:t>ns.somefunction</a:t>
            </a:r>
            <a:r>
              <a:rPr lang="en-US" altLang="zh-CN" sz="2000" dirty="0" smtClean="0"/>
              <a:t>(arg1</a:t>
            </a:r>
            <a:r>
              <a:rPr lang="en-US" altLang="zh-CN" sz="2000" dirty="0" smtClean="0"/>
              <a:t>='some </a:t>
            </a:r>
            <a:r>
              <a:rPr lang="en-US" altLang="zh-CN" sz="2000" dirty="0" err="1" smtClean="0"/>
              <a:t>arg</a:t>
            </a:r>
            <a:r>
              <a:rPr lang="en-US" altLang="zh-CN" sz="2000" dirty="0" smtClean="0"/>
              <a:t>')" </a:t>
            </a:r>
            <a:r>
              <a:rPr lang="en-US" altLang="zh-CN" sz="2000" dirty="0" err="1" smtClean="0"/>
              <a:t>args</a:t>
            </a:r>
            <a:r>
              <a:rPr lang="en-US" altLang="zh-CN" sz="2000" dirty="0" smtClean="0"/>
              <a:t>="x, y</a:t>
            </a:r>
            <a:r>
              <a:rPr lang="en-US" altLang="zh-CN" sz="2000" dirty="0" smtClean="0"/>
              <a:t>"&gt;</a:t>
            </a:r>
            <a:br>
              <a:rPr lang="en-US" altLang="zh-CN" sz="2000" dirty="0" smtClean="0"/>
            </a:br>
            <a:r>
              <a:rPr lang="en-US" altLang="zh-CN" sz="2000" dirty="0" smtClean="0"/>
              <a:t>        Some </a:t>
            </a:r>
            <a:r>
              <a:rPr lang="en-US" altLang="zh-CN" sz="2000" dirty="0" smtClean="0"/>
              <a:t>record: ${x}, ${y</a:t>
            </a:r>
            <a:r>
              <a:rPr lang="en-US" altLang="zh-CN" sz="2000" dirty="0" smtClean="0"/>
              <a:t>}</a:t>
            </a:r>
            <a:br>
              <a:rPr lang="en-US" altLang="zh-CN" sz="2000" dirty="0" smtClean="0"/>
            </a:br>
            <a:r>
              <a:rPr lang="en-US" altLang="zh-CN" sz="2000" b="1" dirty="0" smtClean="0"/>
              <a:t>&lt;/%</a:t>
            </a:r>
            <a:r>
              <a:rPr lang="en-US" altLang="zh-CN" sz="2000" b="1" dirty="0" smtClean="0"/>
              <a:t>call&gt;</a:t>
            </a:r>
            <a:endParaRPr lang="zh-CN" altLang="en-US" sz="2000" b="1"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zh-CN"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Namespace</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en-US" altLang="zh-CN" sz="2400" dirty="0" smtClean="0"/>
              <a:t>Namespace from regular Python module</a:t>
            </a:r>
            <a:endParaRPr lang="en-US" altLang="zh-CN" sz="2400" dirty="0" smtClean="0"/>
          </a:p>
          <a:p>
            <a:pPr lvl="1"/>
            <a:r>
              <a:rPr lang="en-US" altLang="zh-CN" sz="2000" dirty="0" smtClean="0"/>
              <a:t>The imported callable from Python module should take at least one argument, context, an instance of Context</a:t>
            </a:r>
            <a:endParaRPr lang="en-US" altLang="zh-CN" sz="2000" b="1" dirty="0" smtClean="0"/>
          </a:p>
          <a:p>
            <a:pPr lvl="1"/>
            <a:r>
              <a:rPr lang="en-US" altLang="zh-CN" sz="2000" dirty="0" smtClean="0"/>
              <a:t>Note that when calling the imported callable, don’t need provide the “context” parameter, the </a:t>
            </a:r>
            <a:r>
              <a:rPr lang="en-US" altLang="zh-CN" sz="2000" dirty="0" err="1" smtClean="0"/>
              <a:t>Mako</a:t>
            </a:r>
            <a:r>
              <a:rPr lang="en-US" altLang="zh-CN" sz="2000" dirty="0" smtClean="0"/>
              <a:t> run time takes care of this.</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i="1" dirty="0" smtClean="0"/>
          </a:p>
          <a:p>
            <a:pPr lvl="1"/>
            <a:endParaRPr lang="en-US" altLang="zh-CN" sz="2000" dirty="0" smtClean="0"/>
          </a:p>
          <a:p>
            <a:pPr lvl="1"/>
            <a:endParaRPr lang="en-US" altLang="zh-CN" sz="2000" dirty="0" smtClean="0"/>
          </a:p>
          <a:p>
            <a:pPr lvl="1"/>
            <a:endParaRPr lang="en-US" altLang="zh-CN" sz="2000" dirty="0" smtClean="0"/>
          </a:p>
          <a:p>
            <a:pPr lvl="1"/>
            <a:endParaRPr lang="zh-CN" altLang="en-US" sz="2000" dirty="0"/>
          </a:p>
        </p:txBody>
      </p:sp>
      <p:sp>
        <p:nvSpPr>
          <p:cNvPr id="4" name="TextBox 3"/>
          <p:cNvSpPr txBox="1"/>
          <p:nvPr/>
        </p:nvSpPr>
        <p:spPr>
          <a:xfrm>
            <a:off x="827584" y="3429000"/>
            <a:ext cx="3168352" cy="1200329"/>
          </a:xfrm>
          <a:prstGeom prst="rect">
            <a:avLst/>
          </a:prstGeom>
          <a:noFill/>
        </p:spPr>
        <p:txBody>
          <a:bodyPr wrap="square" rtlCol="0">
            <a:spAutoFit/>
          </a:bodyPr>
          <a:lstStyle/>
          <a:p>
            <a:r>
              <a:rPr lang="en-US" altLang="zh-CN" dirty="0" smtClean="0"/>
              <a:t># some/module.py</a:t>
            </a:r>
          </a:p>
          <a:p>
            <a:r>
              <a:rPr lang="en-US" altLang="zh-CN" dirty="0" smtClean="0"/>
              <a:t>def </a:t>
            </a:r>
            <a:r>
              <a:rPr lang="en-US" altLang="zh-CN" dirty="0" err="1" smtClean="0"/>
              <a:t>my_tag</a:t>
            </a:r>
            <a:r>
              <a:rPr lang="en-US" altLang="zh-CN" dirty="0" smtClean="0"/>
              <a:t>(context):</a:t>
            </a:r>
          </a:p>
          <a:p>
            <a:r>
              <a:rPr lang="en-US" altLang="zh-CN" dirty="0" smtClean="0"/>
              <a:t>    </a:t>
            </a:r>
            <a:r>
              <a:rPr lang="en-US" altLang="zh-CN" dirty="0" err="1" smtClean="0"/>
              <a:t>context.write</a:t>
            </a:r>
            <a:r>
              <a:rPr lang="en-US" altLang="zh-CN" dirty="0" smtClean="0"/>
              <a:t>("hello world")</a:t>
            </a:r>
          </a:p>
          <a:p>
            <a:r>
              <a:rPr lang="en-US" altLang="zh-CN" dirty="0" smtClean="0"/>
              <a:t>    return ''</a:t>
            </a:r>
            <a:endParaRPr lang="zh-CN" altLang="en-US" dirty="0"/>
          </a:p>
        </p:txBody>
      </p:sp>
      <p:sp>
        <p:nvSpPr>
          <p:cNvPr id="5" name="TextBox 4"/>
          <p:cNvSpPr txBox="1"/>
          <p:nvPr/>
        </p:nvSpPr>
        <p:spPr>
          <a:xfrm>
            <a:off x="3923928" y="3429000"/>
            <a:ext cx="5220072" cy="923330"/>
          </a:xfrm>
          <a:prstGeom prst="rect">
            <a:avLst/>
          </a:prstGeom>
          <a:noFill/>
        </p:spPr>
        <p:txBody>
          <a:bodyPr wrap="square" rtlCol="0">
            <a:spAutoFit/>
          </a:bodyPr>
          <a:lstStyle/>
          <a:p>
            <a:r>
              <a:rPr lang="en-US" altLang="zh-CN" dirty="0" smtClean="0"/>
              <a:t># a template</a:t>
            </a:r>
            <a:br>
              <a:rPr lang="en-US" altLang="zh-CN" dirty="0" smtClean="0"/>
            </a:br>
            <a:r>
              <a:rPr lang="en-US" altLang="zh-CN" dirty="0" smtClean="0"/>
              <a:t>&lt;%</a:t>
            </a:r>
            <a:r>
              <a:rPr lang="en-US" altLang="zh-CN" dirty="0" smtClean="0"/>
              <a:t>namespace name="hw" module="</a:t>
            </a:r>
            <a:r>
              <a:rPr lang="en-US" altLang="zh-CN" dirty="0" err="1" smtClean="0"/>
              <a:t>some.module</a:t>
            </a:r>
            <a:r>
              <a:rPr lang="en-US" altLang="zh-CN" dirty="0" smtClean="0"/>
              <a:t>"/&gt; </a:t>
            </a:r>
            <a:r>
              <a:rPr lang="en-US" altLang="zh-CN" dirty="0" smtClean="0"/>
              <a:t/>
            </a:r>
            <a:br>
              <a:rPr lang="en-US" altLang="zh-CN" dirty="0" smtClean="0"/>
            </a:br>
            <a:r>
              <a:rPr lang="en-US" altLang="zh-CN" dirty="0" smtClean="0">
                <a:solidFill>
                  <a:srgbClr val="FF0000"/>
                </a:solidFill>
              </a:rPr>
              <a:t>${</a:t>
            </a:r>
            <a:r>
              <a:rPr lang="en-US" altLang="zh-CN" b="1" dirty="0" err="1" smtClean="0">
                <a:solidFill>
                  <a:srgbClr val="FF0000"/>
                </a:solidFill>
              </a:rPr>
              <a:t>hw.my_tag</a:t>
            </a:r>
            <a:r>
              <a:rPr lang="en-US" altLang="zh-CN" b="1" dirty="0" smtClean="0">
                <a:solidFill>
                  <a:srgbClr val="FF0000"/>
                </a:solidFill>
              </a:rPr>
              <a:t>()}</a:t>
            </a:r>
            <a:endParaRPr lang="zh-CN" altLang="en-US"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Namespace</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en-US" altLang="zh-CN" sz="2400" dirty="0" smtClean="0"/>
              <a:t>Namespace from regular Python module</a:t>
            </a:r>
            <a:endParaRPr lang="en-US" altLang="zh-CN" sz="2400" dirty="0" smtClean="0"/>
          </a:p>
          <a:p>
            <a:pPr lvl="1"/>
            <a:r>
              <a:rPr lang="en-US" altLang="zh-CN" sz="2000" dirty="0" smtClean="0"/>
              <a:t>When calling in an “embedded content” context, need use </a:t>
            </a:r>
            <a:r>
              <a:rPr lang="en-US" altLang="zh-CN" sz="2000" dirty="0" err="1" smtClean="0"/>
              <a:t>support_caller</a:t>
            </a:r>
            <a:r>
              <a:rPr lang="en-US" altLang="zh-CN" sz="2000" dirty="0" smtClean="0"/>
              <a:t>() decorator</a:t>
            </a:r>
            <a:endParaRPr lang="en-US" altLang="zh-CN" sz="2000" b="1" dirty="0" smtClean="0"/>
          </a:p>
          <a:p>
            <a:pPr lvl="1"/>
            <a:r>
              <a:rPr lang="en-US" altLang="zh-CN" sz="2000" dirty="0" smtClean="0"/>
              <a:t>Note that when calling the imported callable, don’t need provide the “context” parameter, the </a:t>
            </a:r>
            <a:r>
              <a:rPr lang="en-US" altLang="zh-CN" sz="2000" dirty="0" err="1" smtClean="0"/>
              <a:t>Mako</a:t>
            </a:r>
            <a:r>
              <a:rPr lang="en-US" altLang="zh-CN" sz="2000" dirty="0" smtClean="0"/>
              <a:t> run time takes care of this.</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i="1" dirty="0" smtClean="0"/>
          </a:p>
          <a:p>
            <a:pPr lvl="1"/>
            <a:endParaRPr lang="en-US" altLang="zh-CN" sz="2000" dirty="0" smtClean="0"/>
          </a:p>
          <a:p>
            <a:pPr lvl="1"/>
            <a:endParaRPr lang="en-US" altLang="zh-CN" sz="2000" dirty="0" smtClean="0"/>
          </a:p>
          <a:p>
            <a:pPr lvl="1"/>
            <a:endParaRPr lang="en-US" altLang="zh-CN" sz="2000" dirty="0" smtClean="0"/>
          </a:p>
          <a:p>
            <a:pPr lvl="1"/>
            <a:endParaRPr lang="zh-CN" altLang="en-US" sz="2000" dirty="0"/>
          </a:p>
        </p:txBody>
      </p:sp>
      <p:sp>
        <p:nvSpPr>
          <p:cNvPr id="4" name="TextBox 3"/>
          <p:cNvSpPr txBox="1"/>
          <p:nvPr/>
        </p:nvSpPr>
        <p:spPr>
          <a:xfrm>
            <a:off x="179512" y="3573016"/>
            <a:ext cx="4176464" cy="2308324"/>
          </a:xfrm>
          <a:prstGeom prst="rect">
            <a:avLst/>
          </a:prstGeom>
          <a:noFill/>
        </p:spPr>
        <p:txBody>
          <a:bodyPr wrap="square" rtlCol="0">
            <a:spAutoFit/>
          </a:bodyPr>
          <a:lstStyle/>
          <a:p>
            <a:r>
              <a:rPr lang="en-US" altLang="zh-CN" dirty="0" smtClean="0"/>
              <a:t>from </a:t>
            </a:r>
            <a:r>
              <a:rPr lang="en-US" altLang="zh-CN" dirty="0" err="1" smtClean="0"/>
              <a:t>mako.runtime</a:t>
            </a:r>
            <a:r>
              <a:rPr lang="en-US" altLang="zh-CN" dirty="0" smtClean="0"/>
              <a:t> import </a:t>
            </a:r>
            <a:r>
              <a:rPr lang="en-US" altLang="zh-CN" dirty="0" err="1" smtClean="0"/>
              <a:t>supports_caller</a:t>
            </a:r>
            <a:endParaRPr lang="en-US" altLang="zh-CN" dirty="0" smtClean="0"/>
          </a:p>
          <a:p>
            <a:endParaRPr lang="en-US" altLang="zh-CN" dirty="0" smtClean="0"/>
          </a:p>
          <a:p>
            <a:r>
              <a:rPr lang="en-US" altLang="zh-CN" b="1" dirty="0" smtClean="0"/>
              <a:t>@</a:t>
            </a:r>
            <a:r>
              <a:rPr lang="en-US" altLang="zh-CN" b="1" dirty="0" err="1" smtClean="0"/>
              <a:t>supports_caller</a:t>
            </a:r>
            <a:endParaRPr lang="en-US" altLang="zh-CN" b="1" dirty="0" smtClean="0"/>
          </a:p>
          <a:p>
            <a:r>
              <a:rPr lang="en-US" altLang="zh-CN" dirty="0" smtClean="0"/>
              <a:t>def </a:t>
            </a:r>
            <a:r>
              <a:rPr lang="en-US" altLang="zh-CN" dirty="0" err="1" smtClean="0"/>
              <a:t>my_tag</a:t>
            </a:r>
            <a:r>
              <a:rPr lang="en-US" altLang="zh-CN" dirty="0" smtClean="0"/>
              <a:t>(context):</a:t>
            </a:r>
          </a:p>
          <a:p>
            <a:r>
              <a:rPr lang="en-US" altLang="zh-CN" dirty="0" smtClean="0"/>
              <a:t>    </a:t>
            </a:r>
            <a:r>
              <a:rPr lang="en-US" altLang="zh-CN" dirty="0" err="1" smtClean="0"/>
              <a:t>context.write</a:t>
            </a:r>
            <a:r>
              <a:rPr lang="en-US" altLang="zh-CN" dirty="0" smtClean="0"/>
              <a:t>("&lt;div&gt;")</a:t>
            </a:r>
          </a:p>
          <a:p>
            <a:r>
              <a:rPr lang="en-US" altLang="zh-CN" dirty="0" smtClean="0"/>
              <a:t>    context['caller'].body()</a:t>
            </a:r>
          </a:p>
          <a:p>
            <a:r>
              <a:rPr lang="en-US" altLang="zh-CN" dirty="0" smtClean="0"/>
              <a:t>    </a:t>
            </a:r>
            <a:r>
              <a:rPr lang="en-US" altLang="zh-CN" dirty="0" err="1" smtClean="0"/>
              <a:t>context.write</a:t>
            </a:r>
            <a:r>
              <a:rPr lang="en-US" altLang="zh-CN" dirty="0" smtClean="0"/>
              <a:t>("&lt;/div&gt;")</a:t>
            </a:r>
          </a:p>
          <a:p>
            <a:r>
              <a:rPr lang="en-US" altLang="zh-CN" dirty="0" smtClean="0"/>
              <a:t>    return '</a:t>
            </a:r>
            <a:endParaRPr lang="zh-CN" altLang="en-US" dirty="0"/>
          </a:p>
        </p:txBody>
      </p:sp>
      <p:sp>
        <p:nvSpPr>
          <p:cNvPr id="5" name="TextBox 4"/>
          <p:cNvSpPr txBox="1"/>
          <p:nvPr/>
        </p:nvSpPr>
        <p:spPr>
          <a:xfrm>
            <a:off x="3131840" y="4149080"/>
            <a:ext cx="6012160" cy="1754326"/>
          </a:xfrm>
          <a:prstGeom prst="rect">
            <a:avLst/>
          </a:prstGeom>
          <a:noFill/>
        </p:spPr>
        <p:txBody>
          <a:bodyPr wrap="square" rtlCol="0">
            <a:spAutoFit/>
          </a:bodyPr>
          <a:lstStyle/>
          <a:p>
            <a:r>
              <a:rPr lang="en-US" altLang="zh-CN" dirty="0" smtClean="0"/>
              <a:t>from </a:t>
            </a:r>
            <a:r>
              <a:rPr lang="en-US" altLang="zh-CN" dirty="0" err="1" smtClean="0"/>
              <a:t>mako.runtime</a:t>
            </a:r>
            <a:r>
              <a:rPr lang="en-US" altLang="zh-CN" dirty="0" smtClean="0"/>
              <a:t> import </a:t>
            </a:r>
            <a:r>
              <a:rPr lang="en-US" altLang="zh-CN" dirty="0" err="1" smtClean="0"/>
              <a:t>supports_caller</a:t>
            </a:r>
            <a:r>
              <a:rPr lang="en-US" altLang="zh-CN" dirty="0" smtClean="0"/>
              <a:t>, capture</a:t>
            </a:r>
          </a:p>
          <a:p>
            <a:endParaRPr lang="en-US" altLang="zh-CN" dirty="0" smtClean="0"/>
          </a:p>
          <a:p>
            <a:r>
              <a:rPr lang="en-US" altLang="zh-CN" dirty="0" smtClean="0"/>
              <a:t>@</a:t>
            </a:r>
            <a:r>
              <a:rPr lang="en-US" altLang="zh-CN" dirty="0" err="1" smtClean="0"/>
              <a:t>supports_caller</a:t>
            </a:r>
            <a:endParaRPr lang="en-US" altLang="zh-CN" dirty="0" smtClean="0"/>
          </a:p>
          <a:p>
            <a:r>
              <a:rPr lang="en-US" altLang="zh-CN" dirty="0" smtClean="0"/>
              <a:t>def </a:t>
            </a:r>
            <a:r>
              <a:rPr lang="en-US" altLang="zh-CN" dirty="0" err="1" smtClean="0"/>
              <a:t>my_tag</a:t>
            </a:r>
            <a:r>
              <a:rPr lang="en-US" altLang="zh-CN" dirty="0" smtClean="0"/>
              <a:t>(context):</a:t>
            </a:r>
          </a:p>
          <a:p>
            <a:r>
              <a:rPr lang="en-US" altLang="zh-CN" dirty="0" smtClean="0"/>
              <a:t>    return "&lt;div&gt;%s&lt;/div&gt;" % \</a:t>
            </a:r>
          </a:p>
          <a:p>
            <a:r>
              <a:rPr lang="en-US" altLang="zh-CN" dirty="0" smtClean="0"/>
              <a:t>            </a:t>
            </a:r>
            <a:r>
              <a:rPr lang="en-US" altLang="zh-CN" b="1" dirty="0" smtClean="0"/>
              <a:t>capture</a:t>
            </a:r>
            <a:r>
              <a:rPr lang="en-US" altLang="zh-CN" dirty="0" smtClean="0"/>
              <a:t>(context, context['caller'].</a:t>
            </a:r>
            <a:r>
              <a:rPr lang="en-US" altLang="zh-CN" b="1" dirty="0" smtClean="0"/>
              <a:t>body</a:t>
            </a:r>
            <a:r>
              <a:rPr lang="en-US" altLang="zh-CN" dirty="0" smtClean="0"/>
              <a:t>, x="</a:t>
            </a:r>
            <a:r>
              <a:rPr lang="en-US" altLang="zh-CN" dirty="0" err="1" smtClean="0"/>
              <a:t>foo</a:t>
            </a:r>
            <a:r>
              <a:rPr lang="en-US" altLang="zh-CN" dirty="0" smtClean="0"/>
              <a:t>", y="bar")</a:t>
            </a:r>
            <a:endParaRPr lang="zh-CN" altLang="en-US"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Namespace</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en-US" altLang="zh-CN" sz="2400" dirty="0" smtClean="0"/>
              <a:t>Built-in namespace</a:t>
            </a:r>
            <a:endParaRPr lang="en-US" altLang="zh-CN" sz="2400" dirty="0" smtClean="0"/>
          </a:p>
          <a:p>
            <a:pPr lvl="1"/>
            <a:r>
              <a:rPr lang="en-US" altLang="zh-CN" sz="2000" b="1" dirty="0" smtClean="0"/>
              <a:t>local</a:t>
            </a:r>
            <a:r>
              <a:rPr lang="en-US" altLang="zh-CN" sz="2000" dirty="0" smtClean="0"/>
              <a:t/>
            </a:r>
            <a:br>
              <a:rPr lang="en-US" altLang="zh-CN" sz="2000" dirty="0" smtClean="0"/>
            </a:br>
            <a:r>
              <a:rPr lang="en-US" altLang="zh-CN" sz="2000" dirty="0" smtClean="0"/>
              <a:t>Is for the currently executing template. Include all top level </a:t>
            </a:r>
            <a:r>
              <a:rPr lang="en-US" altLang="zh-CN" sz="2000" dirty="0" err="1" smtClean="0"/>
              <a:t>defs</a:t>
            </a:r>
            <a:r>
              <a:rPr lang="en-US" altLang="zh-CN" sz="2000" dirty="0" smtClean="0"/>
              <a:t>, template’s body() function</a:t>
            </a:r>
            <a:endParaRPr lang="en-US" altLang="zh-CN" sz="2000" b="1" dirty="0" smtClean="0"/>
          </a:p>
          <a:p>
            <a:pPr lvl="1"/>
            <a:r>
              <a:rPr lang="en-US" altLang="zh-CN" sz="2000" b="1" dirty="0" smtClean="0"/>
              <a:t>self</a:t>
            </a:r>
            <a:r>
              <a:rPr lang="en-US" altLang="zh-CN" sz="2000" dirty="0" smtClean="0"/>
              <a:t/>
            </a:r>
            <a:br>
              <a:rPr lang="en-US" altLang="zh-CN" sz="2000" dirty="0" smtClean="0"/>
            </a:br>
            <a:r>
              <a:rPr lang="en-US" altLang="zh-CN" sz="2000" dirty="0" smtClean="0"/>
              <a:t>No template inheritance: same as local</a:t>
            </a:r>
            <a:br>
              <a:rPr lang="en-US" altLang="zh-CN" sz="2000" dirty="0" smtClean="0"/>
            </a:br>
            <a:r>
              <a:rPr lang="en-US" altLang="zh-CN" sz="2000" dirty="0" smtClean="0"/>
              <a:t>Otherwise: </a:t>
            </a:r>
            <a:r>
              <a:rPr lang="en-US" altLang="zh-CN" sz="2000" dirty="0" smtClean="0"/>
              <a:t>references the </a:t>
            </a:r>
            <a:r>
              <a:rPr lang="en-US" altLang="zh-CN" sz="2000" dirty="0" smtClean="0"/>
              <a:t>topmost (</a:t>
            </a:r>
            <a:r>
              <a:rPr lang="en-US" altLang="zh-CN" sz="2000" dirty="0" smtClean="0"/>
              <a:t>most </a:t>
            </a:r>
            <a:r>
              <a:rPr lang="en-US" altLang="zh-CN" sz="2000" dirty="0" smtClean="0"/>
              <a:t>derived) template </a:t>
            </a:r>
            <a:r>
              <a:rPr lang="en-US" altLang="zh-CN" sz="2000" dirty="0" smtClean="0"/>
              <a:t>in the inheritance </a:t>
            </a:r>
            <a:r>
              <a:rPr lang="en-US" altLang="zh-CN" sz="2000" dirty="0" smtClean="0"/>
              <a:t>chain</a:t>
            </a:r>
            <a:endParaRPr lang="en-US" altLang="zh-CN" sz="2000" dirty="0" smtClean="0"/>
          </a:p>
          <a:p>
            <a:pPr lvl="1"/>
            <a:r>
              <a:rPr lang="en-US" altLang="zh-CN" sz="2000" b="1" dirty="0" smtClean="0"/>
              <a:t>n</a:t>
            </a:r>
            <a:r>
              <a:rPr lang="en-US" altLang="zh-CN" sz="2000" b="1" dirty="0" smtClean="0"/>
              <a:t>ext</a:t>
            </a:r>
            <a:r>
              <a:rPr lang="en-US" altLang="zh-CN" sz="2000" dirty="0" smtClean="0"/>
              <a:t/>
            </a:r>
            <a:br>
              <a:rPr lang="en-US" altLang="zh-CN" sz="2000" dirty="0" smtClean="0"/>
            </a:br>
            <a:r>
              <a:rPr lang="en-US" altLang="zh-CN" sz="2000" dirty="0" smtClean="0"/>
              <a:t>Reference to </a:t>
            </a:r>
            <a:r>
              <a:rPr lang="en-US" altLang="zh-CN" sz="2000" dirty="0" smtClean="0"/>
              <a:t>immediately following child template</a:t>
            </a:r>
            <a:endParaRPr lang="en-US" altLang="zh-CN" sz="2000" dirty="0" smtClean="0"/>
          </a:p>
          <a:p>
            <a:pPr lvl="1"/>
            <a:r>
              <a:rPr lang="en-US" altLang="zh-CN" sz="2000" b="1" dirty="0" smtClean="0"/>
              <a:t>parent</a:t>
            </a:r>
            <a:br>
              <a:rPr lang="en-US" altLang="zh-CN" sz="2000" b="1" dirty="0" smtClean="0"/>
            </a:br>
            <a:r>
              <a:rPr lang="en-US" altLang="zh-CN" sz="2000" dirty="0" smtClean="0"/>
              <a:t>Reference </a:t>
            </a:r>
            <a:r>
              <a:rPr lang="en-US" altLang="zh-CN" sz="2000" dirty="0" smtClean="0"/>
              <a:t>to immediately </a:t>
            </a:r>
            <a:r>
              <a:rPr lang="en-US" altLang="zh-CN" sz="2000" dirty="0" smtClean="0"/>
              <a:t>preceding parent </a:t>
            </a:r>
            <a:r>
              <a:rPr lang="en-US" altLang="zh-CN" sz="2000" dirty="0" smtClean="0"/>
              <a:t>template</a:t>
            </a:r>
            <a:endParaRPr lang="en-US" altLang="zh-CN" sz="2000" b="1"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i="1" dirty="0" smtClean="0"/>
          </a:p>
          <a:p>
            <a:pPr lvl="1"/>
            <a:endParaRPr lang="en-US" altLang="zh-CN" sz="2000" dirty="0" smtClean="0"/>
          </a:p>
          <a:p>
            <a:pPr lvl="1"/>
            <a:endParaRPr lang="en-US" altLang="zh-CN" sz="2000" dirty="0" smtClean="0"/>
          </a:p>
          <a:p>
            <a:pPr lvl="1"/>
            <a:endParaRPr lang="en-US" altLang="zh-CN" sz="2000" dirty="0" smtClean="0"/>
          </a:p>
          <a:p>
            <a:pPr lvl="1"/>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60848"/>
            <a:ext cx="8229600" cy="1143000"/>
          </a:xfrm>
        </p:spPr>
        <p:txBody>
          <a:bodyPr/>
          <a:lstStyle/>
          <a:p>
            <a:r>
              <a:rPr lang="en-US" altLang="zh-CN" dirty="0" smtClean="0"/>
              <a:t>Syntax</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Namespace</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en-US" altLang="zh-CN" sz="2400" dirty="0" smtClean="0"/>
              <a:t>Inheritable namespace</a:t>
            </a:r>
            <a:endParaRPr lang="en-US" altLang="zh-CN" sz="2000" dirty="0" smtClean="0"/>
          </a:p>
          <a:p>
            <a:pPr lvl="1"/>
            <a:r>
              <a:rPr lang="en-US" altLang="zh-CN" sz="2000" b="1" dirty="0" smtClean="0"/>
              <a:t>inheritable="</a:t>
            </a:r>
            <a:r>
              <a:rPr lang="en-US" altLang="zh-CN" sz="2000" b="1" dirty="0" smtClean="0"/>
              <a:t>True” </a:t>
            </a:r>
            <a:r>
              <a:rPr lang="en-US" altLang="zh-CN" sz="2000" dirty="0" smtClean="0"/>
              <a:t>will </a:t>
            </a:r>
            <a:r>
              <a:rPr lang="en-US" altLang="zh-CN" sz="2000" dirty="0" smtClean="0"/>
              <a:t>cause the namespace to be attached to the </a:t>
            </a:r>
            <a:r>
              <a:rPr lang="en-US" altLang="zh-CN" sz="2000" b="1" dirty="0" smtClean="0"/>
              <a:t>self</a:t>
            </a:r>
            <a:r>
              <a:rPr lang="en-US" altLang="zh-CN" sz="2000" dirty="0" smtClean="0"/>
              <a:t> namespace. </a:t>
            </a:r>
          </a:p>
          <a:p>
            <a:pPr lvl="1"/>
            <a:endParaRPr lang="en-US" altLang="zh-CN" sz="2000" dirty="0" smtClean="0"/>
          </a:p>
          <a:p>
            <a:pPr lvl="1"/>
            <a:endParaRPr lang="en-US" altLang="zh-CN" sz="2000" dirty="0" smtClean="0"/>
          </a:p>
          <a:p>
            <a:pPr lvl="1"/>
            <a:endParaRPr lang="en-US" altLang="zh-CN" sz="2000" i="1"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en-US" altLang="zh-CN" sz="2000" dirty="0" smtClean="0"/>
              <a:t>Familiar with </a:t>
            </a:r>
            <a:r>
              <a:rPr lang="en-US" altLang="zh-CN" sz="2000" i="1" dirty="0" smtClean="0"/>
              <a:t>class </a:t>
            </a:r>
            <a:r>
              <a:rPr lang="en-US" altLang="zh-CN" sz="2000" b="1" dirty="0" err="1" smtClean="0"/>
              <a:t>mako.runtime.Namespace</a:t>
            </a:r>
            <a:r>
              <a:rPr lang="en-US" altLang="zh-CN" sz="2000" dirty="0" smtClean="0"/>
              <a:t> API</a:t>
            </a:r>
            <a:endParaRPr lang="zh-CN" altLang="en-US" sz="2000" dirty="0"/>
          </a:p>
        </p:txBody>
      </p:sp>
      <p:sp>
        <p:nvSpPr>
          <p:cNvPr id="6" name="TextBox 5"/>
          <p:cNvSpPr txBox="1"/>
          <p:nvPr/>
        </p:nvSpPr>
        <p:spPr>
          <a:xfrm>
            <a:off x="1259632" y="4797152"/>
            <a:ext cx="6012160" cy="369332"/>
          </a:xfrm>
          <a:prstGeom prst="rect">
            <a:avLst/>
          </a:prstGeom>
          <a:noFill/>
        </p:spPr>
        <p:txBody>
          <a:bodyPr wrap="square" rtlCol="0">
            <a:spAutoFit/>
          </a:bodyPr>
          <a:lstStyle/>
          <a:p>
            <a:r>
              <a:rPr lang="en-US" altLang="zh-CN" b="1" dirty="0" smtClean="0">
                <a:solidFill>
                  <a:srgbClr val="FF0000"/>
                </a:solidFill>
              </a:rPr>
              <a:t> </a:t>
            </a:r>
            <a:endParaRPr lang="zh-CN" altLang="en-US" b="1" dirty="0">
              <a:solidFill>
                <a:srgbClr val="FF0000"/>
              </a:solidFill>
            </a:endParaRPr>
          </a:p>
        </p:txBody>
      </p:sp>
      <p:sp>
        <p:nvSpPr>
          <p:cNvPr id="7" name="TextBox 6"/>
          <p:cNvSpPr txBox="1"/>
          <p:nvPr/>
        </p:nvSpPr>
        <p:spPr>
          <a:xfrm>
            <a:off x="1259632" y="2924944"/>
            <a:ext cx="6170151" cy="2031325"/>
          </a:xfrm>
          <a:prstGeom prst="rect">
            <a:avLst/>
          </a:prstGeom>
          <a:noFill/>
        </p:spPr>
        <p:txBody>
          <a:bodyPr wrap="none" rtlCol="0">
            <a:spAutoFit/>
          </a:bodyPr>
          <a:lstStyle/>
          <a:p>
            <a:r>
              <a:rPr lang="en-US" altLang="zh-CN" dirty="0" smtClean="0"/>
              <a:t>## base.html</a:t>
            </a:r>
          </a:p>
          <a:p>
            <a:r>
              <a:rPr lang="en-US" altLang="zh-CN" dirty="0" smtClean="0"/>
              <a:t>&lt;%namespace name="</a:t>
            </a:r>
            <a:r>
              <a:rPr lang="en-US" altLang="zh-CN" dirty="0" err="1" smtClean="0"/>
              <a:t>foo</a:t>
            </a:r>
            <a:r>
              <a:rPr lang="en-US" altLang="zh-CN" dirty="0" smtClean="0"/>
              <a:t>" file="foo.html" </a:t>
            </a:r>
            <a:r>
              <a:rPr lang="en-US" altLang="zh-CN" b="1" dirty="0" smtClean="0"/>
              <a:t>inheritable="True</a:t>
            </a:r>
            <a:r>
              <a:rPr lang="en-US" altLang="zh-CN" b="1" dirty="0" smtClean="0"/>
              <a:t>"/&gt;</a:t>
            </a:r>
            <a:endParaRPr lang="en-US" altLang="zh-CN" b="1" dirty="0" smtClean="0"/>
          </a:p>
          <a:p>
            <a:r>
              <a:rPr lang="en-US" altLang="zh-CN" dirty="0" smtClean="0"/>
              <a:t>${</a:t>
            </a:r>
            <a:r>
              <a:rPr lang="en-US" altLang="zh-CN" dirty="0" err="1" smtClean="0"/>
              <a:t>next.body</a:t>
            </a:r>
            <a:r>
              <a:rPr lang="en-US" altLang="zh-CN" dirty="0" smtClean="0"/>
              <a:t>()}</a:t>
            </a:r>
          </a:p>
          <a:p>
            <a:endParaRPr lang="en-US" altLang="zh-CN" dirty="0" smtClean="0"/>
          </a:p>
          <a:p>
            <a:r>
              <a:rPr lang="en-US" altLang="zh-CN" dirty="0" smtClean="0"/>
              <a:t>## somefile.html</a:t>
            </a:r>
          </a:p>
          <a:p>
            <a:r>
              <a:rPr lang="en-US" altLang="zh-CN" b="1" dirty="0" smtClean="0"/>
              <a:t>&lt;%inherit </a:t>
            </a:r>
            <a:r>
              <a:rPr lang="en-US" altLang="zh-CN" dirty="0" smtClean="0"/>
              <a:t>file="base.html</a:t>
            </a:r>
            <a:r>
              <a:rPr lang="en-US" altLang="zh-CN" dirty="0" smtClean="0"/>
              <a:t>"/&gt;</a:t>
            </a:r>
            <a:endParaRPr lang="en-US" altLang="zh-CN" dirty="0" smtClean="0"/>
          </a:p>
          <a:p>
            <a:r>
              <a:rPr lang="en-US" altLang="zh-CN" dirty="0" smtClean="0"/>
              <a:t>${</a:t>
            </a:r>
            <a:r>
              <a:rPr lang="en-US" altLang="zh-CN" dirty="0" err="1" smtClean="0"/>
              <a:t>self.foo.bar</a:t>
            </a:r>
            <a:r>
              <a:rPr lang="en-US" altLang="zh-CN" dirty="0" smtClean="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60848"/>
            <a:ext cx="8229600" cy="1143000"/>
          </a:xfrm>
        </p:spPr>
        <p:txBody>
          <a:bodyPr/>
          <a:lstStyle/>
          <a:p>
            <a:r>
              <a:rPr lang="en-US" altLang="zh-CN" dirty="0" smtClean="0"/>
              <a:t>Inheritance</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Inheritance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Inheritance</a:t>
            </a:r>
            <a:endParaRPr lang="zh-CN" altLang="en-US" sz="2400" dirty="0"/>
          </a:p>
        </p:txBody>
      </p:sp>
      <p:sp>
        <p:nvSpPr>
          <p:cNvPr id="4" name="TextBox 3"/>
          <p:cNvSpPr txBox="1"/>
          <p:nvPr/>
        </p:nvSpPr>
        <p:spPr>
          <a:xfrm>
            <a:off x="467544" y="2276872"/>
            <a:ext cx="3851920" cy="2308324"/>
          </a:xfrm>
          <a:prstGeom prst="rect">
            <a:avLst/>
          </a:prstGeom>
          <a:noFill/>
        </p:spPr>
        <p:txBody>
          <a:bodyPr wrap="square" rtlCol="0">
            <a:spAutoFit/>
          </a:bodyPr>
          <a:lstStyle/>
          <a:p>
            <a:r>
              <a:rPr lang="en-US" altLang="zh-CN" dirty="0" smtClean="0"/>
              <a:t>## index.html</a:t>
            </a:r>
          </a:p>
          <a:p>
            <a:r>
              <a:rPr lang="en-US" altLang="zh-CN" b="1" dirty="0" smtClean="0"/>
              <a:t>&lt;%inherit file="base.html"/&gt;</a:t>
            </a:r>
          </a:p>
          <a:p>
            <a:endParaRPr lang="en-US" altLang="zh-CN" dirty="0" smtClean="0"/>
          </a:p>
          <a:p>
            <a:r>
              <a:rPr lang="en-US" altLang="zh-CN" dirty="0" smtClean="0"/>
              <a:t>&lt;%</a:t>
            </a:r>
            <a:r>
              <a:rPr lang="en-US" altLang="zh-CN" b="1" dirty="0" smtClean="0">
                <a:solidFill>
                  <a:srgbClr val="00B050"/>
                </a:solidFill>
              </a:rPr>
              <a:t>block name="header</a:t>
            </a:r>
            <a:r>
              <a:rPr lang="en-US" altLang="zh-CN" dirty="0" smtClean="0"/>
              <a:t>"&gt;</a:t>
            </a:r>
          </a:p>
          <a:p>
            <a:r>
              <a:rPr lang="en-US" altLang="zh-CN" dirty="0" smtClean="0"/>
              <a:t>    this is some header content</a:t>
            </a:r>
          </a:p>
          <a:p>
            <a:r>
              <a:rPr lang="en-US" altLang="zh-CN" dirty="0" smtClean="0"/>
              <a:t>&lt;/%block&gt;</a:t>
            </a:r>
          </a:p>
          <a:p>
            <a:endParaRPr lang="en-US" altLang="zh-CN" dirty="0" smtClean="0"/>
          </a:p>
          <a:p>
            <a:r>
              <a:rPr lang="en-US" altLang="zh-CN" dirty="0" smtClean="0"/>
              <a:t>this is the body content.</a:t>
            </a:r>
            <a:endParaRPr lang="zh-CN" altLang="en-US" dirty="0"/>
          </a:p>
        </p:txBody>
      </p:sp>
      <p:sp>
        <p:nvSpPr>
          <p:cNvPr id="7" name="TextBox 6"/>
          <p:cNvSpPr txBox="1"/>
          <p:nvPr/>
        </p:nvSpPr>
        <p:spPr>
          <a:xfrm>
            <a:off x="4427984" y="2204864"/>
            <a:ext cx="3816424" cy="4524315"/>
          </a:xfrm>
          <a:prstGeom prst="rect">
            <a:avLst/>
          </a:prstGeom>
          <a:noFill/>
        </p:spPr>
        <p:txBody>
          <a:bodyPr wrap="square" rtlCol="0">
            <a:spAutoFit/>
          </a:bodyPr>
          <a:lstStyle/>
          <a:p>
            <a:r>
              <a:rPr lang="en-US" altLang="zh-CN" dirty="0" smtClean="0"/>
              <a:t>## base.html</a:t>
            </a:r>
          </a:p>
          <a:p>
            <a:r>
              <a:rPr lang="en-US" altLang="zh-CN" dirty="0" smtClean="0"/>
              <a:t>&lt;html&gt;</a:t>
            </a:r>
          </a:p>
          <a:p>
            <a:r>
              <a:rPr lang="en-US" altLang="zh-CN" dirty="0" smtClean="0"/>
              <a:t>    &lt;body&gt;</a:t>
            </a:r>
          </a:p>
          <a:p>
            <a:r>
              <a:rPr lang="en-US" altLang="zh-CN" dirty="0" smtClean="0"/>
              <a:t>        &lt;div class="header"&gt;</a:t>
            </a:r>
          </a:p>
          <a:p>
            <a:r>
              <a:rPr lang="en-US" altLang="zh-CN" dirty="0" smtClean="0"/>
              <a:t>            &lt;%</a:t>
            </a:r>
            <a:r>
              <a:rPr lang="en-US" altLang="zh-CN" b="1" dirty="0" smtClean="0">
                <a:solidFill>
                  <a:srgbClr val="00B050"/>
                </a:solidFill>
              </a:rPr>
              <a:t>block name="header"/&gt;</a:t>
            </a:r>
          </a:p>
          <a:p>
            <a:r>
              <a:rPr lang="en-US" altLang="zh-CN" dirty="0" smtClean="0"/>
              <a:t>        &lt;/div&gt;</a:t>
            </a:r>
          </a:p>
          <a:p>
            <a:endParaRPr lang="en-US" altLang="zh-CN" dirty="0" smtClean="0"/>
          </a:p>
          <a:p>
            <a:r>
              <a:rPr lang="en-US" altLang="zh-CN" b="1" dirty="0" smtClean="0"/>
              <a:t>        ${</a:t>
            </a:r>
            <a:r>
              <a:rPr lang="en-US" altLang="zh-CN" b="1" dirty="0" err="1" smtClean="0"/>
              <a:t>self.body</a:t>
            </a:r>
            <a:r>
              <a:rPr lang="en-US" altLang="zh-CN" b="1" dirty="0" smtClean="0"/>
              <a:t>()}</a:t>
            </a:r>
          </a:p>
          <a:p>
            <a:endParaRPr lang="en-US" altLang="zh-CN" dirty="0" smtClean="0"/>
          </a:p>
          <a:p>
            <a:r>
              <a:rPr lang="en-US" altLang="zh-CN" dirty="0" smtClean="0"/>
              <a:t>        &lt;div class="footer"&gt;</a:t>
            </a:r>
          </a:p>
          <a:p>
            <a:r>
              <a:rPr lang="en-US" altLang="zh-CN" dirty="0" smtClean="0"/>
              <a:t>            &lt;%block name="footer"&gt;</a:t>
            </a:r>
          </a:p>
          <a:p>
            <a:r>
              <a:rPr lang="en-US" altLang="zh-CN" dirty="0" smtClean="0"/>
              <a:t>                this is the footer</a:t>
            </a:r>
          </a:p>
          <a:p>
            <a:r>
              <a:rPr lang="en-US" altLang="zh-CN" dirty="0" smtClean="0"/>
              <a:t>            &lt;/%block&gt;</a:t>
            </a:r>
          </a:p>
          <a:p>
            <a:r>
              <a:rPr lang="en-US" altLang="zh-CN" dirty="0" smtClean="0"/>
              <a:t>        &lt;/div&gt;</a:t>
            </a:r>
          </a:p>
          <a:p>
            <a:r>
              <a:rPr lang="en-US" altLang="zh-CN" dirty="0" smtClean="0"/>
              <a:t>    &lt;/body&gt;</a:t>
            </a:r>
          </a:p>
          <a:p>
            <a:r>
              <a:rPr lang="en-US" altLang="zh-CN" dirty="0" smtClean="0"/>
              <a:t>&lt;/html&gt;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Inheritance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Breakdown </a:t>
            </a:r>
            <a:r>
              <a:rPr lang="en-US" altLang="zh-CN" sz="2400" dirty="0" smtClean="0"/>
              <a:t>of the execution:</a:t>
            </a:r>
            <a:endParaRPr lang="en-US" altLang="zh-CN" sz="2400" dirty="0" smtClean="0"/>
          </a:p>
          <a:p>
            <a:pPr marL="914400" lvl="1" indent="-457200">
              <a:buFont typeface="+mj-lt"/>
              <a:buAutoNum type="arabicPeriod"/>
            </a:pPr>
            <a:r>
              <a:rPr lang="en-US" altLang="zh-CN" sz="2000" dirty="0" smtClean="0"/>
              <a:t>When index.html is rendered, control immediately passes to </a:t>
            </a:r>
            <a:r>
              <a:rPr lang="en-US" altLang="zh-CN" sz="2000" dirty="0" smtClean="0"/>
              <a:t>base.html</a:t>
            </a:r>
          </a:p>
          <a:p>
            <a:pPr marL="914400" lvl="1" indent="-457200">
              <a:buFont typeface="+mj-lt"/>
              <a:buAutoNum type="arabicPeriod"/>
            </a:pPr>
            <a:r>
              <a:rPr lang="en-US" altLang="zh-CN" sz="2000" dirty="0" smtClean="0"/>
              <a:t>base.html then renders the top part of an HTML document, then invokes the &lt;%block name="header"&gt; block. It invokes the underlying header() function of a built-in namespace called self. Since index.html is the topmost template and also defines a block called header, it's this header block that ultimately gets executed – instead of the one that's present in base.html.</a:t>
            </a:r>
          </a:p>
          <a:p>
            <a:pPr marL="914400" lvl="1" indent="-457200">
              <a:buFont typeface="+mj-lt"/>
              <a:buAutoNum type="arabicPeriod"/>
            </a:pPr>
            <a:r>
              <a:rPr lang="en-US" altLang="zh-CN" sz="2000" dirty="0" smtClean="0"/>
              <a:t>Control comes back to base.html. Some more HTML is rendered.</a:t>
            </a:r>
          </a:p>
          <a:p>
            <a:pPr marL="914400" lvl="1" indent="-457200">
              <a:buFont typeface="+mj-lt"/>
              <a:buAutoNum type="arabicPeriod"/>
            </a:pPr>
            <a:r>
              <a:rPr lang="en-US" altLang="zh-CN" sz="2000" dirty="0" smtClean="0"/>
              <a:t>base.html executes </a:t>
            </a:r>
            <a:r>
              <a:rPr lang="en-US" altLang="zh-CN" sz="2000" dirty="0" err="1" smtClean="0"/>
              <a:t>self.body</a:t>
            </a:r>
            <a:r>
              <a:rPr lang="en-US" altLang="zh-CN" sz="2000" dirty="0" smtClean="0"/>
              <a:t>(). The body() function on all template-based namespaces refers to the main body of the template, therefore the main body of index.html is rendered.</a:t>
            </a:r>
          </a:p>
          <a:p>
            <a:pPr lvl="1"/>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Inheritance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Breakdown </a:t>
            </a:r>
            <a:r>
              <a:rPr lang="en-US" altLang="zh-CN" sz="2400" dirty="0" smtClean="0"/>
              <a:t>of the </a:t>
            </a:r>
            <a:r>
              <a:rPr lang="en-US" altLang="zh-CN" sz="2400" dirty="0" smtClean="0"/>
              <a:t>execution (Cont.):</a:t>
            </a:r>
          </a:p>
          <a:p>
            <a:pPr marL="914400" lvl="1" indent="-457200">
              <a:buFont typeface="+mj-lt"/>
              <a:buAutoNum type="arabicPeriod" startAt="5"/>
            </a:pPr>
            <a:r>
              <a:rPr lang="en-US" altLang="zh-CN" sz="2000" dirty="0" smtClean="0"/>
              <a:t>base.html </a:t>
            </a:r>
            <a:r>
              <a:rPr lang="en-US" altLang="zh-CN" sz="2000" dirty="0" smtClean="0"/>
              <a:t>executes </a:t>
            </a:r>
            <a:r>
              <a:rPr lang="en-US" altLang="zh-CN" sz="2000" dirty="0" err="1" smtClean="0"/>
              <a:t>self.body</a:t>
            </a:r>
            <a:r>
              <a:rPr lang="en-US" altLang="zh-CN" sz="2000" dirty="0" smtClean="0"/>
              <a:t>(). </a:t>
            </a:r>
            <a:r>
              <a:rPr lang="en-US" altLang="zh-CN" sz="2000" dirty="0" smtClean="0"/>
              <a:t>The body() function on all template-based namespaces refers to the main body of the template, therefore the main body of index.html is rendered</a:t>
            </a:r>
            <a:r>
              <a:rPr lang="en-US" altLang="zh-CN" sz="2000" dirty="0" smtClean="0"/>
              <a:t>.</a:t>
            </a:r>
          </a:p>
          <a:p>
            <a:pPr marL="914400" lvl="1" indent="-457200">
              <a:buFont typeface="+mj-lt"/>
              <a:buAutoNum type="arabicPeriod" startAt="5"/>
            </a:pPr>
            <a:r>
              <a:rPr lang="en-US" altLang="zh-CN" sz="2000" dirty="0" smtClean="0"/>
              <a:t>When &lt;%block name="header"&gt; is encountered in index.html during the </a:t>
            </a:r>
            <a:r>
              <a:rPr lang="en-US" altLang="zh-CN" sz="2000" dirty="0" err="1" smtClean="0"/>
              <a:t>self.body</a:t>
            </a:r>
            <a:r>
              <a:rPr lang="en-US" altLang="zh-CN" sz="2000" dirty="0" smtClean="0"/>
              <a:t>() call, a conditional is checked – does the current inherited template, i.e. base.html, also define this block? If yes, the &lt;%block&gt; is </a:t>
            </a:r>
            <a:r>
              <a:rPr lang="en-US" altLang="zh-CN" sz="2000" b="1" dirty="0" smtClean="0"/>
              <a:t>not</a:t>
            </a:r>
            <a:r>
              <a:rPr lang="en-US" altLang="zh-CN" sz="2000" dirty="0" smtClean="0"/>
              <a:t> executed here – the inheritance mechanism knows that the parent template is responsible for rendering this block (and in fact it already has). In other words a block only renders in its </a:t>
            </a:r>
            <a:r>
              <a:rPr lang="en-US" altLang="zh-CN" sz="2000" b="1" i="1" dirty="0" err="1" smtClean="0"/>
              <a:t>basemost</a:t>
            </a:r>
            <a:r>
              <a:rPr lang="en-US" altLang="zh-CN" sz="2000" i="1" dirty="0" smtClean="0"/>
              <a:t> scope</a:t>
            </a:r>
            <a:r>
              <a:rPr lang="en-US" altLang="zh-CN" sz="2000" dirty="0" smtClean="0"/>
              <a:t>.</a:t>
            </a:r>
          </a:p>
          <a:p>
            <a:pPr marL="914400" lvl="1" indent="-457200">
              <a:buFont typeface="+mj-lt"/>
              <a:buAutoNum type="arabicPeriod" startAt="5"/>
            </a:pPr>
            <a:r>
              <a:rPr lang="en-US" altLang="zh-CN" sz="2000" dirty="0" smtClean="0"/>
              <a:t>Control comes back to base.html. More HTML is rendered, then the &lt;%block name="footer"&gt; expression is invoked.</a:t>
            </a:r>
            <a:endParaRPr lang="zh-CN" alt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Inheritance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Breakdown </a:t>
            </a:r>
            <a:r>
              <a:rPr lang="en-US" altLang="zh-CN" sz="2400" dirty="0" smtClean="0"/>
              <a:t>of the </a:t>
            </a:r>
            <a:r>
              <a:rPr lang="en-US" altLang="zh-CN" sz="2400" dirty="0" smtClean="0"/>
              <a:t>execution (Cont.):</a:t>
            </a:r>
          </a:p>
          <a:p>
            <a:pPr marL="914400" lvl="1" indent="-457200">
              <a:buFont typeface="+mj-lt"/>
              <a:buAutoNum type="arabicPeriod" startAt="8"/>
            </a:pPr>
            <a:r>
              <a:rPr lang="en-US" altLang="zh-CN" sz="2000" dirty="0" smtClean="0"/>
              <a:t>The footer block is only defined in base.html, so being the topmost definition of footer, it’s the one that executes. If index.html also specified footer, then its version would override that of the base</a:t>
            </a:r>
            <a:r>
              <a:rPr lang="en-US" altLang="zh-CN" sz="2000" dirty="0" smtClean="0"/>
              <a:t>.</a:t>
            </a:r>
          </a:p>
          <a:p>
            <a:pPr marL="914400" lvl="1" indent="-457200">
              <a:buFont typeface="+mj-lt"/>
              <a:buAutoNum type="arabicPeriod" startAt="8"/>
            </a:pPr>
            <a:r>
              <a:rPr lang="en-US" altLang="zh-CN" sz="2000" dirty="0" smtClean="0"/>
              <a:t>base.html finishes up rendering its HTML and the template is complete</a:t>
            </a:r>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Inheritance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Note</a:t>
            </a:r>
          </a:p>
          <a:p>
            <a:pPr marL="914400" lvl="1" indent="-457200"/>
            <a:r>
              <a:rPr lang="en-US" altLang="zh-CN" sz="2000" dirty="0" smtClean="0"/>
              <a:t>A nested def is not part of the template’s exported namespace and will NOT be part of </a:t>
            </a:r>
            <a:r>
              <a:rPr lang="en-US" altLang="zh-CN" sz="2000" b="1" dirty="0" smtClean="0"/>
              <a:t>self</a:t>
            </a:r>
          </a:p>
          <a:p>
            <a:pPr marL="914400" lvl="1" indent="-457200"/>
            <a:r>
              <a:rPr lang="en-US" altLang="zh-CN" sz="2000" dirty="0" smtClean="0"/>
              <a:t>A named block no matter how deeply nested however is always placed in </a:t>
            </a:r>
            <a:r>
              <a:rPr lang="en-US" altLang="zh-CN" sz="2000" b="1" dirty="0" smtClean="0"/>
              <a:t>self</a:t>
            </a:r>
            <a:r>
              <a:rPr lang="en-US" altLang="zh-CN" sz="2000" dirty="0" smtClean="0"/>
              <a:t> namespace</a:t>
            </a:r>
            <a:endParaRPr lang="zh-CN"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60848"/>
            <a:ext cx="8229600" cy="1143000"/>
          </a:xfrm>
        </p:spPr>
        <p:txBody>
          <a:bodyPr/>
          <a:lstStyle/>
          <a:p>
            <a:r>
              <a:rPr lang="en-US" altLang="zh-CN" dirty="0" smtClean="0"/>
              <a:t>Filtering and Buffering</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Filtering and buffering</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Built-in filters</a:t>
            </a:r>
          </a:p>
          <a:p>
            <a:pPr lvl="1"/>
            <a:r>
              <a:rPr lang="en-US" altLang="zh-CN" sz="2000" dirty="0" smtClean="0"/>
              <a:t>h, h, x, trim etc</a:t>
            </a:r>
          </a:p>
          <a:p>
            <a:r>
              <a:rPr lang="en-US" altLang="zh-CN" sz="2400" dirty="0" smtClean="0"/>
              <a:t>User defined filters</a:t>
            </a:r>
            <a:endParaRPr lang="en-US" altLang="zh-CN" sz="2400" dirty="0" smtClean="0"/>
          </a:p>
          <a:p>
            <a:pPr lvl="1"/>
            <a:r>
              <a:rPr lang="en-US" altLang="zh-CN" sz="2000" dirty="0" smtClean="0"/>
              <a:t>Accept only one string argument</a:t>
            </a:r>
            <a:endParaRPr lang="zh-CN" altLang="en-US" sz="2000" dirty="0"/>
          </a:p>
        </p:txBody>
      </p:sp>
      <p:sp>
        <p:nvSpPr>
          <p:cNvPr id="4" name="TextBox 3"/>
          <p:cNvSpPr txBox="1"/>
          <p:nvPr/>
        </p:nvSpPr>
        <p:spPr>
          <a:xfrm>
            <a:off x="1259632" y="3356992"/>
            <a:ext cx="5000856" cy="1938992"/>
          </a:xfrm>
          <a:prstGeom prst="rect">
            <a:avLst/>
          </a:prstGeom>
          <a:noFill/>
        </p:spPr>
        <p:txBody>
          <a:bodyPr wrap="none" rtlCol="0">
            <a:spAutoFit/>
          </a:bodyPr>
          <a:lstStyle/>
          <a:p>
            <a:r>
              <a:rPr lang="en-US" altLang="zh-CN" sz="2000" dirty="0" smtClean="0"/>
              <a:t>&lt;%!</a:t>
            </a:r>
          </a:p>
          <a:p>
            <a:r>
              <a:rPr lang="en-US" altLang="zh-CN" sz="2000" dirty="0" smtClean="0"/>
              <a:t>    def </a:t>
            </a:r>
            <a:r>
              <a:rPr lang="en-US" altLang="zh-CN" sz="2000" dirty="0" err="1" smtClean="0"/>
              <a:t>myescape</a:t>
            </a:r>
            <a:r>
              <a:rPr lang="en-US" altLang="zh-CN" sz="2000" dirty="0" smtClean="0"/>
              <a:t>(text):</a:t>
            </a:r>
          </a:p>
          <a:p>
            <a:r>
              <a:rPr lang="en-US" altLang="zh-CN" sz="2000" dirty="0" smtClean="0"/>
              <a:t>        return "&lt;TAG&gt;" + text + "&lt;/TAG&gt;"</a:t>
            </a:r>
          </a:p>
          <a:p>
            <a:r>
              <a:rPr lang="en-US" altLang="zh-CN" sz="2000" dirty="0" smtClean="0"/>
              <a:t>%&gt;</a:t>
            </a:r>
          </a:p>
          <a:p>
            <a:endParaRPr lang="en-US" altLang="zh-CN" sz="2000" dirty="0" smtClean="0"/>
          </a:p>
          <a:p>
            <a:r>
              <a:rPr lang="en-US" altLang="zh-CN" sz="2000" dirty="0" smtClean="0"/>
              <a:t>Here's some tagged text: ${"text" | </a:t>
            </a:r>
            <a:r>
              <a:rPr lang="en-US" altLang="zh-CN" sz="2000" dirty="0" err="1" smtClean="0"/>
              <a:t>myescape</a:t>
            </a:r>
            <a:r>
              <a:rPr lang="en-US" altLang="zh-CN" sz="2000" dirty="0" smtClean="0"/>
              <a:t>}</a:t>
            </a: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Filtering and buffering</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Buffering</a:t>
            </a:r>
          </a:p>
          <a:p>
            <a:pPr lvl="1"/>
            <a:r>
              <a:rPr lang="en-US" altLang="zh-CN" sz="2000" dirty="0" smtClean="0"/>
              <a:t>What is the following output if </a:t>
            </a:r>
            <a:r>
              <a:rPr lang="en-US" altLang="zh-CN" sz="2000" dirty="0" err="1" smtClean="0"/>
              <a:t>somedef</a:t>
            </a:r>
            <a:r>
              <a:rPr lang="en-US" altLang="zh-CN" sz="2000" dirty="0" smtClean="0"/>
              <a:t>() produce “hello” ?</a:t>
            </a:r>
            <a:br>
              <a:rPr lang="en-US" altLang="zh-CN" sz="2000" dirty="0" smtClean="0"/>
            </a:br>
            <a:r>
              <a:rPr lang="en-US" altLang="zh-CN" sz="2000" dirty="0" smtClean="0"/>
              <a:t>${" </a:t>
            </a:r>
            <a:r>
              <a:rPr lang="en-US" altLang="zh-CN" sz="2000" dirty="0" smtClean="0"/>
              <a:t>results " + </a:t>
            </a:r>
            <a:r>
              <a:rPr lang="en-US" altLang="zh-CN" sz="2000" dirty="0" err="1" smtClean="0"/>
              <a:t>somedef</a:t>
            </a:r>
            <a:r>
              <a:rPr lang="en-US" altLang="zh-CN" sz="2000" dirty="0" smtClean="0"/>
              <a:t>() + " more results </a:t>
            </a:r>
            <a:r>
              <a:rPr lang="en-US" altLang="zh-CN" sz="2000" dirty="0" smtClean="0"/>
              <a:t>"} =&gt;</a:t>
            </a:r>
            <a:br>
              <a:rPr lang="en-US" altLang="zh-CN" sz="2000" dirty="0" smtClean="0"/>
            </a:br>
            <a:r>
              <a:rPr lang="en-US" altLang="zh-CN" sz="2000" dirty="0" smtClean="0">
                <a:solidFill>
                  <a:srgbClr val="00B050"/>
                </a:solidFill>
              </a:rPr>
              <a:t>hello</a:t>
            </a:r>
            <a:r>
              <a:rPr lang="en-US" altLang="zh-CN" sz="2000" dirty="0" smtClean="0"/>
              <a:t> </a:t>
            </a:r>
            <a:r>
              <a:rPr lang="en-US" altLang="zh-CN" sz="2000" dirty="0" smtClean="0"/>
              <a:t>results more </a:t>
            </a:r>
            <a:r>
              <a:rPr lang="en-US" altLang="zh-CN" sz="2000" dirty="0" smtClean="0"/>
              <a:t>results </a:t>
            </a:r>
          </a:p>
          <a:p>
            <a:pPr lvl="1"/>
            <a:r>
              <a:rPr lang="en-US" altLang="zh-CN" sz="2000" dirty="0" smtClean="0"/>
              <a:t>This is because when </a:t>
            </a:r>
            <a:r>
              <a:rPr lang="en-US" altLang="zh-CN" sz="2000" dirty="0" err="1" smtClean="0"/>
              <a:t>somedef</a:t>
            </a:r>
            <a:r>
              <a:rPr lang="en-US" altLang="zh-CN" sz="2000" dirty="0" smtClean="0"/>
              <a:t>() finishes, its output is already piped into the </a:t>
            </a:r>
            <a:r>
              <a:rPr lang="en-US" altLang="zh-CN" sz="2000" dirty="0" err="1" smtClean="0"/>
              <a:t>dest</a:t>
            </a:r>
            <a:r>
              <a:rPr lang="en-US" altLang="zh-CN" sz="2000" dirty="0" smtClean="0"/>
              <a:t> buffer stored in Context</a:t>
            </a:r>
          </a:p>
          <a:p>
            <a:pPr lvl="1"/>
            <a:r>
              <a:rPr lang="en-US" altLang="zh-CN" sz="2000" dirty="0" smtClean="0"/>
              <a:t> </a:t>
            </a:r>
            <a:r>
              <a:rPr lang="en-US" altLang="zh-CN" sz="2000" dirty="0" smtClean="0"/>
              <a:t>Note that the filter argument on %def also causes the def to be buffered.</a:t>
            </a:r>
            <a:endParaRPr lang="en-US" altLang="zh-CN" sz="2000" dirty="0" smtClean="0"/>
          </a:p>
          <a:p>
            <a:pPr lvl="1"/>
            <a:r>
              <a:rPr lang="en-US" altLang="zh-CN" sz="2000" dirty="0" smtClean="0"/>
              <a:t/>
            </a:r>
            <a:br>
              <a:rPr lang="en-US" altLang="zh-CN" sz="2000" dirty="0" smtClean="0"/>
            </a:b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Variable/expression substitution: </a:t>
            </a:r>
            <a:r>
              <a:rPr lang="en-US" altLang="zh-CN" sz="2400" b="1" dirty="0" smtClean="0">
                <a:solidFill>
                  <a:srgbClr val="FF0000"/>
                </a:solidFill>
              </a:rPr>
              <a:t>${…}</a:t>
            </a:r>
          </a:p>
          <a:p>
            <a:pPr lvl="1"/>
            <a:r>
              <a:rPr lang="en-US" altLang="zh-CN" sz="2000" dirty="0" smtClean="0"/>
              <a:t>Contents within ${} are evaluated by Python</a:t>
            </a:r>
          </a:p>
          <a:p>
            <a:pPr lvl="1"/>
            <a:r>
              <a:rPr lang="en-US" altLang="zh-CN" sz="2000" dirty="0" smtClean="0"/>
              <a:t>Variable in ${…} is usually from the </a:t>
            </a:r>
            <a:r>
              <a:rPr lang="en-US" altLang="zh-CN" sz="2000" b="1" dirty="0" smtClean="0"/>
              <a:t>“Context”</a:t>
            </a:r>
          </a:p>
          <a:p>
            <a:pPr lvl="1"/>
            <a:r>
              <a:rPr lang="en-US" altLang="zh-CN" sz="2000" dirty="0" smtClean="0"/>
              <a:t>Result is applied to the template’s </a:t>
            </a:r>
            <a:r>
              <a:rPr lang="en-US" altLang="zh-CN" sz="2000" b="1" dirty="0" smtClean="0"/>
              <a:t>output stream</a:t>
            </a:r>
          </a:p>
          <a:p>
            <a:pPr lvl="1"/>
            <a:r>
              <a:rPr lang="en-US" altLang="zh-CN" sz="2000" dirty="0" smtClean="0"/>
              <a:t>For </a:t>
            </a:r>
            <a:r>
              <a:rPr lang="en-US" altLang="zh-CN" sz="2000" dirty="0" err="1" smtClean="0"/>
              <a:t>eg</a:t>
            </a:r>
            <a:r>
              <a:rPr lang="en-US" altLang="zh-CN" sz="2000" dirty="0" smtClean="0"/>
              <a:t>.</a:t>
            </a:r>
            <a:br>
              <a:rPr lang="en-US" altLang="zh-CN" sz="2000" dirty="0" smtClean="0"/>
            </a:br>
            <a:r>
              <a:rPr lang="en-US" altLang="zh-CN" sz="2000" dirty="0" smtClean="0"/>
              <a:t>This is x: ${x}</a:t>
            </a:r>
            <a:br>
              <a:rPr lang="en-US" altLang="zh-CN" sz="2000" dirty="0" smtClean="0"/>
            </a:br>
            <a:r>
              <a:rPr lang="en-US" altLang="zh-CN" sz="2000" dirty="0" smtClean="0"/>
              <a:t> </a:t>
            </a:r>
            <a:r>
              <a:rPr lang="en-US" altLang="zh-CN" sz="2000" dirty="0" err="1" smtClean="0"/>
              <a:t>pythagorean</a:t>
            </a:r>
            <a:r>
              <a:rPr lang="en-US" altLang="zh-CN" sz="2000" dirty="0" smtClean="0"/>
              <a:t> theorem: </a:t>
            </a:r>
            <a:r>
              <a:rPr lang="en-US" altLang="zh-CN" sz="2000" dirty="0"/>
              <a:t>${</a:t>
            </a:r>
            <a:r>
              <a:rPr lang="en-US" altLang="zh-CN" sz="2000" dirty="0" err="1"/>
              <a:t>pow</a:t>
            </a:r>
            <a:r>
              <a:rPr lang="en-US" altLang="zh-CN" sz="2000" dirty="0" smtClean="0"/>
              <a:t>(x,</a:t>
            </a:r>
            <a:r>
              <a:rPr lang="en-US" altLang="zh-CN" sz="2000" dirty="0"/>
              <a:t>2</a:t>
            </a:r>
            <a:r>
              <a:rPr lang="en-US" altLang="zh-CN" sz="2000" dirty="0" smtClean="0"/>
              <a:t>) </a:t>
            </a:r>
            <a:r>
              <a:rPr lang="en-US" altLang="zh-CN" sz="2000" dirty="0"/>
              <a:t>+</a:t>
            </a:r>
            <a:r>
              <a:rPr lang="en-US" altLang="zh-CN" sz="2000" dirty="0" smtClean="0"/>
              <a:t> </a:t>
            </a:r>
            <a:r>
              <a:rPr lang="en-US" altLang="zh-CN" sz="2000" dirty="0" err="1"/>
              <a:t>pow</a:t>
            </a:r>
            <a:r>
              <a:rPr lang="en-US" altLang="zh-CN" sz="2000" dirty="0" smtClean="0"/>
              <a:t>(y,</a:t>
            </a:r>
            <a:r>
              <a:rPr lang="en-US" altLang="zh-CN" sz="2000" dirty="0"/>
              <a:t>2</a:t>
            </a:r>
            <a:r>
              <a:rPr lang="en-US" altLang="zh-CN" sz="2000" dirty="0" smtClean="0"/>
              <a:t>)</a:t>
            </a:r>
            <a:r>
              <a:rPr lang="en-US" altLang="zh-CN" sz="2000" dirty="0"/>
              <a:t>}</a:t>
            </a:r>
            <a:endParaRPr lang="en-US" altLang="zh-CN" sz="2000" dirty="0" smtClean="0"/>
          </a:p>
          <a:p>
            <a:pPr lvl="1"/>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Filtering and buffering</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Buffering</a:t>
            </a:r>
          </a:p>
          <a:p>
            <a:pPr lvl="1"/>
            <a:r>
              <a:rPr lang="en-US" altLang="zh-CN" sz="2000" dirty="0" err="1" smtClean="0"/>
              <a:t>Mako’s</a:t>
            </a:r>
            <a:r>
              <a:rPr lang="en-US" altLang="zh-CN" sz="2000" dirty="0" smtClean="0"/>
              <a:t> workaround</a:t>
            </a:r>
            <a:br>
              <a:rPr lang="en-US" altLang="zh-CN" sz="2000" dirty="0" smtClean="0"/>
            </a:br>
            <a:endParaRPr lang="zh-CN" altLang="en-US" sz="2000" dirty="0"/>
          </a:p>
        </p:txBody>
      </p:sp>
      <p:sp>
        <p:nvSpPr>
          <p:cNvPr id="5" name="TextBox 4"/>
          <p:cNvSpPr txBox="1"/>
          <p:nvPr/>
        </p:nvSpPr>
        <p:spPr>
          <a:xfrm>
            <a:off x="251520" y="2564904"/>
            <a:ext cx="4968552" cy="923330"/>
          </a:xfrm>
          <a:prstGeom prst="rect">
            <a:avLst/>
          </a:prstGeom>
          <a:noFill/>
        </p:spPr>
        <p:txBody>
          <a:bodyPr wrap="square" rtlCol="0">
            <a:spAutoFit/>
          </a:bodyPr>
          <a:lstStyle/>
          <a:p>
            <a:r>
              <a:rPr lang="en-US" altLang="zh-CN" dirty="0" smtClean="0"/>
              <a:t>&lt;%def name="</a:t>
            </a:r>
            <a:r>
              <a:rPr lang="en-US" altLang="zh-CN" dirty="0" err="1" smtClean="0"/>
              <a:t>somedef</a:t>
            </a:r>
            <a:r>
              <a:rPr lang="en-US" altLang="zh-CN" dirty="0" smtClean="0"/>
              <a:t>()" </a:t>
            </a:r>
            <a:r>
              <a:rPr lang="en-US" altLang="zh-CN" b="1" dirty="0" smtClean="0">
                <a:solidFill>
                  <a:srgbClr val="00B050"/>
                </a:solidFill>
              </a:rPr>
              <a:t>buffered="True"&gt;</a:t>
            </a:r>
          </a:p>
          <a:p>
            <a:r>
              <a:rPr lang="en-US" altLang="zh-CN" dirty="0" smtClean="0"/>
              <a:t>    hello</a:t>
            </a:r>
          </a:p>
          <a:p>
            <a:r>
              <a:rPr lang="en-US" altLang="zh-CN" dirty="0" smtClean="0"/>
              <a:t>&lt;/%def&gt;</a:t>
            </a:r>
            <a:endParaRPr lang="zh-CN" altLang="en-US" dirty="0"/>
          </a:p>
        </p:txBody>
      </p:sp>
      <p:sp>
        <p:nvSpPr>
          <p:cNvPr id="6" name="TextBox 5"/>
          <p:cNvSpPr txBox="1"/>
          <p:nvPr/>
        </p:nvSpPr>
        <p:spPr>
          <a:xfrm>
            <a:off x="5255568" y="2492896"/>
            <a:ext cx="3888432" cy="2031325"/>
          </a:xfrm>
          <a:prstGeom prst="rect">
            <a:avLst/>
          </a:prstGeom>
          <a:noFill/>
        </p:spPr>
        <p:txBody>
          <a:bodyPr wrap="square" rtlCol="0">
            <a:spAutoFit/>
          </a:bodyPr>
          <a:lstStyle/>
          <a:p>
            <a:r>
              <a:rPr lang="en-US" altLang="zh-CN" dirty="0" smtClean="0"/>
              <a:t>def </a:t>
            </a:r>
            <a:r>
              <a:rPr lang="en-US" altLang="zh-CN" dirty="0" err="1" smtClean="0"/>
              <a:t>somedef</a:t>
            </a:r>
            <a:r>
              <a:rPr lang="en-US" altLang="zh-CN" dirty="0" smtClean="0"/>
              <a:t>():</a:t>
            </a:r>
          </a:p>
          <a:p>
            <a:r>
              <a:rPr lang="en-US" altLang="zh-CN" dirty="0" smtClean="0"/>
              <a:t>    </a:t>
            </a:r>
            <a:r>
              <a:rPr lang="en-US" altLang="zh-CN" dirty="0" err="1" smtClean="0"/>
              <a:t>context.push_buffer</a:t>
            </a:r>
            <a:r>
              <a:rPr lang="en-US" altLang="zh-CN" dirty="0" smtClean="0"/>
              <a:t>()</a:t>
            </a:r>
          </a:p>
          <a:p>
            <a:r>
              <a:rPr lang="en-US" altLang="zh-CN" dirty="0" smtClean="0"/>
              <a:t>    try:</a:t>
            </a:r>
          </a:p>
          <a:p>
            <a:r>
              <a:rPr lang="en-US" altLang="zh-CN" dirty="0" smtClean="0"/>
              <a:t>        </a:t>
            </a:r>
            <a:r>
              <a:rPr lang="en-US" altLang="zh-CN" dirty="0" err="1" smtClean="0"/>
              <a:t>context.write</a:t>
            </a:r>
            <a:r>
              <a:rPr lang="en-US" altLang="zh-CN" dirty="0" smtClean="0"/>
              <a:t>("</a:t>
            </a:r>
            <a:r>
              <a:rPr lang="en-US" altLang="zh-CN" dirty="0" err="1" smtClean="0"/>
              <a:t>somedef's</a:t>
            </a:r>
            <a:r>
              <a:rPr lang="en-US" altLang="zh-CN" dirty="0" smtClean="0"/>
              <a:t> results")</a:t>
            </a:r>
          </a:p>
          <a:p>
            <a:r>
              <a:rPr lang="en-US" altLang="zh-CN" dirty="0" smtClean="0"/>
              <a:t>    finally:</a:t>
            </a:r>
          </a:p>
          <a:p>
            <a:r>
              <a:rPr lang="en-US" altLang="zh-CN" dirty="0" smtClean="0"/>
              <a:t>        </a:t>
            </a:r>
            <a:r>
              <a:rPr lang="en-US" altLang="zh-CN" dirty="0" err="1" smtClean="0"/>
              <a:t>buf</a:t>
            </a:r>
            <a:r>
              <a:rPr lang="en-US" altLang="zh-CN" dirty="0" smtClean="0"/>
              <a:t> = </a:t>
            </a:r>
            <a:r>
              <a:rPr lang="en-US" altLang="zh-CN" dirty="0" err="1" smtClean="0"/>
              <a:t>context.pop_buffer</a:t>
            </a:r>
            <a:r>
              <a:rPr lang="en-US" altLang="zh-CN" dirty="0" smtClean="0"/>
              <a:t>()</a:t>
            </a:r>
          </a:p>
          <a:p>
            <a:r>
              <a:rPr lang="en-US" altLang="zh-CN" dirty="0" smtClean="0"/>
              <a:t>    return </a:t>
            </a:r>
            <a:r>
              <a:rPr lang="en-US" altLang="zh-CN" dirty="0" err="1" smtClean="0"/>
              <a:t>buf.getvalue</a:t>
            </a:r>
            <a:r>
              <a:rPr lang="en-US" altLang="zh-CN" dirty="0" smtClean="0"/>
              <a:t>()</a:t>
            </a:r>
            <a:endParaRPr lang="zh-CN" altLang="en-US" dirty="0"/>
          </a:p>
        </p:txBody>
      </p:sp>
      <p:sp>
        <p:nvSpPr>
          <p:cNvPr id="7" name="TextBox 6"/>
          <p:cNvSpPr txBox="1"/>
          <p:nvPr/>
        </p:nvSpPr>
        <p:spPr>
          <a:xfrm>
            <a:off x="251520" y="5301208"/>
            <a:ext cx="5148064" cy="369332"/>
          </a:xfrm>
          <a:prstGeom prst="rect">
            <a:avLst/>
          </a:prstGeom>
          <a:noFill/>
        </p:spPr>
        <p:txBody>
          <a:bodyPr wrap="square" rtlCol="0">
            <a:spAutoFit/>
          </a:bodyPr>
          <a:lstStyle/>
          <a:p>
            <a:r>
              <a:rPr lang="en-US" altLang="zh-CN" dirty="0" smtClean="0"/>
              <a:t>${" results " + </a:t>
            </a:r>
            <a:r>
              <a:rPr lang="en-US" altLang="zh-CN" b="1" dirty="0" smtClean="0">
                <a:solidFill>
                  <a:srgbClr val="00B050"/>
                </a:solidFill>
              </a:rPr>
              <a:t>capture</a:t>
            </a:r>
            <a:r>
              <a:rPr lang="en-US" altLang="zh-CN" dirty="0" smtClean="0"/>
              <a:t>(</a:t>
            </a:r>
            <a:r>
              <a:rPr lang="en-US" altLang="zh-CN" dirty="0" err="1" smtClean="0"/>
              <a:t>somedef</a:t>
            </a:r>
            <a:r>
              <a:rPr lang="en-US" altLang="zh-CN" dirty="0" smtClean="0"/>
              <a:t>()) </a:t>
            </a:r>
            <a:r>
              <a:rPr lang="en-US" altLang="zh-CN" dirty="0" smtClean="0"/>
              <a:t>+ " more results "} </a:t>
            </a:r>
            <a:endParaRPr lang="zh-CN" altLang="en-US" dirty="0"/>
          </a:p>
        </p:txBody>
      </p:sp>
      <p:sp>
        <p:nvSpPr>
          <p:cNvPr id="8" name="TextBox 7"/>
          <p:cNvSpPr txBox="1"/>
          <p:nvPr/>
        </p:nvSpPr>
        <p:spPr>
          <a:xfrm>
            <a:off x="4644008" y="2564904"/>
            <a:ext cx="864096" cy="369332"/>
          </a:xfrm>
          <a:prstGeom prst="rect">
            <a:avLst/>
          </a:prstGeom>
          <a:noFill/>
        </p:spPr>
        <p:txBody>
          <a:bodyPr wrap="square" rtlCol="0">
            <a:spAutoFit/>
          </a:bodyPr>
          <a:lstStyle/>
          <a:p>
            <a:r>
              <a:rPr lang="en-US" altLang="zh-CN" dirty="0" smtClean="0">
                <a:sym typeface="Wingdings" pitchFamily="2" charset="2"/>
              </a:rPr>
              <a:t>&lt; ==&gt;</a:t>
            </a:r>
            <a:endParaRPr lang="zh-CN" altLang="en-US" dirty="0"/>
          </a:p>
        </p:txBody>
      </p:sp>
      <p:sp>
        <p:nvSpPr>
          <p:cNvPr id="9" name="TextBox 8"/>
          <p:cNvSpPr txBox="1"/>
          <p:nvPr/>
        </p:nvSpPr>
        <p:spPr>
          <a:xfrm>
            <a:off x="323528" y="4869160"/>
            <a:ext cx="864096" cy="369332"/>
          </a:xfrm>
          <a:prstGeom prst="rect">
            <a:avLst/>
          </a:prstGeom>
          <a:noFill/>
        </p:spPr>
        <p:txBody>
          <a:bodyPr wrap="square" rtlCol="0">
            <a:spAutoFit/>
          </a:bodyPr>
          <a:lstStyle/>
          <a:p>
            <a:r>
              <a:rPr lang="en-US" altLang="zh-CN" dirty="0" smtClean="0">
                <a:sym typeface="Wingdings" pitchFamily="2" charset="2"/>
              </a:rPr>
              <a:t>Or</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60848"/>
            <a:ext cx="8229600" cy="1143000"/>
          </a:xfrm>
        </p:spPr>
        <p:txBody>
          <a:bodyPr/>
          <a:lstStyle/>
          <a:p>
            <a:r>
              <a:rPr lang="en-US" altLang="zh-CN" dirty="0" smtClean="0"/>
              <a:t>Unicode</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Unicode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(Input) Encoding of the template</a:t>
            </a:r>
          </a:p>
          <a:p>
            <a:pPr lvl="1"/>
            <a:r>
              <a:rPr lang="en-US" altLang="zh-CN" sz="2000" dirty="0" smtClean="0"/>
              <a:t>The magic encoding comment</a:t>
            </a:r>
            <a:br>
              <a:rPr lang="en-US" altLang="zh-CN" sz="2000" dirty="0" smtClean="0"/>
            </a:br>
            <a:r>
              <a:rPr lang="en-US" altLang="zh-CN" sz="2000" dirty="0" smtClean="0"/>
              <a:t> </a:t>
            </a:r>
            <a:r>
              <a:rPr lang="en-US" altLang="zh-CN" sz="2000" dirty="0" smtClean="0">
                <a:solidFill>
                  <a:srgbClr val="00B050"/>
                </a:solidFill>
              </a:rPr>
              <a:t>## -*- coding: utf-8 -*-</a:t>
            </a:r>
            <a:endParaRPr lang="en-US" altLang="zh-CN" sz="2000" dirty="0" smtClean="0">
              <a:solidFill>
                <a:srgbClr val="00B050"/>
              </a:solidFill>
            </a:endParaRPr>
          </a:p>
          <a:p>
            <a:pPr lvl="1"/>
            <a:r>
              <a:rPr lang="en-US" altLang="zh-CN" sz="2000" dirty="0" smtClean="0"/>
              <a:t>Specified to either Template or </a:t>
            </a:r>
            <a:r>
              <a:rPr lang="en-US" altLang="zh-CN" sz="2000" dirty="0" err="1" smtClean="0"/>
              <a:t>TemplateLookup</a:t>
            </a:r>
            <a:r>
              <a:rPr lang="en-US" altLang="zh-CN" sz="2000" dirty="0" smtClean="0"/>
              <a:t> via </a:t>
            </a:r>
            <a:r>
              <a:rPr lang="en-US" altLang="zh-CN" sz="2000" dirty="0" err="1" smtClean="0"/>
              <a:t>input_encoding</a:t>
            </a:r>
            <a:r>
              <a:rPr lang="en-US" altLang="zh-CN" sz="2000" dirty="0" smtClean="0"/>
              <a:t/>
            </a:r>
            <a:br>
              <a:rPr lang="en-US" altLang="zh-CN" sz="2000" dirty="0" smtClean="0"/>
            </a:br>
            <a:r>
              <a:rPr lang="en-US" altLang="zh-CN" sz="2000" dirty="0" smtClean="0"/>
              <a:t>t </a:t>
            </a:r>
            <a:r>
              <a:rPr lang="en-US" altLang="zh-CN" sz="2000" dirty="0" smtClean="0"/>
              <a:t>= </a:t>
            </a:r>
            <a:r>
              <a:rPr lang="en-US" altLang="zh-CN" sz="2000" dirty="0" err="1" smtClean="0"/>
              <a:t>TemplateLookup</a:t>
            </a:r>
            <a:r>
              <a:rPr lang="en-US" altLang="zh-CN" sz="2000" dirty="0" smtClean="0"/>
              <a:t>(directories=['./'], </a:t>
            </a:r>
            <a:r>
              <a:rPr lang="en-US" altLang="zh-CN" sz="2000" dirty="0" err="1" smtClean="0"/>
              <a:t>input_encoding</a:t>
            </a:r>
            <a:r>
              <a:rPr lang="en-US" altLang="zh-CN" sz="2000" dirty="0" smtClean="0"/>
              <a:t>=</a:t>
            </a:r>
            <a:r>
              <a:rPr lang="en-US" altLang="zh-CN" sz="2000" dirty="0" smtClean="0">
                <a:solidFill>
                  <a:srgbClr val="00B050"/>
                </a:solidFill>
              </a:rPr>
              <a:t>'utf-8</a:t>
            </a:r>
            <a:r>
              <a:rPr lang="en-US" altLang="zh-CN" sz="2000" dirty="0" smtClean="0"/>
              <a:t>')</a:t>
            </a:r>
            <a:br>
              <a:rPr lang="en-US" altLang="zh-CN" sz="2000" dirty="0" smtClean="0"/>
            </a:br>
            <a:r>
              <a:rPr lang="en-US" altLang="zh-CN" sz="2000" dirty="0" smtClean="0"/>
              <a:t>The </a:t>
            </a:r>
            <a:r>
              <a:rPr lang="en-US" altLang="zh-CN" sz="2000" dirty="0" smtClean="0"/>
              <a:t>above will assume all located templates specify utf-8 encoding, unless the template itself contains its own magic encoding comment, which takes precedence</a:t>
            </a:r>
          </a:p>
          <a:p>
            <a:r>
              <a:rPr lang="en-US" altLang="zh-CN" sz="2400" dirty="0" smtClean="0"/>
              <a:t>(Output) Encoding</a:t>
            </a:r>
            <a:endParaRPr lang="en-US" altLang="zh-CN" sz="2400" dirty="0" smtClean="0"/>
          </a:p>
          <a:p>
            <a:pPr lvl="1"/>
            <a:r>
              <a:rPr lang="en-US" altLang="zh-CN" sz="2000" dirty="0" smtClean="0"/>
              <a:t>Template and </a:t>
            </a:r>
            <a:r>
              <a:rPr lang="en-US" altLang="zh-CN" sz="2000" dirty="0" err="1" smtClean="0"/>
              <a:t>TemplateLookup</a:t>
            </a:r>
            <a:r>
              <a:rPr lang="en-US" altLang="zh-CN" sz="2000" dirty="0" smtClean="0"/>
              <a:t> accept </a:t>
            </a:r>
            <a:r>
              <a:rPr lang="en-US" altLang="zh-CN" sz="2000" dirty="0" err="1" smtClean="0"/>
              <a:t>output_encoding</a:t>
            </a:r>
            <a:r>
              <a:rPr lang="en-US" altLang="zh-CN" sz="2000" dirty="0" smtClean="0"/>
              <a:t> argument</a:t>
            </a:r>
            <a:endParaRPr lang="zh-CN" alt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60848"/>
            <a:ext cx="8229600" cy="1143000"/>
          </a:xfrm>
        </p:spPr>
        <p:txBody>
          <a:bodyPr/>
          <a:lstStyle/>
          <a:p>
            <a:r>
              <a:rPr lang="en-US" altLang="zh-CN" dirty="0" smtClean="0"/>
              <a:t>Caching</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Caching</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Caching argument</a:t>
            </a:r>
          </a:p>
          <a:p>
            <a:pPr lvl="1"/>
            <a:r>
              <a:rPr lang="en-US" altLang="zh-CN" sz="2000" dirty="0" smtClean="0"/>
              <a:t>cached, </a:t>
            </a:r>
            <a:r>
              <a:rPr lang="en-US" altLang="zh-CN" sz="2000" dirty="0" err="1" smtClean="0"/>
              <a:t>cache_timeout</a:t>
            </a:r>
            <a:r>
              <a:rPr lang="en-US" altLang="zh-CN" sz="2000" dirty="0" smtClean="0"/>
              <a:t>, </a:t>
            </a:r>
            <a:r>
              <a:rPr lang="en-US" altLang="zh-CN" sz="2000" dirty="0" err="1" smtClean="0"/>
              <a:t>cache_key</a:t>
            </a:r>
            <a:r>
              <a:rPr lang="en-US" altLang="zh-CN" sz="2000" dirty="0" smtClean="0"/>
              <a:t> for &lt;%page&gt;, &lt;%def&gt; or &lt;%block&gt;</a:t>
            </a:r>
          </a:p>
          <a:p>
            <a:pPr lvl="1"/>
            <a:r>
              <a:rPr lang="en-US" altLang="zh-CN" sz="2000" dirty="0" err="1" smtClean="0"/>
              <a:t>cache_enabled</a:t>
            </a:r>
            <a:r>
              <a:rPr lang="en-US" altLang="zh-CN" sz="2000" dirty="0" smtClean="0"/>
              <a:t>, </a:t>
            </a:r>
            <a:r>
              <a:rPr lang="en-US" altLang="zh-CN" sz="2000" dirty="0" err="1" smtClean="0"/>
              <a:t>cache_impl</a:t>
            </a:r>
            <a:r>
              <a:rPr lang="en-US" altLang="zh-CN" sz="2000" dirty="0" smtClean="0"/>
              <a:t>, </a:t>
            </a:r>
            <a:r>
              <a:rPr lang="en-US" altLang="zh-CN" sz="2000" dirty="0" err="1" smtClean="0"/>
              <a:t>cache_args</a:t>
            </a:r>
            <a:r>
              <a:rPr lang="en-US" altLang="zh-CN" sz="2000" dirty="0" smtClean="0"/>
              <a:t> for Template and </a:t>
            </a:r>
            <a:r>
              <a:rPr lang="en-US" altLang="zh-CN" sz="2000" dirty="0" err="1" smtClean="0"/>
              <a:t>TemplateLookup</a:t>
            </a:r>
            <a:r>
              <a:rPr lang="en-US" altLang="zh-CN" sz="2000" dirty="0" smtClean="0"/>
              <a:t> </a:t>
            </a:r>
          </a:p>
          <a:p>
            <a:pPr lvl="1"/>
            <a:r>
              <a:rPr lang="en-US" altLang="zh-CN" sz="2000" dirty="0" smtClean="0"/>
              <a:t>Require Beaker third party package installed</a:t>
            </a:r>
          </a:p>
          <a:p>
            <a:r>
              <a:rPr lang="en-US" altLang="zh-CN" sz="2400" dirty="0" smtClean="0"/>
              <a:t>API</a:t>
            </a:r>
            <a:endParaRPr lang="en-US" altLang="zh-CN" sz="2400" dirty="0" smtClean="0"/>
          </a:p>
          <a:p>
            <a:pPr lvl="1"/>
            <a:r>
              <a:rPr lang="en-US" altLang="zh-CN" sz="2000" i="1" dirty="0" smtClean="0"/>
              <a:t>class </a:t>
            </a:r>
            <a:r>
              <a:rPr lang="en-US" altLang="zh-CN" sz="2000" dirty="0" err="1" smtClean="0"/>
              <a:t>mako.cache.Cache</a:t>
            </a:r>
            <a:endParaRPr lang="en-US" altLang="zh-CN" sz="2000" dirty="0" smtClean="0"/>
          </a:p>
          <a:p>
            <a:pPr lvl="1"/>
            <a:r>
              <a:rPr lang="en-US" altLang="zh-CN" sz="2000" i="1" dirty="0" smtClean="0"/>
              <a:t>class </a:t>
            </a:r>
            <a:r>
              <a:rPr lang="en-US" altLang="zh-CN" sz="2000" dirty="0" err="1" smtClean="0"/>
              <a:t>mako.cache.CacheImpl</a:t>
            </a:r>
            <a:r>
              <a:rPr lang="en-US" altLang="zh-CN" sz="2000" dirty="0" smtClean="0"/>
              <a:t>(</a:t>
            </a:r>
            <a:r>
              <a:rPr lang="en-US" altLang="zh-CN" sz="2000" i="1" dirty="0" smtClean="0"/>
              <a:t>cache</a:t>
            </a:r>
            <a:r>
              <a:rPr lang="en-US" altLang="zh-CN" sz="2000" dirty="0" smtClean="0"/>
              <a:t>)</a:t>
            </a:r>
          </a:p>
          <a:p>
            <a:pPr lvl="1"/>
            <a:r>
              <a:rPr lang="en-US" altLang="zh-CN" sz="2000" i="1" dirty="0" smtClean="0"/>
              <a:t>class </a:t>
            </a:r>
            <a:r>
              <a:rPr lang="en-US" altLang="zh-CN" sz="2000" dirty="0" err="1" smtClean="0"/>
              <a:t>mako.ext.beaker_cache.BeakerCacheImpl</a:t>
            </a:r>
            <a:r>
              <a:rPr lang="en-US" altLang="zh-CN" sz="2000" dirty="0" smtClean="0"/>
              <a:t>(</a:t>
            </a:r>
            <a:r>
              <a:rPr lang="en-US" altLang="zh-CN" sz="2000" i="1" dirty="0" smtClean="0"/>
              <a:t>cache</a:t>
            </a:r>
            <a:r>
              <a:rPr lang="en-US" altLang="zh-CN" sz="2000" dirty="0" smtClean="0"/>
              <a:t>)</a:t>
            </a:r>
            <a:endParaRPr lang="zh-CN" alt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060848"/>
            <a:ext cx="8229600" cy="1143000"/>
          </a:xfrm>
        </p:spPr>
        <p:txBody>
          <a:bodyPr/>
          <a:lstStyle/>
          <a:p>
            <a:r>
              <a:rPr lang="en-US" altLang="zh-CN" dirty="0" smtClean="0"/>
              <a:t>Runtime </a:t>
            </a:r>
            <a:r>
              <a:rPr lang="en-US" altLang="zh-CN" dirty="0" err="1" smtClean="0"/>
              <a:t>Env</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Runtime </a:t>
            </a:r>
            <a:r>
              <a:rPr lang="en-US" altLang="zh-CN" dirty="0" err="1" smtClean="0"/>
              <a:t>Env</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Context</a:t>
            </a:r>
            <a:endParaRPr lang="en-US" altLang="zh-CN" sz="2400" dirty="0"/>
          </a:p>
          <a:p>
            <a:pPr lvl="1"/>
            <a:r>
              <a:rPr lang="en-US" altLang="zh-CN" sz="2000" dirty="0" smtClean="0"/>
              <a:t>Central </a:t>
            </a:r>
            <a:r>
              <a:rPr lang="en-US" altLang="zh-CN" sz="2000" dirty="0" smtClean="0"/>
              <a:t>object that is created when a template is first </a:t>
            </a:r>
            <a:r>
              <a:rPr lang="en-US" altLang="zh-CN" sz="2000" dirty="0" smtClean="0"/>
              <a:t>executed</a:t>
            </a:r>
          </a:p>
          <a:p>
            <a:pPr lvl="1"/>
            <a:r>
              <a:rPr lang="en-US" altLang="zh-CN" sz="2000" dirty="0" smtClean="0"/>
              <a:t>Responsible </a:t>
            </a:r>
            <a:r>
              <a:rPr lang="en-US" altLang="zh-CN" sz="2000" dirty="0" smtClean="0"/>
              <a:t>for handling all communication with the outside </a:t>
            </a:r>
            <a:r>
              <a:rPr lang="en-US" altLang="zh-CN" sz="2000" dirty="0" smtClean="0"/>
              <a:t>world</a:t>
            </a:r>
          </a:p>
          <a:p>
            <a:pPr lvl="1"/>
            <a:r>
              <a:rPr lang="en-US" altLang="zh-CN" sz="2000" dirty="0" smtClean="0"/>
              <a:t>Includes </a:t>
            </a:r>
            <a:r>
              <a:rPr lang="en-US" altLang="zh-CN" sz="2000" dirty="0" smtClean="0"/>
              <a:t>two major </a:t>
            </a:r>
            <a:r>
              <a:rPr lang="en-US" altLang="zh-CN" sz="2000" dirty="0" smtClean="0"/>
              <a:t>components</a:t>
            </a:r>
          </a:p>
          <a:p>
            <a:pPr lvl="2"/>
            <a:r>
              <a:rPr lang="en-US" altLang="zh-CN" sz="1800" dirty="0" smtClean="0"/>
              <a:t>output </a:t>
            </a:r>
            <a:r>
              <a:rPr lang="en-US" altLang="zh-CN" sz="1800" dirty="0" smtClean="0"/>
              <a:t>buffer - </a:t>
            </a:r>
            <a:r>
              <a:rPr lang="en-US" altLang="zh-CN" sz="1800" dirty="0" smtClean="0"/>
              <a:t>file-like </a:t>
            </a:r>
            <a:r>
              <a:rPr lang="en-US" altLang="zh-CN" sz="1800" dirty="0" smtClean="0"/>
              <a:t>object like </a:t>
            </a:r>
            <a:r>
              <a:rPr lang="en-US" altLang="zh-CN" sz="1800" dirty="0" err="1" smtClean="0"/>
              <a:t>StringIO</a:t>
            </a:r>
            <a:endParaRPr lang="en-US" altLang="zh-CN" sz="1800" dirty="0" smtClean="0"/>
          </a:p>
          <a:p>
            <a:pPr lvl="2"/>
            <a:r>
              <a:rPr lang="en-US" altLang="zh-CN" sz="1800" dirty="0" smtClean="0"/>
              <a:t>a </a:t>
            </a:r>
            <a:r>
              <a:rPr lang="en-US" altLang="zh-CN" sz="1800" dirty="0" smtClean="0"/>
              <a:t>dictionary of </a:t>
            </a:r>
            <a:r>
              <a:rPr lang="en-US" altLang="zh-CN" sz="1800" dirty="0" smtClean="0"/>
              <a:t>variables (immutable)</a:t>
            </a:r>
          </a:p>
          <a:p>
            <a:pPr lvl="3"/>
            <a:r>
              <a:rPr lang="en-US" altLang="zh-CN" sz="1800" dirty="0" smtClean="0"/>
              <a:t>arguments sent to the </a:t>
            </a:r>
            <a:r>
              <a:rPr lang="en-US" altLang="zh-CN" sz="1800" dirty="0" smtClean="0"/>
              <a:t>render() function</a:t>
            </a:r>
            <a:endParaRPr lang="en-US" altLang="zh-CN" sz="1800" dirty="0" smtClean="0"/>
          </a:p>
          <a:p>
            <a:pPr lvl="3"/>
            <a:r>
              <a:rPr lang="en-US" altLang="zh-CN" sz="1800" dirty="0" smtClean="0"/>
              <a:t>some built-in variables</a:t>
            </a:r>
          </a:p>
          <a:p>
            <a:pPr lvl="1"/>
            <a:r>
              <a:rPr lang="en-US" altLang="zh-CN" sz="2000" dirty="0" smtClean="0"/>
              <a:t>Accessible through “context” reserved name</a:t>
            </a:r>
          </a:p>
          <a:p>
            <a:pPr lvl="1"/>
            <a:r>
              <a:rPr lang="en-US" altLang="zh-CN" sz="2000" dirty="0" smtClean="0"/>
              <a:t>All unresolved variables are taken as UNDEFINED (singleton object)</a:t>
            </a:r>
          </a:p>
          <a:p>
            <a:pPr lvl="1"/>
            <a:r>
              <a:rPr lang="en-US" altLang="zh-CN" sz="2000" dirty="0" smtClean="0"/>
              <a:t>Familiar with </a:t>
            </a:r>
            <a:r>
              <a:rPr lang="en-US" altLang="zh-CN" sz="2000" i="1" dirty="0" smtClean="0"/>
              <a:t>class </a:t>
            </a:r>
            <a:r>
              <a:rPr lang="en-US" altLang="zh-CN" sz="2000" b="1" dirty="0" err="1" smtClean="0">
                <a:solidFill>
                  <a:srgbClr val="00B050"/>
                </a:solidFill>
              </a:rPr>
              <a:t>mako.runtime.Context</a:t>
            </a:r>
            <a:r>
              <a:rPr lang="en-US" altLang="zh-CN" sz="2000" dirty="0" smtClean="0"/>
              <a:t>(</a:t>
            </a:r>
            <a:r>
              <a:rPr lang="en-US" altLang="zh-CN" sz="2000" i="1" dirty="0" smtClean="0"/>
              <a:t>buffer</a:t>
            </a:r>
            <a:r>
              <a:rPr lang="en-US" altLang="zh-CN" sz="2000" dirty="0" smtClean="0"/>
              <a:t>, </a:t>
            </a:r>
            <a:r>
              <a:rPr lang="en-US" altLang="zh-CN" sz="2000" i="1" dirty="0" smtClean="0"/>
              <a:t>**data</a:t>
            </a:r>
            <a:r>
              <a:rPr lang="en-US" altLang="zh-CN" sz="2000" dirty="0" smtClean="0"/>
              <a:t>) API</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Runtime </a:t>
            </a:r>
            <a:r>
              <a:rPr lang="en-US" altLang="zh-CN" dirty="0" err="1" smtClean="0"/>
              <a:t>Env</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Loop Context</a:t>
            </a:r>
            <a:endParaRPr lang="en-US" altLang="zh-CN" sz="2400" dirty="0"/>
          </a:p>
          <a:p>
            <a:pPr lvl="1"/>
            <a:r>
              <a:rPr lang="en-US" altLang="zh-CN" sz="2000" dirty="0" smtClean="0"/>
              <a:t>Within % for blocks, the </a:t>
            </a:r>
            <a:r>
              <a:rPr lang="en-US" altLang="zh-CN" sz="2000" dirty="0" smtClean="0"/>
              <a:t>reserved name </a:t>
            </a:r>
            <a:r>
              <a:rPr lang="en-US" altLang="zh-CN" sz="2000" b="1" dirty="0" smtClean="0">
                <a:solidFill>
                  <a:srgbClr val="00B050"/>
                </a:solidFill>
              </a:rPr>
              <a:t>loop</a:t>
            </a:r>
            <a:r>
              <a:rPr lang="en-US" altLang="zh-CN" sz="2000" dirty="0" smtClean="0"/>
              <a:t> is available. loop tracks the progress of the for </a:t>
            </a:r>
            <a:r>
              <a:rPr lang="en-US" altLang="zh-CN" sz="2000" dirty="0" smtClean="0"/>
              <a:t>loop</a:t>
            </a:r>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en-US" altLang="zh-CN" sz="2000" dirty="0" smtClean="0"/>
              <a:t>Parent loop (outer loop): </a:t>
            </a:r>
            <a:r>
              <a:rPr lang="en-US" altLang="zh-CN" sz="2000" dirty="0" err="1" smtClean="0"/>
              <a:t>loop.parent</a:t>
            </a:r>
            <a:endParaRPr lang="en-US" altLang="zh-CN" sz="2000" dirty="0" smtClean="0"/>
          </a:p>
        </p:txBody>
      </p:sp>
      <p:sp>
        <p:nvSpPr>
          <p:cNvPr id="4" name="TextBox 3"/>
          <p:cNvSpPr txBox="1"/>
          <p:nvPr/>
        </p:nvSpPr>
        <p:spPr>
          <a:xfrm>
            <a:off x="1331640" y="2852936"/>
            <a:ext cx="3744416" cy="1477328"/>
          </a:xfrm>
          <a:prstGeom prst="rect">
            <a:avLst/>
          </a:prstGeom>
          <a:noFill/>
        </p:spPr>
        <p:txBody>
          <a:bodyPr wrap="square" rtlCol="0">
            <a:spAutoFit/>
          </a:bodyPr>
          <a:lstStyle/>
          <a:p>
            <a:r>
              <a:rPr lang="en-US" altLang="zh-CN" dirty="0" smtClean="0"/>
              <a:t>&lt;</a:t>
            </a:r>
            <a:r>
              <a:rPr lang="en-US" altLang="zh-CN" dirty="0" err="1" smtClean="0"/>
              <a:t>ul</a:t>
            </a:r>
            <a:r>
              <a:rPr lang="en-US" altLang="zh-CN" dirty="0" smtClean="0"/>
              <a:t>&gt;</a:t>
            </a:r>
          </a:p>
          <a:p>
            <a:r>
              <a:rPr lang="en-US" altLang="zh-CN" dirty="0" smtClean="0"/>
              <a:t>% for a in ("one", "two", "three"):</a:t>
            </a:r>
          </a:p>
          <a:p>
            <a:r>
              <a:rPr lang="en-US" altLang="zh-CN" dirty="0" smtClean="0"/>
              <a:t>    &lt;</a:t>
            </a:r>
            <a:r>
              <a:rPr lang="en-US" altLang="zh-CN" dirty="0" err="1" smtClean="0"/>
              <a:t>li</a:t>
            </a:r>
            <a:r>
              <a:rPr lang="en-US" altLang="zh-CN" dirty="0" smtClean="0"/>
              <a:t>&gt;Item ${</a:t>
            </a:r>
            <a:r>
              <a:rPr lang="en-US" altLang="zh-CN" b="1" dirty="0" err="1" smtClean="0">
                <a:solidFill>
                  <a:srgbClr val="00B050"/>
                </a:solidFill>
              </a:rPr>
              <a:t>loop.index</a:t>
            </a:r>
            <a:r>
              <a:rPr lang="en-US" altLang="zh-CN" dirty="0" smtClean="0"/>
              <a:t>}: ${a}&lt;/</a:t>
            </a:r>
            <a:r>
              <a:rPr lang="en-US" altLang="zh-CN" dirty="0" err="1" smtClean="0"/>
              <a:t>li</a:t>
            </a:r>
            <a:r>
              <a:rPr lang="en-US" altLang="zh-CN" dirty="0" smtClean="0"/>
              <a:t>&gt;</a:t>
            </a:r>
          </a:p>
          <a:p>
            <a:r>
              <a:rPr lang="en-US" altLang="zh-CN" dirty="0" smtClean="0"/>
              <a:t>% </a:t>
            </a:r>
            <a:r>
              <a:rPr lang="en-US" altLang="zh-CN" dirty="0" err="1" smtClean="0"/>
              <a:t>endfor</a:t>
            </a:r>
            <a:endParaRPr lang="en-US" altLang="zh-CN" dirty="0" smtClean="0"/>
          </a:p>
          <a:p>
            <a:r>
              <a:rPr lang="en-US" altLang="zh-CN" dirty="0" smtClean="0"/>
              <a:t>&lt;/</a:t>
            </a:r>
            <a:r>
              <a:rPr lang="en-US" altLang="zh-CN" dirty="0" err="1" smtClean="0"/>
              <a:t>ul</a:t>
            </a:r>
            <a:r>
              <a:rPr lang="en-US" altLang="zh-CN" dirty="0" smtClean="0"/>
              <a:t>&gt;</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348880"/>
            <a:ext cx="8229600" cy="1143000"/>
          </a:xfrm>
        </p:spPr>
        <p:txBody>
          <a:bodyPr/>
          <a:lstStyle/>
          <a:p>
            <a:r>
              <a:rPr lang="en-US" altLang="zh-CN" dirty="0" smtClean="0"/>
              <a:t>High Level API</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 Level API</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High level APIs</a:t>
            </a:r>
            <a:endParaRPr lang="en-US" altLang="zh-CN" sz="2400" dirty="0"/>
          </a:p>
          <a:p>
            <a:pPr lvl="1"/>
            <a:r>
              <a:rPr lang="en-US" altLang="zh-CN" sz="2000" i="1" dirty="0" smtClean="0"/>
              <a:t>class </a:t>
            </a:r>
            <a:r>
              <a:rPr lang="en-US" altLang="zh-CN" sz="2000" dirty="0" err="1" smtClean="0"/>
              <a:t>mako.template.Template</a:t>
            </a:r>
            <a:endParaRPr lang="en-US" altLang="zh-CN" sz="2000" dirty="0" smtClean="0"/>
          </a:p>
          <a:p>
            <a:pPr lvl="1"/>
            <a:r>
              <a:rPr lang="en-US" altLang="zh-CN" sz="2000" i="1" dirty="0" smtClean="0"/>
              <a:t>class </a:t>
            </a:r>
            <a:r>
              <a:rPr lang="en-US" altLang="zh-CN" sz="2000" dirty="0" err="1" smtClean="0"/>
              <a:t>mako.template.DefTemplate</a:t>
            </a:r>
            <a:endParaRPr lang="en-US" altLang="zh-CN" sz="2000" dirty="0" smtClean="0"/>
          </a:p>
          <a:p>
            <a:pPr lvl="1"/>
            <a:r>
              <a:rPr lang="en-US" altLang="zh-CN" sz="2000" i="1" dirty="0" smtClean="0"/>
              <a:t>class </a:t>
            </a:r>
            <a:r>
              <a:rPr lang="en-US" altLang="zh-CN" sz="2000" dirty="0" err="1" smtClean="0"/>
              <a:t>mako.lookup.TemplateCollection</a:t>
            </a:r>
            <a:endParaRPr lang="en-US" altLang="zh-CN" sz="2000" dirty="0" smtClean="0"/>
          </a:p>
          <a:p>
            <a:pPr lvl="1"/>
            <a:r>
              <a:rPr lang="en-US" altLang="zh-CN" sz="2000" i="1" dirty="0" smtClean="0"/>
              <a:t>class </a:t>
            </a:r>
            <a:r>
              <a:rPr lang="en-US" altLang="zh-CN" sz="2000" dirty="0" err="1" smtClean="0"/>
              <a:t>mako.lookup.TemplateLookup</a:t>
            </a:r>
            <a:endParaRPr lang="en-US" altLang="zh-CN" sz="2000" dirty="0" smtClean="0"/>
          </a:p>
          <a:p>
            <a:pPr lvl="1"/>
            <a:r>
              <a:rPr lang="en-US" altLang="zh-CN" sz="2000" i="1" dirty="0" smtClean="0"/>
              <a:t>class </a:t>
            </a:r>
            <a:r>
              <a:rPr lang="en-US" altLang="zh-CN" sz="2000" dirty="0" err="1" smtClean="0"/>
              <a:t>mako.exceptions.RichTraceback</a:t>
            </a:r>
            <a:endParaRPr lang="en-US" altLang="zh-CN" sz="2000" dirty="0" smtClean="0"/>
          </a:p>
          <a:p>
            <a:pPr lvl="1"/>
            <a:r>
              <a:rPr lang="en-US" altLang="zh-CN" sz="2000" dirty="0" err="1" smtClean="0"/>
              <a:t>mako.exceptions.html_error_template</a:t>
            </a:r>
            <a:r>
              <a:rPr lang="en-US" altLang="zh-CN" sz="2000" dirty="0" smtClean="0"/>
              <a:t>()</a:t>
            </a:r>
            <a:endParaRPr lang="en-US" altLang="zh-CN" sz="2000" dirty="0" smtClean="0"/>
          </a:p>
          <a:p>
            <a:pPr lvl="1"/>
            <a:r>
              <a:rPr lang="en-US" altLang="zh-CN" sz="2000" dirty="0" err="1" smtClean="0"/>
              <a:t>mako.exceptions.text_error_template</a:t>
            </a:r>
            <a:r>
              <a:rPr lang="en-US" altLang="zh-CN" sz="2000" dirty="0" smtClean="0"/>
              <a:t>(</a:t>
            </a:r>
            <a:r>
              <a:rPr lang="en-US" altLang="zh-CN" sz="2000" i="1" dirty="0" smtClean="0"/>
              <a:t>lookup=None</a:t>
            </a:r>
            <a:r>
              <a:rPr lang="en-US" altLang="zh-CN" sz="2000" dirty="0" smtClean="0"/>
              <a:t>)</a:t>
            </a:r>
            <a:endParaRPr lang="en-US" altLang="zh-CN"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Variable/expression escaping: </a:t>
            </a:r>
            <a:r>
              <a:rPr lang="en-US" altLang="zh-CN" sz="2400" b="1" dirty="0" smtClean="0">
                <a:solidFill>
                  <a:srgbClr val="FF0000"/>
                </a:solidFill>
              </a:rPr>
              <a:t>${</a:t>
            </a:r>
            <a:r>
              <a:rPr lang="en-US" altLang="zh-CN" sz="2400" b="1" i="1" dirty="0" smtClean="0">
                <a:solidFill>
                  <a:srgbClr val="FF0000"/>
                </a:solidFill>
              </a:rPr>
              <a:t>expression</a:t>
            </a:r>
            <a:r>
              <a:rPr lang="en-US" altLang="zh-CN" sz="2400" b="1" dirty="0" smtClean="0">
                <a:solidFill>
                  <a:srgbClr val="FF0000"/>
                </a:solidFill>
              </a:rPr>
              <a:t> | </a:t>
            </a:r>
            <a:r>
              <a:rPr lang="en-US" altLang="zh-CN" sz="2400" b="1" i="1" dirty="0" smtClean="0">
                <a:solidFill>
                  <a:srgbClr val="FF0000"/>
                </a:solidFill>
              </a:rPr>
              <a:t>esc_m1, …</a:t>
            </a:r>
            <a:r>
              <a:rPr lang="en-US" altLang="zh-CN" sz="2400" b="1" dirty="0" smtClean="0">
                <a:solidFill>
                  <a:srgbClr val="FF0000"/>
                </a:solidFill>
              </a:rPr>
              <a:t>}</a:t>
            </a:r>
          </a:p>
          <a:p>
            <a:pPr lvl="1"/>
            <a:r>
              <a:rPr lang="en-US" altLang="zh-CN" sz="2000" dirty="0" smtClean="0"/>
              <a:t>HTML, URI, XML, trim etc built-in escaping</a:t>
            </a:r>
          </a:p>
          <a:p>
            <a:pPr lvl="1"/>
            <a:r>
              <a:rPr lang="en-US" altLang="zh-CN" sz="2000" b="1" dirty="0" smtClean="0">
                <a:solidFill>
                  <a:srgbClr val="00B050"/>
                </a:solidFill>
              </a:rPr>
              <a:t>h</a:t>
            </a:r>
            <a:r>
              <a:rPr lang="en-US" altLang="zh-CN" sz="2000" dirty="0" smtClean="0"/>
              <a:t> for HTML, </a:t>
            </a:r>
            <a:r>
              <a:rPr lang="en-US" altLang="zh-CN" sz="2000" b="1" dirty="0" smtClean="0">
                <a:solidFill>
                  <a:srgbClr val="00B050"/>
                </a:solidFill>
              </a:rPr>
              <a:t>u</a:t>
            </a:r>
            <a:r>
              <a:rPr lang="en-US" altLang="zh-CN" sz="2000" dirty="0" smtClean="0"/>
              <a:t> for URI, </a:t>
            </a:r>
            <a:r>
              <a:rPr lang="en-US" altLang="zh-CN" sz="2000" b="1" dirty="0" smtClean="0">
                <a:solidFill>
                  <a:srgbClr val="00B050"/>
                </a:solidFill>
              </a:rPr>
              <a:t>x</a:t>
            </a:r>
            <a:r>
              <a:rPr lang="en-US" altLang="zh-CN" sz="2000" dirty="0" smtClean="0"/>
              <a:t> for </a:t>
            </a:r>
            <a:r>
              <a:rPr lang="en-US" altLang="zh-CN" sz="2000" dirty="0" smtClean="0"/>
              <a:t>XML, </a:t>
            </a:r>
            <a:r>
              <a:rPr lang="en-US" altLang="zh-CN" sz="2000" dirty="0" smtClean="0"/>
              <a:t>trim, entity, </a:t>
            </a:r>
            <a:r>
              <a:rPr lang="en-US" altLang="zh-CN" sz="2000" dirty="0" err="1" smtClean="0"/>
              <a:t>unicode</a:t>
            </a:r>
            <a:r>
              <a:rPr lang="en-US" altLang="zh-CN" sz="2000" dirty="0" smtClean="0"/>
              <a:t>, </a:t>
            </a:r>
            <a:r>
              <a:rPr lang="en-US" altLang="zh-CN" sz="2000" dirty="0" smtClean="0"/>
              <a:t>decode.&lt;some encoding</a:t>
            </a:r>
            <a:r>
              <a:rPr lang="en-US" altLang="zh-CN" sz="2000" dirty="0" smtClean="0"/>
              <a:t>&gt;, n (disable all default filtering, )</a:t>
            </a:r>
            <a:r>
              <a:rPr lang="en-US" altLang="zh-CN" sz="2000" dirty="0" smtClean="0"/>
              <a:t> only filters specified in the local expression tag will be applied</a:t>
            </a:r>
            <a:endParaRPr lang="en-US" altLang="zh-CN" sz="2000" dirty="0" smtClean="0"/>
          </a:p>
          <a:p>
            <a:pPr lvl="1"/>
            <a:r>
              <a:rPr lang="en-US" altLang="zh-CN" sz="2000" dirty="0" smtClean="0"/>
              <a:t>For </a:t>
            </a:r>
            <a:r>
              <a:rPr lang="en-US" altLang="zh-CN" sz="2000" dirty="0" err="1" smtClean="0"/>
              <a:t>eg</a:t>
            </a:r>
            <a:r>
              <a:rPr lang="en-US" altLang="zh-CN" sz="2000" dirty="0" smtClean="0"/>
              <a:t>.</a:t>
            </a:r>
            <a:br>
              <a:rPr lang="en-US" altLang="zh-CN" sz="2000" dirty="0" smtClean="0"/>
            </a:br>
            <a:r>
              <a:rPr lang="en-US" altLang="zh-CN" sz="2000" dirty="0" smtClean="0"/>
              <a:t>${“ this </a:t>
            </a:r>
            <a:r>
              <a:rPr lang="en-US" altLang="zh-CN" sz="2000" dirty="0"/>
              <a:t>is some </a:t>
            </a:r>
            <a:r>
              <a:rPr lang="en-US" altLang="zh-CN" sz="2000" dirty="0" smtClean="0"/>
              <a:t>text " </a:t>
            </a:r>
            <a:r>
              <a:rPr lang="en-US" altLang="zh-CN" sz="2000" dirty="0"/>
              <a:t>|</a:t>
            </a:r>
            <a:r>
              <a:rPr lang="en-US" altLang="zh-CN" sz="2000" dirty="0" smtClean="0"/>
              <a:t> </a:t>
            </a:r>
            <a:r>
              <a:rPr lang="en-US" altLang="zh-CN" sz="2000" dirty="0" smtClean="0"/>
              <a:t>u, trim}   </a:t>
            </a:r>
            <a:r>
              <a:rPr lang="en-US" altLang="zh-CN" sz="2000" dirty="0" smtClean="0">
                <a:solidFill>
                  <a:srgbClr val="00B050"/>
                </a:solidFill>
              </a:rPr>
              <a:t> </a:t>
            </a:r>
            <a:r>
              <a:rPr lang="en-US" altLang="zh-CN" sz="2000" dirty="0" smtClean="0">
                <a:solidFill>
                  <a:srgbClr val="00B050"/>
                </a:solidFill>
              </a:rPr>
              <a:t>=&gt;   </a:t>
            </a:r>
            <a:r>
              <a:rPr lang="en-US" altLang="zh-CN" sz="2000" dirty="0" err="1" smtClean="0"/>
              <a:t>this+is+some+text</a:t>
            </a:r>
            <a:r>
              <a:rPr lang="en-US" altLang="zh-CN" sz="2000" dirty="0" smtClean="0"/>
              <a:t/>
            </a:r>
            <a:br>
              <a:rPr lang="en-US" altLang="zh-CN" sz="2000" dirty="0" smtClean="0"/>
            </a:br>
            <a:r>
              <a:rPr lang="en-US" altLang="zh-CN" sz="2000" dirty="0" smtClean="0"/>
              <a:t>${‘ </a:t>
            </a:r>
            <a:r>
              <a:rPr lang="en-US" altLang="zh-CN" sz="2000" dirty="0" err="1" smtClean="0"/>
              <a:t>myexpression</a:t>
            </a:r>
            <a:r>
              <a:rPr lang="en-US" altLang="zh-CN" sz="2000" dirty="0" smtClean="0"/>
              <a:t> ' </a:t>
            </a:r>
            <a:r>
              <a:rPr lang="en-US" altLang="zh-CN" sz="2000" dirty="0" smtClean="0"/>
              <a:t>| </a:t>
            </a:r>
            <a:r>
              <a:rPr lang="en-US" altLang="zh-CN" sz="2000" dirty="0" err="1" smtClean="0"/>
              <a:t>n,trim</a:t>
            </a:r>
            <a:r>
              <a:rPr lang="en-US" altLang="zh-CN" sz="2000" dirty="0" smtClean="0"/>
              <a:t>} =&gt; </a:t>
            </a:r>
            <a:r>
              <a:rPr lang="en-US" altLang="zh-CN" sz="2000" dirty="0" err="1" smtClean="0"/>
              <a:t>myexpression</a:t>
            </a:r>
            <a:endParaRPr lang="en-US" altLang="zh-CN"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en-US" altLang="zh-CN" sz="2600" dirty="0" smtClean="0"/>
              <a:t>Control Structures: </a:t>
            </a:r>
            <a:r>
              <a:rPr lang="en-US" altLang="zh-CN" sz="2600" b="1" dirty="0" smtClean="0">
                <a:solidFill>
                  <a:srgbClr val="FF0000"/>
                </a:solidFill>
              </a:rPr>
              <a:t>%</a:t>
            </a:r>
          </a:p>
          <a:p>
            <a:pPr lvl="1"/>
            <a:r>
              <a:rPr lang="en-US" altLang="zh-CN" sz="2200" b="1" dirty="0" smtClean="0">
                <a:solidFill>
                  <a:srgbClr val="00B050"/>
                </a:solidFill>
              </a:rPr>
              <a:t>%</a:t>
            </a:r>
            <a:r>
              <a:rPr lang="en-US" altLang="zh-CN" sz="2200" dirty="0"/>
              <a:t> </a:t>
            </a:r>
            <a:r>
              <a:rPr lang="en-US" altLang="zh-CN" sz="2200" dirty="0" smtClean="0"/>
              <a:t>marker </a:t>
            </a:r>
            <a:r>
              <a:rPr lang="en-US" altLang="zh-CN" sz="2200" dirty="0"/>
              <a:t>followed by a regular Python control </a:t>
            </a:r>
            <a:r>
              <a:rPr lang="en-US" altLang="zh-CN" sz="2200" dirty="0" smtClean="0"/>
              <a:t>expression</a:t>
            </a:r>
          </a:p>
          <a:p>
            <a:pPr lvl="1"/>
            <a:r>
              <a:rPr lang="en-US" altLang="zh-CN" sz="2200" dirty="0"/>
              <a:t>“closed” by using another </a:t>
            </a:r>
            <a:r>
              <a:rPr lang="en-US" altLang="zh-CN" sz="2200" b="1" dirty="0" smtClean="0">
                <a:solidFill>
                  <a:srgbClr val="00B050"/>
                </a:solidFill>
              </a:rPr>
              <a:t>%</a:t>
            </a:r>
            <a:r>
              <a:rPr lang="en-US" altLang="zh-CN" sz="2200" b="1" dirty="0">
                <a:solidFill>
                  <a:srgbClr val="00B050"/>
                </a:solidFill>
              </a:rPr>
              <a:t> </a:t>
            </a:r>
            <a:r>
              <a:rPr lang="en-US" altLang="zh-CN" sz="2200" dirty="0"/>
              <a:t>marker with the tag “</a:t>
            </a:r>
            <a:r>
              <a:rPr lang="en-US" altLang="zh-CN" sz="2200" dirty="0" smtClean="0">
                <a:solidFill>
                  <a:srgbClr val="00B050"/>
                </a:solidFill>
              </a:rPr>
              <a:t>end&lt;name&gt;</a:t>
            </a:r>
            <a:r>
              <a:rPr lang="en-US" altLang="zh-CN" sz="2200" dirty="0"/>
              <a:t>”, where “</a:t>
            </a:r>
            <a:r>
              <a:rPr lang="en-US" altLang="zh-CN" sz="2200" dirty="0" smtClean="0"/>
              <a:t>&lt;name&gt;</a:t>
            </a:r>
            <a:r>
              <a:rPr lang="en-US" altLang="zh-CN" sz="2200" dirty="0"/>
              <a:t>” is the keyword of the </a:t>
            </a:r>
            <a:r>
              <a:rPr lang="en-US" altLang="zh-CN" sz="2200" dirty="0" smtClean="0"/>
              <a:t>expression</a:t>
            </a:r>
          </a:p>
          <a:p>
            <a:pPr lvl="1"/>
            <a:r>
              <a:rPr lang="en-US" altLang="zh-CN" sz="2200" dirty="0" smtClean="0"/>
              <a:t>% can be escaped by using “%%”</a:t>
            </a:r>
          </a:p>
          <a:p>
            <a:pPr lvl="1"/>
            <a:r>
              <a:rPr lang="en-US" altLang="zh-CN" sz="2200" dirty="0" smtClean="0"/>
              <a:t>For </a:t>
            </a:r>
            <a:r>
              <a:rPr lang="en-US" altLang="zh-CN" sz="2200" dirty="0" err="1" smtClean="0"/>
              <a:t>eg</a:t>
            </a:r>
            <a:r>
              <a:rPr lang="en-US" altLang="zh-CN" sz="2200" dirty="0" smtClean="0"/>
              <a:t>.</a:t>
            </a:r>
            <a:br>
              <a:rPr lang="en-US" altLang="zh-CN" sz="2200" dirty="0" smtClean="0"/>
            </a:br>
            <a:r>
              <a:rPr lang="en-US" altLang="zh-CN" sz="2000" b="1" dirty="0" smtClean="0"/>
              <a:t>% </a:t>
            </a:r>
            <a:r>
              <a:rPr lang="en-US" altLang="zh-CN" sz="2000" b="1" dirty="0"/>
              <a:t>if</a:t>
            </a:r>
            <a:r>
              <a:rPr lang="en-US" altLang="zh-CN" sz="2000" dirty="0" smtClean="0"/>
              <a:t> x</a:t>
            </a:r>
            <a:r>
              <a:rPr lang="en-US" altLang="zh-CN" sz="2000" dirty="0"/>
              <a:t>==5</a:t>
            </a:r>
            <a:r>
              <a:rPr lang="en-US" altLang="zh-CN" sz="2000" dirty="0" smtClean="0"/>
              <a:t>: </a:t>
            </a:r>
            <a:br>
              <a:rPr lang="en-US" altLang="zh-CN" sz="2000" dirty="0" smtClean="0"/>
            </a:br>
            <a:r>
              <a:rPr lang="en-US" altLang="zh-CN" sz="2000" dirty="0" smtClean="0"/>
              <a:t>    this is some output </a:t>
            </a:r>
            <a:br>
              <a:rPr lang="en-US" altLang="zh-CN" sz="2000" dirty="0" smtClean="0"/>
            </a:br>
            <a:r>
              <a:rPr lang="en-US" altLang="zh-CN" sz="2000" b="1" dirty="0" smtClean="0"/>
              <a:t>% </a:t>
            </a:r>
            <a:r>
              <a:rPr lang="en-US" altLang="zh-CN" sz="2000" b="1" dirty="0" err="1" smtClean="0"/>
              <a:t>endif</a:t>
            </a:r>
            <a:r>
              <a:rPr lang="en-US" altLang="zh-CN" sz="2200" b="1" dirty="0"/>
              <a:t/>
            </a:r>
            <a:br>
              <a:rPr lang="en-US" altLang="zh-CN" sz="2200" b="1" dirty="0"/>
            </a:br>
            <a:r>
              <a:rPr lang="en-US" altLang="zh-CN" sz="2200" b="1" dirty="0" smtClean="0"/>
              <a:t/>
            </a:r>
            <a:br>
              <a:rPr lang="en-US" altLang="zh-CN" sz="2200" b="1" dirty="0" smtClean="0"/>
            </a:br>
            <a:endParaRPr lang="en-US" altLang="zh-CN" sz="2200" b="1" dirty="0" smtClean="0"/>
          </a:p>
        </p:txBody>
      </p:sp>
      <p:sp>
        <p:nvSpPr>
          <p:cNvPr id="5" name="TextBox 4"/>
          <p:cNvSpPr txBox="1"/>
          <p:nvPr/>
        </p:nvSpPr>
        <p:spPr>
          <a:xfrm>
            <a:off x="4572000" y="3995678"/>
            <a:ext cx="2086725" cy="2862322"/>
          </a:xfrm>
          <a:prstGeom prst="rect">
            <a:avLst/>
          </a:prstGeom>
          <a:noFill/>
        </p:spPr>
        <p:txBody>
          <a:bodyPr wrap="none" rtlCol="0">
            <a:spAutoFit/>
          </a:bodyPr>
          <a:lstStyle/>
          <a:p>
            <a:r>
              <a:rPr lang="en-US" altLang="zh-CN" sz="2000" b="1" dirty="0" smtClean="0"/>
              <a:t>% for </a:t>
            </a:r>
            <a:r>
              <a:rPr lang="en-US" altLang="zh-CN" sz="2000" dirty="0" smtClean="0"/>
              <a:t>a in [1, 2 ,3]:</a:t>
            </a:r>
            <a:r>
              <a:rPr lang="en-US" altLang="zh-CN" sz="2000" b="1" dirty="0" smtClean="0"/>
              <a:t/>
            </a:r>
            <a:br>
              <a:rPr lang="en-US" altLang="zh-CN" sz="2000" b="1" dirty="0" smtClean="0"/>
            </a:br>
            <a:r>
              <a:rPr lang="en-US" altLang="zh-CN" sz="2000" dirty="0" smtClean="0"/>
              <a:t>        </a:t>
            </a:r>
            <a:r>
              <a:rPr lang="en-US" altLang="zh-CN" sz="2000" b="1" dirty="0" smtClean="0"/>
              <a:t>% if </a:t>
            </a:r>
            <a:r>
              <a:rPr lang="en-US" altLang="zh-CN" sz="2000" dirty="0" smtClean="0"/>
              <a:t>a == 1:</a:t>
            </a:r>
            <a:br>
              <a:rPr lang="en-US" altLang="zh-CN" sz="2000" dirty="0" smtClean="0"/>
            </a:br>
            <a:r>
              <a:rPr lang="en-US" altLang="zh-CN" sz="2000" dirty="0" smtClean="0"/>
              <a:t>         it is one</a:t>
            </a:r>
            <a:br>
              <a:rPr lang="en-US" altLang="zh-CN" sz="2000" dirty="0" smtClean="0"/>
            </a:br>
            <a:r>
              <a:rPr lang="en-US" altLang="zh-CN" sz="2000" dirty="0" smtClean="0"/>
              <a:t>        </a:t>
            </a:r>
            <a:r>
              <a:rPr lang="en-US" altLang="zh-CN" sz="2000" b="1" dirty="0" smtClean="0"/>
              <a:t>% </a:t>
            </a:r>
            <a:r>
              <a:rPr lang="en-US" altLang="zh-CN" sz="2000" b="1" dirty="0" err="1" smtClean="0"/>
              <a:t>elif</a:t>
            </a:r>
            <a:r>
              <a:rPr lang="en-US" altLang="zh-CN" sz="2000" b="1" dirty="0" smtClean="0"/>
              <a:t> </a:t>
            </a:r>
            <a:r>
              <a:rPr lang="en-US" altLang="zh-CN" sz="2000" dirty="0" smtClean="0"/>
              <a:t>a == 2:</a:t>
            </a:r>
            <a:br>
              <a:rPr lang="en-US" altLang="zh-CN" sz="2000" dirty="0" smtClean="0"/>
            </a:br>
            <a:r>
              <a:rPr lang="en-US" altLang="zh-CN" sz="2000" dirty="0" smtClean="0"/>
              <a:t>         it is two</a:t>
            </a:r>
            <a:br>
              <a:rPr lang="en-US" altLang="zh-CN" sz="2000" dirty="0" smtClean="0"/>
            </a:br>
            <a:r>
              <a:rPr lang="en-US" altLang="zh-CN" sz="2000" dirty="0" smtClean="0"/>
              <a:t>        </a:t>
            </a:r>
            <a:r>
              <a:rPr lang="en-US" altLang="zh-CN" sz="2000" b="1" dirty="0" smtClean="0"/>
              <a:t>% else</a:t>
            </a:r>
            <a:r>
              <a:rPr lang="en-US" altLang="zh-CN" sz="2000" dirty="0" smtClean="0"/>
              <a:t>:</a:t>
            </a:r>
            <a:br>
              <a:rPr lang="en-US" altLang="zh-CN" sz="2000" dirty="0" smtClean="0"/>
            </a:br>
            <a:r>
              <a:rPr lang="en-US" altLang="zh-CN" sz="2000" dirty="0" smtClean="0"/>
              <a:t>         other</a:t>
            </a:r>
            <a:br>
              <a:rPr lang="en-US" altLang="zh-CN" sz="2000" dirty="0" smtClean="0"/>
            </a:br>
            <a:r>
              <a:rPr lang="en-US" altLang="zh-CN" sz="2000" dirty="0" smtClean="0"/>
              <a:t>        </a:t>
            </a:r>
            <a:r>
              <a:rPr lang="en-US" altLang="zh-CN" sz="2000" b="1" dirty="0" smtClean="0"/>
              <a:t>% </a:t>
            </a:r>
            <a:r>
              <a:rPr lang="en-US" altLang="zh-CN" sz="2000" b="1" dirty="0" err="1" smtClean="0"/>
              <a:t>endif</a:t>
            </a:r>
            <a:r>
              <a:rPr lang="en-US" altLang="zh-CN" sz="2000" dirty="0" smtClean="0"/>
              <a:t/>
            </a:r>
            <a:br>
              <a:rPr lang="en-US" altLang="zh-CN" sz="2000" dirty="0" smtClean="0"/>
            </a:br>
            <a:r>
              <a:rPr lang="en-US" altLang="zh-CN" sz="2000" b="1" dirty="0" smtClean="0"/>
              <a:t>% </a:t>
            </a:r>
            <a:r>
              <a:rPr lang="en-US" altLang="zh-CN" sz="2000" b="1" dirty="0" err="1" smtClean="0"/>
              <a:t>endfor</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Comments</a:t>
            </a:r>
            <a:endParaRPr lang="en-US" altLang="zh-CN" sz="2400" b="1" dirty="0" smtClean="0">
              <a:solidFill>
                <a:srgbClr val="FF0000"/>
              </a:solidFill>
            </a:endParaRPr>
          </a:p>
          <a:p>
            <a:pPr lvl="1"/>
            <a:r>
              <a:rPr lang="en-US" altLang="zh-CN" sz="2000" dirty="0" smtClean="0"/>
              <a:t>Single line comment: </a:t>
            </a:r>
            <a:r>
              <a:rPr lang="en-US" altLang="zh-CN" sz="2000" b="1" dirty="0" smtClean="0">
                <a:solidFill>
                  <a:srgbClr val="00B050"/>
                </a:solidFill>
              </a:rPr>
              <a:t>##</a:t>
            </a:r>
            <a:r>
              <a:rPr lang="en-US" altLang="zh-CN" sz="2000" b="1" dirty="0">
                <a:solidFill>
                  <a:srgbClr val="00B050"/>
                </a:solidFill>
              </a:rPr>
              <a:t> </a:t>
            </a:r>
            <a:r>
              <a:rPr lang="en-US" altLang="zh-CN" sz="2000" b="1" dirty="0"/>
              <a:t>as the first non-space characters </a:t>
            </a:r>
            <a:r>
              <a:rPr lang="en-US" altLang="zh-CN" sz="2000" dirty="0"/>
              <a:t>on a line </a:t>
            </a:r>
            <a:r>
              <a:rPr lang="en-US" altLang="zh-CN" sz="2000" dirty="0" smtClean="0"/>
              <a:t/>
            </a:r>
            <a:br>
              <a:rPr lang="en-US" altLang="zh-CN" sz="2000" dirty="0" smtClean="0"/>
            </a:br>
            <a:r>
              <a:rPr lang="en-US" altLang="zh-CN" sz="2000" dirty="0" smtClean="0"/>
              <a:t>For </a:t>
            </a:r>
            <a:r>
              <a:rPr lang="en-US" altLang="zh-CN" sz="2000" dirty="0" err="1" smtClean="0"/>
              <a:t>eg</a:t>
            </a:r>
            <a:r>
              <a:rPr lang="en-US" altLang="zh-CN" sz="2000" dirty="0" smtClean="0"/>
              <a:t>: </a:t>
            </a:r>
            <a:br>
              <a:rPr lang="en-US" altLang="zh-CN" sz="2000" dirty="0" smtClean="0"/>
            </a:br>
            <a:r>
              <a:rPr lang="en-US" altLang="zh-CN" sz="2000" b="1" dirty="0" smtClean="0"/>
              <a:t>##</a:t>
            </a:r>
            <a:r>
              <a:rPr lang="en-US" altLang="zh-CN" sz="2000" dirty="0" smtClean="0"/>
              <a:t> </a:t>
            </a:r>
            <a:r>
              <a:rPr lang="en-US" altLang="zh-CN" sz="2000" dirty="0"/>
              <a:t>this is a comment.</a:t>
            </a:r>
            <a:endParaRPr lang="en-US" altLang="zh-CN" sz="2000" dirty="0" smtClean="0"/>
          </a:p>
          <a:p>
            <a:pPr lvl="1"/>
            <a:r>
              <a:rPr lang="en-US" altLang="zh-CN" sz="2000" dirty="0" smtClean="0"/>
              <a:t>Multiline comments: </a:t>
            </a:r>
            <a:r>
              <a:rPr lang="en-US" altLang="zh-CN" sz="2000" b="1" dirty="0">
                <a:solidFill>
                  <a:srgbClr val="00B050"/>
                </a:solidFill>
              </a:rPr>
              <a:t>&lt;%doc&gt;</a:t>
            </a:r>
            <a:r>
              <a:rPr lang="en-US" altLang="zh-CN" sz="2000" dirty="0"/>
              <a:t> ...text... </a:t>
            </a:r>
            <a:r>
              <a:rPr lang="en-US" altLang="zh-CN" sz="2000" b="1" dirty="0">
                <a:solidFill>
                  <a:srgbClr val="00B050"/>
                </a:solidFill>
              </a:rPr>
              <a:t>&lt;/%doc</a:t>
            </a:r>
            <a:r>
              <a:rPr lang="en-US" altLang="zh-CN" sz="2000" b="1" dirty="0" smtClean="0">
                <a:solidFill>
                  <a:srgbClr val="00B050"/>
                </a:solidFill>
              </a:rPr>
              <a:t>&gt;</a:t>
            </a:r>
            <a:r>
              <a:rPr lang="en-US" altLang="zh-CN" sz="2000" dirty="0" smtClean="0"/>
              <a:t/>
            </a:r>
            <a:br>
              <a:rPr lang="en-US" altLang="zh-CN" sz="2000" dirty="0" smtClean="0"/>
            </a:br>
            <a:r>
              <a:rPr lang="en-US" altLang="zh-CN" sz="2000" dirty="0" smtClean="0"/>
              <a:t>For </a:t>
            </a:r>
            <a:r>
              <a:rPr lang="en-US" altLang="zh-CN" sz="2000" dirty="0" err="1" smtClean="0"/>
              <a:t>eg</a:t>
            </a:r>
            <a:r>
              <a:rPr lang="en-US" altLang="zh-CN" sz="2000" dirty="0" smtClean="0"/>
              <a:t>:</a:t>
            </a:r>
            <a:br>
              <a:rPr lang="en-US" altLang="zh-CN" sz="2000" dirty="0" smtClean="0"/>
            </a:br>
            <a:r>
              <a:rPr lang="en-US" altLang="zh-CN" sz="2000" dirty="0"/>
              <a:t> </a:t>
            </a:r>
            <a:r>
              <a:rPr lang="en-US" altLang="zh-CN" sz="2000" b="1" dirty="0"/>
              <a:t>&lt;%doc&gt;</a:t>
            </a:r>
            <a:r>
              <a:rPr lang="en-US" altLang="zh-CN" sz="2000" b="1" dirty="0" smtClean="0"/>
              <a:t> </a:t>
            </a:r>
            <a:r>
              <a:rPr lang="en-US" altLang="zh-CN" sz="2000" dirty="0" smtClean="0"/>
              <a:t/>
            </a:r>
            <a:br>
              <a:rPr lang="en-US" altLang="zh-CN" sz="2000" dirty="0" smtClean="0"/>
            </a:br>
            <a:r>
              <a:rPr lang="en-US" altLang="zh-CN" sz="2000" dirty="0" smtClean="0"/>
              <a:t>        these </a:t>
            </a:r>
            <a:r>
              <a:rPr lang="en-US" altLang="zh-CN" sz="2000" dirty="0"/>
              <a:t>are comments</a:t>
            </a:r>
            <a:r>
              <a:rPr lang="en-US" altLang="zh-CN" sz="2000" dirty="0" smtClean="0"/>
              <a:t> </a:t>
            </a:r>
            <a:br>
              <a:rPr lang="en-US" altLang="zh-CN" sz="2000" dirty="0" smtClean="0"/>
            </a:br>
            <a:r>
              <a:rPr lang="en-US" altLang="zh-CN" sz="2000" dirty="0" smtClean="0"/>
              <a:t>        more </a:t>
            </a:r>
            <a:r>
              <a:rPr lang="en-US" altLang="zh-CN" sz="2000" dirty="0"/>
              <a:t>comments</a:t>
            </a:r>
            <a:r>
              <a:rPr lang="en-US" altLang="zh-CN" sz="2000" dirty="0" smtClean="0"/>
              <a:t> </a:t>
            </a:r>
            <a:br>
              <a:rPr lang="en-US" altLang="zh-CN" sz="2000" dirty="0" smtClean="0"/>
            </a:br>
            <a:r>
              <a:rPr lang="en-US" altLang="zh-CN" sz="2000" b="1" dirty="0" smtClean="0"/>
              <a:t>&lt;/%</a:t>
            </a:r>
            <a:r>
              <a:rPr lang="en-US" altLang="zh-CN" sz="2000" b="1" dirty="0"/>
              <a:t>doc&gt;</a:t>
            </a:r>
            <a:endParaRPr lang="en-US" altLang="zh-CN" sz="2000"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Comments</a:t>
            </a:r>
            <a:endParaRPr lang="en-US" altLang="zh-CN" sz="2400" b="1" dirty="0" smtClean="0">
              <a:solidFill>
                <a:srgbClr val="FF0000"/>
              </a:solidFill>
            </a:endParaRPr>
          </a:p>
          <a:p>
            <a:pPr lvl="1"/>
            <a:r>
              <a:rPr lang="en-US" altLang="zh-CN" sz="2000" dirty="0" smtClean="0"/>
              <a:t>Single line comment: </a:t>
            </a:r>
            <a:r>
              <a:rPr lang="en-US" altLang="zh-CN" sz="2000" b="1" dirty="0" smtClean="0">
                <a:solidFill>
                  <a:srgbClr val="00B050"/>
                </a:solidFill>
              </a:rPr>
              <a:t>##</a:t>
            </a:r>
            <a:r>
              <a:rPr lang="en-US" altLang="zh-CN" sz="2000" b="1" dirty="0">
                <a:solidFill>
                  <a:srgbClr val="00B050"/>
                </a:solidFill>
              </a:rPr>
              <a:t> </a:t>
            </a:r>
            <a:r>
              <a:rPr lang="en-US" altLang="zh-CN" sz="2000" b="1" dirty="0"/>
              <a:t>as the first non-space characters </a:t>
            </a:r>
            <a:r>
              <a:rPr lang="en-US" altLang="zh-CN" sz="2000" dirty="0"/>
              <a:t>on a line </a:t>
            </a:r>
            <a:r>
              <a:rPr lang="en-US" altLang="zh-CN" sz="2000" dirty="0" smtClean="0"/>
              <a:t/>
            </a:r>
            <a:br>
              <a:rPr lang="en-US" altLang="zh-CN" sz="2000" dirty="0" smtClean="0"/>
            </a:br>
            <a:r>
              <a:rPr lang="en-US" altLang="zh-CN" sz="2000" dirty="0" smtClean="0"/>
              <a:t>For </a:t>
            </a:r>
            <a:r>
              <a:rPr lang="en-US" altLang="zh-CN" sz="2000" dirty="0" err="1" smtClean="0"/>
              <a:t>eg</a:t>
            </a:r>
            <a:r>
              <a:rPr lang="en-US" altLang="zh-CN" sz="2000" dirty="0" smtClean="0"/>
              <a:t>: </a:t>
            </a:r>
            <a:br>
              <a:rPr lang="en-US" altLang="zh-CN" sz="2000" dirty="0" smtClean="0"/>
            </a:br>
            <a:r>
              <a:rPr lang="en-US" altLang="zh-CN" sz="2000" b="1" dirty="0" smtClean="0"/>
              <a:t>##</a:t>
            </a:r>
            <a:r>
              <a:rPr lang="en-US" altLang="zh-CN" sz="2000" dirty="0" smtClean="0"/>
              <a:t> </a:t>
            </a:r>
            <a:r>
              <a:rPr lang="en-US" altLang="zh-CN" sz="2000" dirty="0"/>
              <a:t>this is a comment.</a:t>
            </a:r>
            <a:endParaRPr lang="en-US" altLang="zh-CN" sz="2000" dirty="0" smtClean="0"/>
          </a:p>
          <a:p>
            <a:pPr lvl="1"/>
            <a:r>
              <a:rPr lang="en-US" altLang="zh-CN" sz="2000" dirty="0" smtClean="0"/>
              <a:t>Multiline comments: </a:t>
            </a:r>
            <a:r>
              <a:rPr lang="en-US" altLang="zh-CN" sz="2000" b="1" dirty="0">
                <a:solidFill>
                  <a:srgbClr val="00B050"/>
                </a:solidFill>
              </a:rPr>
              <a:t>&lt;%doc&gt;</a:t>
            </a:r>
            <a:r>
              <a:rPr lang="en-US" altLang="zh-CN" sz="2000" dirty="0"/>
              <a:t> ...text... </a:t>
            </a:r>
            <a:r>
              <a:rPr lang="en-US" altLang="zh-CN" sz="2000" b="1" dirty="0">
                <a:solidFill>
                  <a:srgbClr val="00B050"/>
                </a:solidFill>
              </a:rPr>
              <a:t>&lt;/%doc</a:t>
            </a:r>
            <a:r>
              <a:rPr lang="en-US" altLang="zh-CN" sz="2000" b="1" dirty="0" smtClean="0">
                <a:solidFill>
                  <a:srgbClr val="00B050"/>
                </a:solidFill>
              </a:rPr>
              <a:t>&gt;</a:t>
            </a:r>
            <a:r>
              <a:rPr lang="en-US" altLang="zh-CN" sz="2000" dirty="0" smtClean="0"/>
              <a:t/>
            </a:r>
            <a:br>
              <a:rPr lang="en-US" altLang="zh-CN" sz="2000" dirty="0" smtClean="0"/>
            </a:br>
            <a:r>
              <a:rPr lang="en-US" altLang="zh-CN" sz="2000" dirty="0" smtClean="0"/>
              <a:t>For </a:t>
            </a:r>
            <a:r>
              <a:rPr lang="en-US" altLang="zh-CN" sz="2000" dirty="0" err="1" smtClean="0"/>
              <a:t>eg</a:t>
            </a:r>
            <a:r>
              <a:rPr lang="en-US" altLang="zh-CN" sz="2000" dirty="0" smtClean="0"/>
              <a:t>:</a:t>
            </a:r>
            <a:br>
              <a:rPr lang="en-US" altLang="zh-CN" sz="2000" dirty="0" smtClean="0"/>
            </a:br>
            <a:r>
              <a:rPr lang="en-US" altLang="zh-CN" sz="2000" dirty="0"/>
              <a:t> </a:t>
            </a:r>
            <a:r>
              <a:rPr lang="en-US" altLang="zh-CN" sz="2000" b="1" dirty="0"/>
              <a:t>&lt;%doc&gt;</a:t>
            </a:r>
            <a:r>
              <a:rPr lang="en-US" altLang="zh-CN" sz="2000" b="1" dirty="0" smtClean="0"/>
              <a:t> </a:t>
            </a:r>
            <a:r>
              <a:rPr lang="en-US" altLang="zh-CN" sz="2000" dirty="0" smtClean="0"/>
              <a:t/>
            </a:r>
            <a:br>
              <a:rPr lang="en-US" altLang="zh-CN" sz="2000" dirty="0" smtClean="0"/>
            </a:br>
            <a:r>
              <a:rPr lang="en-US" altLang="zh-CN" sz="2000" dirty="0" smtClean="0"/>
              <a:t>        these </a:t>
            </a:r>
            <a:r>
              <a:rPr lang="en-US" altLang="zh-CN" sz="2000" dirty="0"/>
              <a:t>are comments</a:t>
            </a:r>
            <a:r>
              <a:rPr lang="en-US" altLang="zh-CN" sz="2000" dirty="0" smtClean="0"/>
              <a:t> </a:t>
            </a:r>
            <a:br>
              <a:rPr lang="en-US" altLang="zh-CN" sz="2000" dirty="0" smtClean="0"/>
            </a:br>
            <a:r>
              <a:rPr lang="en-US" altLang="zh-CN" sz="2000" dirty="0" smtClean="0"/>
              <a:t>        more </a:t>
            </a:r>
            <a:r>
              <a:rPr lang="en-US" altLang="zh-CN" sz="2000" dirty="0"/>
              <a:t>comments</a:t>
            </a:r>
            <a:r>
              <a:rPr lang="en-US" altLang="zh-CN" sz="2000" dirty="0" smtClean="0"/>
              <a:t> </a:t>
            </a:r>
            <a:br>
              <a:rPr lang="en-US" altLang="zh-CN" sz="2000" dirty="0" smtClean="0"/>
            </a:br>
            <a:r>
              <a:rPr lang="en-US" altLang="zh-CN" sz="2000" b="1" dirty="0" smtClean="0"/>
              <a:t>&lt;/%</a:t>
            </a:r>
            <a:r>
              <a:rPr lang="en-US" altLang="zh-CN" sz="2000" b="1" dirty="0"/>
              <a:t>doc&gt;</a:t>
            </a:r>
            <a:endParaRPr lang="en-US" altLang="zh-CN" sz="2000"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 (Cont.)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Python blocks: </a:t>
            </a:r>
            <a:r>
              <a:rPr lang="en-US" altLang="zh-CN" sz="2400" b="1" dirty="0" smtClean="0">
                <a:solidFill>
                  <a:srgbClr val="FF0000"/>
                </a:solidFill>
              </a:rPr>
              <a:t>&lt;% … %&gt;</a:t>
            </a:r>
            <a:r>
              <a:rPr lang="zh-CN" altLang="en-US" sz="2400" dirty="0"/>
              <a:t> </a:t>
            </a:r>
            <a:endParaRPr lang="en-US" altLang="zh-CN" sz="2400" b="1" dirty="0" smtClean="0">
              <a:solidFill>
                <a:srgbClr val="FF0000"/>
              </a:solidFill>
            </a:endParaRPr>
          </a:p>
          <a:p>
            <a:pPr lvl="1"/>
            <a:r>
              <a:rPr lang="en-US" altLang="zh-CN" sz="2000" dirty="0" smtClean="0"/>
              <a:t>Make sure the code in &lt;% … %&gt; is correctly formatted/indented</a:t>
            </a:r>
          </a:p>
          <a:p>
            <a:pPr lvl="1"/>
            <a:r>
              <a:rPr lang="en-US" altLang="zh-CN" sz="2000" dirty="0" smtClean="0"/>
              <a:t>For </a:t>
            </a:r>
            <a:r>
              <a:rPr lang="en-US" altLang="zh-CN" sz="2000" dirty="0" err="1" smtClean="0"/>
              <a:t>eg</a:t>
            </a:r>
            <a:r>
              <a:rPr lang="en-US" altLang="zh-CN" sz="2000" dirty="0" smtClean="0"/>
              <a:t>.</a:t>
            </a:r>
            <a:endParaRPr lang="en-US" altLang="zh-CN" sz="2000" b="1" dirty="0" smtClean="0"/>
          </a:p>
        </p:txBody>
      </p:sp>
      <p:sp>
        <p:nvSpPr>
          <p:cNvPr id="4" name="TextBox 3"/>
          <p:cNvSpPr txBox="1"/>
          <p:nvPr/>
        </p:nvSpPr>
        <p:spPr>
          <a:xfrm>
            <a:off x="1259632" y="2924944"/>
            <a:ext cx="4968552" cy="2554545"/>
          </a:xfrm>
          <a:prstGeom prst="rect">
            <a:avLst/>
          </a:prstGeom>
          <a:noFill/>
        </p:spPr>
        <p:txBody>
          <a:bodyPr wrap="square" rtlCol="0">
            <a:spAutoFit/>
          </a:bodyPr>
          <a:lstStyle/>
          <a:p>
            <a:r>
              <a:rPr lang="en-US" altLang="zh-CN" sz="2000" dirty="0" smtClean="0"/>
              <a:t>this is a template</a:t>
            </a:r>
          </a:p>
          <a:p>
            <a:r>
              <a:rPr lang="en-US" altLang="zh-CN" sz="2000" b="1" dirty="0" smtClean="0">
                <a:solidFill>
                  <a:srgbClr val="00B050"/>
                </a:solidFill>
              </a:rPr>
              <a:t>&lt;%</a:t>
            </a:r>
          </a:p>
          <a:p>
            <a:r>
              <a:rPr lang="en-US" altLang="zh-CN" sz="2000" dirty="0" smtClean="0"/>
              <a:t>    x = </a:t>
            </a:r>
            <a:r>
              <a:rPr lang="en-US" altLang="zh-CN" sz="2000" dirty="0" err="1" smtClean="0"/>
              <a:t>db.get_resource</a:t>
            </a:r>
            <a:r>
              <a:rPr lang="en-US" altLang="zh-CN" sz="2000" dirty="0" smtClean="0"/>
              <a:t>('</a:t>
            </a:r>
            <a:r>
              <a:rPr lang="en-US" altLang="zh-CN" sz="2000" dirty="0" err="1" smtClean="0"/>
              <a:t>foo</a:t>
            </a:r>
            <a:r>
              <a:rPr lang="en-US" altLang="zh-CN" sz="2000" dirty="0" smtClean="0"/>
              <a:t>')</a:t>
            </a:r>
          </a:p>
          <a:p>
            <a:r>
              <a:rPr lang="en-US" altLang="zh-CN" sz="2000" dirty="0" smtClean="0"/>
              <a:t>   </a:t>
            </a:r>
            <a:r>
              <a:rPr lang="en-US" altLang="zh-CN" sz="2000" b="1" dirty="0" smtClean="0"/>
              <a:t> y </a:t>
            </a:r>
            <a:r>
              <a:rPr lang="en-US" altLang="zh-CN" sz="2000" dirty="0" smtClean="0"/>
              <a:t>= [</a:t>
            </a:r>
            <a:r>
              <a:rPr lang="en-US" altLang="zh-CN" sz="2000" dirty="0" err="1" smtClean="0"/>
              <a:t>z.element</a:t>
            </a:r>
            <a:r>
              <a:rPr lang="en-US" altLang="zh-CN" sz="2000" dirty="0" smtClean="0"/>
              <a:t> for z in x if </a:t>
            </a:r>
            <a:r>
              <a:rPr lang="en-US" altLang="zh-CN" sz="2000" dirty="0" err="1" smtClean="0"/>
              <a:t>x.frobnizzle</a:t>
            </a:r>
            <a:r>
              <a:rPr lang="en-US" altLang="zh-CN" sz="2000" dirty="0" smtClean="0"/>
              <a:t>==5]</a:t>
            </a:r>
          </a:p>
          <a:p>
            <a:r>
              <a:rPr lang="en-US" altLang="zh-CN" sz="2000" b="1" dirty="0" smtClean="0">
                <a:solidFill>
                  <a:srgbClr val="00B050"/>
                </a:solidFill>
              </a:rPr>
              <a:t>%&gt;</a:t>
            </a:r>
          </a:p>
          <a:p>
            <a:r>
              <a:rPr lang="en-US" altLang="zh-CN" sz="2000" dirty="0" smtClean="0"/>
              <a:t>% for </a:t>
            </a:r>
            <a:r>
              <a:rPr lang="en-US" altLang="zh-CN" sz="2000" dirty="0" err="1" smtClean="0"/>
              <a:t>elem</a:t>
            </a:r>
            <a:r>
              <a:rPr lang="en-US" altLang="zh-CN" sz="2000" dirty="0" smtClean="0"/>
              <a:t> in </a:t>
            </a:r>
            <a:r>
              <a:rPr lang="en-US" altLang="zh-CN" sz="2000" b="1" dirty="0" smtClean="0"/>
              <a:t>y</a:t>
            </a:r>
            <a:r>
              <a:rPr lang="en-US" altLang="zh-CN" sz="2000" dirty="0" smtClean="0"/>
              <a:t>:</a:t>
            </a:r>
          </a:p>
          <a:p>
            <a:r>
              <a:rPr lang="en-US" altLang="zh-CN" sz="2000" dirty="0" smtClean="0"/>
              <a:t>    element: ${</a:t>
            </a:r>
            <a:r>
              <a:rPr lang="en-US" altLang="zh-CN" sz="2000" dirty="0" err="1" smtClean="0"/>
              <a:t>elem</a:t>
            </a:r>
            <a:r>
              <a:rPr lang="en-US" altLang="zh-CN" sz="2000" dirty="0" smtClean="0"/>
              <a:t>}</a:t>
            </a:r>
          </a:p>
          <a:p>
            <a:r>
              <a:rPr lang="en-US" altLang="zh-CN" sz="2000" dirty="0" smtClean="0"/>
              <a:t>% </a:t>
            </a:r>
            <a:r>
              <a:rPr lang="en-US" altLang="zh-CN" sz="2000" dirty="0" err="1" smtClean="0"/>
              <a:t>endfor</a:t>
            </a:r>
            <a:endParaRPr lang="zh-CN" altLang="en-US" sz="2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TotalTime>
  <Words>1753</Words>
  <Application>Microsoft Office PowerPoint</Application>
  <PresentationFormat>全屏显示(4:3)</PresentationFormat>
  <Paragraphs>421</Paragraphs>
  <Slides>49</Slides>
  <Notes>4</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Mako Template</vt:lpstr>
      <vt:lpstr>What is mako template</vt:lpstr>
      <vt:lpstr>Syntax</vt:lpstr>
      <vt:lpstr>Syntax</vt:lpstr>
      <vt:lpstr>Syntax (Cont.)</vt:lpstr>
      <vt:lpstr>Syntax (Cont.)</vt:lpstr>
      <vt:lpstr>Syntax (Cont.)</vt:lpstr>
      <vt:lpstr>Syntax (Cont.)</vt:lpstr>
      <vt:lpstr>Syntax (Cont.)</vt:lpstr>
      <vt:lpstr>Syntax (Cont.)</vt:lpstr>
      <vt:lpstr>Syntax (Cont.)</vt:lpstr>
      <vt:lpstr>Syntax (Cont.)</vt:lpstr>
      <vt:lpstr>Syntax (Cont.)</vt:lpstr>
      <vt:lpstr>Syntax (Cont.)</vt:lpstr>
      <vt:lpstr>Syntax (Cont.)</vt:lpstr>
      <vt:lpstr>Syntax (Cont.)</vt:lpstr>
      <vt:lpstr>Syntax (Cont.)</vt:lpstr>
      <vt:lpstr>Defs and Blocks</vt:lpstr>
      <vt:lpstr>Defs and blocks</vt:lpstr>
      <vt:lpstr>Defs and blocks</vt:lpstr>
      <vt:lpstr>Defs and blocks</vt:lpstr>
      <vt:lpstr>Defs and blocks</vt:lpstr>
      <vt:lpstr>Defs and blocks</vt:lpstr>
      <vt:lpstr>Namespaces</vt:lpstr>
      <vt:lpstr>Namespace</vt:lpstr>
      <vt:lpstr>Namespace</vt:lpstr>
      <vt:lpstr>Namespace</vt:lpstr>
      <vt:lpstr>Namespace</vt:lpstr>
      <vt:lpstr>Namespace</vt:lpstr>
      <vt:lpstr>Namespace</vt:lpstr>
      <vt:lpstr>Inheritance</vt:lpstr>
      <vt:lpstr>Inheritance</vt:lpstr>
      <vt:lpstr>Inheritance</vt:lpstr>
      <vt:lpstr>Inheritance</vt:lpstr>
      <vt:lpstr>Inheritance</vt:lpstr>
      <vt:lpstr>Inheritance</vt:lpstr>
      <vt:lpstr>Filtering and Buffering</vt:lpstr>
      <vt:lpstr>Filtering and buffering</vt:lpstr>
      <vt:lpstr>Filtering and buffering</vt:lpstr>
      <vt:lpstr>Filtering and buffering</vt:lpstr>
      <vt:lpstr>Unicode</vt:lpstr>
      <vt:lpstr>Unicode</vt:lpstr>
      <vt:lpstr>Caching</vt:lpstr>
      <vt:lpstr>Caching</vt:lpstr>
      <vt:lpstr>Runtime Env</vt:lpstr>
      <vt:lpstr>Runtime Env</vt:lpstr>
      <vt:lpstr>Runtime Env</vt:lpstr>
      <vt:lpstr>High Level API</vt:lpstr>
      <vt:lpstr>High Level API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Mako Template</dc:title>
  <cp:lastModifiedBy>Ken</cp:lastModifiedBy>
  <cp:revision>122</cp:revision>
  <dcterms:modified xsi:type="dcterms:W3CDTF">2014-01-07T09:54:29Z</dcterms:modified>
</cp:coreProperties>
</file>