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6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notesSlides/notesSlide23.xml" ContentType="application/vnd.openxmlformats-officedocument.presentationml.notes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slides/slide5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8"/>
  </p:notesMasterIdLst>
  <p:sldIdLst>
    <p:sldId id="256" r:id="rId2"/>
    <p:sldId id="265"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4" r:id="rId18"/>
    <p:sldId id="275" r:id="rId19"/>
    <p:sldId id="276" r:id="rId20"/>
    <p:sldId id="277" r:id="rId21"/>
    <p:sldId id="278" r:id="rId22"/>
    <p:sldId id="279" r:id="rId23"/>
    <p:sldId id="280" r:id="rId24"/>
    <p:sldId id="281" r:id="rId25"/>
    <p:sldId id="282" r:id="rId26"/>
    <p:sldId id="283" r:id="rId27"/>
    <p:sldId id="284"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49" r:id="rId91"/>
    <p:sldId id="350" r:id="rId92"/>
    <p:sldId id="351" r:id="rId93"/>
    <p:sldId id="352" r:id="rId94"/>
    <p:sldId id="353" r:id="rId95"/>
    <p:sldId id="355" r:id="rId96"/>
    <p:sldId id="356" r:id="rId97"/>
    <p:sldId id="357" r:id="rId98"/>
    <p:sldId id="359" r:id="rId99"/>
    <p:sldId id="360" r:id="rId100"/>
    <p:sldId id="369" r:id="rId101"/>
    <p:sldId id="361" r:id="rId102"/>
    <p:sldId id="362" r:id="rId103"/>
    <p:sldId id="363" r:id="rId104"/>
    <p:sldId id="364" r:id="rId105"/>
    <p:sldId id="365" r:id="rId106"/>
    <p:sldId id="366" r:id="rId107"/>
    <p:sldId id="367" r:id="rId108"/>
    <p:sldId id="368" r:id="rId109"/>
    <p:sldId id="371" r:id="rId110"/>
    <p:sldId id="372" r:id="rId111"/>
    <p:sldId id="373" r:id="rId112"/>
    <p:sldId id="374" r:id="rId113"/>
    <p:sldId id="376" r:id="rId114"/>
    <p:sldId id="377" r:id="rId115"/>
    <p:sldId id="378" r:id="rId116"/>
    <p:sldId id="379" r:id="rId117"/>
    <p:sldId id="380" r:id="rId118"/>
    <p:sldId id="381" r:id="rId119"/>
    <p:sldId id="382" r:id="rId120"/>
    <p:sldId id="383" r:id="rId121"/>
    <p:sldId id="384" r:id="rId122"/>
    <p:sldId id="385" r:id="rId123"/>
    <p:sldId id="386" r:id="rId124"/>
    <p:sldId id="387" r:id="rId125"/>
    <p:sldId id="388" r:id="rId126"/>
    <p:sldId id="389" r:id="rId127"/>
    <p:sldId id="390" r:id="rId128"/>
    <p:sldId id="391" r:id="rId129"/>
    <p:sldId id="392" r:id="rId130"/>
    <p:sldId id="393" r:id="rId131"/>
    <p:sldId id="394" r:id="rId132"/>
    <p:sldId id="396" r:id="rId133"/>
    <p:sldId id="395" r:id="rId134"/>
    <p:sldId id="397" r:id="rId135"/>
    <p:sldId id="398" r:id="rId136"/>
    <p:sldId id="399" r:id="rId137"/>
    <p:sldId id="400" r:id="rId138"/>
    <p:sldId id="402" r:id="rId139"/>
    <p:sldId id="403" r:id="rId140"/>
    <p:sldId id="404" r:id="rId141"/>
    <p:sldId id="405" r:id="rId142"/>
    <p:sldId id="406" r:id="rId143"/>
    <p:sldId id="407" r:id="rId144"/>
    <p:sldId id="408" r:id="rId145"/>
    <p:sldId id="409" r:id="rId146"/>
    <p:sldId id="410" r:id="rId147"/>
    <p:sldId id="411" r:id="rId148"/>
    <p:sldId id="412" r:id="rId149"/>
    <p:sldId id="413" r:id="rId150"/>
    <p:sldId id="415" r:id="rId151"/>
    <p:sldId id="416" r:id="rId152"/>
    <p:sldId id="417" r:id="rId153"/>
    <p:sldId id="418" r:id="rId154"/>
    <p:sldId id="419" r:id="rId155"/>
    <p:sldId id="420" r:id="rId156"/>
    <p:sldId id="421" r:id="rId157"/>
    <p:sldId id="423" r:id="rId158"/>
    <p:sldId id="424" r:id="rId159"/>
    <p:sldId id="425" r:id="rId160"/>
    <p:sldId id="426" r:id="rId161"/>
    <p:sldId id="427" r:id="rId162"/>
    <p:sldId id="428" r:id="rId163"/>
    <p:sldId id="429" r:id="rId164"/>
    <p:sldId id="430" r:id="rId165"/>
    <p:sldId id="431" r:id="rId166"/>
    <p:sldId id="432" r:id="rId167"/>
    <p:sldId id="433" r:id="rId168"/>
    <p:sldId id="434" r:id="rId169"/>
    <p:sldId id="435" r:id="rId170"/>
    <p:sldId id="436" r:id="rId171"/>
    <p:sldId id="437" r:id="rId172"/>
    <p:sldId id="438" r:id="rId173"/>
    <p:sldId id="439" r:id="rId174"/>
    <p:sldId id="440" r:id="rId175"/>
    <p:sldId id="441" r:id="rId176"/>
    <p:sldId id="442" r:id="rId177"/>
    <p:sldId id="443" r:id="rId178"/>
    <p:sldId id="444" r:id="rId179"/>
    <p:sldId id="445" r:id="rId180"/>
    <p:sldId id="446" r:id="rId181"/>
    <p:sldId id="447" r:id="rId182"/>
    <p:sldId id="448" r:id="rId183"/>
    <p:sldId id="449" r:id="rId184"/>
    <p:sldId id="450" r:id="rId185"/>
    <p:sldId id="452" r:id="rId186"/>
    <p:sldId id="454" r:id="rId187"/>
    <p:sldId id="455" r:id="rId188"/>
    <p:sldId id="456" r:id="rId189"/>
    <p:sldId id="457" r:id="rId190"/>
    <p:sldId id="458" r:id="rId191"/>
    <p:sldId id="459" r:id="rId192"/>
    <p:sldId id="460" r:id="rId193"/>
    <p:sldId id="461" r:id="rId194"/>
    <p:sldId id="462" r:id="rId195"/>
    <p:sldId id="463" r:id="rId196"/>
    <p:sldId id="465" r:id="rId197"/>
    <p:sldId id="466" r:id="rId198"/>
    <p:sldId id="467" r:id="rId199"/>
    <p:sldId id="469" r:id="rId200"/>
    <p:sldId id="470" r:id="rId201"/>
    <p:sldId id="471" r:id="rId202"/>
    <p:sldId id="473" r:id="rId203"/>
    <p:sldId id="474" r:id="rId204"/>
    <p:sldId id="475" r:id="rId205"/>
    <p:sldId id="476" r:id="rId206"/>
    <p:sldId id="477" r:id="rId20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3" autoAdjust="0"/>
    <p:restoredTop sz="94660"/>
  </p:normalViewPr>
  <p:slideViewPr>
    <p:cSldViewPr>
      <p:cViewPr>
        <p:scale>
          <a:sx n="100" d="100"/>
          <a:sy n="100" d="100"/>
        </p:scale>
        <p:origin x="-1116" y="3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1"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tableStyles" Target="tableStyle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presProps" Target="presProps.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viewProps" Target="view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00A88B-F712-4CA1-9556-73B755287003}" type="datetimeFigureOut">
              <a:rPr lang="en-US" smtClean="0"/>
              <a:pPr/>
              <a:t>6/17/2012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D6F3E0-96C0-4885-9E7B-FEB534B1081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D6F3E0-96C0-4885-9E7B-FEB534B10815}" type="slidenum">
              <a:rPr lang="en-US" smtClean="0"/>
              <a:pPr/>
              <a:t>28</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D6F3E0-96C0-4885-9E7B-FEB534B10815}" type="slidenum">
              <a:rPr lang="en-US" smtClean="0"/>
              <a:pPr/>
              <a:t>181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D6F3E0-96C0-4885-9E7B-FEB534B10815}" type="slidenum">
              <a:rPr lang="en-US" smtClean="0"/>
              <a:pPr/>
              <a:t>182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D6F3E0-96C0-4885-9E7B-FEB534B10815}" type="slidenum">
              <a:rPr lang="en-US" smtClean="0"/>
              <a:pPr/>
              <a:t>183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D6F3E0-96C0-4885-9E7B-FEB534B10815}" type="slidenum">
              <a:rPr lang="en-US" smtClean="0"/>
              <a:pPr/>
              <a:t>184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D6F3E0-96C0-4885-9E7B-FEB534B10815}" type="slidenum">
              <a:rPr lang="en-US" smtClean="0"/>
              <a:pPr/>
              <a:t>185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D6F3E0-96C0-4885-9E7B-FEB534B10815}" type="slidenum">
              <a:rPr lang="en-US" smtClean="0"/>
              <a:pPr/>
              <a:t>186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D6F3E0-96C0-4885-9E7B-FEB534B10815}" type="slidenum">
              <a:rPr lang="en-US" smtClean="0"/>
              <a:pPr/>
              <a:t>187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D6F3E0-96C0-4885-9E7B-FEB534B10815}" type="slidenum">
              <a:rPr lang="en-US" smtClean="0"/>
              <a:pPr/>
              <a:t>188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D6F3E0-96C0-4885-9E7B-FEB534B10815}" type="slidenum">
              <a:rPr lang="en-US" smtClean="0"/>
              <a:pPr/>
              <a:t>189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D6F3E0-96C0-4885-9E7B-FEB534B10815}" type="slidenum">
              <a:rPr lang="en-US" smtClean="0"/>
              <a:pPr/>
              <a:t>190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D6F3E0-96C0-4885-9E7B-FEB534B10815}" type="slidenum">
              <a:rPr lang="en-US" smtClean="0"/>
              <a:pPr/>
              <a:t>173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D6F3E0-96C0-4885-9E7B-FEB534B10815}" type="slidenum">
              <a:rPr lang="en-US" smtClean="0"/>
              <a:pPr/>
              <a:t>191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D6F3E0-96C0-4885-9E7B-FEB534B10815}" type="slidenum">
              <a:rPr lang="en-US" smtClean="0"/>
              <a:pPr/>
              <a:t>192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D6F3E0-96C0-4885-9E7B-FEB534B10815}" type="slidenum">
              <a:rPr lang="en-US" smtClean="0"/>
              <a:pPr/>
              <a:t>193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D6F3E0-96C0-4885-9E7B-FEB534B10815}" type="slidenum">
              <a:rPr lang="en-US" smtClean="0"/>
              <a:pPr/>
              <a:t>194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D6F3E0-96C0-4885-9E7B-FEB534B10815}" type="slidenum">
              <a:rPr lang="en-US" smtClean="0"/>
              <a:pPr/>
              <a:t>195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D6F3E0-96C0-4885-9E7B-FEB534B10815}" type="slidenum">
              <a:rPr lang="en-US" smtClean="0"/>
              <a:pPr/>
              <a:t>196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D6F3E0-96C0-4885-9E7B-FEB534B10815}" type="slidenum">
              <a:rPr lang="en-US" smtClean="0"/>
              <a:pPr/>
              <a:t>197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D6F3E0-96C0-4885-9E7B-FEB534B10815}" type="slidenum">
              <a:rPr lang="en-US" smtClean="0"/>
              <a:pPr/>
              <a:t>198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D6F3E0-96C0-4885-9E7B-FEB534B10815}" type="slidenum">
              <a:rPr lang="en-US" smtClean="0"/>
              <a:pPr/>
              <a:t>199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D6F3E0-96C0-4885-9E7B-FEB534B10815}" type="slidenum">
              <a:rPr lang="en-US" smtClean="0"/>
              <a:pPr/>
              <a:t>200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D6F3E0-96C0-4885-9E7B-FEB534B10815}" type="slidenum">
              <a:rPr lang="en-US" smtClean="0"/>
              <a:pPr/>
              <a:t>174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D6F3E0-96C0-4885-9E7B-FEB534B10815}" type="slidenum">
              <a:rPr lang="en-US" smtClean="0"/>
              <a:pPr/>
              <a:t>201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D6F3E0-96C0-4885-9E7B-FEB534B10815}" type="slidenum">
              <a:rPr lang="en-US" smtClean="0"/>
              <a:pPr/>
              <a:t>202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D6F3E0-96C0-4885-9E7B-FEB534B10815}" type="slidenum">
              <a:rPr lang="en-US" smtClean="0"/>
              <a:pPr/>
              <a:t>203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D6F3E0-96C0-4885-9E7B-FEB534B10815}" type="slidenum">
              <a:rPr lang="en-US" smtClean="0"/>
              <a:pPr/>
              <a:t>204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D6F3E0-96C0-4885-9E7B-FEB534B10815}" type="slidenum">
              <a:rPr lang="en-US" smtClean="0"/>
              <a:pPr/>
              <a:t>205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D6F3E0-96C0-4885-9E7B-FEB534B10815}" type="slidenum">
              <a:rPr lang="en-US" smtClean="0"/>
              <a:pPr/>
              <a:t>175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D6F3E0-96C0-4885-9E7B-FEB534B10815}" type="slidenum">
              <a:rPr lang="en-US" smtClean="0"/>
              <a:pPr/>
              <a:t>176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D6F3E0-96C0-4885-9E7B-FEB534B10815}" type="slidenum">
              <a:rPr lang="en-US" smtClean="0"/>
              <a:pPr/>
              <a:t>177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D6F3E0-96C0-4885-9E7B-FEB534B10815}" type="slidenum">
              <a:rPr lang="en-US" smtClean="0"/>
              <a:pPr/>
              <a:t>178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D6F3E0-96C0-4885-9E7B-FEB534B10815}" type="slidenum">
              <a:rPr lang="en-US" smtClean="0"/>
              <a:pPr/>
              <a:t>179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D6F3E0-96C0-4885-9E7B-FEB534B10815}" type="slidenum">
              <a:rPr lang="en-US" smtClean="0"/>
              <a:pPr/>
              <a:t>180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Oracle Database Concept</a:t>
            </a:r>
            <a:endParaRPr lang="en-US" dirty="0"/>
          </a:p>
        </p:txBody>
      </p:sp>
      <p:sp>
        <p:nvSpPr>
          <p:cNvPr id="3" name="Subtitle 2"/>
          <p:cNvSpPr>
            <a:spLocks noGrp="1"/>
          </p:cNvSpPr>
          <p:nvPr>
            <p:ph type="subTitle" idx="1"/>
          </p:nvPr>
        </p:nvSpPr>
        <p:spPr/>
        <p:txBody>
          <a:bodyPr/>
          <a:lstStyle/>
          <a:p>
            <a:r>
              <a:rPr lang="en-US" dirty="0" smtClean="0"/>
              <a:t>Ken Chen </a:t>
            </a:r>
          </a:p>
          <a:p>
            <a:r>
              <a:rPr lang="en-US" dirty="0" smtClean="0"/>
              <a:t>2012/06/12</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0"/>
            <a:ext cx="8229600" cy="1143000"/>
          </a:xfrm>
        </p:spPr>
        <p:txBody>
          <a:bodyPr/>
          <a:lstStyle/>
          <a:p>
            <a:r>
              <a:rPr lang="en-US" dirty="0" smtClean="0"/>
              <a:t>I. Oracle </a:t>
            </a:r>
            <a:r>
              <a:rPr lang="en-US" dirty="0" smtClean="0"/>
              <a:t>Relational Data Structures</a:t>
            </a:r>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Isolation Levels (Cont.)</a:t>
            </a:r>
            <a:endParaRPr lang="en-US" sz="3200" dirty="0"/>
          </a:p>
        </p:txBody>
      </p:sp>
      <p:sp>
        <p:nvSpPr>
          <p:cNvPr id="3" name="Content Placeholder 2"/>
          <p:cNvSpPr>
            <a:spLocks noGrp="1"/>
          </p:cNvSpPr>
          <p:nvPr>
            <p:ph idx="1"/>
          </p:nvPr>
        </p:nvSpPr>
        <p:spPr>
          <a:xfrm>
            <a:off x="609600" y="914400"/>
            <a:ext cx="8229600" cy="4876800"/>
          </a:xfrm>
        </p:spPr>
        <p:txBody>
          <a:bodyPr>
            <a:normAutofit/>
          </a:bodyPr>
          <a:lstStyle/>
          <a:p>
            <a:pPr marL="342900" lvl="1" indent="-342900">
              <a:buFont typeface="Arial" pitchFamily="34" charset="0"/>
              <a:buChar char="•"/>
            </a:pPr>
            <a:r>
              <a:rPr lang="en-US" sz="2000" dirty="0" smtClean="0"/>
              <a:t>Oracle Database offers: </a:t>
            </a:r>
          </a:p>
          <a:p>
            <a:pPr lvl="1"/>
            <a:r>
              <a:rPr lang="en-US" sz="1600" b="1" dirty="0" smtClean="0"/>
              <a:t>read committed (default) </a:t>
            </a:r>
            <a:r>
              <a:rPr lang="en-US" sz="1600" dirty="0" smtClean="0"/>
              <a:t>level</a:t>
            </a:r>
            <a:r>
              <a:rPr lang="en-US" sz="1600" b="1" dirty="0" smtClean="0"/>
              <a:t/>
            </a:r>
            <a:br>
              <a:rPr lang="en-US" sz="1600" b="1" dirty="0" smtClean="0"/>
            </a:br>
            <a:r>
              <a:rPr lang="en-US" sz="1600" dirty="0" smtClean="0"/>
              <a:t>Every query executed by a transaction sees only data committed before the query—not the transaction—began. This level of isolation is appropriate for database environments in which few transactions are likely to conflict.</a:t>
            </a:r>
          </a:p>
          <a:p>
            <a:pPr lvl="1"/>
            <a:r>
              <a:rPr lang="en-US" sz="1600" b="1" dirty="0" err="1" smtClean="0"/>
              <a:t>serializable</a:t>
            </a:r>
            <a:r>
              <a:rPr lang="en-US" sz="1600" b="1" dirty="0" smtClean="0"/>
              <a:t> isolation </a:t>
            </a:r>
            <a:r>
              <a:rPr lang="en-US" sz="1600" dirty="0" smtClean="0"/>
              <a:t>level</a:t>
            </a:r>
            <a:br>
              <a:rPr lang="en-US" sz="1600" dirty="0" smtClean="0"/>
            </a:br>
            <a:r>
              <a:rPr lang="en-US" sz="1600" dirty="0" smtClean="0"/>
              <a:t>A transaction sees only changes committed at the time the transaction—not the query—began and changes made by the transaction itself. Suitable for:</a:t>
            </a:r>
            <a:br>
              <a:rPr lang="en-US" sz="1600" dirty="0" smtClean="0"/>
            </a:br>
            <a:r>
              <a:rPr lang="en-US" sz="1600" dirty="0" smtClean="0"/>
              <a:t>(1) With large databases and short transactions that update only a few rows.</a:t>
            </a:r>
            <a:br>
              <a:rPr lang="en-US" sz="1600" dirty="0" smtClean="0"/>
            </a:br>
            <a:r>
              <a:rPr lang="en-US" sz="1600" dirty="0" smtClean="0"/>
              <a:t>(2) Where the chance that two concurrent transactions will modify the same rows is relatively low.</a:t>
            </a:r>
            <a:br>
              <a:rPr lang="en-US" sz="1600" dirty="0" smtClean="0"/>
            </a:br>
            <a:r>
              <a:rPr lang="en-US" sz="1600" dirty="0" smtClean="0"/>
              <a:t>(3) Where relatively long-running transactions are primarily read only.</a:t>
            </a:r>
          </a:p>
          <a:p>
            <a:pPr lvl="1"/>
            <a:r>
              <a:rPr lang="en-US" sz="1600" dirty="0" smtClean="0"/>
              <a:t>a read-only mode</a:t>
            </a:r>
            <a:br>
              <a:rPr lang="en-US" sz="1600" dirty="0" smtClean="0"/>
            </a:br>
            <a:r>
              <a:rPr lang="en-US" sz="1600" dirty="0" smtClean="0"/>
              <a:t>Similar to the </a:t>
            </a:r>
            <a:r>
              <a:rPr lang="en-US" sz="1600" dirty="0" err="1" smtClean="0"/>
              <a:t>serializable</a:t>
            </a:r>
            <a:r>
              <a:rPr lang="en-US" sz="1600" dirty="0" smtClean="0"/>
              <a:t> isolation level, but read-only transactions do not permit data to be modified in the transaction unless the user is SYS. </a:t>
            </a:r>
            <a:br>
              <a:rPr lang="en-US" sz="1600" dirty="0" smtClean="0"/>
            </a:br>
            <a:r>
              <a:rPr lang="en-US" sz="1600" dirty="0" smtClean="0"/>
              <a:t>Read-only transactions are useful for generating reports in which the contents must be consistent with respect to the time when the transaction </a:t>
            </a:r>
            <a:r>
              <a:rPr lang="en-US" sz="1600" dirty="0" err="1" smtClean="0"/>
              <a:t>began.s</a:t>
            </a:r>
            <a:endParaRPr lang="en-US" sz="1600" dirty="0" smtClean="0"/>
          </a:p>
          <a:p>
            <a:pPr lvl="1"/>
            <a:endParaRPr lang="en-US" sz="1600" dirty="0" smtClean="0"/>
          </a:p>
          <a:p>
            <a:pPr lvl="1"/>
            <a:endParaRPr lang="en-US" sz="1600" dirty="0"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Isolation Levels (Cont.)</a:t>
            </a:r>
            <a:endParaRPr lang="en-US" sz="3200" dirty="0"/>
          </a:p>
        </p:txBody>
      </p:sp>
      <p:sp>
        <p:nvSpPr>
          <p:cNvPr id="3" name="Content Placeholder 2"/>
          <p:cNvSpPr>
            <a:spLocks noGrp="1"/>
          </p:cNvSpPr>
          <p:nvPr>
            <p:ph idx="1"/>
          </p:nvPr>
        </p:nvSpPr>
        <p:spPr>
          <a:xfrm>
            <a:off x="609600" y="914400"/>
            <a:ext cx="8229600" cy="457200"/>
          </a:xfrm>
        </p:spPr>
        <p:txBody>
          <a:bodyPr>
            <a:normAutofit/>
          </a:bodyPr>
          <a:lstStyle/>
          <a:p>
            <a:pPr marL="342900" lvl="1" indent="-342900">
              <a:buFont typeface="Arial" pitchFamily="34" charset="0"/>
              <a:buChar char="•"/>
            </a:pPr>
            <a:r>
              <a:rPr lang="en-US" sz="2000" dirty="0" smtClean="0"/>
              <a:t>Read Committed Isolation example</a:t>
            </a:r>
          </a:p>
        </p:txBody>
      </p:sp>
      <p:pic>
        <p:nvPicPr>
          <p:cNvPr id="10242" name="Picture 2"/>
          <p:cNvPicPr>
            <a:picLocks noChangeAspect="1" noChangeArrowheads="1"/>
          </p:cNvPicPr>
          <p:nvPr/>
        </p:nvPicPr>
        <p:blipFill>
          <a:blip r:embed="rId2" cstate="print"/>
          <a:srcRect/>
          <a:stretch>
            <a:fillRect/>
          </a:stretch>
        </p:blipFill>
        <p:spPr bwMode="auto">
          <a:xfrm>
            <a:off x="304800" y="1524000"/>
            <a:ext cx="8562975" cy="5143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Isolation Levels (Cont.)</a:t>
            </a:r>
            <a:endParaRPr lang="en-US" sz="3200" dirty="0"/>
          </a:p>
        </p:txBody>
      </p:sp>
      <p:sp>
        <p:nvSpPr>
          <p:cNvPr id="3" name="Content Placeholder 2"/>
          <p:cNvSpPr>
            <a:spLocks noGrp="1"/>
          </p:cNvSpPr>
          <p:nvPr>
            <p:ph idx="1"/>
          </p:nvPr>
        </p:nvSpPr>
        <p:spPr>
          <a:xfrm>
            <a:off x="609600" y="914400"/>
            <a:ext cx="8229600" cy="457200"/>
          </a:xfrm>
        </p:spPr>
        <p:txBody>
          <a:bodyPr>
            <a:normAutofit/>
          </a:bodyPr>
          <a:lstStyle/>
          <a:p>
            <a:pPr marL="342900" lvl="1" indent="-342900">
              <a:buFont typeface="Arial" pitchFamily="34" charset="0"/>
              <a:buChar char="•"/>
            </a:pPr>
            <a:r>
              <a:rPr lang="en-US" sz="2000" dirty="0" smtClean="0"/>
              <a:t>Read Committed Isolation example (Cont.)</a:t>
            </a:r>
          </a:p>
        </p:txBody>
      </p:sp>
      <p:pic>
        <p:nvPicPr>
          <p:cNvPr id="11267" name="Picture 3"/>
          <p:cNvPicPr>
            <a:picLocks noChangeAspect="1" noChangeArrowheads="1"/>
          </p:cNvPicPr>
          <p:nvPr/>
        </p:nvPicPr>
        <p:blipFill>
          <a:blip r:embed="rId2" cstate="print"/>
          <a:srcRect/>
          <a:stretch>
            <a:fillRect/>
          </a:stretch>
        </p:blipFill>
        <p:spPr bwMode="auto">
          <a:xfrm>
            <a:off x="304800" y="1371600"/>
            <a:ext cx="8562975" cy="5238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Isolation Levels (Cont.)</a:t>
            </a:r>
            <a:endParaRPr lang="en-US" sz="3200" dirty="0"/>
          </a:p>
        </p:txBody>
      </p:sp>
      <p:sp>
        <p:nvSpPr>
          <p:cNvPr id="3" name="Content Placeholder 2"/>
          <p:cNvSpPr>
            <a:spLocks noGrp="1"/>
          </p:cNvSpPr>
          <p:nvPr>
            <p:ph idx="1"/>
          </p:nvPr>
        </p:nvSpPr>
        <p:spPr>
          <a:xfrm>
            <a:off x="609600" y="914400"/>
            <a:ext cx="8229600" cy="457200"/>
          </a:xfrm>
        </p:spPr>
        <p:txBody>
          <a:bodyPr>
            <a:normAutofit/>
          </a:bodyPr>
          <a:lstStyle/>
          <a:p>
            <a:pPr marL="342900" lvl="1" indent="-342900">
              <a:buFont typeface="Arial" pitchFamily="34" charset="0"/>
              <a:buChar char="•"/>
            </a:pPr>
            <a:r>
              <a:rPr lang="en-US" sz="2000" dirty="0" smtClean="0"/>
              <a:t>Read Committed Isolation example (Cont.)</a:t>
            </a:r>
          </a:p>
        </p:txBody>
      </p:sp>
      <p:pic>
        <p:nvPicPr>
          <p:cNvPr id="12290" name="Picture 2"/>
          <p:cNvPicPr>
            <a:picLocks noChangeAspect="1" noChangeArrowheads="1"/>
          </p:cNvPicPr>
          <p:nvPr/>
        </p:nvPicPr>
        <p:blipFill>
          <a:blip r:embed="rId2" cstate="print"/>
          <a:srcRect/>
          <a:stretch>
            <a:fillRect/>
          </a:stretch>
        </p:blipFill>
        <p:spPr bwMode="auto">
          <a:xfrm>
            <a:off x="381000" y="1447800"/>
            <a:ext cx="8553450" cy="4667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Isolation Levels (Cont.)</a:t>
            </a:r>
            <a:endParaRPr lang="en-US" sz="3200" dirty="0"/>
          </a:p>
        </p:txBody>
      </p:sp>
      <p:sp>
        <p:nvSpPr>
          <p:cNvPr id="3" name="Content Placeholder 2"/>
          <p:cNvSpPr>
            <a:spLocks noGrp="1"/>
          </p:cNvSpPr>
          <p:nvPr>
            <p:ph idx="1"/>
          </p:nvPr>
        </p:nvSpPr>
        <p:spPr>
          <a:xfrm>
            <a:off x="609600" y="914400"/>
            <a:ext cx="8229600" cy="457200"/>
          </a:xfrm>
        </p:spPr>
        <p:txBody>
          <a:bodyPr>
            <a:normAutofit/>
          </a:bodyPr>
          <a:lstStyle/>
          <a:p>
            <a:pPr marL="342900" lvl="1" indent="-342900">
              <a:buFont typeface="Arial" pitchFamily="34" charset="0"/>
              <a:buChar char="•"/>
            </a:pPr>
            <a:r>
              <a:rPr lang="en-US" sz="2000" dirty="0" smtClean="0"/>
              <a:t>Read Committed Isolation example (Cont.)</a:t>
            </a:r>
          </a:p>
        </p:txBody>
      </p:sp>
      <p:pic>
        <p:nvPicPr>
          <p:cNvPr id="12290" name="Picture 2"/>
          <p:cNvPicPr>
            <a:picLocks noChangeAspect="1" noChangeArrowheads="1"/>
          </p:cNvPicPr>
          <p:nvPr/>
        </p:nvPicPr>
        <p:blipFill>
          <a:blip r:embed="rId2" cstate="print"/>
          <a:srcRect/>
          <a:stretch>
            <a:fillRect/>
          </a:stretch>
        </p:blipFill>
        <p:spPr bwMode="auto">
          <a:xfrm>
            <a:off x="381000" y="1447800"/>
            <a:ext cx="8553450" cy="4667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Isolation Levels (Cont.)</a:t>
            </a:r>
            <a:endParaRPr lang="en-US" sz="3200" dirty="0"/>
          </a:p>
        </p:txBody>
      </p:sp>
      <p:sp>
        <p:nvSpPr>
          <p:cNvPr id="3" name="Content Placeholder 2"/>
          <p:cNvSpPr>
            <a:spLocks noGrp="1"/>
          </p:cNvSpPr>
          <p:nvPr>
            <p:ph idx="1"/>
          </p:nvPr>
        </p:nvSpPr>
        <p:spPr>
          <a:xfrm>
            <a:off x="609600" y="914400"/>
            <a:ext cx="8229600" cy="457200"/>
          </a:xfrm>
        </p:spPr>
        <p:txBody>
          <a:bodyPr>
            <a:normAutofit/>
          </a:bodyPr>
          <a:lstStyle/>
          <a:p>
            <a:pPr marL="342900" lvl="1" indent="-342900">
              <a:buFont typeface="Arial" pitchFamily="34" charset="0"/>
              <a:buChar char="•"/>
            </a:pPr>
            <a:r>
              <a:rPr lang="en-US" sz="2000" dirty="0" err="1" smtClean="0"/>
              <a:t>Serializable</a:t>
            </a:r>
            <a:r>
              <a:rPr lang="en-US" sz="2000" dirty="0" smtClean="0"/>
              <a:t> Isolation example </a:t>
            </a:r>
          </a:p>
        </p:txBody>
      </p:sp>
      <p:pic>
        <p:nvPicPr>
          <p:cNvPr id="13314" name="Picture 2"/>
          <p:cNvPicPr>
            <a:picLocks noChangeAspect="1" noChangeArrowheads="1"/>
          </p:cNvPicPr>
          <p:nvPr/>
        </p:nvPicPr>
        <p:blipFill>
          <a:blip r:embed="rId2" cstate="print"/>
          <a:srcRect/>
          <a:stretch>
            <a:fillRect/>
          </a:stretch>
        </p:blipFill>
        <p:spPr bwMode="auto">
          <a:xfrm>
            <a:off x="381000" y="1428750"/>
            <a:ext cx="8562975" cy="5429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Isolation Levels (Cont.)</a:t>
            </a:r>
            <a:endParaRPr lang="en-US" sz="3200" dirty="0"/>
          </a:p>
        </p:txBody>
      </p:sp>
      <p:sp>
        <p:nvSpPr>
          <p:cNvPr id="3" name="Content Placeholder 2"/>
          <p:cNvSpPr>
            <a:spLocks noGrp="1"/>
          </p:cNvSpPr>
          <p:nvPr>
            <p:ph idx="1"/>
          </p:nvPr>
        </p:nvSpPr>
        <p:spPr>
          <a:xfrm>
            <a:off x="609600" y="914400"/>
            <a:ext cx="8229600" cy="457200"/>
          </a:xfrm>
        </p:spPr>
        <p:txBody>
          <a:bodyPr>
            <a:normAutofit/>
          </a:bodyPr>
          <a:lstStyle/>
          <a:p>
            <a:pPr marL="342900" lvl="1" indent="-342900">
              <a:buFont typeface="Arial" pitchFamily="34" charset="0"/>
              <a:buChar char="•"/>
            </a:pPr>
            <a:r>
              <a:rPr lang="en-US" sz="2000" dirty="0" err="1" smtClean="0"/>
              <a:t>Serializable</a:t>
            </a:r>
            <a:r>
              <a:rPr lang="en-US" sz="2000" dirty="0" smtClean="0"/>
              <a:t> Isolation example (Cont.) </a:t>
            </a:r>
          </a:p>
        </p:txBody>
      </p:sp>
      <p:pic>
        <p:nvPicPr>
          <p:cNvPr id="14338" name="Picture 2"/>
          <p:cNvPicPr>
            <a:picLocks noChangeAspect="1" noChangeArrowheads="1"/>
          </p:cNvPicPr>
          <p:nvPr/>
        </p:nvPicPr>
        <p:blipFill>
          <a:blip r:embed="rId2" cstate="print"/>
          <a:srcRect/>
          <a:stretch>
            <a:fillRect/>
          </a:stretch>
        </p:blipFill>
        <p:spPr bwMode="auto">
          <a:xfrm>
            <a:off x="381000" y="1524000"/>
            <a:ext cx="8524875" cy="4667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Isolation Levels (Cont.)</a:t>
            </a:r>
            <a:endParaRPr lang="en-US" sz="3200" dirty="0"/>
          </a:p>
        </p:txBody>
      </p:sp>
      <p:sp>
        <p:nvSpPr>
          <p:cNvPr id="3" name="Content Placeholder 2"/>
          <p:cNvSpPr>
            <a:spLocks noGrp="1"/>
          </p:cNvSpPr>
          <p:nvPr>
            <p:ph idx="1"/>
          </p:nvPr>
        </p:nvSpPr>
        <p:spPr>
          <a:xfrm>
            <a:off x="609600" y="914400"/>
            <a:ext cx="8229600" cy="457200"/>
          </a:xfrm>
        </p:spPr>
        <p:txBody>
          <a:bodyPr>
            <a:normAutofit/>
          </a:bodyPr>
          <a:lstStyle/>
          <a:p>
            <a:pPr marL="342900" lvl="1" indent="-342900">
              <a:buFont typeface="Arial" pitchFamily="34" charset="0"/>
              <a:buChar char="•"/>
            </a:pPr>
            <a:r>
              <a:rPr lang="en-US" sz="2000" dirty="0" err="1" smtClean="0"/>
              <a:t>Serializable</a:t>
            </a:r>
            <a:r>
              <a:rPr lang="en-US" sz="2000" dirty="0" smtClean="0"/>
              <a:t> Isolation example (Cont.) </a:t>
            </a:r>
          </a:p>
        </p:txBody>
      </p:sp>
      <p:pic>
        <p:nvPicPr>
          <p:cNvPr id="15362" name="Picture 2"/>
          <p:cNvPicPr>
            <a:picLocks noChangeAspect="1" noChangeArrowheads="1"/>
          </p:cNvPicPr>
          <p:nvPr/>
        </p:nvPicPr>
        <p:blipFill>
          <a:blip r:embed="rId2" cstate="print"/>
          <a:srcRect/>
          <a:stretch>
            <a:fillRect/>
          </a:stretch>
        </p:blipFill>
        <p:spPr bwMode="auto">
          <a:xfrm>
            <a:off x="304800" y="914400"/>
            <a:ext cx="8515350" cy="5838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Isolation Levels (Cont.)</a:t>
            </a:r>
            <a:endParaRPr lang="en-US" sz="3200" dirty="0"/>
          </a:p>
        </p:txBody>
      </p:sp>
      <p:sp>
        <p:nvSpPr>
          <p:cNvPr id="3" name="Content Placeholder 2"/>
          <p:cNvSpPr>
            <a:spLocks noGrp="1"/>
          </p:cNvSpPr>
          <p:nvPr>
            <p:ph idx="1"/>
          </p:nvPr>
        </p:nvSpPr>
        <p:spPr>
          <a:xfrm>
            <a:off x="609600" y="914400"/>
            <a:ext cx="8229600" cy="457200"/>
          </a:xfrm>
        </p:spPr>
        <p:txBody>
          <a:bodyPr>
            <a:normAutofit/>
          </a:bodyPr>
          <a:lstStyle/>
          <a:p>
            <a:pPr marL="342900" lvl="1" indent="-342900">
              <a:buFont typeface="Arial" pitchFamily="34" charset="0"/>
              <a:buChar char="•"/>
            </a:pPr>
            <a:r>
              <a:rPr lang="en-US" sz="2000" dirty="0" err="1" smtClean="0"/>
              <a:t>Serializable</a:t>
            </a:r>
            <a:r>
              <a:rPr lang="en-US" sz="2000" dirty="0" smtClean="0"/>
              <a:t> Isolation example (Cont.) </a:t>
            </a:r>
          </a:p>
        </p:txBody>
      </p:sp>
      <p:pic>
        <p:nvPicPr>
          <p:cNvPr id="16386" name="Picture 2"/>
          <p:cNvPicPr>
            <a:picLocks noChangeAspect="1" noChangeArrowheads="1"/>
          </p:cNvPicPr>
          <p:nvPr/>
        </p:nvPicPr>
        <p:blipFill>
          <a:blip r:embed="rId2" cstate="print"/>
          <a:srcRect/>
          <a:stretch>
            <a:fillRect/>
          </a:stretch>
        </p:blipFill>
        <p:spPr bwMode="auto">
          <a:xfrm>
            <a:off x="381000" y="1447800"/>
            <a:ext cx="8553450" cy="4533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Locks</a:t>
            </a:r>
            <a:endParaRPr lang="en-US" sz="3200" dirty="0"/>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The behavior of Oracle database lock </a:t>
            </a:r>
            <a:endParaRPr lang="en-US" sz="1600" dirty="0" smtClean="0"/>
          </a:p>
          <a:p>
            <a:pPr lvl="1"/>
            <a:r>
              <a:rPr lang="en-US" sz="1600" dirty="0" smtClean="0"/>
              <a:t>A row is locked only when modified by a writer.</a:t>
            </a:r>
          </a:p>
          <a:p>
            <a:pPr lvl="1"/>
            <a:r>
              <a:rPr lang="en-US" sz="1600" dirty="0" smtClean="0"/>
              <a:t>A writer of a row blocks a concurrent writer of the same row.</a:t>
            </a:r>
          </a:p>
          <a:p>
            <a:pPr lvl="1"/>
            <a:r>
              <a:rPr lang="en-US" sz="1600" dirty="0" smtClean="0"/>
              <a:t>A reader never blocks a writer. (SELECT ... FOR UPDATE statement is a special case)</a:t>
            </a:r>
          </a:p>
          <a:p>
            <a:pPr lvl="1"/>
            <a:r>
              <a:rPr lang="en-US" sz="1600" dirty="0" smtClean="0"/>
              <a:t>A writer never blocks a reader. Oracle database use the UNDO DATA to service the query (provide a consistent view of the row).</a:t>
            </a:r>
          </a:p>
          <a:p>
            <a:pPr marL="342900" lvl="1" indent="-342900">
              <a:buFont typeface="Arial" pitchFamily="34" charset="0"/>
              <a:buChar char="•"/>
            </a:pPr>
            <a:r>
              <a:rPr lang="en-US" sz="2000" dirty="0" smtClean="0"/>
              <a:t>Lock Modes</a:t>
            </a:r>
          </a:p>
          <a:p>
            <a:pPr lvl="1"/>
            <a:r>
              <a:rPr lang="en-US" sz="1600" dirty="0" smtClean="0"/>
              <a:t>Exclusive lock mode.</a:t>
            </a:r>
          </a:p>
          <a:p>
            <a:pPr lvl="1"/>
            <a:r>
              <a:rPr lang="en-US" sz="1600" dirty="0" smtClean="0"/>
              <a:t>Share lock mode.</a:t>
            </a:r>
            <a:br>
              <a:rPr lang="en-US" sz="1600" dirty="0" smtClean="0"/>
            </a:br>
            <a:r>
              <a:rPr lang="en-US" sz="1600" dirty="0" smtClean="0"/>
              <a:t>Example: </a:t>
            </a:r>
            <a:br>
              <a:rPr lang="en-US" sz="1600" dirty="0" smtClean="0"/>
            </a:br>
            <a:r>
              <a:rPr lang="en-US" sz="1600" dirty="0" smtClean="0"/>
              <a:t>Assume that a transaction uses a SELECT ... FOR UPDATE statement to select a single table row. The transaction acquires an exclusive row lock and a row share table lock. The row lock allows other sessions to modify any rows other than the locked row, while the table lock prevents sessions from altering the structure of the table. Thus, the database permits as many statements as possible to execute.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Schema Objects</a:t>
            </a:r>
            <a:endParaRPr lang="en-US" sz="3200" dirty="0"/>
          </a:p>
        </p:txBody>
      </p:sp>
      <p:sp>
        <p:nvSpPr>
          <p:cNvPr id="3" name="Content Placeholder 2"/>
          <p:cNvSpPr>
            <a:spLocks noGrp="1"/>
          </p:cNvSpPr>
          <p:nvPr>
            <p:ph idx="1"/>
          </p:nvPr>
        </p:nvSpPr>
        <p:spPr>
          <a:xfrm>
            <a:off x="533400" y="990600"/>
            <a:ext cx="8229600" cy="1752599"/>
          </a:xfrm>
        </p:spPr>
        <p:txBody>
          <a:bodyPr/>
          <a:lstStyle/>
          <a:p>
            <a:r>
              <a:rPr lang="en-US" sz="2000" dirty="0" smtClean="0"/>
              <a:t>A database schema is a logical container for data structures, called schema objects</a:t>
            </a:r>
          </a:p>
          <a:p>
            <a:pPr lvl="1"/>
            <a:r>
              <a:rPr lang="en-US" sz="1600" dirty="0" smtClean="0"/>
              <a:t>For </a:t>
            </a:r>
            <a:r>
              <a:rPr lang="en-US" sz="1600" dirty="0" err="1" smtClean="0"/>
              <a:t>eg</a:t>
            </a:r>
            <a:r>
              <a:rPr lang="en-US" sz="1600" dirty="0" smtClean="0"/>
              <a:t>, A database user has a password and various database privileges. Each user owns </a:t>
            </a:r>
            <a:r>
              <a:rPr lang="en-US" sz="1600" b="1" dirty="0" smtClean="0"/>
              <a:t>a single schema</a:t>
            </a:r>
            <a:r>
              <a:rPr lang="en-US" sz="1600" dirty="0" smtClean="0"/>
              <a:t>, which has the same name as the user. The schema contains the data for the user owning the schema. For example, the</a:t>
            </a:r>
            <a:r>
              <a:rPr lang="en-US" sz="1600" b="1" dirty="0" smtClean="0"/>
              <a:t> hr </a:t>
            </a:r>
            <a:r>
              <a:rPr lang="en-US" sz="1600" dirty="0" smtClean="0"/>
              <a:t>user owns the</a:t>
            </a:r>
            <a:r>
              <a:rPr lang="en-US" sz="1600" b="1" dirty="0" smtClean="0"/>
              <a:t> hr </a:t>
            </a:r>
            <a:r>
              <a:rPr lang="en-US" sz="1600" dirty="0" smtClean="0"/>
              <a:t>schema, which contains schema objects such as the employees table, see the following picture</a:t>
            </a:r>
            <a:endParaRPr lang="en-US" sz="1600" dirty="0"/>
          </a:p>
        </p:txBody>
      </p:sp>
      <p:pic>
        <p:nvPicPr>
          <p:cNvPr id="2051" name="Picture 3"/>
          <p:cNvPicPr>
            <a:picLocks noChangeAspect="1" noChangeArrowheads="1"/>
          </p:cNvPicPr>
          <p:nvPr/>
        </p:nvPicPr>
        <p:blipFill>
          <a:blip r:embed="rId2" cstate="print"/>
          <a:srcRect/>
          <a:stretch>
            <a:fillRect/>
          </a:stretch>
        </p:blipFill>
        <p:spPr bwMode="auto">
          <a:xfrm>
            <a:off x="1295400" y="2743200"/>
            <a:ext cx="6134100" cy="3343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Locks (Cont.)</a:t>
            </a:r>
            <a:endParaRPr lang="en-US" sz="3200" dirty="0"/>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Lock categories</a:t>
            </a:r>
            <a:endParaRPr lang="en-US" sz="1600" dirty="0" smtClean="0"/>
          </a:p>
        </p:txBody>
      </p:sp>
      <p:pic>
        <p:nvPicPr>
          <p:cNvPr id="17410" name="Picture 2"/>
          <p:cNvPicPr>
            <a:picLocks noChangeAspect="1" noChangeArrowheads="1"/>
          </p:cNvPicPr>
          <p:nvPr/>
        </p:nvPicPr>
        <p:blipFill>
          <a:blip r:embed="rId2" cstate="print"/>
          <a:srcRect/>
          <a:stretch>
            <a:fillRect/>
          </a:stretch>
        </p:blipFill>
        <p:spPr bwMode="auto">
          <a:xfrm>
            <a:off x="838200" y="1600200"/>
            <a:ext cx="6515100" cy="2419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DML Locks</a:t>
            </a:r>
            <a:endParaRPr lang="en-US" sz="3200" dirty="0"/>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Row Level Lock</a:t>
            </a:r>
            <a:endParaRPr lang="en-US" sz="1600" dirty="0" smtClean="0"/>
          </a:p>
          <a:p>
            <a:pPr lvl="1"/>
            <a:r>
              <a:rPr lang="en-US" sz="1600" dirty="0" smtClean="0"/>
              <a:t>Also called a TX lock (finest lock), is a lock on a single row of table.</a:t>
            </a:r>
          </a:p>
          <a:p>
            <a:pPr lvl="1"/>
            <a:r>
              <a:rPr lang="en-US" sz="1600" dirty="0" smtClean="0"/>
              <a:t>A transaction acquires a row lock for each row modified by an INSERT, UPDATE, DELETE, MERGE, or SELECT ... FOR UPDATE statement. The row lock exists until the transaction commits or rolls back.</a:t>
            </a:r>
          </a:p>
          <a:p>
            <a:pPr lvl="1"/>
            <a:r>
              <a:rPr lang="en-US" sz="1600" dirty="0" smtClean="0"/>
              <a:t>If a transaction obtains a lock for a row, then the transaction also acquires a lock for the table containing the row. The table lock prevents conflicting DDL operations that would override data changes in a current transaction.</a:t>
            </a:r>
          </a:p>
          <a:p>
            <a:pPr marL="342900" lvl="1" indent="-342900">
              <a:buFont typeface="Arial" pitchFamily="34" charset="0"/>
              <a:buChar char="•"/>
            </a:pPr>
            <a:r>
              <a:rPr lang="en-US" sz="2000" dirty="0" smtClean="0"/>
              <a:t>Storage of Row Locks</a:t>
            </a:r>
          </a:p>
          <a:p>
            <a:pPr lvl="1"/>
            <a:r>
              <a:rPr lang="en-US" sz="1600" dirty="0" smtClean="0"/>
              <a:t>Unlike some databases, which use a lock manager to maintain a list of locks in memory, Oracle Database </a:t>
            </a:r>
            <a:r>
              <a:rPr lang="en-US" sz="1600" b="1" dirty="0" smtClean="0"/>
              <a:t>stores lock information </a:t>
            </a:r>
            <a:r>
              <a:rPr lang="en-US" sz="1600" dirty="0" smtClean="0"/>
              <a:t>in the </a:t>
            </a:r>
            <a:r>
              <a:rPr lang="en-US" sz="1600" b="1" dirty="0" smtClean="0"/>
              <a:t>data block that contains the locked row</a:t>
            </a:r>
            <a:r>
              <a:rPr lang="en-US" sz="1600" dirty="0" smtClean="0"/>
              <a:t>.</a:t>
            </a:r>
          </a:p>
          <a:p>
            <a:pPr lvl="1"/>
            <a:r>
              <a:rPr lang="en-US" sz="1600" dirty="0" smtClean="0"/>
              <a:t>The database uses a queuing mechanism for acquisition of row locks. If a transaction requires a lock for an unlocked row, then the transaction places a lock in the data block. Each row modified by this transaction points to a copy of the transaction ID stored in the block header. When a transaction ends, the transaction ID remains in the block header. If a different transaction wants to modify a row, then it uses the transaction ID to determine if the lock is active. If the lock is active, then the session asks to be notified when the lock is released. Otherwise, the transaction acquires the lock.</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DML Locks (Cont.)</a:t>
            </a:r>
            <a:endParaRPr lang="en-US" sz="3200" dirty="0"/>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Table Lock</a:t>
            </a:r>
            <a:endParaRPr lang="en-US" sz="1600" dirty="0" smtClean="0"/>
          </a:p>
          <a:p>
            <a:pPr lvl="1"/>
            <a:r>
              <a:rPr lang="en-US" sz="1600" dirty="0" smtClean="0"/>
              <a:t>Also called a TM lock</a:t>
            </a:r>
          </a:p>
          <a:p>
            <a:pPr lvl="1"/>
            <a:r>
              <a:rPr lang="en-US" sz="1600" dirty="0" smtClean="0"/>
              <a:t>Is acquired by a transaction when a table is modified by an INSERT, UPDATE, DELETE, MERGE, SELECT with the FOR UPDATE clause, or LOCK TABLE statement</a:t>
            </a:r>
          </a:p>
          <a:p>
            <a:pPr marL="342900" lvl="1" indent="-342900">
              <a:buFont typeface="Arial" pitchFamily="34" charset="0"/>
              <a:buChar char="•"/>
            </a:pPr>
            <a:r>
              <a:rPr lang="en-US" sz="2000" dirty="0" smtClean="0"/>
              <a:t>Table Lock modes:</a:t>
            </a:r>
          </a:p>
          <a:p>
            <a:pPr lvl="1"/>
            <a:r>
              <a:rPr lang="en-US" sz="1600" dirty="0" smtClean="0"/>
              <a:t>Row Share (RS)</a:t>
            </a:r>
            <a:br>
              <a:rPr lang="en-US" sz="1600" dirty="0" smtClean="0"/>
            </a:br>
            <a:r>
              <a:rPr lang="en-US" sz="1600" dirty="0" smtClean="0"/>
              <a:t>This lock, also called a </a:t>
            </a:r>
            <a:r>
              <a:rPr lang="en-US" sz="1600" dirty="0" err="1" smtClean="0"/>
              <a:t>subshare</a:t>
            </a:r>
            <a:r>
              <a:rPr lang="en-US" sz="1600" dirty="0" smtClean="0"/>
              <a:t> table lock (SS), indicates that the transaction holding the lock on the table has locked rows in the table and intends to update them. A row share lock is the least restrictive mode of table lock, offering the highest degree of concurrency for a table.</a:t>
            </a:r>
          </a:p>
          <a:p>
            <a:pPr lvl="1"/>
            <a:r>
              <a:rPr lang="en-US" sz="1600" dirty="0" smtClean="0"/>
              <a:t>Row Exclusive Table Lock (RX)</a:t>
            </a:r>
            <a:br>
              <a:rPr lang="en-US" sz="1600" dirty="0" smtClean="0"/>
            </a:br>
            <a:r>
              <a:rPr lang="en-US" sz="1600" dirty="0" smtClean="0"/>
              <a:t>This lock, also called a </a:t>
            </a:r>
            <a:r>
              <a:rPr lang="en-US" sz="1600" dirty="0" err="1" smtClean="0"/>
              <a:t>subexclusive</a:t>
            </a:r>
            <a:r>
              <a:rPr lang="en-US" sz="1600" dirty="0" smtClean="0"/>
              <a:t> table lock (SX), generally indicates that the transaction holding the lock has updated table rows or issued SELECT ... FOR UPDATE. An SX lock allows other transactions to query, insert, update, delete, or lock rows concurrently in the same table. Therefore, SX locks allow multiple transactions to obtain simultaneous SX and </a:t>
            </a:r>
            <a:r>
              <a:rPr lang="en-US" sz="1600" dirty="0" err="1" smtClean="0"/>
              <a:t>subshare</a:t>
            </a:r>
            <a:r>
              <a:rPr lang="en-US" sz="1600" dirty="0" smtClean="0"/>
              <a:t> table locks for the same table</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DML Locks (Cont.)</a:t>
            </a:r>
            <a:endParaRPr lang="en-US" sz="3200" dirty="0"/>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Table Lock modes (Cont.):</a:t>
            </a:r>
          </a:p>
          <a:p>
            <a:pPr lvl="1"/>
            <a:r>
              <a:rPr lang="en-US" sz="1600" dirty="0" smtClean="0"/>
              <a:t>Share Table Lock (S)</a:t>
            </a:r>
            <a:br>
              <a:rPr lang="en-US" sz="1600" dirty="0" smtClean="0"/>
            </a:br>
            <a:r>
              <a:rPr lang="en-US" sz="1600" dirty="0" smtClean="0"/>
              <a:t> A share table lock held by a transaction allows other transactions to query the table (without using SELECT ... FOR UPDATE), but updates are allowed only if a single transaction holds the share table lock. Because multiple transactions may hold a share table lock concurrently, holding this lock is not sufficient to ensure that a transaction can modify the table.</a:t>
            </a:r>
          </a:p>
          <a:p>
            <a:pPr lvl="1"/>
            <a:r>
              <a:rPr lang="en-US" sz="1600" dirty="0" smtClean="0"/>
              <a:t>Share Row Exclusive Table Lock (SRX)</a:t>
            </a:r>
            <a:br>
              <a:rPr lang="en-US" sz="1600" dirty="0" smtClean="0"/>
            </a:br>
            <a:r>
              <a:rPr lang="en-US" sz="1600" dirty="0" smtClean="0"/>
              <a:t>This lock, also called a share-</a:t>
            </a:r>
            <a:r>
              <a:rPr lang="en-US" sz="1600" dirty="0" err="1" smtClean="0"/>
              <a:t>subexclusive</a:t>
            </a:r>
            <a:r>
              <a:rPr lang="en-US" sz="1600" dirty="0" smtClean="0"/>
              <a:t> table lock (SSX), is more restrictive than a share table lock. Only one transaction at a time can acquire an SSX lock on a given table. An SSX lock held by a transaction allows other transactions to query the table (except for SELECT ... FOR UPDATE) but not to update the table.</a:t>
            </a:r>
          </a:p>
          <a:p>
            <a:pPr lvl="1"/>
            <a:r>
              <a:rPr lang="en-US" sz="1600" dirty="0" smtClean="0"/>
              <a:t>Exclusive Table Lock (X)</a:t>
            </a:r>
            <a:br>
              <a:rPr lang="en-US" sz="1600" dirty="0" smtClean="0"/>
            </a:br>
            <a:r>
              <a:rPr lang="en-US" sz="1600" dirty="0" smtClean="0"/>
              <a:t>This lock is the most restrictive mode of table lock, allowing the transaction that holds the lock exclusive write access to the table. Only one transaction can obtain an exclusive table lock for a table.</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DDL Locks</a:t>
            </a:r>
            <a:endParaRPr lang="en-US" sz="3200" dirty="0"/>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DDL Lock</a:t>
            </a:r>
          </a:p>
          <a:p>
            <a:pPr lvl="1"/>
            <a:r>
              <a:rPr lang="en-US" sz="1600" dirty="0" smtClean="0"/>
              <a:t>A data dictionary (DDL) lock protects the definition of a schema object while an ongoing DDL operation acts on or refers to the object. Lock only the schema objects, not the whole dictionary</a:t>
            </a:r>
          </a:p>
          <a:p>
            <a:pPr marL="342900" lvl="1" indent="-342900">
              <a:buFont typeface="Arial" pitchFamily="34" charset="0"/>
              <a:buChar char="•"/>
            </a:pPr>
            <a:r>
              <a:rPr lang="en-US" sz="2000" dirty="0" smtClean="0"/>
              <a:t>Lock Type</a:t>
            </a:r>
          </a:p>
          <a:p>
            <a:pPr lvl="1"/>
            <a:r>
              <a:rPr lang="en-US" sz="1600" dirty="0" smtClean="0"/>
              <a:t>Exclusive DDL Locks</a:t>
            </a:r>
            <a:br>
              <a:rPr lang="en-US" sz="1600" dirty="0" smtClean="0"/>
            </a:br>
            <a:r>
              <a:rPr lang="en-US" sz="1600" dirty="0" smtClean="0"/>
              <a:t> Prevents other sessions from obtaining a DDL or DML lock.</a:t>
            </a:r>
          </a:p>
          <a:p>
            <a:pPr lvl="1"/>
            <a:r>
              <a:rPr lang="en-US" sz="1600" dirty="0" smtClean="0"/>
              <a:t>Share DDL Locks</a:t>
            </a:r>
            <a:br>
              <a:rPr lang="en-US" sz="1600" dirty="0" smtClean="0"/>
            </a:br>
            <a:r>
              <a:rPr lang="en-US" sz="1600" dirty="0" smtClean="0"/>
              <a:t>Prevents destructive interference with </a:t>
            </a:r>
            <a:r>
              <a:rPr lang="en-US" sz="1600" b="1" dirty="0" smtClean="0"/>
              <a:t>conflicting</a:t>
            </a:r>
            <a:r>
              <a:rPr lang="en-US" sz="1600" dirty="0" smtClean="0"/>
              <a:t> DDL operations, but allows data concurrency for </a:t>
            </a:r>
            <a:r>
              <a:rPr lang="en-US" sz="1600" b="1" dirty="0" smtClean="0"/>
              <a:t>similar</a:t>
            </a:r>
            <a:r>
              <a:rPr lang="en-US" sz="1600" dirty="0" smtClean="0"/>
              <a:t> DDL operations.</a:t>
            </a:r>
            <a:br>
              <a:rPr lang="en-US" sz="1600" dirty="0" smtClean="0"/>
            </a:br>
            <a:r>
              <a:rPr lang="en-US" sz="1600" dirty="0" smtClean="0"/>
              <a:t> A transaction holding a share DDL lock is guaranteed that the definition of the referenced schema object is </a:t>
            </a:r>
            <a:r>
              <a:rPr lang="en-US" sz="1600" b="1" dirty="0" smtClean="0"/>
              <a:t>constant</a:t>
            </a:r>
            <a:r>
              <a:rPr lang="en-US" sz="1600" dirty="0" smtClean="0"/>
              <a:t> for the duration of the transaction.</a:t>
            </a:r>
          </a:p>
          <a:p>
            <a:pPr lvl="1"/>
            <a:r>
              <a:rPr lang="en-US" sz="1600" dirty="0" smtClean="0"/>
              <a:t>Breakable Parse Locks</a:t>
            </a:r>
            <a:br>
              <a:rPr lang="en-US" sz="1600" dirty="0" smtClean="0"/>
            </a:br>
            <a:r>
              <a:rPr lang="en-US" sz="1600" dirty="0" smtClean="0"/>
              <a:t>Parse locks are acquired so that the associated shared SQL area can be invalidated if a referenced object is altered or dropped.</a:t>
            </a:r>
            <a:br>
              <a:rPr lang="en-US" sz="1600" dirty="0" smtClean="0"/>
            </a:br>
            <a:r>
              <a:rPr lang="en-US" sz="1600" dirty="0" smtClean="0"/>
              <a:t> A parse lock is acquired in the shared pool during the parse phase of SQL statement execution.</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System Locks</a:t>
            </a:r>
            <a:endParaRPr lang="en-US" sz="3200" dirty="0"/>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Latches</a:t>
            </a:r>
          </a:p>
          <a:p>
            <a:pPr lvl="1"/>
            <a:r>
              <a:rPr lang="en-US" sz="1600" dirty="0" smtClean="0"/>
              <a:t>are simple, low-level serialization mechanisms that coordinate multiuser access to shared data structures, objects, and files</a:t>
            </a:r>
          </a:p>
          <a:p>
            <a:pPr lvl="1"/>
            <a:r>
              <a:rPr lang="en-US" sz="1600" dirty="0" smtClean="0"/>
              <a:t>Spin mechanism, OS dependent. Exclusive, should be held for a very short of time</a:t>
            </a:r>
          </a:p>
          <a:p>
            <a:pPr marL="342900" lvl="1" indent="-342900">
              <a:buFont typeface="Arial" pitchFamily="34" charset="0"/>
              <a:buChar char="•"/>
            </a:pPr>
            <a:r>
              <a:rPr lang="en-US" sz="2000" dirty="0" err="1" smtClean="0"/>
              <a:t>Mutexes</a:t>
            </a:r>
            <a:endParaRPr lang="en-US" sz="2000" dirty="0" smtClean="0"/>
          </a:p>
          <a:p>
            <a:pPr lvl="1"/>
            <a:r>
              <a:rPr lang="en-US" sz="1600" dirty="0" smtClean="0"/>
              <a:t>is a low-level mechanism that prevents an object in memory from aging out or from being corrupted when accessed by concurrent processes. A </a:t>
            </a:r>
            <a:r>
              <a:rPr lang="en-US" sz="1600" dirty="0" err="1" smtClean="0"/>
              <a:t>mutex</a:t>
            </a:r>
            <a:r>
              <a:rPr lang="en-US" sz="1600" dirty="0" smtClean="0"/>
              <a:t> is similar to a latch, but whereas a latch typically protects a group of objects, a </a:t>
            </a:r>
            <a:r>
              <a:rPr lang="en-US" sz="1600" dirty="0" err="1" smtClean="0"/>
              <a:t>mutex</a:t>
            </a:r>
            <a:r>
              <a:rPr lang="en-US" sz="1600" dirty="0" smtClean="0"/>
              <a:t> protects a single object</a:t>
            </a:r>
          </a:p>
          <a:p>
            <a:pPr lvl="1"/>
            <a:r>
              <a:rPr lang="en-US" sz="1600" dirty="0" smtClean="0"/>
              <a:t>Consume less memory than latch</a:t>
            </a:r>
          </a:p>
          <a:p>
            <a:pPr lvl="1"/>
            <a:r>
              <a:rPr lang="en-US" sz="1600" dirty="0" smtClean="0"/>
              <a:t>Have share mode</a:t>
            </a:r>
          </a:p>
          <a:p>
            <a:pPr marL="342900" lvl="1" indent="-342900">
              <a:buFont typeface="Arial" pitchFamily="34" charset="0"/>
              <a:buChar char="•"/>
            </a:pPr>
            <a:r>
              <a:rPr lang="en-US" sz="2000" dirty="0" smtClean="0"/>
              <a:t>Internal Locks (Higher Level, more complex)</a:t>
            </a:r>
          </a:p>
          <a:p>
            <a:pPr lvl="1"/>
            <a:r>
              <a:rPr lang="en-US" sz="1600" dirty="0" smtClean="0"/>
              <a:t>Used for :</a:t>
            </a:r>
          </a:p>
          <a:p>
            <a:pPr lvl="1"/>
            <a:r>
              <a:rPr lang="en-US" sz="1600" dirty="0" smtClean="0"/>
              <a:t>Dictionary cache locks</a:t>
            </a:r>
          </a:p>
          <a:p>
            <a:pPr lvl="1"/>
            <a:r>
              <a:rPr lang="en-US" sz="1600" dirty="0" smtClean="0"/>
              <a:t>File and log management locks</a:t>
            </a:r>
          </a:p>
          <a:p>
            <a:pPr lvl="1"/>
            <a:r>
              <a:rPr lang="en-US" sz="1600" dirty="0" err="1" smtClean="0"/>
              <a:t>Tablespace</a:t>
            </a:r>
            <a:r>
              <a:rPr lang="en-US" sz="1600" dirty="0" smtClean="0"/>
              <a:t> and undo segment locks</a:t>
            </a:r>
          </a:p>
          <a:p>
            <a:pPr marL="342900" lvl="1" indent="-342900">
              <a:buFont typeface="Arial" pitchFamily="34" charset="0"/>
              <a:buChar char="•"/>
            </a:pPr>
            <a:r>
              <a:rPr lang="en-US" sz="2000" dirty="0" smtClean="0"/>
              <a:t>DBMS_LOCK package for user lock</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0"/>
            <a:ext cx="8229600" cy="1143000"/>
          </a:xfrm>
        </p:spPr>
        <p:txBody>
          <a:bodyPr>
            <a:normAutofit fontScale="90000"/>
          </a:bodyPr>
          <a:lstStyle/>
          <a:p>
            <a:r>
              <a:rPr lang="en-US" dirty="0" smtClean="0"/>
              <a:t>IV. Oracle </a:t>
            </a:r>
            <a:r>
              <a:rPr lang="en-US" dirty="0" smtClean="0"/>
              <a:t>Database Storage Structures</a:t>
            </a:r>
            <a:endParaRPr lang="en-US"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Physical Storage Structures</a:t>
            </a:r>
            <a:endParaRPr lang="en-US" sz="3200" dirty="0"/>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When ‘CREATE DATABASE’, the database creates:</a:t>
            </a:r>
          </a:p>
          <a:p>
            <a:pPr lvl="1"/>
            <a:r>
              <a:rPr lang="en-US" sz="1600" dirty="0" smtClean="0"/>
              <a:t>Data files and temp files</a:t>
            </a:r>
            <a:br>
              <a:rPr lang="en-US" sz="1600" dirty="0" smtClean="0"/>
            </a:br>
            <a:r>
              <a:rPr lang="en-US" sz="1600" dirty="0" smtClean="0"/>
              <a:t> A </a:t>
            </a:r>
            <a:r>
              <a:rPr lang="en-US" sz="1600" b="1" dirty="0" smtClean="0"/>
              <a:t>data file </a:t>
            </a:r>
            <a:r>
              <a:rPr lang="en-US" sz="1600" dirty="0" smtClean="0"/>
              <a:t>is a physical file on disk that was created by Oracle Database and contains data structures such as tables and indexes. A </a:t>
            </a:r>
            <a:r>
              <a:rPr lang="en-US" sz="1600" b="1" dirty="0" smtClean="0"/>
              <a:t>temp </a:t>
            </a:r>
            <a:r>
              <a:rPr lang="en-US" sz="1600" dirty="0" smtClean="0"/>
              <a:t>file is a data file that belongs to a temporary </a:t>
            </a:r>
            <a:r>
              <a:rPr lang="en-US" sz="1600" dirty="0" err="1" smtClean="0"/>
              <a:t>tablespace</a:t>
            </a:r>
            <a:r>
              <a:rPr lang="en-US" sz="1600" dirty="0" smtClean="0"/>
              <a:t>. The data is written to these files in an Oracle proprietary format that cannot be read by other programs.</a:t>
            </a:r>
          </a:p>
          <a:p>
            <a:pPr lvl="1"/>
            <a:r>
              <a:rPr lang="en-US" sz="1600" dirty="0" smtClean="0"/>
              <a:t>Control files</a:t>
            </a:r>
            <a:br>
              <a:rPr lang="en-US" sz="1600" dirty="0" smtClean="0"/>
            </a:br>
            <a:r>
              <a:rPr lang="en-US" sz="1600" dirty="0" smtClean="0"/>
              <a:t> A </a:t>
            </a:r>
            <a:r>
              <a:rPr lang="en-US" sz="1600" b="1" dirty="0" smtClean="0"/>
              <a:t>control file</a:t>
            </a:r>
            <a:r>
              <a:rPr lang="en-US" sz="1600" dirty="0" smtClean="0"/>
              <a:t> is a root file that tracks the physical components of the database.</a:t>
            </a:r>
          </a:p>
          <a:p>
            <a:pPr lvl="1"/>
            <a:r>
              <a:rPr lang="en-US" sz="1600" dirty="0" smtClean="0"/>
              <a:t>Online redo log files</a:t>
            </a:r>
            <a:br>
              <a:rPr lang="en-US" sz="1600" dirty="0" smtClean="0"/>
            </a:br>
            <a:r>
              <a:rPr lang="en-US" sz="1600" dirty="0" smtClean="0"/>
              <a:t> The </a:t>
            </a:r>
            <a:r>
              <a:rPr lang="en-US" sz="1600" b="1" dirty="0" smtClean="0"/>
              <a:t>online redo log </a:t>
            </a:r>
            <a:r>
              <a:rPr lang="en-US" sz="1600" dirty="0" smtClean="0"/>
              <a:t>is a set of files containing records of changes made to data.</a:t>
            </a:r>
          </a:p>
        </p:txBody>
      </p:sp>
      <p:pic>
        <p:nvPicPr>
          <p:cNvPr id="1026" name="Picture 2"/>
          <p:cNvPicPr>
            <a:picLocks noChangeAspect="1" noChangeArrowheads="1"/>
          </p:cNvPicPr>
          <p:nvPr/>
        </p:nvPicPr>
        <p:blipFill>
          <a:blip r:embed="rId2" cstate="print"/>
          <a:srcRect/>
          <a:stretch>
            <a:fillRect/>
          </a:stretch>
        </p:blipFill>
        <p:spPr bwMode="auto">
          <a:xfrm>
            <a:off x="1676400" y="3810000"/>
            <a:ext cx="5476875" cy="2714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Mechanisms for Storing Database Files</a:t>
            </a:r>
            <a:endParaRPr lang="en-US" sz="3200" dirty="0"/>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Mechanisms for Storing Database Files:</a:t>
            </a:r>
          </a:p>
          <a:p>
            <a:pPr lvl="1"/>
            <a:r>
              <a:rPr lang="fr-FR" sz="1600" dirty="0" smtClean="0"/>
              <a:t>Oracle </a:t>
            </a:r>
            <a:r>
              <a:rPr lang="fr-FR" sz="1600" dirty="0" err="1" smtClean="0"/>
              <a:t>Automatic</a:t>
            </a:r>
            <a:r>
              <a:rPr lang="fr-FR" sz="1600" dirty="0" smtClean="0"/>
              <a:t> Storage Management (Oracle ASM)</a:t>
            </a:r>
            <a:endParaRPr lang="en-US" sz="1600" dirty="0" smtClean="0"/>
          </a:p>
          <a:p>
            <a:pPr lvl="1"/>
            <a:r>
              <a:rPr lang="en-US" sz="1600" dirty="0" smtClean="0"/>
              <a:t>Operating system file system</a:t>
            </a:r>
          </a:p>
          <a:p>
            <a:pPr lvl="1"/>
            <a:r>
              <a:rPr lang="en-US" sz="1600" dirty="0" smtClean="0"/>
              <a:t>Raw device</a:t>
            </a:r>
          </a:p>
          <a:p>
            <a:pPr lvl="1"/>
            <a:r>
              <a:rPr lang="en-US" sz="1600" dirty="0" smtClean="0"/>
              <a:t>Cluster file system</a:t>
            </a:r>
          </a:p>
          <a:p>
            <a:pPr marL="342900" lvl="1" indent="-342900">
              <a:buFont typeface="Arial" pitchFamily="34" charset="0"/>
              <a:buChar char="•"/>
            </a:pPr>
            <a:r>
              <a:rPr lang="en-US" sz="2000" dirty="0" smtClean="0"/>
              <a:t>Oracle ASM</a:t>
            </a:r>
          </a:p>
          <a:p>
            <a:pPr lvl="1"/>
            <a:r>
              <a:rPr lang="en-US" sz="1600" dirty="0" smtClean="0"/>
              <a:t>Simplifies storage-related tasks such as creating and laying out databases and managing disk space</a:t>
            </a:r>
          </a:p>
          <a:p>
            <a:pPr lvl="1"/>
            <a:r>
              <a:rPr lang="en-US" sz="1600" dirty="0" smtClean="0"/>
              <a:t>Distributes data across physical disks to eliminate hot spots and to provide uniform performance across the disks</a:t>
            </a:r>
          </a:p>
          <a:p>
            <a:pPr lvl="1"/>
            <a:r>
              <a:rPr lang="en-US" sz="1600" dirty="0" smtClean="0"/>
              <a:t>Rebalances data automatically after storage configuration changes</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ASM Storage Components</a:t>
            </a:r>
            <a:endParaRPr lang="en-US" sz="3200" dirty="0"/>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Oracle ASM Storage Components</a:t>
            </a:r>
          </a:p>
          <a:p>
            <a:pPr lvl="1"/>
            <a:r>
              <a:rPr lang="en-US" sz="1600" dirty="0" smtClean="0"/>
              <a:t>Oracle Database can store a data file as an Oracle ASM file in an Oracle ASM disk group, which is a collection of disks that Oracle ASM manages as a unit. Within a disk group, Oracle ASM exposes a file system interface for database files</a:t>
            </a:r>
          </a:p>
        </p:txBody>
      </p:sp>
      <p:pic>
        <p:nvPicPr>
          <p:cNvPr id="2050" name="Picture 2"/>
          <p:cNvPicPr>
            <a:picLocks noChangeAspect="1" noChangeArrowheads="1"/>
          </p:cNvPicPr>
          <p:nvPr/>
        </p:nvPicPr>
        <p:blipFill>
          <a:blip r:embed="rId2" cstate="print"/>
          <a:srcRect/>
          <a:stretch>
            <a:fillRect/>
          </a:stretch>
        </p:blipFill>
        <p:spPr bwMode="auto">
          <a:xfrm>
            <a:off x="1828800" y="2438400"/>
            <a:ext cx="4476750" cy="3171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Schema Objects (Cont.)</a:t>
            </a:r>
            <a:endParaRPr lang="en-US" sz="3200" dirty="0"/>
          </a:p>
        </p:txBody>
      </p:sp>
      <p:sp>
        <p:nvSpPr>
          <p:cNvPr id="3" name="Content Placeholder 2"/>
          <p:cNvSpPr>
            <a:spLocks noGrp="1"/>
          </p:cNvSpPr>
          <p:nvPr>
            <p:ph idx="1"/>
          </p:nvPr>
        </p:nvSpPr>
        <p:spPr>
          <a:xfrm>
            <a:off x="533400" y="1066800"/>
            <a:ext cx="8229600" cy="4525963"/>
          </a:xfrm>
        </p:spPr>
        <p:txBody>
          <a:bodyPr/>
          <a:lstStyle/>
          <a:p>
            <a:r>
              <a:rPr lang="en-US" sz="2000" dirty="0" smtClean="0"/>
              <a:t>Schema Object Types</a:t>
            </a:r>
          </a:p>
          <a:p>
            <a:pPr lvl="1"/>
            <a:r>
              <a:rPr lang="en-US" sz="1600" dirty="0" smtClean="0"/>
              <a:t>Indexes</a:t>
            </a:r>
            <a:endParaRPr lang="en-US" sz="1600" dirty="0"/>
          </a:p>
          <a:p>
            <a:pPr lvl="1"/>
            <a:r>
              <a:rPr lang="en-US" sz="1600" dirty="0" smtClean="0"/>
              <a:t>Partitions (</a:t>
            </a:r>
            <a:r>
              <a:rPr lang="en-US" sz="1600" dirty="0"/>
              <a:t>are pieces of large tables and indexes</a:t>
            </a:r>
            <a:r>
              <a:rPr lang="en-US" sz="1600" dirty="0" smtClean="0"/>
              <a:t>)</a:t>
            </a:r>
          </a:p>
          <a:p>
            <a:pPr lvl="1"/>
            <a:r>
              <a:rPr lang="en-US" sz="1600" dirty="0" smtClean="0"/>
              <a:t>Views</a:t>
            </a:r>
          </a:p>
          <a:p>
            <a:pPr lvl="1"/>
            <a:r>
              <a:rPr lang="en-US" sz="1600" dirty="0" smtClean="0"/>
              <a:t>Sequences</a:t>
            </a:r>
          </a:p>
          <a:p>
            <a:pPr lvl="1"/>
            <a:r>
              <a:rPr lang="en-US" sz="1600" dirty="0" smtClean="0"/>
              <a:t>Dimensions</a:t>
            </a:r>
          </a:p>
          <a:p>
            <a:pPr lvl="1"/>
            <a:r>
              <a:rPr lang="en-US" sz="1600" dirty="0" smtClean="0"/>
              <a:t>Synonyms</a:t>
            </a:r>
          </a:p>
          <a:p>
            <a:pPr lvl="1"/>
            <a:r>
              <a:rPr lang="en-US" sz="1600" dirty="0"/>
              <a:t>PL/SQL subprograms and </a:t>
            </a:r>
            <a:r>
              <a:rPr lang="en-US" sz="1600" dirty="0" smtClean="0"/>
              <a:t>packages</a:t>
            </a:r>
            <a:endParaRPr lang="en-US" sz="1600" dirty="0"/>
          </a:p>
          <a:p>
            <a:pPr lvl="1">
              <a:buNone/>
            </a:pPr>
            <a:r>
              <a:rPr lang="en-US" sz="1600" dirty="0" smtClean="0"/>
              <a:t>Note: Other types of objects are also stored in the database and can be created and manipulated with SQL statements but </a:t>
            </a:r>
            <a:r>
              <a:rPr lang="en-US" sz="1600" b="1" dirty="0" smtClean="0"/>
              <a:t>are</a:t>
            </a:r>
            <a:r>
              <a:rPr lang="en-US" sz="1600" dirty="0" smtClean="0"/>
              <a:t> </a:t>
            </a:r>
            <a:r>
              <a:rPr lang="en-US" sz="1600" b="1" dirty="0" smtClean="0"/>
              <a:t>not contained in a schema</a:t>
            </a:r>
            <a:r>
              <a:rPr lang="en-US" sz="1600" dirty="0" smtClean="0"/>
              <a:t>. These objects include database users, roles, contexts, and directory objects.</a:t>
            </a:r>
            <a:endParaRPr lang="en-US" sz="1600"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ASM Instance </a:t>
            </a:r>
            <a:endParaRPr lang="en-US" sz="3200" dirty="0"/>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Oracle ASM Instance</a:t>
            </a:r>
          </a:p>
          <a:p>
            <a:pPr lvl="1"/>
            <a:r>
              <a:rPr lang="en-US" sz="1600" dirty="0" smtClean="0"/>
              <a:t>Is a special Oracle instance that manages Oracle ASM disks which manages the metadata of the disk group and provide file layout information to the database instances</a:t>
            </a:r>
          </a:p>
          <a:p>
            <a:pPr lvl="1"/>
            <a:r>
              <a:rPr lang="en-US" sz="1600" dirty="0" smtClean="0"/>
              <a:t>Database instances direct I/O to ASM disks </a:t>
            </a:r>
            <a:r>
              <a:rPr lang="en-US" sz="1600" b="1" dirty="0" smtClean="0"/>
              <a:t>without going through an ASM instance</a:t>
            </a:r>
            <a:r>
              <a:rPr lang="en-US" sz="1600" dirty="0" smtClean="0"/>
              <a:t>.</a:t>
            </a:r>
          </a:p>
          <a:p>
            <a:pPr lvl="1"/>
            <a:endParaRPr lang="en-US" sz="1600" dirty="0" smtClean="0"/>
          </a:p>
        </p:txBody>
      </p:sp>
      <p:pic>
        <p:nvPicPr>
          <p:cNvPr id="3074" name="Picture 2"/>
          <p:cNvPicPr>
            <a:picLocks noChangeAspect="1" noChangeArrowheads="1"/>
          </p:cNvPicPr>
          <p:nvPr/>
        </p:nvPicPr>
        <p:blipFill>
          <a:blip r:embed="rId2" cstate="print"/>
          <a:srcRect/>
          <a:stretch>
            <a:fillRect/>
          </a:stretch>
        </p:blipFill>
        <p:spPr bwMode="auto">
          <a:xfrm>
            <a:off x="2590800" y="2209800"/>
            <a:ext cx="3523494"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Calibri (Headings)"/>
              </a:rPr>
              <a:t>Data </a:t>
            </a:r>
            <a:r>
              <a:rPr lang="en-US" sz="3200" dirty="0">
                <a:latin typeface="Calibri (Headings)"/>
              </a:rPr>
              <a:t>files and </a:t>
            </a:r>
            <a:r>
              <a:rPr lang="en-US" sz="3200" dirty="0" err="1">
                <a:latin typeface="Calibri (Headings)"/>
              </a:rPr>
              <a:t>tablespace</a:t>
            </a:r>
            <a:endParaRPr lang="en-US" sz="3200" dirty="0">
              <a:latin typeface="Calibri (Headings)"/>
            </a:endParaRPr>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Data files and </a:t>
            </a:r>
            <a:r>
              <a:rPr lang="en-US" sz="2000" dirty="0" err="1" smtClean="0"/>
              <a:t>tablespace</a:t>
            </a:r>
            <a:endParaRPr lang="en-US" sz="2000" dirty="0" smtClean="0"/>
          </a:p>
          <a:p>
            <a:pPr lvl="1"/>
            <a:r>
              <a:rPr lang="en-US" sz="1600" dirty="0" smtClean="0"/>
              <a:t>Each </a:t>
            </a:r>
            <a:r>
              <a:rPr lang="en-US" sz="1600" dirty="0" err="1" smtClean="0"/>
              <a:t>tablespace</a:t>
            </a:r>
            <a:r>
              <a:rPr lang="en-US" sz="1600" dirty="0" smtClean="0"/>
              <a:t> consists of one or more data files, which conform to the operating system in which Oracle Database is running</a:t>
            </a:r>
          </a:p>
          <a:p>
            <a:pPr lvl="1"/>
            <a:r>
              <a:rPr lang="en-US" sz="1600" dirty="0" smtClean="0"/>
              <a:t>The data for a database is collectively stored in the data files located in each </a:t>
            </a:r>
            <a:r>
              <a:rPr lang="en-US" sz="1600" dirty="0" err="1" smtClean="0"/>
              <a:t>tablespace</a:t>
            </a:r>
            <a:r>
              <a:rPr lang="en-US" sz="1600" dirty="0" smtClean="0"/>
              <a:t> of the database</a:t>
            </a:r>
          </a:p>
          <a:p>
            <a:pPr lvl="1"/>
            <a:r>
              <a:rPr lang="en-US" sz="1600" dirty="0" smtClean="0"/>
              <a:t>A segment can span one or more data files, but it cannot span multiple </a:t>
            </a:r>
            <a:r>
              <a:rPr lang="en-US" sz="1600" dirty="0" err="1" smtClean="0"/>
              <a:t>tablespaces</a:t>
            </a:r>
            <a:endParaRPr lang="en-US" sz="1600" dirty="0" smtClean="0"/>
          </a:p>
          <a:p>
            <a:pPr lvl="1"/>
            <a:r>
              <a:rPr lang="en-US" sz="1600" dirty="0" smtClean="0"/>
              <a:t>A database must have the SYSTEM and SYSAUX </a:t>
            </a:r>
            <a:r>
              <a:rPr lang="en-US" sz="1600" dirty="0" err="1" smtClean="0"/>
              <a:t>tablespaces</a:t>
            </a:r>
            <a:r>
              <a:rPr lang="en-US" sz="1600" dirty="0" smtClean="0"/>
              <a:t>. Oracle Database automatically allocates the first data files of any database for the SYSTEM </a:t>
            </a:r>
            <a:r>
              <a:rPr lang="en-US" sz="1600" dirty="0" err="1" smtClean="0"/>
              <a:t>tablespace</a:t>
            </a:r>
            <a:r>
              <a:rPr lang="en-US" sz="1600" dirty="0" smtClean="0"/>
              <a:t> during database creation</a:t>
            </a:r>
          </a:p>
          <a:p>
            <a:pPr lvl="1"/>
            <a:r>
              <a:rPr lang="en-US" sz="1600" dirty="0" smtClean="0"/>
              <a:t>The SYSTEM </a:t>
            </a:r>
            <a:r>
              <a:rPr lang="en-US" sz="1600" dirty="0" err="1" smtClean="0"/>
              <a:t>tablespace</a:t>
            </a:r>
            <a:r>
              <a:rPr lang="en-US" sz="1600" dirty="0" smtClean="0"/>
              <a:t> contains the data dictionary, a set of tables that contains database metadata. Typically, a database also has an undo </a:t>
            </a:r>
            <a:r>
              <a:rPr lang="en-US" sz="1600" dirty="0" err="1" smtClean="0"/>
              <a:t>tablespace</a:t>
            </a:r>
            <a:r>
              <a:rPr lang="en-US" sz="1600" dirty="0" smtClean="0"/>
              <a:t> and a temporary </a:t>
            </a:r>
            <a:r>
              <a:rPr lang="en-US" sz="1600" dirty="0" err="1" smtClean="0"/>
              <a:t>tablespace</a:t>
            </a:r>
            <a:r>
              <a:rPr lang="en-US" sz="1600" dirty="0" smtClean="0"/>
              <a:t> (usually named TEMP).</a:t>
            </a:r>
          </a:p>
          <a:p>
            <a:pPr lvl="1"/>
            <a:endParaRPr lang="en-US" sz="1600" dirty="0" smtClean="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Data files and </a:t>
            </a:r>
            <a:r>
              <a:rPr lang="en-US" sz="3200" dirty="0" err="1" smtClean="0"/>
              <a:t>tablespace</a:t>
            </a:r>
            <a:r>
              <a:rPr lang="en-US" sz="3200" dirty="0" smtClean="0"/>
              <a:t> (Cont.)</a:t>
            </a:r>
            <a:endParaRPr lang="en-US" sz="3200" dirty="0"/>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endParaRPr lang="en-US" sz="2000" dirty="0" smtClean="0"/>
          </a:p>
          <a:p>
            <a:pPr lvl="1"/>
            <a:endParaRPr lang="en-US" sz="1600" dirty="0" smtClean="0"/>
          </a:p>
        </p:txBody>
      </p:sp>
      <p:pic>
        <p:nvPicPr>
          <p:cNvPr id="4098" name="Picture 2"/>
          <p:cNvPicPr>
            <a:picLocks noChangeAspect="1" noChangeArrowheads="1"/>
          </p:cNvPicPr>
          <p:nvPr/>
        </p:nvPicPr>
        <p:blipFill>
          <a:blip r:embed="rId2" cstate="print"/>
          <a:srcRect/>
          <a:stretch>
            <a:fillRect/>
          </a:stretch>
        </p:blipFill>
        <p:spPr bwMode="auto">
          <a:xfrm>
            <a:off x="1295400" y="1143000"/>
            <a:ext cx="6581775" cy="5362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Permanent and Temporary Data Files</a:t>
            </a:r>
            <a:endParaRPr lang="en-US" sz="3200" dirty="0"/>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Permanent and Temporary Data Files</a:t>
            </a:r>
          </a:p>
          <a:p>
            <a:pPr lvl="1"/>
            <a:r>
              <a:rPr lang="en-US" sz="1600" dirty="0" smtClean="0"/>
              <a:t>A permanent </a:t>
            </a:r>
            <a:r>
              <a:rPr lang="en-US" sz="1600" dirty="0" err="1" smtClean="0"/>
              <a:t>tablespace</a:t>
            </a:r>
            <a:r>
              <a:rPr lang="en-US" sz="1600" dirty="0" smtClean="0"/>
              <a:t> contains persistent schema objects. Objects in permanent </a:t>
            </a:r>
            <a:r>
              <a:rPr lang="en-US" sz="1600" dirty="0" err="1" smtClean="0"/>
              <a:t>tablespaces</a:t>
            </a:r>
            <a:r>
              <a:rPr lang="en-US" sz="1600" dirty="0" smtClean="0"/>
              <a:t> are stored in data files</a:t>
            </a:r>
          </a:p>
          <a:p>
            <a:pPr lvl="1"/>
            <a:r>
              <a:rPr lang="en-US" sz="1600" dirty="0" smtClean="0"/>
              <a:t>A temporary </a:t>
            </a:r>
            <a:r>
              <a:rPr lang="en-US" sz="1600" dirty="0" err="1" smtClean="0"/>
              <a:t>tablespace</a:t>
            </a:r>
            <a:r>
              <a:rPr lang="en-US" sz="1600" dirty="0" smtClean="0"/>
              <a:t> contains schema objects only for the duration of a session</a:t>
            </a:r>
          </a:p>
          <a:p>
            <a:pPr lvl="1"/>
            <a:r>
              <a:rPr lang="en-US" sz="1600" dirty="0" smtClean="0"/>
              <a:t>Permanent database objects such as tables are never stored in temp files</a:t>
            </a:r>
          </a:p>
          <a:p>
            <a:pPr lvl="1"/>
            <a:r>
              <a:rPr lang="en-US" sz="1600" dirty="0" smtClean="0"/>
              <a:t>Temp files are always set to NOLOGGING mode, which means that they never have redo generated for them. Media recovery does not recognize temp files</a:t>
            </a:r>
          </a:p>
          <a:p>
            <a:pPr lvl="1"/>
            <a:r>
              <a:rPr lang="en-US" sz="1600" dirty="0" smtClean="0"/>
              <a:t>Cannot make a temp file read-only</a:t>
            </a:r>
          </a:p>
          <a:p>
            <a:pPr lvl="1"/>
            <a:r>
              <a:rPr lang="en-US" sz="1600" dirty="0" smtClean="0"/>
              <a:t>Cannot create a temp file with the ALTER DATABASE statement</a:t>
            </a:r>
          </a:p>
          <a:p>
            <a:pPr lvl="1"/>
            <a:r>
              <a:rPr lang="en-US" sz="1600" dirty="0" smtClean="0"/>
              <a:t>When you create or resize temp files, they are not always guaranteed allocation of disk space for the file size specified (may be sparse on Linux/Unix system)</a:t>
            </a:r>
          </a:p>
          <a:p>
            <a:pPr lvl="1"/>
            <a:r>
              <a:rPr lang="en-US" sz="1600" dirty="0" smtClean="0"/>
              <a:t>Temp file information is shown in the data dictionary view DBA_TEMP_FILES and the dynamic performance view V$TEMPFILE, but not in DBA_DATA_FILES or the V$DATAFILE view</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a:latin typeface="+mj-lt"/>
              </a:rPr>
              <a:t>Data File </a:t>
            </a:r>
            <a:r>
              <a:rPr lang="en-US" sz="3200" dirty="0" smtClean="0">
                <a:latin typeface="+mj-lt"/>
              </a:rPr>
              <a:t>Structure</a:t>
            </a:r>
            <a:endParaRPr lang="en-US" sz="3200" dirty="0">
              <a:latin typeface="+mj-lt"/>
            </a:endParaRPr>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Data File Structure</a:t>
            </a:r>
          </a:p>
          <a:p>
            <a:pPr lvl="1"/>
            <a:r>
              <a:rPr lang="en-US" sz="1600" dirty="0" smtClean="0"/>
              <a:t>Data file contains a data file header which contains metadata about the data file such as its size and checkpoint SCN.</a:t>
            </a:r>
          </a:p>
          <a:p>
            <a:pPr lvl="1"/>
            <a:r>
              <a:rPr lang="en-US" sz="1600" dirty="0" smtClean="0"/>
              <a:t>Each header contains an absolute file number and a relative file number. The absolute file number uniquely identifies the data file within the database. The relative file number uniquely identifies a data file within a </a:t>
            </a:r>
            <a:r>
              <a:rPr lang="en-US" sz="1600" dirty="0" err="1" smtClean="0"/>
              <a:t>tablespace</a:t>
            </a:r>
            <a:endParaRPr lang="en-US" sz="1600" dirty="0" smtClean="0"/>
          </a:p>
        </p:txBody>
      </p:sp>
      <p:pic>
        <p:nvPicPr>
          <p:cNvPr id="5122" name="Picture 2"/>
          <p:cNvPicPr>
            <a:picLocks noChangeAspect="1" noChangeArrowheads="1"/>
          </p:cNvPicPr>
          <p:nvPr/>
        </p:nvPicPr>
        <p:blipFill>
          <a:blip r:embed="rId2" cstate="print"/>
          <a:srcRect/>
          <a:stretch>
            <a:fillRect/>
          </a:stretch>
        </p:blipFill>
        <p:spPr bwMode="auto">
          <a:xfrm>
            <a:off x="1295400" y="2895600"/>
            <a:ext cx="6200775" cy="2847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Control Files</a:t>
            </a:r>
            <a:endParaRPr lang="en-US" sz="3200" dirty="0">
              <a:latin typeface="+mj-lt"/>
            </a:endParaRPr>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Control Files</a:t>
            </a:r>
          </a:p>
          <a:p>
            <a:pPr lvl="1"/>
            <a:r>
              <a:rPr lang="en-US" sz="1600" dirty="0" smtClean="0"/>
              <a:t>Is a small binary file associated with only one database. Each database has one unique control file (may have identical copies to avoid a single point of failure)</a:t>
            </a:r>
          </a:p>
          <a:p>
            <a:pPr lvl="1"/>
            <a:r>
              <a:rPr lang="en-US" sz="1600" dirty="0" smtClean="0"/>
              <a:t>It contains information about data files, online redo log files, and so on that are required to open the database. It tracks structural changes to the database</a:t>
            </a:r>
          </a:p>
          <a:p>
            <a:pPr lvl="1"/>
            <a:r>
              <a:rPr lang="en-US" sz="1600" dirty="0" smtClean="0"/>
              <a:t>It contains metadata that must be accessible when the database is not open</a:t>
            </a:r>
          </a:p>
          <a:p>
            <a:pPr marL="342900" lvl="1" indent="-342900">
              <a:buFont typeface="Arial" pitchFamily="34" charset="0"/>
              <a:buChar char="•"/>
            </a:pPr>
            <a:r>
              <a:rPr lang="en-US" sz="2000" dirty="0" smtClean="0"/>
              <a:t>It contains:</a:t>
            </a:r>
          </a:p>
          <a:p>
            <a:pPr lvl="1"/>
            <a:r>
              <a:rPr lang="en-US" sz="1600" dirty="0" smtClean="0"/>
              <a:t>The database name and database unique identifier (DBID)</a:t>
            </a:r>
          </a:p>
          <a:p>
            <a:pPr lvl="1"/>
            <a:r>
              <a:rPr lang="en-US" sz="1600" dirty="0" smtClean="0"/>
              <a:t>The timestamp of database creation</a:t>
            </a:r>
          </a:p>
          <a:p>
            <a:pPr lvl="1"/>
            <a:r>
              <a:rPr lang="en-US" sz="1600" dirty="0" smtClean="0"/>
              <a:t>Information about data files, online redo log files, and archived redo log files</a:t>
            </a:r>
          </a:p>
          <a:p>
            <a:pPr lvl="1"/>
            <a:r>
              <a:rPr lang="en-US" sz="1600" dirty="0" err="1" smtClean="0"/>
              <a:t>Tablespace</a:t>
            </a:r>
            <a:r>
              <a:rPr lang="en-US" sz="1600" dirty="0" smtClean="0"/>
              <a:t> information</a:t>
            </a:r>
          </a:p>
          <a:p>
            <a:pPr lvl="1"/>
            <a:r>
              <a:rPr lang="en-US" sz="1600" dirty="0" smtClean="0"/>
              <a:t>RMAN backups</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Control Files Structure</a:t>
            </a:r>
            <a:endParaRPr lang="en-US" sz="3200" dirty="0"/>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Control Files Structure </a:t>
            </a:r>
          </a:p>
          <a:p>
            <a:pPr lvl="1"/>
            <a:r>
              <a:rPr lang="en-US" sz="1600" dirty="0" smtClean="0"/>
              <a:t>Information about the database is stored in different sections of the control file. Each section is a set of records about an aspect of the database</a:t>
            </a:r>
          </a:p>
          <a:p>
            <a:pPr lvl="1"/>
            <a:r>
              <a:rPr lang="en-US" sz="1600" dirty="0" smtClean="0"/>
              <a:t>Each section is stored in multiple logical </a:t>
            </a:r>
            <a:r>
              <a:rPr lang="en-US" sz="1600" b="1" dirty="0" smtClean="0"/>
              <a:t>control file blocks. Records can span blocks </a:t>
            </a:r>
            <a:r>
              <a:rPr lang="en-US" sz="1600" dirty="0" smtClean="0"/>
              <a:t>within a section</a:t>
            </a:r>
          </a:p>
          <a:p>
            <a:pPr marL="342900" lvl="1" indent="-342900">
              <a:buFont typeface="Arial" pitchFamily="34" charset="0"/>
              <a:buChar char="•"/>
            </a:pPr>
            <a:r>
              <a:rPr lang="en-US" sz="2000" dirty="0" smtClean="0"/>
              <a:t>It contains the following types of records: </a:t>
            </a:r>
          </a:p>
          <a:p>
            <a:pPr lvl="1"/>
            <a:r>
              <a:rPr lang="en-US" sz="1600" dirty="0" smtClean="0"/>
              <a:t>Circular reuse records (Noncritical, can be overwritten)</a:t>
            </a:r>
          </a:p>
          <a:p>
            <a:pPr lvl="1"/>
            <a:r>
              <a:rPr lang="en-US" sz="1600" dirty="0" smtClean="0"/>
              <a:t>Noncircular reuse records (critical, can not be overwritten and are not changed often)</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Online redo log</a:t>
            </a:r>
            <a:endParaRPr lang="en-US" sz="3200" dirty="0">
              <a:latin typeface="+mj-lt"/>
            </a:endParaRPr>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Online redo log </a:t>
            </a:r>
          </a:p>
          <a:p>
            <a:pPr lvl="1"/>
            <a:r>
              <a:rPr lang="en-US" sz="1600" dirty="0" smtClean="0"/>
              <a:t>It records changes to the data files. Used only for recovery, also can be useful when digging historical information about database activity (</a:t>
            </a:r>
            <a:r>
              <a:rPr lang="en-US" sz="1600" dirty="0" err="1" smtClean="0"/>
              <a:t>LogMiner</a:t>
            </a:r>
            <a:r>
              <a:rPr lang="en-US" sz="1600" dirty="0" smtClean="0"/>
              <a:t>).</a:t>
            </a:r>
          </a:p>
          <a:p>
            <a:pPr lvl="1"/>
            <a:r>
              <a:rPr lang="en-US" sz="1600" dirty="0" smtClean="0"/>
              <a:t>Oracle Database writes every transaction synchronously to the redo log buffer, which is then written to the online redo logs. The contents of the log include uncommitted transactions, undo data, and schema and object management statements. </a:t>
            </a:r>
          </a:p>
          <a:p>
            <a:pPr marL="342900" lvl="1" indent="-342900">
              <a:buFont typeface="Arial" pitchFamily="34" charset="0"/>
              <a:buChar char="•"/>
            </a:pPr>
            <a:r>
              <a:rPr lang="en-US" sz="2000" dirty="0" smtClean="0"/>
              <a:t>The mechanism to write redo log</a:t>
            </a:r>
          </a:p>
          <a:p>
            <a:pPr lvl="1"/>
            <a:r>
              <a:rPr lang="en-US" sz="1600" dirty="0" smtClean="0"/>
              <a:t>Every database instance has its own redo log thread to avoids contention for a single set of online redo log files</a:t>
            </a:r>
          </a:p>
          <a:p>
            <a:pPr lvl="1"/>
            <a:r>
              <a:rPr lang="en-US" sz="1600" dirty="0" smtClean="0"/>
              <a:t>An online redo log consists of two or more online redo log files. Oracle Database requires a minimum of two files to guarantee that one is always available for writing while the other is being archived</a:t>
            </a:r>
          </a:p>
          <a:p>
            <a:pPr lvl="1"/>
            <a:r>
              <a:rPr lang="en-US" sz="1600" dirty="0" smtClean="0"/>
              <a:t>Oracle Database uses only one online redo log file at a time to store records written from the redo log buffer. Log switch happens when the current log file is full and the database begin to write the other log files. Can configure log switches to occur at regular intervals.</a:t>
            </a:r>
          </a:p>
          <a:p>
            <a:pPr lvl="1"/>
            <a:r>
              <a:rPr lang="en-US" sz="1600" dirty="0" smtClean="0"/>
              <a:t>Log writer writes to online redo log files circularly. When log writer fills the last available online redo log file, the process writes to the first log file, restarting the cycle.</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Online redo log (Cont.)</a:t>
            </a:r>
            <a:endParaRPr lang="en-US" sz="3200" dirty="0"/>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Filled online redo log files are available for reuse depending on the archiving mode:  </a:t>
            </a:r>
          </a:p>
          <a:p>
            <a:pPr lvl="1"/>
            <a:r>
              <a:rPr lang="en-US" sz="1600" dirty="0" smtClean="0"/>
              <a:t>If archiving is disabled, which means that the database is in NOARCHIVELOG mode, then a filled online redo log file is available after the changes recorded in it have been </a:t>
            </a:r>
            <a:r>
              <a:rPr lang="en-US" sz="1600" b="1" dirty="0" err="1" smtClean="0"/>
              <a:t>checkpointed</a:t>
            </a:r>
            <a:r>
              <a:rPr lang="en-US" sz="1600" b="1" dirty="0" smtClean="0"/>
              <a:t> (written) to disk by database writer (</a:t>
            </a:r>
            <a:r>
              <a:rPr lang="en-US" sz="1600" b="1" dirty="0" err="1" smtClean="0"/>
              <a:t>DBWn</a:t>
            </a:r>
            <a:r>
              <a:rPr lang="en-US" sz="1600" b="1" dirty="0" smtClean="0"/>
              <a:t>)</a:t>
            </a:r>
            <a:endParaRPr lang="en-US" sz="1600" dirty="0" smtClean="0"/>
          </a:p>
          <a:p>
            <a:pPr lvl="1"/>
            <a:r>
              <a:rPr lang="en-US" sz="1600" dirty="0" smtClean="0"/>
              <a:t>If archiving is enabled, which means that the database is in </a:t>
            </a:r>
            <a:r>
              <a:rPr lang="en-US" sz="1600" b="1" dirty="0" smtClean="0"/>
              <a:t>ARCHIVELOG mode, </a:t>
            </a:r>
            <a:r>
              <a:rPr lang="en-US" sz="1600" dirty="0" smtClean="0"/>
              <a:t>then a filled online redo log file is available to log writer after the changes have been written to the data files </a:t>
            </a:r>
            <a:r>
              <a:rPr lang="en-US" sz="1600" i="1" dirty="0" smtClean="0"/>
              <a:t>and the file has been archived</a:t>
            </a:r>
            <a:r>
              <a:rPr lang="en-US" sz="1600" dirty="0" smtClean="0"/>
              <a:t> </a:t>
            </a:r>
          </a:p>
          <a:p>
            <a:pPr marL="342900" lvl="1" indent="-342900">
              <a:buFont typeface="Arial" pitchFamily="34" charset="0"/>
              <a:buChar char="•"/>
            </a:pPr>
            <a:endParaRPr lang="en-US" sz="1600" dirty="0" smtClean="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Online redo log (Cont.)</a:t>
            </a:r>
            <a:endParaRPr lang="en-US" sz="3200" dirty="0"/>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Multiple identical copies of redo log files (protect redo log loss) </a:t>
            </a:r>
          </a:p>
          <a:p>
            <a:pPr lvl="1"/>
            <a:r>
              <a:rPr lang="en-US" sz="1600" dirty="0" smtClean="0"/>
              <a:t>An online redo log group consists of an online redo log file and its redundant copies. Each identical copy is a member of the online redo log group</a:t>
            </a:r>
          </a:p>
          <a:p>
            <a:pPr lvl="1"/>
            <a:r>
              <a:rPr lang="en-US" sz="1600" dirty="0" smtClean="0"/>
              <a:t>LGWR writes concurrently to group 1 then group 2 then group 1 and so on. never writes concurrently to members of different groups (Group 1/2 counterpart member should have identical size)</a:t>
            </a:r>
          </a:p>
          <a:p>
            <a:pPr marL="342900" lvl="1" indent="-342900">
              <a:buFont typeface="Arial" pitchFamily="34" charset="0"/>
              <a:buChar char="•"/>
            </a:pPr>
            <a:endParaRPr lang="en-US" sz="1600" dirty="0" smtClean="0"/>
          </a:p>
        </p:txBody>
      </p:sp>
      <p:pic>
        <p:nvPicPr>
          <p:cNvPr id="6146" name="Picture 2"/>
          <p:cNvPicPr>
            <a:picLocks noChangeAspect="1" noChangeArrowheads="1"/>
          </p:cNvPicPr>
          <p:nvPr/>
        </p:nvPicPr>
        <p:blipFill>
          <a:blip r:embed="rId2" cstate="print"/>
          <a:srcRect/>
          <a:stretch>
            <a:fillRect/>
          </a:stretch>
        </p:blipFill>
        <p:spPr bwMode="auto">
          <a:xfrm>
            <a:off x="2057400" y="2819400"/>
            <a:ext cx="5019675" cy="3867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a:t>Schema Object Storage</a:t>
            </a:r>
          </a:p>
        </p:txBody>
      </p:sp>
      <p:sp>
        <p:nvSpPr>
          <p:cNvPr id="3" name="Content Placeholder 2"/>
          <p:cNvSpPr>
            <a:spLocks noGrp="1"/>
          </p:cNvSpPr>
          <p:nvPr>
            <p:ph idx="1"/>
          </p:nvPr>
        </p:nvSpPr>
        <p:spPr>
          <a:xfrm>
            <a:off x="533400" y="1066801"/>
            <a:ext cx="8229600" cy="2819400"/>
          </a:xfrm>
        </p:spPr>
        <p:txBody>
          <a:bodyPr>
            <a:normAutofit lnSpcReduction="10000"/>
          </a:bodyPr>
          <a:lstStyle/>
          <a:p>
            <a:r>
              <a:rPr lang="en-US" sz="2000" dirty="0" smtClean="0"/>
              <a:t>Some schema objects store data in logical storage structures called segments, Other schema objects, such as views and sequences, consist of metadata only </a:t>
            </a:r>
          </a:p>
          <a:p>
            <a:r>
              <a:rPr lang="en-US" sz="2000" dirty="0" smtClean="0"/>
              <a:t>Oracle Database stores a </a:t>
            </a:r>
            <a:r>
              <a:rPr lang="en-US" sz="2000" b="1" dirty="0" smtClean="0"/>
              <a:t>schema object </a:t>
            </a:r>
            <a:r>
              <a:rPr lang="en-US" sz="2000" dirty="0" smtClean="0"/>
              <a:t>logically within </a:t>
            </a:r>
            <a:r>
              <a:rPr lang="en-US" sz="2000" b="1" dirty="0" smtClean="0"/>
              <a:t>a </a:t>
            </a:r>
            <a:r>
              <a:rPr lang="en-US" sz="2000" b="1" dirty="0" err="1" smtClean="0"/>
              <a:t>tablespace</a:t>
            </a:r>
            <a:r>
              <a:rPr lang="en-US" sz="2000" dirty="0" smtClean="0"/>
              <a:t>. There is no relationship between schemas and </a:t>
            </a:r>
            <a:r>
              <a:rPr lang="en-US" sz="2000" dirty="0" err="1" smtClean="0"/>
              <a:t>tablespaces</a:t>
            </a:r>
            <a:r>
              <a:rPr lang="en-US" sz="2000" dirty="0" smtClean="0"/>
              <a:t>: a </a:t>
            </a:r>
            <a:r>
              <a:rPr lang="en-US" sz="2000" dirty="0" err="1" smtClean="0"/>
              <a:t>tablespace</a:t>
            </a:r>
            <a:r>
              <a:rPr lang="en-US" sz="2000" dirty="0" smtClean="0"/>
              <a:t> can contain objects from different schemas, and the objects for a schema can be contained in different </a:t>
            </a:r>
            <a:r>
              <a:rPr lang="en-US" sz="2000" dirty="0" err="1" smtClean="0"/>
              <a:t>tablespaces</a:t>
            </a:r>
            <a:r>
              <a:rPr lang="en-US" sz="2000" dirty="0" smtClean="0"/>
              <a:t>. The data of each object is physically contained in one or more </a:t>
            </a:r>
            <a:r>
              <a:rPr lang="en-US" sz="2000" b="1" dirty="0" smtClean="0"/>
              <a:t>data files</a:t>
            </a:r>
            <a:r>
              <a:rPr lang="en-US" sz="2000" dirty="0" smtClean="0"/>
              <a:t>. The picture in next slide shows the relationship between schema object, </a:t>
            </a:r>
            <a:r>
              <a:rPr lang="en-US" sz="2000" dirty="0" err="1" smtClean="0"/>
              <a:t>tablespace</a:t>
            </a:r>
            <a:r>
              <a:rPr lang="en-US" sz="2000" dirty="0" smtClean="0"/>
              <a:t> and data files</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Structure of the Online Redo Log</a:t>
            </a:r>
            <a:endParaRPr lang="en-US" sz="3200" dirty="0"/>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Structure of the Online Redo Log </a:t>
            </a:r>
          </a:p>
          <a:p>
            <a:pPr lvl="1"/>
            <a:r>
              <a:rPr lang="en-US" sz="1600" dirty="0" smtClean="0"/>
              <a:t>Online redo log files contain redo records. A redo record is made up of a group of change vectors, each of which describes a change to a data block </a:t>
            </a:r>
          </a:p>
          <a:p>
            <a:pPr marL="342900" lvl="1" indent="-342900">
              <a:buFont typeface="Arial" pitchFamily="34" charset="0"/>
              <a:buChar char="•"/>
            </a:pPr>
            <a:r>
              <a:rPr lang="en-US" sz="2000" dirty="0" smtClean="0"/>
              <a:t>The redo records have all relevant metadata for the change</a:t>
            </a:r>
          </a:p>
          <a:p>
            <a:pPr lvl="1"/>
            <a:r>
              <a:rPr lang="en-US" sz="1600" dirty="0" smtClean="0"/>
              <a:t>SCN and timestamp of the change</a:t>
            </a:r>
          </a:p>
          <a:p>
            <a:pPr lvl="1"/>
            <a:r>
              <a:rPr lang="en-US" sz="1600" dirty="0" smtClean="0"/>
              <a:t>Transaction ID of the transaction that generated the change</a:t>
            </a:r>
          </a:p>
          <a:p>
            <a:pPr lvl="1"/>
            <a:r>
              <a:rPr lang="en-US" sz="1600" dirty="0" smtClean="0"/>
              <a:t>SCN and timestamp when the transaction committed (if it committed)</a:t>
            </a:r>
          </a:p>
          <a:p>
            <a:pPr lvl="1"/>
            <a:r>
              <a:rPr lang="en-US" sz="1600" dirty="0" smtClean="0"/>
              <a:t>Type of operation that made the change</a:t>
            </a:r>
          </a:p>
          <a:p>
            <a:pPr lvl="1"/>
            <a:r>
              <a:rPr lang="en-US" sz="1600" dirty="0" smtClean="0"/>
              <a:t>Name and type of the modified data segment</a:t>
            </a:r>
          </a:p>
          <a:p>
            <a:pPr marL="342900" lvl="1" indent="-342900">
              <a:buFont typeface="Arial" pitchFamily="34" charset="0"/>
              <a:buChar char="•"/>
            </a:pPr>
            <a:endParaRPr lang="en-US" sz="1600" dirty="0" smtClean="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Logical Storage Structures</a:t>
            </a:r>
            <a:endParaRPr lang="en-US" sz="3200" dirty="0"/>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Oracle Database allocates logical space for all data in the database. The logical units of database space allocation are data blocks, extents, segments, and </a:t>
            </a:r>
            <a:r>
              <a:rPr lang="en-US" sz="2000" dirty="0" err="1" smtClean="0"/>
              <a:t>tablespaces</a:t>
            </a:r>
            <a:endParaRPr lang="en-US" sz="2000" dirty="0" smtClean="0"/>
          </a:p>
          <a:p>
            <a:pPr lvl="1"/>
            <a:r>
              <a:rPr lang="en-US" sz="1600" dirty="0" smtClean="0"/>
              <a:t>The following diagram shows the relationship between Physical and Logical storage. The crow's foot notation represents a one-to-many relationship</a:t>
            </a:r>
          </a:p>
        </p:txBody>
      </p:sp>
      <p:pic>
        <p:nvPicPr>
          <p:cNvPr id="1026" name="Picture 2"/>
          <p:cNvPicPr>
            <a:picLocks noChangeAspect="1" noChangeArrowheads="1"/>
          </p:cNvPicPr>
          <p:nvPr/>
        </p:nvPicPr>
        <p:blipFill>
          <a:blip r:embed="rId2" cstate="print"/>
          <a:srcRect/>
          <a:stretch>
            <a:fillRect/>
          </a:stretch>
        </p:blipFill>
        <p:spPr bwMode="auto">
          <a:xfrm>
            <a:off x="2743200" y="2667000"/>
            <a:ext cx="3495675" cy="3790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Logical Storage Structures (Cont.)</a:t>
            </a:r>
            <a:endParaRPr lang="en-US" sz="3200" dirty="0"/>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The following diagram shows the relationship among logical storage, the segment contains two extents in separate data files.</a:t>
            </a:r>
          </a:p>
          <a:p>
            <a:pPr marL="342900" lvl="1" indent="-342900">
              <a:buNone/>
            </a:pPr>
            <a:endParaRPr lang="en-US" sz="2000" dirty="0" smtClean="0"/>
          </a:p>
        </p:txBody>
      </p:sp>
      <p:pic>
        <p:nvPicPr>
          <p:cNvPr id="2050" name="Picture 2"/>
          <p:cNvPicPr>
            <a:picLocks noChangeAspect="1" noChangeArrowheads="1"/>
          </p:cNvPicPr>
          <p:nvPr/>
        </p:nvPicPr>
        <p:blipFill>
          <a:blip r:embed="rId2" cstate="print"/>
          <a:srcRect/>
          <a:stretch>
            <a:fillRect/>
          </a:stretch>
        </p:blipFill>
        <p:spPr bwMode="auto">
          <a:xfrm>
            <a:off x="1371600" y="1828800"/>
            <a:ext cx="6124575" cy="4400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Logical Space Management</a:t>
            </a:r>
            <a:endParaRPr lang="en-US" sz="3200" dirty="0">
              <a:latin typeface="+mj-lt"/>
            </a:endParaRPr>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Logical Space Management</a:t>
            </a:r>
          </a:p>
          <a:p>
            <a:pPr lvl="1"/>
            <a:r>
              <a:rPr lang="en-US" sz="1600" dirty="0" smtClean="0"/>
              <a:t>Locally managed </a:t>
            </a:r>
            <a:r>
              <a:rPr lang="en-US" sz="1600" dirty="0" err="1" smtClean="0"/>
              <a:t>tablespaces</a:t>
            </a:r>
            <a:r>
              <a:rPr lang="en-US" sz="1600" dirty="0" smtClean="0"/>
              <a:t> (default) (ASSM or MSSM)</a:t>
            </a:r>
          </a:p>
          <a:p>
            <a:pPr lvl="1"/>
            <a:r>
              <a:rPr lang="en-US" sz="1600" dirty="0" smtClean="0"/>
              <a:t>Dictionary-managed </a:t>
            </a:r>
            <a:r>
              <a:rPr lang="en-US" sz="1600" dirty="0" err="1" smtClean="0"/>
              <a:t>tablespaces</a:t>
            </a:r>
            <a:endParaRPr lang="en-US" sz="1600" dirty="0" smtClean="0"/>
          </a:p>
          <a:p>
            <a:pPr marL="342900" lvl="1" indent="-342900">
              <a:buFont typeface="Arial" pitchFamily="34" charset="0"/>
              <a:buChar char="•"/>
            </a:pPr>
            <a:r>
              <a:rPr lang="en-US" sz="2000" dirty="0" smtClean="0"/>
              <a:t>Automatic Segment-Space Management (ASSM)</a:t>
            </a:r>
          </a:p>
          <a:p>
            <a:pPr lvl="1"/>
            <a:r>
              <a:rPr lang="en-US" sz="1600" dirty="0" smtClean="0"/>
              <a:t>A locally managed </a:t>
            </a:r>
            <a:r>
              <a:rPr lang="en-US" sz="1600" dirty="0" err="1" smtClean="0"/>
              <a:t>tablespace</a:t>
            </a:r>
            <a:r>
              <a:rPr lang="en-US" sz="1600" dirty="0" smtClean="0"/>
              <a:t> maintains a bitmap in each data file to keep track of the free or used blocks in the data file (Has better concurrency)</a:t>
            </a:r>
          </a:p>
          <a:p>
            <a:pPr marL="342900" lvl="1" indent="-342900">
              <a:buFont typeface="Arial" pitchFamily="34" charset="0"/>
              <a:buChar char="•"/>
            </a:pPr>
            <a:r>
              <a:rPr lang="en-US" sz="2000" dirty="0" smtClean="0"/>
              <a:t>Manual Segment-Space Management (MSSM)</a:t>
            </a:r>
          </a:p>
          <a:p>
            <a:pPr lvl="1"/>
            <a:r>
              <a:rPr lang="en-US" sz="1600" dirty="0" smtClean="0"/>
              <a:t>The legacy MSSM method uses a linked list called a free list to manage free space in the segment. For database objects that have free space, a free list keeps track of blocks under the </a:t>
            </a:r>
            <a:r>
              <a:rPr lang="en-US" sz="1600" b="1" dirty="0" smtClean="0"/>
              <a:t>high water mark, </a:t>
            </a:r>
            <a:r>
              <a:rPr lang="en-US" sz="1600" dirty="0" smtClean="0"/>
              <a:t>which is the dividing line between segment space that is used and not yet used</a:t>
            </a:r>
          </a:p>
          <a:p>
            <a:pPr marL="342900" lvl="1" indent="-342900">
              <a:buFont typeface="Arial" pitchFamily="34" charset="0"/>
              <a:buChar char="•"/>
            </a:pPr>
            <a:r>
              <a:rPr lang="en-US" sz="2000" dirty="0" smtClean="0"/>
              <a:t>Dictionary-Managed </a:t>
            </a:r>
            <a:r>
              <a:rPr lang="en-US" sz="2000" dirty="0" err="1" smtClean="0"/>
              <a:t>Tablespaces</a:t>
            </a:r>
            <a:endParaRPr lang="en-US" sz="2000" dirty="0" smtClean="0"/>
          </a:p>
          <a:p>
            <a:pPr lvl="1"/>
            <a:r>
              <a:rPr lang="en-US" sz="1600" dirty="0" smtClean="0"/>
              <a:t>Uses the data dictionary to manage its extents. Will have more resource contention than ASSM.</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Data blocks</a:t>
            </a:r>
            <a:endParaRPr lang="en-US" sz="3200" dirty="0"/>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Data blocks</a:t>
            </a:r>
          </a:p>
          <a:p>
            <a:pPr lvl="1"/>
            <a:r>
              <a:rPr lang="en-US" sz="1600" dirty="0" smtClean="0"/>
              <a:t>Oracle build Data blocks on top of native file system block </a:t>
            </a:r>
          </a:p>
          <a:p>
            <a:pPr lvl="1"/>
            <a:r>
              <a:rPr lang="en-US" sz="1600" dirty="0" smtClean="0"/>
              <a:t>DB_BLOCK_SIZE</a:t>
            </a:r>
          </a:p>
          <a:p>
            <a:pPr marL="342900" lvl="1" indent="-342900">
              <a:buFont typeface="Arial" pitchFamily="34" charset="0"/>
              <a:buChar char="•"/>
            </a:pPr>
            <a:r>
              <a:rPr lang="en-US" sz="2000" dirty="0" smtClean="0"/>
              <a:t>Data Block Format</a:t>
            </a:r>
          </a:p>
          <a:p>
            <a:pPr lvl="1"/>
            <a:r>
              <a:rPr lang="en-US" sz="1600" dirty="0" err="1" smtClean="0"/>
              <a:t>Datablock</a:t>
            </a:r>
            <a:r>
              <a:rPr lang="en-US" sz="1600" dirty="0" smtClean="0"/>
              <a:t> overhead includes header, table dir, row dir</a:t>
            </a:r>
          </a:p>
          <a:p>
            <a:pPr lvl="1"/>
            <a:endParaRPr lang="en-US" sz="1600" dirty="0" smtClean="0"/>
          </a:p>
        </p:txBody>
      </p:sp>
      <p:pic>
        <p:nvPicPr>
          <p:cNvPr id="3074" name="Picture 2"/>
          <p:cNvPicPr>
            <a:picLocks noChangeAspect="1" noChangeArrowheads="1"/>
          </p:cNvPicPr>
          <p:nvPr/>
        </p:nvPicPr>
        <p:blipFill>
          <a:blip r:embed="rId2" cstate="print"/>
          <a:srcRect/>
          <a:stretch>
            <a:fillRect/>
          </a:stretch>
        </p:blipFill>
        <p:spPr bwMode="auto">
          <a:xfrm>
            <a:off x="1981200" y="2552700"/>
            <a:ext cx="4638675" cy="4305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Data blocks (Cont.)</a:t>
            </a:r>
            <a:endParaRPr lang="en-US" sz="3200" dirty="0"/>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Block header</a:t>
            </a:r>
          </a:p>
          <a:p>
            <a:pPr lvl="1"/>
            <a:r>
              <a:rPr lang="en-US" sz="1600" dirty="0" smtClean="0"/>
              <a:t>contains general information about the block, including disk address and segment type. For blocks that are transaction-managed, the </a:t>
            </a:r>
            <a:r>
              <a:rPr lang="en-US" sz="1600" b="1" dirty="0" smtClean="0"/>
              <a:t>block header </a:t>
            </a:r>
            <a:r>
              <a:rPr lang="en-US" sz="1600" dirty="0" smtClean="0"/>
              <a:t>contains active and historical transaction information (Transaction entry, the space is reserved for 23 bytes approx.)</a:t>
            </a:r>
          </a:p>
          <a:p>
            <a:pPr marL="342900" lvl="1" indent="-342900">
              <a:buFont typeface="Arial" pitchFamily="34" charset="0"/>
              <a:buChar char="•"/>
            </a:pPr>
            <a:r>
              <a:rPr lang="en-US" sz="2000" dirty="0" smtClean="0"/>
              <a:t>Table directory </a:t>
            </a:r>
          </a:p>
          <a:p>
            <a:pPr lvl="1"/>
            <a:r>
              <a:rPr lang="en-US" sz="1600" dirty="0" smtClean="0"/>
              <a:t>For a heap-organized table, this directory contains metadata about tables whose rows are stored in this block. Multiple tables can store rows in the same block</a:t>
            </a:r>
          </a:p>
          <a:p>
            <a:pPr marL="342900" lvl="1" indent="-342900">
              <a:buFont typeface="Arial" pitchFamily="34" charset="0"/>
              <a:buChar char="•"/>
            </a:pPr>
            <a:r>
              <a:rPr lang="en-US" sz="2000" dirty="0" smtClean="0"/>
              <a:t>Row directory</a:t>
            </a:r>
          </a:p>
          <a:p>
            <a:pPr lvl="1"/>
            <a:r>
              <a:rPr lang="en-US" sz="1600" dirty="0" smtClean="0"/>
              <a:t>For a heap-organized table, this directory describes the location of rows in the data portion of the block (not reclaim after row deletion)</a:t>
            </a:r>
          </a:p>
          <a:p>
            <a:pPr lvl="1"/>
            <a:endParaRPr lang="en-US" sz="1600" dirty="0" smtClean="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Data blocks (Cont.)</a:t>
            </a:r>
            <a:endParaRPr lang="en-US" sz="3200" dirty="0"/>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Row format</a:t>
            </a:r>
          </a:p>
          <a:p>
            <a:pPr lvl="1"/>
            <a:r>
              <a:rPr lang="en-US" sz="1600" dirty="0" smtClean="0"/>
              <a:t>The row data part of the block contains the actual data, such as table rows or index key.</a:t>
            </a:r>
          </a:p>
          <a:p>
            <a:pPr lvl="1"/>
            <a:r>
              <a:rPr lang="en-US" sz="1600" dirty="0" smtClean="0"/>
              <a:t>Oracle Database stores rows as variable-length records. A row is contained in one or more </a:t>
            </a:r>
            <a:r>
              <a:rPr lang="en-US" sz="1600" b="1" dirty="0" smtClean="0"/>
              <a:t>row pieces. </a:t>
            </a:r>
            <a:r>
              <a:rPr lang="en-US" sz="1600" dirty="0" smtClean="0"/>
              <a:t>Each row piece has a row header and column data.</a:t>
            </a:r>
          </a:p>
          <a:p>
            <a:pPr lvl="1"/>
            <a:endParaRPr lang="en-US" sz="1600" dirty="0" smtClean="0"/>
          </a:p>
        </p:txBody>
      </p:sp>
      <p:pic>
        <p:nvPicPr>
          <p:cNvPr id="4099" name="Picture 3"/>
          <p:cNvPicPr>
            <a:picLocks noChangeAspect="1" noChangeArrowheads="1"/>
          </p:cNvPicPr>
          <p:nvPr/>
        </p:nvPicPr>
        <p:blipFill>
          <a:blip r:embed="rId2" cstate="print"/>
          <a:srcRect/>
          <a:stretch>
            <a:fillRect/>
          </a:stretch>
        </p:blipFill>
        <p:spPr bwMode="auto">
          <a:xfrm>
            <a:off x="2133600" y="2438400"/>
            <a:ext cx="4838700" cy="4238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Data blocks (Cont.)</a:t>
            </a:r>
            <a:endParaRPr lang="en-US" sz="3200" dirty="0"/>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Row Header</a:t>
            </a:r>
          </a:p>
          <a:p>
            <a:pPr lvl="1"/>
            <a:r>
              <a:rPr lang="en-US" sz="1600" dirty="0" smtClean="0"/>
              <a:t>Oracle Database uses the row header to manage the row piece stored in the block and contains: </a:t>
            </a:r>
          </a:p>
          <a:p>
            <a:pPr lvl="1"/>
            <a:r>
              <a:rPr lang="en-US" sz="1600" dirty="0" smtClean="0"/>
              <a:t>Columns in the row piece</a:t>
            </a:r>
          </a:p>
          <a:p>
            <a:pPr lvl="1"/>
            <a:r>
              <a:rPr lang="en-US" sz="1600" dirty="0" smtClean="0"/>
              <a:t>Pieces of the row located in other data blocks</a:t>
            </a:r>
            <a:br>
              <a:rPr lang="en-US" sz="1600" dirty="0" smtClean="0"/>
            </a:br>
            <a:r>
              <a:rPr lang="en-US" sz="1600" dirty="0" smtClean="0"/>
              <a:t>If an entire row can be inserted into a single data block, then Oracle Database stores the row as one row piece. However, if all of the row data cannot be inserted into a single block or an update causes an existing row to outgrow its block, then the database stores the row in multiple row pieces. A data block usually contains only one row piece per row</a:t>
            </a:r>
          </a:p>
          <a:p>
            <a:pPr lvl="1"/>
            <a:r>
              <a:rPr lang="en-US" sz="1600" dirty="0" smtClean="0"/>
              <a:t>Cluster keys for </a:t>
            </a:r>
            <a:r>
              <a:rPr lang="en-US" sz="1600" b="1" dirty="0" smtClean="0"/>
              <a:t>table cluster </a:t>
            </a:r>
            <a:r>
              <a:rPr lang="en-US" sz="1600" dirty="0" smtClean="0"/>
              <a:t>data</a:t>
            </a:r>
          </a:p>
          <a:p>
            <a:pPr marL="342900" lvl="1" indent="-342900">
              <a:buFont typeface="Arial" pitchFamily="34" charset="0"/>
              <a:buChar char="•"/>
            </a:pPr>
            <a:r>
              <a:rPr lang="en-US" sz="2000" dirty="0" smtClean="0"/>
              <a:t>Column Data</a:t>
            </a:r>
          </a:p>
          <a:p>
            <a:pPr lvl="1"/>
            <a:r>
              <a:rPr lang="en-US" sz="1600" dirty="0" smtClean="0"/>
              <a:t>the column data section stores the actual data, it usually stores columns in the order listed in the CREATE TABLE statement, but this order is not guaranteed. For example, columns of type LONG are created last.</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Data blocks (Cont.)</a:t>
            </a:r>
            <a:endParaRPr lang="en-US" sz="3200" dirty="0"/>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err="1" smtClean="0"/>
              <a:t>Rowid</a:t>
            </a:r>
            <a:r>
              <a:rPr lang="en-US" sz="2000" dirty="0" smtClean="0"/>
              <a:t> format</a:t>
            </a:r>
          </a:p>
          <a:p>
            <a:pPr lvl="1"/>
            <a:r>
              <a:rPr lang="en-US" sz="1600" dirty="0" smtClean="0"/>
              <a:t>Oracle Database uses a </a:t>
            </a:r>
            <a:r>
              <a:rPr lang="en-US" sz="1600" b="1" dirty="0" err="1" smtClean="0"/>
              <a:t>rowid</a:t>
            </a:r>
            <a:r>
              <a:rPr lang="en-US" sz="1600" b="1" dirty="0" smtClean="0"/>
              <a:t> to uniquely </a:t>
            </a:r>
            <a:r>
              <a:rPr lang="en-US" sz="1600" dirty="0" smtClean="0"/>
              <a:t>identify a row. 	Internally, the </a:t>
            </a:r>
            <a:r>
              <a:rPr lang="en-US" sz="1600" dirty="0" err="1" smtClean="0"/>
              <a:t>rowid</a:t>
            </a:r>
            <a:r>
              <a:rPr lang="en-US" sz="1600" dirty="0" smtClean="0"/>
              <a:t> is a structure that holds information that the database needs to access a row</a:t>
            </a:r>
          </a:p>
          <a:p>
            <a:pPr lvl="1"/>
            <a:r>
              <a:rPr lang="en-US" sz="1600" dirty="0" smtClean="0"/>
              <a:t>An extended </a:t>
            </a:r>
            <a:r>
              <a:rPr lang="en-US" sz="1600" dirty="0" err="1" smtClean="0"/>
              <a:t>rowid</a:t>
            </a:r>
            <a:r>
              <a:rPr lang="en-US" sz="1600" dirty="0" smtClean="0"/>
              <a:t> is displayed in a four-piece format, OOOOOOFFFBBBBBBRRR</a:t>
            </a:r>
          </a:p>
          <a:p>
            <a:pPr lvl="1"/>
            <a:r>
              <a:rPr lang="en-US" sz="1600" dirty="0" smtClean="0"/>
              <a:t>OOOOOO: The </a:t>
            </a:r>
            <a:r>
              <a:rPr lang="en-US" sz="1600" b="1" dirty="0" smtClean="0"/>
              <a:t>data object number </a:t>
            </a:r>
            <a:r>
              <a:rPr lang="en-US" sz="1600" dirty="0" smtClean="0"/>
              <a:t>identifies the segment</a:t>
            </a:r>
          </a:p>
          <a:p>
            <a:pPr lvl="1"/>
            <a:r>
              <a:rPr lang="en-US" sz="1600" dirty="0" smtClean="0"/>
              <a:t>FFF:  The </a:t>
            </a:r>
            <a:r>
              <a:rPr lang="en-US" sz="1600" dirty="0" err="1" smtClean="0"/>
              <a:t>tablespace</a:t>
            </a:r>
            <a:r>
              <a:rPr lang="en-US" sz="1600" dirty="0" smtClean="0"/>
              <a:t>-relative </a:t>
            </a:r>
            <a:r>
              <a:rPr lang="en-US" sz="1600" b="1" dirty="0" smtClean="0"/>
              <a:t>data file number </a:t>
            </a:r>
            <a:r>
              <a:rPr lang="en-US" sz="1600" dirty="0" smtClean="0"/>
              <a:t>identifies the data file that contains the row</a:t>
            </a:r>
          </a:p>
          <a:p>
            <a:pPr lvl="1"/>
            <a:r>
              <a:rPr lang="en-US" sz="1600" dirty="0" smtClean="0"/>
              <a:t>BBBBBB: The </a:t>
            </a:r>
            <a:r>
              <a:rPr lang="en-US" sz="1600" b="1" dirty="0" smtClean="0"/>
              <a:t>data block number </a:t>
            </a:r>
            <a:r>
              <a:rPr lang="en-US" sz="1600" dirty="0" smtClean="0"/>
              <a:t>identifies the block that contains the row. Block numbers are relative to their data file, not their </a:t>
            </a:r>
            <a:r>
              <a:rPr lang="en-US" sz="1600" dirty="0" err="1" smtClean="0"/>
              <a:t>tablespace</a:t>
            </a:r>
            <a:endParaRPr lang="en-US" sz="1600" dirty="0" smtClean="0"/>
          </a:p>
          <a:p>
            <a:pPr lvl="1"/>
            <a:r>
              <a:rPr lang="en-US" sz="1600" dirty="0" smtClean="0"/>
              <a:t>RRR: The </a:t>
            </a:r>
            <a:r>
              <a:rPr lang="en-US" sz="1600" b="1" dirty="0" smtClean="0"/>
              <a:t>row number identifies </a:t>
            </a:r>
            <a:r>
              <a:rPr lang="en-US" sz="1600" dirty="0" smtClean="0"/>
              <a:t>the row in the block</a:t>
            </a:r>
          </a:p>
        </p:txBody>
      </p:sp>
      <p:pic>
        <p:nvPicPr>
          <p:cNvPr id="5122" name="Picture 2"/>
          <p:cNvPicPr>
            <a:picLocks noChangeAspect="1" noChangeArrowheads="1"/>
          </p:cNvPicPr>
          <p:nvPr/>
        </p:nvPicPr>
        <p:blipFill>
          <a:blip r:embed="rId2" cstate="print"/>
          <a:srcRect/>
          <a:stretch>
            <a:fillRect/>
          </a:stretch>
        </p:blipFill>
        <p:spPr bwMode="auto">
          <a:xfrm>
            <a:off x="1219200" y="4114800"/>
            <a:ext cx="6610350" cy="2247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Data blocks (Cont.)</a:t>
            </a:r>
            <a:endParaRPr lang="en-US" sz="3200" dirty="0"/>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err="1" smtClean="0"/>
              <a:t>Datablock</a:t>
            </a:r>
            <a:r>
              <a:rPr lang="en-US" sz="2000" dirty="0" smtClean="0"/>
              <a:t> compression</a:t>
            </a:r>
          </a:p>
          <a:p>
            <a:pPr lvl="1"/>
            <a:r>
              <a:rPr lang="en-US" sz="1600" dirty="0" smtClean="0"/>
              <a:t>symbol table at the beginning of the block stores duplicate values for the rows and columns</a:t>
            </a:r>
          </a:p>
        </p:txBody>
      </p:sp>
      <p:pic>
        <p:nvPicPr>
          <p:cNvPr id="6146" name="Picture 2"/>
          <p:cNvPicPr>
            <a:picLocks noChangeAspect="1" noChangeArrowheads="1"/>
          </p:cNvPicPr>
          <p:nvPr/>
        </p:nvPicPr>
        <p:blipFill>
          <a:blip r:embed="rId2" cstate="print"/>
          <a:srcRect/>
          <a:stretch>
            <a:fillRect/>
          </a:stretch>
        </p:blipFill>
        <p:spPr bwMode="auto">
          <a:xfrm>
            <a:off x="2590800" y="1981200"/>
            <a:ext cx="3524250" cy="3248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a:t>Schema Object </a:t>
            </a:r>
            <a:r>
              <a:rPr lang="en-US" sz="3200" dirty="0" smtClean="0"/>
              <a:t>Storage (Cont.)</a:t>
            </a:r>
            <a:endParaRPr lang="en-US" sz="3200"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752600" y="914400"/>
            <a:ext cx="5828368" cy="5105400"/>
          </a:xfrm>
          <a:prstGeom prst="rect">
            <a:avLst/>
          </a:prstGeom>
          <a:noFill/>
          <a:ln w="9525">
            <a:noFill/>
            <a:miter lim="800000"/>
            <a:headEnd/>
            <a:tailEnd/>
          </a:ln>
        </p:spPr>
      </p:pic>
      <p:sp>
        <p:nvSpPr>
          <p:cNvPr id="5" name="Title 1"/>
          <p:cNvSpPr txBox="1">
            <a:spLocks/>
          </p:cNvSpPr>
          <p:nvPr/>
        </p:nvSpPr>
        <p:spPr>
          <a:xfrm>
            <a:off x="533400" y="6065838"/>
            <a:ext cx="8229600" cy="7921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chemeClr val="tx1"/>
                </a:solidFill>
                <a:effectLst/>
                <a:uLnTx/>
                <a:uFillTx/>
                <a:latin typeface="+mj-lt"/>
                <a:ea typeface="+mj-ea"/>
                <a:cs typeface="+mj-cs"/>
              </a:rPr>
              <a:t>Schema</a:t>
            </a:r>
            <a:r>
              <a:rPr kumimoji="0" lang="en-US" sz="2000" b="0" i="0" u="none" strike="noStrike" kern="1200" cap="none" spc="0" normalizeH="0" noProof="0" dirty="0" smtClean="0">
                <a:ln>
                  <a:noFill/>
                </a:ln>
                <a:solidFill>
                  <a:schemeClr val="tx1"/>
                </a:solidFill>
                <a:effectLst/>
                <a:uLnTx/>
                <a:uFillTx/>
                <a:latin typeface="+mj-lt"/>
                <a:ea typeface="+mj-ea"/>
                <a:cs typeface="+mj-cs"/>
              </a:rPr>
              <a:t> Object, </a:t>
            </a:r>
            <a:r>
              <a:rPr kumimoji="0" lang="en-US" sz="2000" b="0" i="0" u="none" strike="noStrike" kern="1200" cap="none" spc="0" normalizeH="0" noProof="0" dirty="0" err="1" smtClean="0">
                <a:ln>
                  <a:noFill/>
                </a:ln>
                <a:solidFill>
                  <a:schemeClr val="tx1"/>
                </a:solidFill>
                <a:effectLst/>
                <a:uLnTx/>
                <a:uFillTx/>
                <a:latin typeface="+mj-lt"/>
                <a:ea typeface="+mj-ea"/>
                <a:cs typeface="+mj-cs"/>
              </a:rPr>
              <a:t>tablespace</a:t>
            </a:r>
            <a:r>
              <a:rPr kumimoji="0" lang="en-US" sz="2000" b="0" i="0" u="none" strike="noStrike" kern="1200" cap="none" spc="0" normalizeH="0" noProof="0" dirty="0" smtClean="0">
                <a:ln>
                  <a:noFill/>
                </a:ln>
                <a:solidFill>
                  <a:schemeClr val="tx1"/>
                </a:solidFill>
                <a:effectLst/>
                <a:uLnTx/>
                <a:uFillTx/>
                <a:latin typeface="+mj-lt"/>
                <a:ea typeface="+mj-ea"/>
                <a:cs typeface="+mj-cs"/>
              </a:rPr>
              <a:t>, data files</a:t>
            </a:r>
            <a:endParaRPr kumimoji="0" lang="en-US" sz="20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Data blocks (Cont.)</a:t>
            </a:r>
            <a:endParaRPr lang="en-US" sz="3200" dirty="0"/>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PCTFREE</a:t>
            </a:r>
          </a:p>
          <a:p>
            <a:pPr lvl="1"/>
            <a:r>
              <a:rPr lang="en-US" sz="1600" dirty="0" smtClean="0"/>
              <a:t>This SQL storage parameter sets the minimum percentage of a data reserved as free space for updates to existing rows</a:t>
            </a:r>
          </a:p>
          <a:p>
            <a:pPr lvl="1"/>
            <a:r>
              <a:rPr lang="en-US" sz="1600" dirty="0" smtClean="0"/>
              <a:t>The database fills a data block from the bottom up, and the meta data from top down</a:t>
            </a:r>
          </a:p>
          <a:p>
            <a:pPr lvl="1"/>
            <a:r>
              <a:rPr lang="en-US" sz="1600" dirty="0" smtClean="0"/>
              <a:t>CREATE TABLE </a:t>
            </a:r>
            <a:r>
              <a:rPr lang="en-US" sz="1600" dirty="0" err="1" smtClean="0"/>
              <a:t>test_table</a:t>
            </a:r>
            <a:r>
              <a:rPr lang="en-US" sz="1600" dirty="0" smtClean="0"/>
              <a:t> (n NUMBER) PCTFREE 20;</a:t>
            </a:r>
          </a:p>
        </p:txBody>
      </p:sp>
      <p:pic>
        <p:nvPicPr>
          <p:cNvPr id="7170" name="Picture 2"/>
          <p:cNvPicPr>
            <a:picLocks noChangeAspect="1" noChangeArrowheads="1"/>
          </p:cNvPicPr>
          <p:nvPr/>
        </p:nvPicPr>
        <p:blipFill>
          <a:blip r:embed="rId2" cstate="print"/>
          <a:srcRect/>
          <a:stretch>
            <a:fillRect/>
          </a:stretch>
        </p:blipFill>
        <p:spPr bwMode="auto">
          <a:xfrm>
            <a:off x="1600200" y="2590800"/>
            <a:ext cx="5133975"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Data blocks (Cont.)</a:t>
            </a:r>
            <a:endParaRPr lang="en-US" sz="3200" dirty="0"/>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Coalescing Fragmented Space</a:t>
            </a:r>
          </a:p>
          <a:p>
            <a:pPr lvl="1"/>
            <a:r>
              <a:rPr lang="en-US" sz="1600" dirty="0" smtClean="0"/>
              <a:t>Happened (automatically) only the left space can service the new insert/update request.</a:t>
            </a:r>
          </a:p>
        </p:txBody>
      </p:sp>
      <p:pic>
        <p:nvPicPr>
          <p:cNvPr id="8194" name="Picture 2"/>
          <p:cNvPicPr>
            <a:picLocks noChangeAspect="1" noChangeArrowheads="1"/>
          </p:cNvPicPr>
          <p:nvPr/>
        </p:nvPicPr>
        <p:blipFill>
          <a:blip r:embed="rId2" cstate="print"/>
          <a:srcRect/>
          <a:stretch>
            <a:fillRect/>
          </a:stretch>
        </p:blipFill>
        <p:spPr bwMode="auto">
          <a:xfrm>
            <a:off x="381000" y="1828800"/>
            <a:ext cx="3933825" cy="4476750"/>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4724400" y="1828800"/>
            <a:ext cx="4419600" cy="4467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Data blocks (Cont.)</a:t>
            </a:r>
            <a:endParaRPr lang="en-US" sz="3200" dirty="0"/>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Coalescing Index Space</a:t>
            </a:r>
          </a:p>
        </p:txBody>
      </p:sp>
      <p:pic>
        <p:nvPicPr>
          <p:cNvPr id="9218" name="Picture 2"/>
          <p:cNvPicPr>
            <a:picLocks noChangeAspect="1" noChangeArrowheads="1"/>
          </p:cNvPicPr>
          <p:nvPr/>
        </p:nvPicPr>
        <p:blipFill>
          <a:blip r:embed="rId2" cstate="print"/>
          <a:srcRect/>
          <a:stretch>
            <a:fillRect/>
          </a:stretch>
        </p:blipFill>
        <p:spPr bwMode="auto">
          <a:xfrm>
            <a:off x="1295400" y="1524000"/>
            <a:ext cx="6515100" cy="4991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Data blocks (Cont.)</a:t>
            </a:r>
            <a:endParaRPr lang="en-US" sz="3200" dirty="0"/>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Coalescing Index Space (Cont.)</a:t>
            </a:r>
          </a:p>
        </p:txBody>
      </p:sp>
      <p:pic>
        <p:nvPicPr>
          <p:cNvPr id="10242" name="Picture 2"/>
          <p:cNvPicPr>
            <a:picLocks noChangeAspect="1" noChangeArrowheads="1"/>
          </p:cNvPicPr>
          <p:nvPr/>
        </p:nvPicPr>
        <p:blipFill>
          <a:blip r:embed="rId2" cstate="print"/>
          <a:srcRect/>
          <a:stretch>
            <a:fillRect/>
          </a:stretch>
        </p:blipFill>
        <p:spPr bwMode="auto">
          <a:xfrm>
            <a:off x="1143000" y="1371600"/>
            <a:ext cx="6553200" cy="4991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Data blocks (Cont.)</a:t>
            </a:r>
            <a:endParaRPr lang="en-US" sz="3200" dirty="0"/>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Chained and Migrated Rows (Performance impacted)</a:t>
            </a:r>
          </a:p>
          <a:p>
            <a:pPr lvl="1"/>
            <a:r>
              <a:rPr lang="en-US" sz="1600" dirty="0" smtClean="0"/>
              <a:t>Oracle Database must manage rows that are too large to fit into a single block, there are several situations:</a:t>
            </a:r>
          </a:p>
          <a:p>
            <a:pPr lvl="1"/>
            <a:r>
              <a:rPr lang="en-US" sz="1600" dirty="0" smtClean="0"/>
              <a:t>The row is too large to fit into one data block when it is first inserted, then row chaining happens. Multiple rows chain together to store the columns</a:t>
            </a:r>
          </a:p>
          <a:p>
            <a:pPr lvl="1"/>
            <a:r>
              <a:rPr lang="en-US" sz="1600" dirty="0" smtClean="0"/>
              <a:t>A row that originally fit into one data block is updated so that the overall row length increases, but insufficient free space exists to hold the updated row, then row migration happens. Migrate the original row to a new block which can fit the data and The original row piece contains a pointer or "forwarding address" to the new block containing the migrated row</a:t>
            </a:r>
          </a:p>
          <a:p>
            <a:pPr lvl="1"/>
            <a:r>
              <a:rPr lang="en-US" sz="1600" dirty="0" smtClean="0"/>
              <a:t>A row has more than 255 columns, then row chaining happens. Oracle Database can only store 255 columns in a row piece</a:t>
            </a:r>
          </a:p>
        </p:txBody>
      </p:sp>
      <p:pic>
        <p:nvPicPr>
          <p:cNvPr id="11266" name="Picture 2"/>
          <p:cNvPicPr>
            <a:picLocks noChangeAspect="1" noChangeArrowheads="1"/>
          </p:cNvPicPr>
          <p:nvPr/>
        </p:nvPicPr>
        <p:blipFill>
          <a:blip r:embed="rId2" cstate="print"/>
          <a:srcRect/>
          <a:stretch>
            <a:fillRect/>
          </a:stretch>
        </p:blipFill>
        <p:spPr bwMode="auto">
          <a:xfrm>
            <a:off x="2743200" y="4248150"/>
            <a:ext cx="3524250" cy="2609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Extents</a:t>
            </a:r>
            <a:endParaRPr lang="en-US" sz="3200" dirty="0"/>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Extent</a:t>
            </a:r>
          </a:p>
          <a:p>
            <a:pPr lvl="1"/>
            <a:r>
              <a:rPr lang="en-US" sz="1600" dirty="0" smtClean="0"/>
              <a:t>Is a logical unit of database storage space allocation made up of contiguous data blocks. Data blocks in an extent are logically contiguous but can be physically spread out on disk because of RAID striping and file system implementations</a:t>
            </a:r>
          </a:p>
          <a:p>
            <a:pPr marL="342900" lvl="1" indent="-342900">
              <a:buFont typeface="Arial" pitchFamily="34" charset="0"/>
              <a:buChar char="•"/>
            </a:pPr>
            <a:r>
              <a:rPr lang="en-US" sz="2000" dirty="0" smtClean="0"/>
              <a:t>Allocation of Extents</a:t>
            </a:r>
          </a:p>
          <a:p>
            <a:pPr lvl="1"/>
            <a:r>
              <a:rPr lang="en-US" sz="1600" dirty="0" smtClean="0"/>
              <a:t>By default, the database allocates an initial extent for a data segment when the segment is created. An extent is always contained in one data file</a:t>
            </a:r>
          </a:p>
          <a:p>
            <a:pPr lvl="1"/>
            <a:r>
              <a:rPr lang="en-US" sz="1600" dirty="0" smtClean="0"/>
              <a:t>The data blocks in the initial extent are reserved for this segment exclusively. The first data block of every segment </a:t>
            </a:r>
            <a:r>
              <a:rPr lang="en-US" sz="1600" b="1" dirty="0" smtClean="0"/>
              <a:t>contains a directory of the extents </a:t>
            </a:r>
            <a:r>
              <a:rPr lang="en-US" sz="1600" dirty="0" smtClean="0"/>
              <a:t>in the segment</a:t>
            </a:r>
          </a:p>
        </p:txBody>
      </p:sp>
      <p:pic>
        <p:nvPicPr>
          <p:cNvPr id="12290" name="Picture 2"/>
          <p:cNvPicPr>
            <a:picLocks noChangeAspect="1" noChangeArrowheads="1"/>
          </p:cNvPicPr>
          <p:nvPr/>
        </p:nvPicPr>
        <p:blipFill>
          <a:blip r:embed="rId2" cstate="print"/>
          <a:srcRect/>
          <a:stretch>
            <a:fillRect/>
          </a:stretch>
        </p:blipFill>
        <p:spPr bwMode="auto">
          <a:xfrm>
            <a:off x="1981200" y="3657600"/>
            <a:ext cx="5057775" cy="3105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Allocation of Extents</a:t>
            </a:r>
            <a:endParaRPr lang="en-US" sz="3200" dirty="0">
              <a:latin typeface="+mj-lt"/>
            </a:endParaRPr>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incremental extent</a:t>
            </a:r>
          </a:p>
          <a:p>
            <a:pPr lvl="1"/>
            <a:r>
              <a:rPr lang="en-US" sz="1600" dirty="0" smtClean="0"/>
              <a:t>Allocated when initial extent become full</a:t>
            </a:r>
          </a:p>
          <a:p>
            <a:pPr lvl="1"/>
            <a:r>
              <a:rPr lang="en-US" sz="1600" dirty="0" smtClean="0"/>
              <a:t>The allocation algorithm depends on whether the </a:t>
            </a:r>
            <a:r>
              <a:rPr lang="en-US" sz="1600" dirty="0" err="1" smtClean="0"/>
              <a:t>tablespace</a:t>
            </a:r>
            <a:r>
              <a:rPr lang="en-US" sz="1600" dirty="0" smtClean="0"/>
              <a:t> is locally managed or dictionary-managed. For locally managed case, first search the bitmap in the </a:t>
            </a:r>
            <a:r>
              <a:rPr lang="en-US" sz="1600" dirty="0" err="1" smtClean="0"/>
              <a:t>datafile</a:t>
            </a:r>
            <a:r>
              <a:rPr lang="en-US" sz="1600" dirty="0" smtClean="0"/>
              <a:t> which the initial extent exists, if fails, then lookup other data files which belong to the same </a:t>
            </a:r>
            <a:r>
              <a:rPr lang="en-US" sz="1600" dirty="0" err="1" smtClean="0"/>
              <a:t>tablespace</a:t>
            </a:r>
            <a:r>
              <a:rPr lang="en-US" sz="1600" dirty="0" smtClean="0"/>
              <a:t>.</a:t>
            </a:r>
          </a:p>
        </p:txBody>
      </p:sp>
      <p:pic>
        <p:nvPicPr>
          <p:cNvPr id="13314" name="Picture 2"/>
          <p:cNvPicPr>
            <a:picLocks noChangeAspect="1" noChangeArrowheads="1"/>
          </p:cNvPicPr>
          <p:nvPr/>
        </p:nvPicPr>
        <p:blipFill>
          <a:blip r:embed="rId2" cstate="print"/>
          <a:srcRect/>
          <a:stretch>
            <a:fillRect/>
          </a:stretch>
        </p:blipFill>
        <p:spPr bwMode="auto">
          <a:xfrm>
            <a:off x="1219200" y="2743200"/>
            <a:ext cx="6715125" cy="358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err="1" smtClean="0">
                <a:latin typeface="+mj-lt"/>
              </a:rPr>
              <a:t>Deallocation</a:t>
            </a:r>
            <a:r>
              <a:rPr lang="en-US" sz="3200" dirty="0" smtClean="0">
                <a:latin typeface="+mj-lt"/>
              </a:rPr>
              <a:t> of Extents</a:t>
            </a:r>
            <a:endParaRPr lang="en-US" sz="3200" dirty="0">
              <a:latin typeface="+mj-lt"/>
            </a:endParaRPr>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err="1" smtClean="0"/>
              <a:t>Deallocation</a:t>
            </a:r>
            <a:r>
              <a:rPr lang="en-US" sz="2000" dirty="0" smtClean="0"/>
              <a:t> of extents</a:t>
            </a:r>
          </a:p>
          <a:p>
            <a:pPr lvl="1"/>
            <a:r>
              <a:rPr lang="en-US" sz="1600" dirty="0" smtClean="0"/>
              <a:t>In general, the extents of a user segment do not return to the </a:t>
            </a:r>
            <a:r>
              <a:rPr lang="en-US" sz="1600" dirty="0" err="1" smtClean="0"/>
              <a:t>tablespace</a:t>
            </a:r>
            <a:r>
              <a:rPr lang="en-US" sz="1600" dirty="0" smtClean="0"/>
              <a:t> unless the object is dropped. For </a:t>
            </a:r>
            <a:r>
              <a:rPr lang="en-US" sz="1600" dirty="0" err="1" smtClean="0"/>
              <a:t>e.g</a:t>
            </a:r>
            <a:r>
              <a:rPr lang="en-US" sz="1600" dirty="0" smtClean="0"/>
              <a:t>, deleting all rows in one table does not reclaim the extents. But ‘truncate’ the table does reclaim the extents</a:t>
            </a:r>
          </a:p>
          <a:p>
            <a:pPr lvl="1"/>
            <a:r>
              <a:rPr lang="en-US" sz="1600" dirty="0" smtClean="0"/>
              <a:t>When extents are freed, Oracle Database modifies the bitmap in the data file for locally managed </a:t>
            </a:r>
            <a:r>
              <a:rPr lang="en-US" sz="1600" dirty="0" err="1" smtClean="0"/>
              <a:t>tablespaces</a:t>
            </a:r>
            <a:r>
              <a:rPr lang="en-US" sz="1600" dirty="0" smtClean="0"/>
              <a:t> to reflect the regained extents as available space</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a:latin typeface="+mj-lt"/>
              </a:rPr>
              <a:t>Segments</a:t>
            </a:r>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Segments</a:t>
            </a:r>
          </a:p>
          <a:p>
            <a:pPr lvl="1"/>
            <a:r>
              <a:rPr lang="en-US" sz="1600" dirty="0" smtClean="0"/>
              <a:t>A segment is a set of extents that contains all the data for a logical storage structure</a:t>
            </a:r>
          </a:p>
          <a:p>
            <a:pPr marL="342900" lvl="1" indent="-342900">
              <a:buFont typeface="Arial" pitchFamily="34" charset="0"/>
              <a:buChar char="•"/>
            </a:pPr>
            <a:r>
              <a:rPr lang="en-US" sz="2000" dirty="0" smtClean="0"/>
              <a:t>User Segments</a:t>
            </a:r>
          </a:p>
          <a:p>
            <a:pPr lvl="1"/>
            <a:r>
              <a:rPr lang="en-US" sz="1600" dirty="0" smtClean="0"/>
              <a:t>Table, table partition, or table cluster</a:t>
            </a:r>
          </a:p>
          <a:p>
            <a:pPr lvl="1"/>
            <a:r>
              <a:rPr lang="en-US" sz="1600" dirty="0" smtClean="0"/>
              <a:t>LOB or LOB partition</a:t>
            </a:r>
          </a:p>
          <a:p>
            <a:pPr lvl="1"/>
            <a:r>
              <a:rPr lang="en-US" sz="1600" dirty="0" smtClean="0"/>
              <a:t>Index or index partition</a:t>
            </a:r>
          </a:p>
          <a:p>
            <a:pPr lvl="1"/>
            <a:r>
              <a:rPr lang="en-US" sz="1600" dirty="0" smtClean="0"/>
              <a:t>…</a:t>
            </a:r>
          </a:p>
          <a:p>
            <a:pPr marL="342900" lvl="1" indent="-342900">
              <a:buFont typeface="Arial" pitchFamily="34" charset="0"/>
              <a:buChar char="•"/>
            </a:pPr>
            <a:r>
              <a:rPr lang="en-US" sz="2000" dirty="0" smtClean="0"/>
              <a:t>Creation of User Segments</a:t>
            </a:r>
          </a:p>
          <a:p>
            <a:pPr lvl="1"/>
            <a:r>
              <a:rPr lang="en-US" sz="1600" dirty="0" smtClean="0"/>
              <a:t>By default, Oracle Database creates a user segment when you create a user object with CREATE statement</a:t>
            </a:r>
          </a:p>
        </p:txBody>
      </p:sp>
      <p:pic>
        <p:nvPicPr>
          <p:cNvPr id="14338" name="Picture 2"/>
          <p:cNvPicPr>
            <a:picLocks noChangeAspect="1" noChangeArrowheads="1"/>
          </p:cNvPicPr>
          <p:nvPr/>
        </p:nvPicPr>
        <p:blipFill>
          <a:blip r:embed="rId2" cstate="print"/>
          <a:srcRect/>
          <a:stretch>
            <a:fillRect/>
          </a:stretch>
        </p:blipFill>
        <p:spPr bwMode="auto">
          <a:xfrm>
            <a:off x="1447800" y="4267200"/>
            <a:ext cx="5676900" cy="182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Segments (Cont.)</a:t>
            </a:r>
            <a:endParaRPr lang="en-US" sz="3200" dirty="0">
              <a:latin typeface="+mj-lt"/>
            </a:endParaRPr>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Creation of User Segments</a:t>
            </a:r>
          </a:p>
          <a:p>
            <a:pPr lvl="1"/>
            <a:r>
              <a:rPr lang="en-US" sz="1600" dirty="0" smtClean="0"/>
              <a:t>Primary key is auto-indexed</a:t>
            </a:r>
          </a:p>
        </p:txBody>
      </p:sp>
      <p:pic>
        <p:nvPicPr>
          <p:cNvPr id="15362" name="Picture 2"/>
          <p:cNvPicPr>
            <a:picLocks noChangeAspect="1" noChangeArrowheads="1"/>
          </p:cNvPicPr>
          <p:nvPr/>
        </p:nvPicPr>
        <p:blipFill>
          <a:blip r:embed="rId2" cstate="print"/>
          <a:srcRect/>
          <a:stretch>
            <a:fillRect/>
          </a:stretch>
        </p:blipFill>
        <p:spPr bwMode="auto">
          <a:xfrm>
            <a:off x="1600200" y="1752600"/>
            <a:ext cx="5705475" cy="4371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a:t>SYS and SYSTEM Schemas</a:t>
            </a:r>
          </a:p>
        </p:txBody>
      </p:sp>
      <p:sp>
        <p:nvSpPr>
          <p:cNvPr id="3" name="Content Placeholder 2"/>
          <p:cNvSpPr>
            <a:spLocks noGrp="1"/>
          </p:cNvSpPr>
          <p:nvPr>
            <p:ph idx="1"/>
          </p:nvPr>
        </p:nvSpPr>
        <p:spPr>
          <a:xfrm>
            <a:off x="533400" y="1066800"/>
            <a:ext cx="8229600" cy="5638799"/>
          </a:xfrm>
        </p:spPr>
        <p:txBody>
          <a:bodyPr>
            <a:normAutofit/>
          </a:bodyPr>
          <a:lstStyle/>
          <a:p>
            <a:r>
              <a:rPr lang="en-US" sz="2000" dirty="0" smtClean="0"/>
              <a:t>The administrative account SYS is automatically created when a database is created. </a:t>
            </a:r>
            <a:r>
              <a:rPr lang="en-US" sz="2000" dirty="0"/>
              <a:t>T</a:t>
            </a:r>
            <a:r>
              <a:rPr lang="en-US" sz="2000" dirty="0" smtClean="0"/>
              <a:t>his account can perform </a:t>
            </a:r>
            <a:r>
              <a:rPr lang="en-US" sz="2000" b="1" dirty="0" smtClean="0"/>
              <a:t>all database administrative functions</a:t>
            </a:r>
            <a:r>
              <a:rPr lang="en-US" sz="2000" dirty="0" smtClean="0"/>
              <a:t>. The SYS schema stores the </a:t>
            </a:r>
            <a:r>
              <a:rPr lang="en-US" sz="2000" b="1" dirty="0" smtClean="0"/>
              <a:t>base tables and views </a:t>
            </a:r>
            <a:r>
              <a:rPr lang="en-US" sz="2000" dirty="0" smtClean="0"/>
              <a:t>for the </a:t>
            </a:r>
            <a:r>
              <a:rPr lang="en-US" sz="2000" b="1" dirty="0" smtClean="0"/>
              <a:t>data dictionary. </a:t>
            </a:r>
            <a:r>
              <a:rPr lang="en-US" sz="2000" dirty="0" smtClean="0"/>
              <a:t>These base tables and views are critical for the operation of Oracle Database. Tables in the SYS schema are manipulated only by the database and must never be modified by any user</a:t>
            </a:r>
          </a:p>
          <a:p>
            <a:r>
              <a:rPr lang="en-US" sz="2000" dirty="0"/>
              <a:t>The SYSTEM account is also automatically created when a database is created. </a:t>
            </a:r>
            <a:r>
              <a:rPr lang="en-US" sz="2000" dirty="0" smtClean="0"/>
              <a:t>The SYSTEM </a:t>
            </a:r>
            <a:r>
              <a:rPr lang="en-US" sz="2000" dirty="0"/>
              <a:t>user name is used to </a:t>
            </a:r>
            <a:r>
              <a:rPr lang="en-US" sz="2000" b="1" dirty="0"/>
              <a:t>create additional tables and views </a:t>
            </a:r>
            <a:r>
              <a:rPr lang="en-US" sz="2000" dirty="0"/>
              <a:t>that </a:t>
            </a:r>
            <a:r>
              <a:rPr lang="en-US" sz="2000" dirty="0" smtClean="0"/>
              <a:t>display administrative </a:t>
            </a:r>
            <a:r>
              <a:rPr lang="en-US" sz="2000" dirty="0"/>
              <a:t>information, and internal tables and views used by various </a:t>
            </a:r>
            <a:r>
              <a:rPr lang="en-US" sz="2000" dirty="0" smtClean="0"/>
              <a:t>Oracle Database </a:t>
            </a:r>
            <a:r>
              <a:rPr lang="en-US" sz="2000" dirty="0"/>
              <a:t>options and tools. Never use the SYSTEM schema to store tables of interest </a:t>
            </a:r>
            <a:r>
              <a:rPr lang="en-US" sz="2000" dirty="0" smtClean="0"/>
              <a:t>to </a:t>
            </a:r>
            <a:r>
              <a:rPr lang="en-US" sz="2000" dirty="0" err="1" smtClean="0"/>
              <a:t>nonadministrative</a:t>
            </a:r>
            <a:r>
              <a:rPr lang="en-US" sz="2000" dirty="0" smtClean="0"/>
              <a:t> users</a:t>
            </a: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Other Segments</a:t>
            </a:r>
            <a:endParaRPr lang="en-US" sz="3200" dirty="0">
              <a:latin typeface="+mj-lt"/>
            </a:endParaRPr>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Temporary Segments</a:t>
            </a:r>
          </a:p>
          <a:p>
            <a:pPr lvl="1"/>
            <a:r>
              <a:rPr lang="en-US" sz="1600" dirty="0" smtClean="0"/>
              <a:t>Created from temporary </a:t>
            </a:r>
            <a:r>
              <a:rPr lang="en-US" sz="1600" dirty="0" err="1" smtClean="0"/>
              <a:t>tablespace</a:t>
            </a:r>
            <a:r>
              <a:rPr lang="en-US" sz="1600" dirty="0" smtClean="0"/>
              <a:t> and used as temporary workspace (memory is not sufficient) for query, sorting, hashing, merging bitmap etc</a:t>
            </a:r>
          </a:p>
          <a:p>
            <a:pPr lvl="1"/>
            <a:r>
              <a:rPr lang="en-US" sz="1600" dirty="0" smtClean="0"/>
              <a:t>While creating an index, Oracle Database also places index segments into temporary segments and then converts them into permanent segments when the index is complete</a:t>
            </a:r>
          </a:p>
          <a:p>
            <a:pPr marL="342900" lvl="1" indent="-342900">
              <a:buFont typeface="Arial" pitchFamily="34" charset="0"/>
              <a:buChar char="•"/>
            </a:pPr>
            <a:r>
              <a:rPr lang="en-US" sz="2000" dirty="0" smtClean="0"/>
              <a:t>Undo Segments</a:t>
            </a:r>
          </a:p>
          <a:p>
            <a:pPr lvl="1"/>
            <a:r>
              <a:rPr lang="en-US" sz="1600" dirty="0" smtClean="0"/>
              <a:t>Store undo data. Undo Segments belongs to undo </a:t>
            </a:r>
            <a:r>
              <a:rPr lang="en-US" sz="1600" dirty="0" err="1" smtClean="0"/>
              <a:t>tablespace</a:t>
            </a:r>
            <a:endParaRPr lang="en-US" sz="1600" dirty="0" smtClean="0"/>
          </a:p>
          <a:p>
            <a:pPr lvl="1"/>
            <a:r>
              <a:rPr lang="en-US" sz="1600" dirty="0" smtClean="0"/>
              <a:t>When doing transaction, the database binds (assigns) the transaction to an undo segment, and therefore to a transaction table, in the current undo </a:t>
            </a:r>
            <a:r>
              <a:rPr lang="en-US" sz="1600" dirty="0" err="1" smtClean="0"/>
              <a:t>tablespace</a:t>
            </a:r>
            <a:endParaRPr lang="en-US" sz="1600" dirty="0" smtClean="0"/>
          </a:p>
          <a:p>
            <a:pPr lvl="1"/>
            <a:r>
              <a:rPr lang="en-US" sz="1600" dirty="0" smtClean="0"/>
              <a:t>When a ROLLBACK statement is issued, undo records are used to undo changes made to the database by the uncommitted transaction</a:t>
            </a: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ASSM and the High Water Mark</a:t>
            </a:r>
            <a:endParaRPr lang="en-US" sz="3200" dirty="0">
              <a:latin typeface="+mj-lt"/>
            </a:endParaRPr>
          </a:p>
        </p:txBody>
      </p:sp>
      <p:sp>
        <p:nvSpPr>
          <p:cNvPr id="3" name="Content Placeholder 2"/>
          <p:cNvSpPr>
            <a:spLocks noGrp="1"/>
          </p:cNvSpPr>
          <p:nvPr>
            <p:ph idx="1"/>
          </p:nvPr>
        </p:nvSpPr>
        <p:spPr>
          <a:xfrm>
            <a:off x="609600" y="762000"/>
            <a:ext cx="8229600" cy="5562600"/>
          </a:xfrm>
        </p:spPr>
        <p:txBody>
          <a:bodyPr>
            <a:normAutofit/>
          </a:bodyPr>
          <a:lstStyle/>
          <a:p>
            <a:pPr marL="342900" lvl="1" indent="-342900">
              <a:buFont typeface="Arial" pitchFamily="34" charset="0"/>
              <a:buChar char="•"/>
            </a:pPr>
            <a:r>
              <a:rPr lang="en-US" sz="2000" dirty="0" smtClean="0"/>
              <a:t>High Water Mark </a:t>
            </a:r>
          </a:p>
          <a:p>
            <a:pPr lvl="1"/>
            <a:r>
              <a:rPr lang="en-US" sz="1600" dirty="0" smtClean="0"/>
              <a:t>Full table scan reads all blocks below low HWM. HWM will move right after inserting more and more rows, and the Low HWM trailing behind it. HWM never retreats.</a:t>
            </a:r>
          </a:p>
        </p:txBody>
      </p:sp>
      <p:pic>
        <p:nvPicPr>
          <p:cNvPr id="16390" name="Picture 6"/>
          <p:cNvPicPr>
            <a:picLocks noChangeAspect="1" noChangeArrowheads="1"/>
          </p:cNvPicPr>
          <p:nvPr/>
        </p:nvPicPr>
        <p:blipFill>
          <a:blip r:embed="rId2" cstate="print"/>
          <a:srcRect/>
          <a:stretch>
            <a:fillRect/>
          </a:stretch>
        </p:blipFill>
        <p:spPr bwMode="auto">
          <a:xfrm>
            <a:off x="609600" y="1676400"/>
            <a:ext cx="8105775"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err="1" smtClean="0">
                <a:latin typeface="+mj-lt"/>
              </a:rPr>
              <a:t>Tablespaces</a:t>
            </a:r>
            <a:endParaRPr lang="en-US" sz="3200" dirty="0">
              <a:latin typeface="+mj-lt"/>
            </a:endParaRPr>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err="1" smtClean="0"/>
              <a:t>Tablespace</a:t>
            </a:r>
            <a:endParaRPr lang="en-US" sz="2000" dirty="0" smtClean="0"/>
          </a:p>
          <a:p>
            <a:pPr lvl="1"/>
            <a:r>
              <a:rPr lang="en-US" sz="1600" dirty="0" smtClean="0"/>
              <a:t>Is a logical storage container for segments which groups related schema objects together.</a:t>
            </a:r>
          </a:p>
          <a:p>
            <a:pPr marL="342900" lvl="1" indent="-342900">
              <a:buFont typeface="Arial" pitchFamily="34" charset="0"/>
              <a:buChar char="•"/>
            </a:pPr>
            <a:r>
              <a:rPr lang="en-US" sz="2000" dirty="0" err="1" smtClean="0"/>
              <a:t>Tablespace</a:t>
            </a:r>
            <a:r>
              <a:rPr lang="en-US" sz="2000" dirty="0" smtClean="0"/>
              <a:t> </a:t>
            </a:r>
            <a:r>
              <a:rPr lang="en-US" sz="2000" dirty="0" err="1" smtClean="0"/>
              <a:t>Charactics</a:t>
            </a:r>
            <a:endParaRPr lang="en-US" sz="2000" dirty="0" smtClean="0"/>
          </a:p>
          <a:p>
            <a:pPr lvl="1"/>
            <a:r>
              <a:rPr lang="en-US" sz="1600" dirty="0" err="1" smtClean="0"/>
              <a:t>Smallfile</a:t>
            </a:r>
            <a:r>
              <a:rPr lang="en-US" sz="1600" dirty="0" smtClean="0"/>
              <a:t> and </a:t>
            </a:r>
            <a:r>
              <a:rPr lang="en-US" sz="1600" dirty="0" err="1" smtClean="0"/>
              <a:t>Bigfile</a:t>
            </a:r>
            <a:r>
              <a:rPr lang="en-US" sz="1600" dirty="0" smtClean="0"/>
              <a:t> </a:t>
            </a:r>
            <a:r>
              <a:rPr lang="en-US" sz="1600" dirty="0" err="1" smtClean="0"/>
              <a:t>Tablespaces</a:t>
            </a:r>
            <a:r>
              <a:rPr lang="en-US" sz="1600" dirty="0" smtClean="0"/>
              <a:t> </a:t>
            </a:r>
          </a:p>
          <a:p>
            <a:pPr lvl="1"/>
            <a:r>
              <a:rPr lang="en-US" sz="1600" dirty="0" smtClean="0"/>
              <a:t>Read/Write and Read-Only </a:t>
            </a:r>
            <a:r>
              <a:rPr lang="en-US" sz="1600" dirty="0" err="1" smtClean="0"/>
              <a:t>Tablespaces</a:t>
            </a:r>
            <a:endParaRPr lang="en-US" sz="1600" dirty="0" smtClean="0"/>
          </a:p>
          <a:p>
            <a:pPr lvl="1"/>
            <a:r>
              <a:rPr lang="en-US" sz="1600" dirty="0" smtClean="0"/>
              <a:t>Online and Offline </a:t>
            </a:r>
            <a:r>
              <a:rPr lang="en-US" sz="1600" dirty="0" err="1" smtClean="0"/>
              <a:t>Tablespaces</a:t>
            </a:r>
            <a:endParaRPr lang="en-US" sz="1600" dirty="0" smtClean="0"/>
          </a:p>
          <a:p>
            <a:pPr lvl="1"/>
            <a:endParaRPr lang="en-US" sz="1600" dirty="0" smtClean="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System </a:t>
            </a:r>
            <a:r>
              <a:rPr lang="en-US" sz="3200" dirty="0" err="1" smtClean="0">
                <a:latin typeface="+mj-lt"/>
              </a:rPr>
              <a:t>Tablespaces</a:t>
            </a:r>
            <a:endParaRPr lang="en-US" sz="3200" dirty="0">
              <a:latin typeface="+mj-lt"/>
            </a:endParaRPr>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SYSTEM </a:t>
            </a:r>
            <a:r>
              <a:rPr lang="en-US" sz="2000" dirty="0" err="1" smtClean="0"/>
              <a:t>Tablespace</a:t>
            </a:r>
            <a:r>
              <a:rPr lang="en-US" sz="2000" dirty="0" smtClean="0"/>
              <a:t> (owned by the SYS user), contains:</a:t>
            </a:r>
          </a:p>
          <a:p>
            <a:pPr lvl="1"/>
            <a:r>
              <a:rPr lang="en-US" sz="1600" dirty="0" smtClean="0"/>
              <a:t>The data dictionary</a:t>
            </a:r>
          </a:p>
          <a:p>
            <a:pPr lvl="1"/>
            <a:r>
              <a:rPr lang="en-US" sz="1600" dirty="0" smtClean="0"/>
              <a:t>Tables and views that contain administrative information about the database</a:t>
            </a:r>
          </a:p>
          <a:p>
            <a:pPr lvl="1"/>
            <a:r>
              <a:rPr lang="en-US" sz="1600" dirty="0" smtClean="0"/>
              <a:t>Compiled stored objects such as triggers, procedures, and packages</a:t>
            </a:r>
          </a:p>
          <a:p>
            <a:pPr marL="342900" lvl="1" indent="-342900">
              <a:buFont typeface="Arial" pitchFamily="34" charset="0"/>
              <a:buChar char="•"/>
            </a:pPr>
            <a:r>
              <a:rPr lang="en-US" sz="2000" dirty="0" smtClean="0"/>
              <a:t>SYSAUX  </a:t>
            </a:r>
            <a:r>
              <a:rPr lang="en-US" sz="2000" dirty="0" err="1" smtClean="0"/>
              <a:t>Tablespace</a:t>
            </a:r>
            <a:endParaRPr lang="en-US" sz="2000" dirty="0" smtClean="0"/>
          </a:p>
          <a:p>
            <a:pPr lvl="1"/>
            <a:r>
              <a:rPr lang="en-US" sz="1600" dirty="0" smtClean="0"/>
              <a:t>Is an auxiliary </a:t>
            </a:r>
            <a:r>
              <a:rPr lang="en-US" sz="1600" dirty="0" err="1" smtClean="0"/>
              <a:t>tablespace</a:t>
            </a:r>
            <a:r>
              <a:rPr lang="en-US" sz="1600" dirty="0" smtClean="0"/>
              <a:t> to the SYSTEM </a:t>
            </a:r>
            <a:r>
              <a:rPr lang="en-US" sz="1600" dirty="0" err="1" smtClean="0"/>
              <a:t>tablespace</a:t>
            </a:r>
            <a:endParaRPr lang="en-US" sz="1600" dirty="0" smtClean="0"/>
          </a:p>
          <a:p>
            <a:pPr lvl="1"/>
            <a:r>
              <a:rPr lang="en-US" sz="1600" dirty="0" smtClean="0"/>
              <a:t>provides a centralized location for database metadata that does not reside in the SYSTEM </a:t>
            </a:r>
            <a:r>
              <a:rPr lang="en-US" sz="1600" dirty="0" err="1" smtClean="0"/>
              <a:t>tablespace</a:t>
            </a:r>
            <a:r>
              <a:rPr lang="en-US" sz="1600" dirty="0" smtClean="0"/>
              <a:t> </a:t>
            </a:r>
          </a:p>
          <a:p>
            <a:pPr lvl="1"/>
            <a:r>
              <a:rPr lang="en-US" sz="1600" dirty="0" smtClean="0"/>
              <a:t>If the SYSAUX </a:t>
            </a:r>
            <a:r>
              <a:rPr lang="en-US" sz="1600" dirty="0" err="1" smtClean="0"/>
              <a:t>tablespace</a:t>
            </a:r>
            <a:r>
              <a:rPr lang="en-US" sz="1600" dirty="0" smtClean="0"/>
              <a:t> becomes unavailable, then core database functionality remains operational</a:t>
            </a:r>
          </a:p>
          <a:p>
            <a:pPr lvl="1"/>
            <a:endParaRPr lang="en-US" sz="1600" dirty="0" smtClean="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Other </a:t>
            </a:r>
            <a:r>
              <a:rPr lang="en-US" sz="3200" dirty="0" err="1" smtClean="0">
                <a:latin typeface="+mj-lt"/>
              </a:rPr>
              <a:t>Tablespaces</a:t>
            </a:r>
            <a:endParaRPr lang="en-US" sz="3200" dirty="0">
              <a:latin typeface="+mj-lt"/>
            </a:endParaRPr>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Undo </a:t>
            </a:r>
            <a:r>
              <a:rPr lang="en-US" sz="2000" dirty="0" err="1" smtClean="0"/>
              <a:t>Tablespaces</a:t>
            </a:r>
            <a:r>
              <a:rPr lang="en-US" sz="2000" dirty="0" smtClean="0"/>
              <a:t> (Reference Undo Segments)</a:t>
            </a:r>
          </a:p>
          <a:p>
            <a:pPr lvl="1"/>
            <a:r>
              <a:rPr lang="en-US" sz="1600" dirty="0" smtClean="0"/>
              <a:t>Is a locally managed </a:t>
            </a:r>
            <a:r>
              <a:rPr lang="en-US" sz="1600" dirty="0" err="1" smtClean="0"/>
              <a:t>tablespace</a:t>
            </a:r>
            <a:r>
              <a:rPr lang="en-US" sz="1600" dirty="0" smtClean="0"/>
              <a:t> reserved for system-managed undo data</a:t>
            </a:r>
          </a:p>
          <a:p>
            <a:pPr marL="342900" lvl="1" indent="-342900">
              <a:buFont typeface="Arial" pitchFamily="34" charset="0"/>
              <a:buChar char="•"/>
            </a:pPr>
            <a:r>
              <a:rPr lang="en-US" sz="2000" dirty="0" smtClean="0"/>
              <a:t>Temporary </a:t>
            </a:r>
            <a:r>
              <a:rPr lang="en-US" sz="2000" dirty="0" err="1" smtClean="0"/>
              <a:t>tablespace</a:t>
            </a:r>
            <a:r>
              <a:rPr lang="en-US" sz="2000" dirty="0" smtClean="0"/>
              <a:t> (Reference Temporary Segments)</a:t>
            </a:r>
          </a:p>
          <a:p>
            <a:pPr lvl="1"/>
            <a:endParaRPr lang="en-US" sz="1600" dirty="0" smtClean="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0"/>
            <a:ext cx="8229600" cy="1143000"/>
          </a:xfrm>
        </p:spPr>
        <p:txBody>
          <a:bodyPr/>
          <a:lstStyle/>
          <a:p>
            <a:r>
              <a:rPr lang="en-US" dirty="0" smtClean="0"/>
              <a:t>V. Oracle </a:t>
            </a:r>
            <a:r>
              <a:rPr lang="en-US" dirty="0" smtClean="0"/>
              <a:t>Instance Architecture</a:t>
            </a:r>
            <a:endParaRPr lang="en-US" dirty="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Database instance</a:t>
            </a:r>
            <a:endParaRPr lang="en-US" sz="3200" dirty="0">
              <a:latin typeface="+mj-lt"/>
            </a:endParaRPr>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Database instance</a:t>
            </a:r>
            <a:endParaRPr lang="en-US" sz="2000" dirty="0" smtClean="0"/>
          </a:p>
          <a:p>
            <a:pPr lvl="1"/>
            <a:r>
              <a:rPr lang="en-US" sz="1600" dirty="0" smtClean="0"/>
              <a:t>A database </a:t>
            </a:r>
            <a:r>
              <a:rPr lang="en-US" sz="1600" b="1" dirty="0" smtClean="0"/>
              <a:t>instance i</a:t>
            </a:r>
            <a:r>
              <a:rPr lang="en-US" sz="1600" dirty="0" smtClean="0"/>
              <a:t>s </a:t>
            </a:r>
            <a:r>
              <a:rPr lang="en-US" sz="1600" dirty="0" smtClean="0"/>
              <a:t>a set of </a:t>
            </a:r>
            <a:r>
              <a:rPr lang="en-US" sz="1600" b="1" dirty="0" smtClean="0"/>
              <a:t>memory structures </a:t>
            </a:r>
            <a:r>
              <a:rPr lang="en-US" sz="1600" dirty="0" smtClean="0"/>
              <a:t>that manage database </a:t>
            </a:r>
            <a:r>
              <a:rPr lang="en-US" sz="1600" dirty="0" smtClean="0"/>
              <a:t>files</a:t>
            </a:r>
          </a:p>
          <a:p>
            <a:pPr lvl="1"/>
            <a:r>
              <a:rPr lang="en-US" sz="1600" dirty="0" smtClean="0"/>
              <a:t>A </a:t>
            </a:r>
            <a:r>
              <a:rPr lang="en-US" sz="1600" b="1" dirty="0" smtClean="0"/>
              <a:t>database</a:t>
            </a:r>
            <a:r>
              <a:rPr lang="en-US" sz="1600" dirty="0" smtClean="0"/>
              <a:t> is </a:t>
            </a:r>
            <a:r>
              <a:rPr lang="en-US" sz="1600" dirty="0" smtClean="0"/>
              <a:t>a set of physical files on disk created by the CREATE DATABASE statement</a:t>
            </a:r>
            <a:endParaRPr lang="en-US" sz="1600" dirty="0" smtClean="0"/>
          </a:p>
          <a:p>
            <a:pPr marL="342900" lvl="1" indent="-342900">
              <a:buFont typeface="Arial" pitchFamily="34" charset="0"/>
              <a:buChar char="•"/>
            </a:pPr>
            <a:r>
              <a:rPr lang="en-US" sz="2000" dirty="0" smtClean="0"/>
              <a:t>Database Instance </a:t>
            </a:r>
            <a:r>
              <a:rPr lang="en-US" sz="2000" dirty="0" smtClean="0"/>
              <a:t>Structure</a:t>
            </a:r>
            <a:endParaRPr lang="en-US" sz="2000" dirty="0" smtClean="0"/>
          </a:p>
          <a:p>
            <a:pPr lvl="1"/>
            <a:r>
              <a:rPr lang="en-US" sz="1600" dirty="0" smtClean="0"/>
              <a:t>When an instance is started, Oracle Database allocates a memory area called the </a:t>
            </a:r>
            <a:r>
              <a:rPr lang="en-US" sz="1600" dirty="0" smtClean="0"/>
              <a:t>system </a:t>
            </a:r>
            <a:r>
              <a:rPr lang="en-US" sz="1600" dirty="0" smtClean="0"/>
              <a:t>global area (SGA) and starts one or more background processes</a:t>
            </a:r>
            <a:endParaRPr lang="en-US" sz="1600" dirty="0" smtClean="0"/>
          </a:p>
          <a:p>
            <a:pPr marL="342900" lvl="1" indent="-342900">
              <a:buFont typeface="Arial" pitchFamily="34" charset="0"/>
              <a:buChar char="•"/>
            </a:pPr>
            <a:r>
              <a:rPr lang="en-US" sz="2000" dirty="0" smtClean="0"/>
              <a:t>SGA</a:t>
            </a:r>
          </a:p>
          <a:p>
            <a:pPr lvl="1"/>
            <a:r>
              <a:rPr lang="en-US" sz="1600" dirty="0" smtClean="0"/>
              <a:t>Maintaining internal data structures that are accessed by many processes and threads concurrently</a:t>
            </a:r>
          </a:p>
          <a:p>
            <a:pPr lvl="1"/>
            <a:r>
              <a:rPr lang="en-US" sz="1600" dirty="0" smtClean="0"/>
              <a:t>Caching data blocks read from disk</a:t>
            </a:r>
          </a:p>
          <a:p>
            <a:pPr lvl="1"/>
            <a:r>
              <a:rPr lang="en-US" sz="1600" dirty="0" smtClean="0"/>
              <a:t>Buffering redo data before writing it to the online redo log files</a:t>
            </a:r>
          </a:p>
          <a:p>
            <a:pPr lvl="1"/>
            <a:r>
              <a:rPr lang="en-US" sz="1600" dirty="0" smtClean="0"/>
              <a:t>Storing SQL execution </a:t>
            </a:r>
            <a:r>
              <a:rPr lang="en-US" sz="1600" dirty="0" smtClean="0"/>
              <a:t>plans</a:t>
            </a:r>
          </a:p>
          <a:p>
            <a:pPr lvl="1"/>
            <a:r>
              <a:rPr lang="en-US" sz="1600" dirty="0" smtClean="0"/>
              <a:t>The SGA is shared by the </a:t>
            </a:r>
            <a:r>
              <a:rPr lang="en-US" sz="1600" b="1" dirty="0" smtClean="0"/>
              <a:t>Oracle processes, </a:t>
            </a:r>
            <a:r>
              <a:rPr lang="en-US" sz="1600" dirty="0" smtClean="0"/>
              <a:t>which include server processes </a:t>
            </a:r>
            <a:r>
              <a:rPr lang="en-US" sz="1600" dirty="0" smtClean="0"/>
              <a:t>and </a:t>
            </a:r>
            <a:r>
              <a:rPr lang="en-US" sz="1600" dirty="0" smtClean="0"/>
              <a:t>background processes</a:t>
            </a: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Database instance (Cont.)</a:t>
            </a:r>
            <a:endParaRPr lang="en-US" sz="3200" dirty="0">
              <a:latin typeface="+mj-lt"/>
            </a:endParaRPr>
          </a:p>
        </p:txBody>
      </p:sp>
      <p:pic>
        <p:nvPicPr>
          <p:cNvPr id="1027" name="Picture 3"/>
          <p:cNvPicPr>
            <a:picLocks noChangeAspect="1" noChangeArrowheads="1"/>
          </p:cNvPicPr>
          <p:nvPr/>
        </p:nvPicPr>
        <p:blipFill>
          <a:blip r:embed="rId2" cstate="print"/>
          <a:srcRect/>
          <a:stretch>
            <a:fillRect/>
          </a:stretch>
        </p:blipFill>
        <p:spPr bwMode="auto">
          <a:xfrm>
            <a:off x="1905000" y="914400"/>
            <a:ext cx="5334000" cy="5600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Database instance (Cont.)</a:t>
            </a:r>
            <a:endParaRPr lang="en-US" sz="3200" dirty="0">
              <a:latin typeface="+mj-lt"/>
            </a:endParaRPr>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One-to-one or one-to-many mapping between database and database instance</a:t>
            </a:r>
          </a:p>
        </p:txBody>
      </p:sp>
      <p:pic>
        <p:nvPicPr>
          <p:cNvPr id="2050" name="Picture 2"/>
          <p:cNvPicPr>
            <a:picLocks noChangeAspect="1" noChangeArrowheads="1"/>
          </p:cNvPicPr>
          <p:nvPr/>
        </p:nvPicPr>
        <p:blipFill>
          <a:blip r:embed="rId2" cstate="print"/>
          <a:srcRect/>
          <a:stretch>
            <a:fillRect/>
          </a:stretch>
        </p:blipFill>
        <p:spPr bwMode="auto">
          <a:xfrm>
            <a:off x="685800" y="1752600"/>
            <a:ext cx="7943850" cy="4505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I</a:t>
            </a:r>
            <a:r>
              <a:rPr lang="en-US" sz="3200" dirty="0" smtClean="0">
                <a:latin typeface="+mj-lt"/>
              </a:rPr>
              <a:t>nstance Startup</a:t>
            </a:r>
            <a:endParaRPr lang="en-US" sz="3200" dirty="0">
              <a:latin typeface="+mj-lt"/>
            </a:endParaRPr>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SQL*Plus </a:t>
            </a:r>
            <a:r>
              <a:rPr lang="en-US" sz="2000" dirty="0" smtClean="0"/>
              <a:t>STARTUP </a:t>
            </a:r>
            <a:r>
              <a:rPr lang="en-US" sz="2000" dirty="0" err="1" smtClean="0"/>
              <a:t>cmd</a:t>
            </a:r>
            <a:r>
              <a:rPr lang="en-US" sz="2000" dirty="0" smtClean="0"/>
              <a:t> or </a:t>
            </a:r>
            <a:r>
              <a:rPr lang="en-US" sz="2000" dirty="0" smtClean="0"/>
              <a:t>Enterprise </a:t>
            </a:r>
            <a:r>
              <a:rPr lang="en-US" sz="2000" dirty="0" smtClean="0"/>
              <a:t>Manager or SRVCTL utility as </a:t>
            </a:r>
            <a:r>
              <a:rPr lang="en-US" sz="2000" dirty="0" err="1" smtClean="0"/>
              <a:t>sysdba</a:t>
            </a:r>
            <a:endParaRPr lang="en-US" sz="2000" dirty="0" smtClean="0"/>
          </a:p>
        </p:txBody>
      </p:sp>
      <p:pic>
        <p:nvPicPr>
          <p:cNvPr id="3074" name="Picture 2"/>
          <p:cNvPicPr>
            <a:picLocks noChangeAspect="1" noChangeArrowheads="1"/>
          </p:cNvPicPr>
          <p:nvPr/>
        </p:nvPicPr>
        <p:blipFill>
          <a:blip r:embed="rId2" cstate="print"/>
          <a:srcRect/>
          <a:stretch>
            <a:fillRect/>
          </a:stretch>
        </p:blipFill>
        <p:spPr bwMode="auto">
          <a:xfrm>
            <a:off x="1828800" y="1828800"/>
            <a:ext cx="5495925" cy="3981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Tables</a:t>
            </a:r>
            <a:endParaRPr lang="en-US" sz="3200" dirty="0"/>
          </a:p>
        </p:txBody>
      </p:sp>
      <p:sp>
        <p:nvSpPr>
          <p:cNvPr id="3" name="Content Placeholder 2"/>
          <p:cNvSpPr>
            <a:spLocks noGrp="1"/>
          </p:cNvSpPr>
          <p:nvPr>
            <p:ph idx="1"/>
          </p:nvPr>
        </p:nvSpPr>
        <p:spPr>
          <a:xfrm>
            <a:off x="533400" y="1066800"/>
            <a:ext cx="8229600" cy="5638799"/>
          </a:xfrm>
        </p:spPr>
        <p:txBody>
          <a:bodyPr>
            <a:normAutofit/>
          </a:bodyPr>
          <a:lstStyle/>
          <a:p>
            <a:r>
              <a:rPr lang="en-US" sz="2000" dirty="0" smtClean="0"/>
              <a:t>Basic categories</a:t>
            </a:r>
          </a:p>
          <a:p>
            <a:pPr lvl="1"/>
            <a:r>
              <a:rPr lang="en-US" sz="1600" dirty="0" smtClean="0"/>
              <a:t>Relational tables</a:t>
            </a:r>
          </a:p>
          <a:p>
            <a:pPr lvl="1"/>
            <a:r>
              <a:rPr lang="en-US" sz="1600" dirty="0" smtClean="0"/>
              <a:t>Object tables</a:t>
            </a:r>
          </a:p>
          <a:p>
            <a:r>
              <a:rPr lang="en-US" sz="2000" dirty="0" smtClean="0"/>
              <a:t>Relational table’s </a:t>
            </a:r>
            <a:r>
              <a:rPr lang="en-US" sz="2000" dirty="0"/>
              <a:t>organizational characteristics</a:t>
            </a:r>
            <a:r>
              <a:rPr lang="en-US" sz="2000" dirty="0" smtClean="0"/>
              <a:t>:</a:t>
            </a:r>
          </a:p>
          <a:p>
            <a:pPr lvl="1"/>
            <a:r>
              <a:rPr lang="en-US" sz="1600" b="1" dirty="0" smtClean="0"/>
              <a:t>heap-organized table </a:t>
            </a:r>
            <a:r>
              <a:rPr lang="en-US" sz="1600" dirty="0" smtClean="0"/>
              <a:t>(default for relational table) which does not store rows in any particular order </a:t>
            </a:r>
          </a:p>
          <a:p>
            <a:pPr lvl="1"/>
            <a:r>
              <a:rPr lang="en-US" sz="1600" b="1" dirty="0" smtClean="0"/>
              <a:t>index-organized table </a:t>
            </a:r>
            <a:r>
              <a:rPr lang="en-US" sz="1600" dirty="0" smtClean="0"/>
              <a:t>which orders rows according to the primary key values. </a:t>
            </a:r>
            <a:r>
              <a:rPr lang="en-US" sz="1600" dirty="0"/>
              <a:t>For some applications, index-organized tables enhance performance and use disk space more efficiently</a:t>
            </a:r>
          </a:p>
          <a:p>
            <a:pPr lvl="1"/>
            <a:r>
              <a:rPr lang="en-US" sz="1600" b="1" dirty="0" smtClean="0"/>
              <a:t>external table which </a:t>
            </a:r>
            <a:r>
              <a:rPr lang="en-US" sz="1600" dirty="0" smtClean="0"/>
              <a:t>is a read-only table whose metadata is stored in the database but whose data in stored outside the database</a:t>
            </a:r>
          </a:p>
          <a:p>
            <a:pPr marL="342900" lvl="1" indent="-342900">
              <a:buFont typeface="Arial" pitchFamily="34" charset="0"/>
              <a:buChar char="•"/>
            </a:pPr>
            <a:r>
              <a:rPr lang="en-US" sz="2000" b="1" dirty="0" smtClean="0"/>
              <a:t>Permanent</a:t>
            </a:r>
            <a:r>
              <a:rPr lang="en-US" sz="2000" dirty="0" smtClean="0"/>
              <a:t> or </a:t>
            </a:r>
            <a:r>
              <a:rPr lang="en-US" sz="2000" b="1" dirty="0" smtClean="0"/>
              <a:t>temporary</a:t>
            </a:r>
            <a:endParaRPr lang="en-US" sz="2000" b="1" dirty="0"/>
          </a:p>
          <a:p>
            <a:pPr lvl="1"/>
            <a:r>
              <a:rPr lang="en-US" sz="1600" dirty="0"/>
              <a:t>A permanent table definition and </a:t>
            </a:r>
            <a:r>
              <a:rPr lang="en-US" sz="1600" dirty="0" smtClean="0"/>
              <a:t>data persist </a:t>
            </a:r>
            <a:r>
              <a:rPr lang="en-US" sz="1600" dirty="0"/>
              <a:t>across </a:t>
            </a:r>
            <a:r>
              <a:rPr lang="en-US" sz="1600" dirty="0" smtClean="0"/>
              <a:t>sessions </a:t>
            </a:r>
          </a:p>
          <a:p>
            <a:pPr lvl="1"/>
            <a:r>
              <a:rPr lang="en-US" sz="1600" dirty="0" smtClean="0"/>
              <a:t>A </a:t>
            </a:r>
            <a:r>
              <a:rPr lang="en-US" sz="1600" dirty="0"/>
              <a:t>temporary table definition persists in the same way as </a:t>
            </a:r>
            <a:r>
              <a:rPr lang="en-US" sz="1600" dirty="0" smtClean="0"/>
              <a:t>a permanent </a:t>
            </a:r>
            <a:r>
              <a:rPr lang="en-US" sz="1600" dirty="0"/>
              <a:t>table definition, but the data exists only for the duration of a transaction </a:t>
            </a:r>
            <a:r>
              <a:rPr lang="en-US" sz="1600" dirty="0" smtClean="0"/>
              <a:t>or session</a:t>
            </a:r>
            <a:r>
              <a:rPr lang="en-US" sz="1600" dirty="0"/>
              <a:t>. Temporary tables are useful in applications where a result set must be </a:t>
            </a:r>
            <a:r>
              <a:rPr lang="en-US" sz="1600" dirty="0" smtClean="0"/>
              <a:t>held temporarily</a:t>
            </a:r>
            <a:r>
              <a:rPr lang="en-US" sz="1600" dirty="0"/>
              <a:t>, perhaps because the result is constructed by running multiple operations</a:t>
            </a:r>
          </a:p>
          <a:p>
            <a:pPr marL="742950" lvl="2" indent="-342900"/>
            <a:endParaRPr lang="en-US" sz="1600" b="1" dirty="0" smtClean="0"/>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I</a:t>
            </a:r>
            <a:r>
              <a:rPr lang="en-US" sz="3200" dirty="0" smtClean="0">
                <a:latin typeface="+mj-lt"/>
              </a:rPr>
              <a:t>nstance Startup (Cont.)</a:t>
            </a:r>
            <a:endParaRPr lang="en-US" sz="3200" dirty="0">
              <a:latin typeface="+mj-lt"/>
            </a:endParaRPr>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How </a:t>
            </a:r>
            <a:r>
              <a:rPr lang="en-US" sz="2000" dirty="0" smtClean="0"/>
              <a:t>an </a:t>
            </a:r>
            <a:r>
              <a:rPr lang="en-US" sz="2000" dirty="0" smtClean="0"/>
              <a:t>Instance Is </a:t>
            </a:r>
            <a:r>
              <a:rPr lang="en-US" sz="2000" dirty="0" smtClean="0"/>
              <a:t>Started</a:t>
            </a:r>
          </a:p>
          <a:p>
            <a:pPr marL="800100" lvl="1" indent="-342900">
              <a:buFont typeface="+mj-lt"/>
              <a:buAutoNum type="arabicPeriod"/>
            </a:pPr>
            <a:r>
              <a:rPr lang="en-US" sz="1600" dirty="0" smtClean="0"/>
              <a:t>Searches for a server parameter file in a platform-specific default location and, if not found, for a text initialization parameter file (specifying STARTUP with the SPFILE or PFILE parameters overrides the default behavior) </a:t>
            </a:r>
            <a:endParaRPr lang="en-US" sz="1600" dirty="0" smtClean="0"/>
          </a:p>
          <a:p>
            <a:pPr marL="800100" lvl="1" indent="-342900">
              <a:buFont typeface="+mj-lt"/>
              <a:buAutoNum type="arabicPeriod"/>
            </a:pPr>
            <a:r>
              <a:rPr lang="en-US" sz="1600" dirty="0" smtClean="0"/>
              <a:t>Reads </a:t>
            </a:r>
            <a:r>
              <a:rPr lang="en-US" sz="1600" dirty="0" smtClean="0"/>
              <a:t>the parameter file to determine the values of initialization parameters </a:t>
            </a:r>
            <a:endParaRPr lang="en-US" sz="1600" dirty="0" smtClean="0"/>
          </a:p>
          <a:p>
            <a:pPr marL="800100" lvl="1" indent="-342900">
              <a:buFont typeface="+mj-lt"/>
              <a:buAutoNum type="arabicPeriod"/>
            </a:pPr>
            <a:r>
              <a:rPr lang="en-US" sz="1600" dirty="0" smtClean="0"/>
              <a:t>Allocates </a:t>
            </a:r>
            <a:r>
              <a:rPr lang="en-US" sz="1600" dirty="0" smtClean="0"/>
              <a:t>the SGA based on the initialization parameter settings </a:t>
            </a:r>
            <a:endParaRPr lang="en-US" sz="1600" dirty="0" smtClean="0"/>
          </a:p>
          <a:p>
            <a:pPr marL="800100" lvl="1" indent="-342900">
              <a:buFont typeface="+mj-lt"/>
              <a:buAutoNum type="arabicPeriod"/>
            </a:pPr>
            <a:r>
              <a:rPr lang="en-US" sz="1600" dirty="0" smtClean="0"/>
              <a:t>Starts </a:t>
            </a:r>
            <a:r>
              <a:rPr lang="en-US" sz="1600" dirty="0" smtClean="0"/>
              <a:t>the Oracle background processes </a:t>
            </a:r>
            <a:endParaRPr lang="en-US" sz="1600" dirty="0" smtClean="0"/>
          </a:p>
          <a:p>
            <a:pPr marL="800100" lvl="1" indent="-342900">
              <a:buFont typeface="+mj-lt"/>
              <a:buAutoNum type="arabicPeriod"/>
            </a:pPr>
            <a:r>
              <a:rPr lang="en-US" sz="1600" dirty="0" smtClean="0"/>
              <a:t>Opens </a:t>
            </a:r>
            <a:r>
              <a:rPr lang="en-US" sz="1600" dirty="0" smtClean="0"/>
              <a:t>the alert log and trace files and writes all explicit parameter settings to the alert log in valid parameter </a:t>
            </a:r>
            <a:r>
              <a:rPr lang="en-US" sz="1600" dirty="0" smtClean="0"/>
              <a:t>syntax</a:t>
            </a:r>
          </a:p>
          <a:p>
            <a:pPr lvl="1"/>
            <a:r>
              <a:rPr lang="en-US" sz="1600" dirty="0" smtClean="0"/>
              <a:t>At this stage, no database is associated with the </a:t>
            </a:r>
            <a:r>
              <a:rPr lang="en-US" sz="1600" dirty="0" smtClean="0"/>
              <a:t>instance</a:t>
            </a:r>
            <a:endParaRPr lang="en-US" sz="1600" dirty="0" smtClean="0"/>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I</a:t>
            </a:r>
            <a:r>
              <a:rPr lang="en-US" sz="3200" dirty="0" smtClean="0">
                <a:latin typeface="+mj-lt"/>
              </a:rPr>
              <a:t>nstance Startup (Cont.)</a:t>
            </a:r>
            <a:endParaRPr lang="en-US" sz="3200" dirty="0">
              <a:latin typeface="+mj-lt"/>
            </a:endParaRPr>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How </a:t>
            </a:r>
            <a:r>
              <a:rPr lang="en-US" sz="2000" dirty="0" smtClean="0"/>
              <a:t>an </a:t>
            </a:r>
            <a:r>
              <a:rPr lang="en-US" sz="2000" dirty="0" smtClean="0"/>
              <a:t>Instance Is </a:t>
            </a:r>
            <a:r>
              <a:rPr lang="en-US" sz="2000" dirty="0" smtClean="0"/>
              <a:t>Started</a:t>
            </a:r>
          </a:p>
          <a:p>
            <a:pPr marL="800100" lvl="1" indent="-342900">
              <a:buFont typeface="+mj-lt"/>
              <a:buAutoNum type="arabicPeriod"/>
            </a:pPr>
            <a:r>
              <a:rPr lang="en-US" sz="1600" dirty="0" smtClean="0"/>
              <a:t>Searches for a server parameter file in a platform-specific default location and, if not found, for a text initialization parameter file (specifying STARTUP with the SPFILE or PFILE parameters overrides the default behavior) </a:t>
            </a:r>
            <a:endParaRPr lang="en-US" sz="1600" dirty="0" smtClean="0"/>
          </a:p>
          <a:p>
            <a:pPr marL="800100" lvl="1" indent="-342900">
              <a:buFont typeface="+mj-lt"/>
              <a:buAutoNum type="arabicPeriod"/>
            </a:pPr>
            <a:r>
              <a:rPr lang="en-US" sz="1600" dirty="0" smtClean="0"/>
              <a:t>Reads </a:t>
            </a:r>
            <a:r>
              <a:rPr lang="en-US" sz="1600" dirty="0" smtClean="0"/>
              <a:t>the parameter file to determine the values of initialization parameters </a:t>
            </a:r>
            <a:endParaRPr lang="en-US" sz="1600" dirty="0" smtClean="0"/>
          </a:p>
          <a:p>
            <a:pPr marL="800100" lvl="1" indent="-342900">
              <a:buFont typeface="+mj-lt"/>
              <a:buAutoNum type="arabicPeriod"/>
            </a:pPr>
            <a:r>
              <a:rPr lang="en-US" sz="1600" dirty="0" smtClean="0"/>
              <a:t>Allocates </a:t>
            </a:r>
            <a:r>
              <a:rPr lang="en-US" sz="1600" dirty="0" smtClean="0"/>
              <a:t>the SGA based on the initialization parameter settings </a:t>
            </a:r>
            <a:endParaRPr lang="en-US" sz="1600" dirty="0" smtClean="0"/>
          </a:p>
          <a:p>
            <a:pPr marL="800100" lvl="1" indent="-342900">
              <a:buFont typeface="+mj-lt"/>
              <a:buAutoNum type="arabicPeriod"/>
            </a:pPr>
            <a:r>
              <a:rPr lang="en-US" sz="1600" dirty="0" smtClean="0"/>
              <a:t>Starts </a:t>
            </a:r>
            <a:r>
              <a:rPr lang="en-US" sz="1600" dirty="0" smtClean="0"/>
              <a:t>the Oracle background processes </a:t>
            </a:r>
            <a:endParaRPr lang="en-US" sz="1600" dirty="0" smtClean="0"/>
          </a:p>
          <a:p>
            <a:pPr marL="800100" lvl="1" indent="-342900">
              <a:buFont typeface="+mj-lt"/>
              <a:buAutoNum type="arabicPeriod"/>
            </a:pPr>
            <a:r>
              <a:rPr lang="en-US" sz="1600" dirty="0" smtClean="0"/>
              <a:t>Opens </a:t>
            </a:r>
            <a:r>
              <a:rPr lang="en-US" sz="1600" dirty="0" smtClean="0"/>
              <a:t>the alert log and trace files and writes all explicit parameter settings to the alert log in valid parameter </a:t>
            </a:r>
            <a:r>
              <a:rPr lang="en-US" sz="1600" dirty="0" smtClean="0"/>
              <a:t>syntax</a:t>
            </a:r>
          </a:p>
          <a:p>
            <a:pPr lvl="1"/>
            <a:r>
              <a:rPr lang="en-US" sz="1600" dirty="0" smtClean="0"/>
              <a:t>At this stage, no database is associated with the </a:t>
            </a:r>
            <a:r>
              <a:rPr lang="en-US" sz="1600" dirty="0" smtClean="0"/>
              <a:t>instance</a:t>
            </a:r>
            <a:endParaRPr lang="en-US" sz="1600" dirty="0" smtClean="0"/>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I</a:t>
            </a:r>
            <a:r>
              <a:rPr lang="en-US" sz="3200" dirty="0" smtClean="0">
                <a:latin typeface="+mj-lt"/>
              </a:rPr>
              <a:t>nstance Startup (Cont.)</a:t>
            </a:r>
            <a:endParaRPr lang="en-US" sz="3200" dirty="0">
              <a:latin typeface="+mj-lt"/>
            </a:endParaRPr>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How a Database Is </a:t>
            </a:r>
            <a:r>
              <a:rPr lang="en-US" sz="2000" dirty="0" smtClean="0"/>
              <a:t>Mounted</a:t>
            </a:r>
          </a:p>
          <a:p>
            <a:pPr lvl="1"/>
            <a:r>
              <a:rPr lang="en-US" sz="1600" dirty="0" smtClean="0"/>
              <a:t>The instance mounts a database to associate the database with this instance</a:t>
            </a:r>
          </a:p>
          <a:p>
            <a:pPr lvl="1"/>
            <a:r>
              <a:rPr lang="en-US" sz="1600" dirty="0" smtClean="0"/>
              <a:t>To mount the database, the instance obtains the names of the database control files specified in the CONTROL_FILES initialization parameter and opens the files </a:t>
            </a:r>
          </a:p>
          <a:p>
            <a:pPr lvl="1"/>
            <a:r>
              <a:rPr lang="en-US" sz="1600" dirty="0" smtClean="0"/>
              <a:t>Oracle Database reads the control files to find the names of the data files and the online redo log files that it will attempt to access when opening the database</a:t>
            </a:r>
          </a:p>
          <a:p>
            <a:pPr marL="342900" lvl="1" indent="-342900">
              <a:buFont typeface="Arial" pitchFamily="34" charset="0"/>
              <a:buChar char="•"/>
            </a:pPr>
            <a:r>
              <a:rPr lang="en-US" sz="2000" dirty="0" smtClean="0"/>
              <a:t>How a Database Is </a:t>
            </a:r>
            <a:r>
              <a:rPr lang="en-US" sz="2000" dirty="0" smtClean="0"/>
              <a:t>Opened</a:t>
            </a:r>
          </a:p>
          <a:p>
            <a:pPr lvl="1"/>
            <a:r>
              <a:rPr lang="en-US" sz="1600" dirty="0" smtClean="0"/>
              <a:t>Opening a mounted database makes it available for normal database </a:t>
            </a:r>
            <a:r>
              <a:rPr lang="en-US" sz="1600" dirty="0" smtClean="0"/>
              <a:t>operations. Performs </a:t>
            </a:r>
            <a:r>
              <a:rPr lang="en-US" sz="1600" dirty="0" smtClean="0"/>
              <a:t>the following </a:t>
            </a:r>
            <a:r>
              <a:rPr lang="en-US" sz="1600" dirty="0" smtClean="0"/>
              <a:t>actions:</a:t>
            </a:r>
          </a:p>
          <a:p>
            <a:pPr marL="800100" lvl="1" indent="-342900">
              <a:buFont typeface="+mj-lt"/>
              <a:buAutoNum type="arabicPeriod"/>
            </a:pPr>
            <a:r>
              <a:rPr lang="en-US" sz="1600" dirty="0" smtClean="0"/>
              <a:t>Opens the online data files in </a:t>
            </a:r>
            <a:r>
              <a:rPr lang="en-US" sz="1600" dirty="0" err="1" smtClean="0"/>
              <a:t>tablespaces</a:t>
            </a:r>
            <a:r>
              <a:rPr lang="en-US" sz="1600" dirty="0" smtClean="0"/>
              <a:t> other than undo </a:t>
            </a:r>
            <a:r>
              <a:rPr lang="en-US" sz="1600" dirty="0" err="1" smtClean="0"/>
              <a:t>tablespaces</a:t>
            </a:r>
            <a:endParaRPr lang="en-US" sz="1600" dirty="0" smtClean="0"/>
          </a:p>
          <a:p>
            <a:pPr marL="800100" lvl="1" indent="-342900">
              <a:buFont typeface="+mj-lt"/>
              <a:buAutoNum type="arabicPeriod"/>
            </a:pPr>
            <a:r>
              <a:rPr lang="en-US" sz="1600" dirty="0" smtClean="0"/>
              <a:t>Acquires an undo </a:t>
            </a:r>
            <a:r>
              <a:rPr lang="en-US" sz="1600" dirty="0" err="1" smtClean="0"/>
              <a:t>tablespace</a:t>
            </a:r>
            <a:endParaRPr lang="en-US" sz="1600" dirty="0" smtClean="0"/>
          </a:p>
          <a:p>
            <a:pPr marL="800100" lvl="1" indent="-342900">
              <a:buFont typeface="+mj-lt"/>
              <a:buAutoNum type="arabicPeriod"/>
            </a:pPr>
            <a:r>
              <a:rPr lang="en-US" sz="1600" dirty="0" smtClean="0"/>
              <a:t>Opens the online redo log files</a:t>
            </a: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I</a:t>
            </a:r>
            <a:r>
              <a:rPr lang="en-US" sz="3200" dirty="0" smtClean="0">
                <a:latin typeface="+mj-lt"/>
              </a:rPr>
              <a:t>nstance Shutdown</a:t>
            </a:r>
            <a:endParaRPr lang="en-US" sz="3200" dirty="0">
              <a:latin typeface="+mj-lt"/>
            </a:endParaRPr>
          </a:p>
        </p:txBody>
      </p:sp>
      <p:pic>
        <p:nvPicPr>
          <p:cNvPr id="4100" name="Picture 4"/>
          <p:cNvPicPr>
            <a:picLocks noChangeAspect="1" noChangeArrowheads="1"/>
          </p:cNvPicPr>
          <p:nvPr/>
        </p:nvPicPr>
        <p:blipFill>
          <a:blip r:embed="rId2" cstate="print"/>
          <a:srcRect/>
          <a:stretch>
            <a:fillRect/>
          </a:stretch>
        </p:blipFill>
        <p:spPr bwMode="auto">
          <a:xfrm>
            <a:off x="1371600" y="1066800"/>
            <a:ext cx="4295775" cy="2962275"/>
          </a:xfrm>
          <a:prstGeom prst="rect">
            <a:avLst/>
          </a:prstGeom>
          <a:noFill/>
          <a:ln w="9525">
            <a:noFill/>
            <a:miter lim="800000"/>
            <a:headEnd/>
            <a:tailEnd/>
          </a:ln>
        </p:spPr>
      </p:pic>
      <p:pic>
        <p:nvPicPr>
          <p:cNvPr id="4101" name="Picture 5"/>
          <p:cNvPicPr>
            <a:picLocks noGrp="1" noChangeAspect="1" noChangeArrowheads="1"/>
          </p:cNvPicPr>
          <p:nvPr>
            <p:ph idx="1"/>
          </p:nvPr>
        </p:nvPicPr>
        <p:blipFill>
          <a:blip r:embed="rId3" cstate="print"/>
          <a:srcRect/>
          <a:stretch>
            <a:fillRect/>
          </a:stretch>
        </p:blipFill>
        <p:spPr bwMode="auto">
          <a:xfrm>
            <a:off x="1219200" y="4419600"/>
            <a:ext cx="5676900" cy="2085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a:latin typeface="+mj-lt"/>
              </a:rPr>
              <a:t>Instance Shutdown</a:t>
            </a:r>
            <a:endParaRPr lang="en-US" sz="3200" dirty="0">
              <a:latin typeface="+mj-lt"/>
            </a:endParaRPr>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How a Database Is </a:t>
            </a:r>
            <a:r>
              <a:rPr lang="en-US" sz="2000" dirty="0" smtClean="0"/>
              <a:t>Closed</a:t>
            </a:r>
          </a:p>
          <a:p>
            <a:pPr lvl="1"/>
            <a:r>
              <a:rPr lang="en-US" sz="1600" dirty="0" smtClean="0"/>
              <a:t>Normal Shutdown </a:t>
            </a:r>
            <a:r>
              <a:rPr lang="en-US" sz="1600" b="1" dirty="0" smtClean="0"/>
              <a:t>(</a:t>
            </a:r>
            <a:r>
              <a:rPr lang="en-US" sz="1600" dirty="0" smtClean="0"/>
              <a:t>a</a:t>
            </a:r>
            <a:r>
              <a:rPr lang="en-US" sz="1600" b="1" dirty="0" smtClean="0"/>
              <a:t> </a:t>
            </a:r>
            <a:r>
              <a:rPr lang="en-US" sz="1600" dirty="0" smtClean="0"/>
              <a:t>SHUTDOWN </a:t>
            </a:r>
            <a:r>
              <a:rPr lang="en-US" sz="1600" dirty="0" smtClean="0"/>
              <a:t>with any option other than ABORT</a:t>
            </a:r>
            <a:r>
              <a:rPr lang="en-US" sz="1600" b="1" dirty="0" smtClean="0"/>
              <a:t>)</a:t>
            </a:r>
            <a:br>
              <a:rPr lang="en-US" sz="1600" b="1" dirty="0" smtClean="0"/>
            </a:br>
            <a:r>
              <a:rPr lang="en-US" sz="1600" dirty="0" smtClean="0"/>
              <a:t>Oracle Database writes data in the </a:t>
            </a:r>
            <a:r>
              <a:rPr lang="en-US" sz="1600" dirty="0" smtClean="0"/>
              <a:t>SGA </a:t>
            </a:r>
            <a:r>
              <a:rPr lang="en-US" sz="1600" dirty="0" smtClean="0"/>
              <a:t>to the data files and online redo log files. Next, the database closes online data </a:t>
            </a:r>
            <a:r>
              <a:rPr lang="en-US" sz="1600" dirty="0" smtClean="0"/>
              <a:t>files </a:t>
            </a:r>
            <a:r>
              <a:rPr lang="en-US" sz="1600" dirty="0" smtClean="0"/>
              <a:t>and online redo log files</a:t>
            </a:r>
            <a:endParaRPr lang="en-US" sz="1600" b="1" dirty="0" smtClean="0"/>
          </a:p>
          <a:p>
            <a:pPr lvl="1"/>
            <a:r>
              <a:rPr lang="en-US" sz="1600" dirty="0" smtClean="0"/>
              <a:t>Abnormal </a:t>
            </a:r>
            <a:r>
              <a:rPr lang="en-US" sz="1600" dirty="0" smtClean="0"/>
              <a:t>Shutdown (</a:t>
            </a:r>
            <a:r>
              <a:rPr lang="en-US" sz="1600" dirty="0" smtClean="0"/>
              <a:t>a SHUTDOWN ABORT or </a:t>
            </a:r>
            <a:r>
              <a:rPr lang="en-US" sz="1600" dirty="0" smtClean="0"/>
              <a:t>abnormal </a:t>
            </a:r>
            <a:r>
              <a:rPr lang="en-US" sz="1600" dirty="0" smtClean="0"/>
              <a:t>termination </a:t>
            </a:r>
            <a:r>
              <a:rPr lang="en-US" sz="1600" dirty="0" smtClean="0"/>
              <a:t>occurs)</a:t>
            </a:r>
            <a:br>
              <a:rPr lang="en-US" sz="1600" dirty="0" smtClean="0"/>
            </a:br>
            <a:r>
              <a:rPr lang="en-US" sz="1600" dirty="0" smtClean="0"/>
              <a:t>Oracle Database does not write data in the buffers of </a:t>
            </a:r>
            <a:r>
              <a:rPr lang="en-US" sz="1600" dirty="0" smtClean="0"/>
              <a:t>the </a:t>
            </a:r>
            <a:r>
              <a:rPr lang="en-US" sz="1600" dirty="0" smtClean="0"/>
              <a:t>SGA to the data files and redo log </a:t>
            </a:r>
            <a:r>
              <a:rPr lang="en-US" sz="1600" dirty="0" smtClean="0"/>
              <a:t>files. </a:t>
            </a:r>
            <a:r>
              <a:rPr lang="en-US" sz="1600" dirty="0" smtClean="0"/>
              <a:t>The subsequent reopening of the </a:t>
            </a:r>
            <a:r>
              <a:rPr lang="en-US" sz="1600" dirty="0" smtClean="0"/>
              <a:t>database </a:t>
            </a:r>
            <a:r>
              <a:rPr lang="en-US" sz="1600" dirty="0" smtClean="0"/>
              <a:t>requires instance recovery, which Oracle Database performs </a:t>
            </a:r>
            <a:r>
              <a:rPr lang="en-US" sz="1600" dirty="0" smtClean="0"/>
              <a:t>automatically</a:t>
            </a:r>
            <a:endParaRPr lang="en-US" sz="1600" dirty="0" smtClean="0"/>
          </a:p>
          <a:p>
            <a:pPr marL="342900" lvl="1" indent="-342900">
              <a:buFont typeface="Arial" pitchFamily="34" charset="0"/>
              <a:buChar char="•"/>
            </a:pPr>
            <a:r>
              <a:rPr lang="en-US" sz="2000" dirty="0" smtClean="0"/>
              <a:t>How a Database Is </a:t>
            </a:r>
            <a:r>
              <a:rPr lang="en-US" sz="2000" dirty="0" err="1" smtClean="0"/>
              <a:t>Unmounted</a:t>
            </a:r>
            <a:endParaRPr lang="en-US" sz="2000" dirty="0" smtClean="0"/>
          </a:p>
          <a:p>
            <a:pPr lvl="1"/>
            <a:r>
              <a:rPr lang="en-US" sz="1600" dirty="0" err="1" smtClean="0"/>
              <a:t>unmounts</a:t>
            </a:r>
            <a:r>
              <a:rPr lang="en-US" sz="1600" dirty="0" smtClean="0"/>
              <a:t> the database to disassociate </a:t>
            </a:r>
            <a:r>
              <a:rPr lang="en-US" sz="1600" dirty="0" smtClean="0"/>
              <a:t>it </a:t>
            </a:r>
            <a:r>
              <a:rPr lang="en-US" sz="1600" dirty="0" smtClean="0"/>
              <a:t>from the instance</a:t>
            </a:r>
            <a:endParaRPr lang="en-US" sz="1600" dirty="0" smtClean="0"/>
          </a:p>
          <a:p>
            <a:pPr lvl="1"/>
            <a:r>
              <a:rPr lang="en-US" sz="1600" dirty="0" smtClean="0"/>
              <a:t>closes the </a:t>
            </a:r>
            <a:r>
              <a:rPr lang="en-US" sz="1600" dirty="0" smtClean="0"/>
              <a:t>control </a:t>
            </a:r>
            <a:r>
              <a:rPr lang="en-US" sz="1600" dirty="0" smtClean="0"/>
              <a:t>files of the </a:t>
            </a:r>
            <a:r>
              <a:rPr lang="en-US" sz="1600" dirty="0" smtClean="0"/>
              <a:t>database</a:t>
            </a:r>
          </a:p>
          <a:p>
            <a:pPr lvl="1"/>
            <a:r>
              <a:rPr lang="en-US" sz="1600" dirty="0" smtClean="0"/>
              <a:t>the instance </a:t>
            </a:r>
            <a:r>
              <a:rPr lang="en-US" sz="1600" dirty="0" smtClean="0"/>
              <a:t>still remains </a:t>
            </a:r>
            <a:r>
              <a:rPr lang="en-US" sz="1600" dirty="0" smtClean="0"/>
              <a:t>in </a:t>
            </a:r>
            <a:r>
              <a:rPr lang="en-US" sz="1600" dirty="0" smtClean="0"/>
              <a:t>memory</a:t>
            </a:r>
          </a:p>
          <a:p>
            <a:pPr marL="342900" lvl="1" indent="-342900">
              <a:buFont typeface="Arial" pitchFamily="34" charset="0"/>
              <a:buChar char="•"/>
            </a:pPr>
            <a:r>
              <a:rPr lang="en-US" sz="2000" dirty="0" smtClean="0"/>
              <a:t>How an Instance Is Shut </a:t>
            </a:r>
            <a:r>
              <a:rPr lang="en-US" sz="2000" dirty="0" smtClean="0"/>
              <a:t>Down (Final step)</a:t>
            </a:r>
          </a:p>
          <a:p>
            <a:pPr lvl="1"/>
            <a:r>
              <a:rPr lang="en-US" sz="1600" dirty="0" smtClean="0"/>
              <a:t>the SGA is removed from memory and the background processes are terminated</a:t>
            </a: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a:latin typeface="+mj-lt"/>
              </a:rPr>
              <a:t>Instance </a:t>
            </a:r>
            <a:r>
              <a:rPr lang="en-US" sz="3200" dirty="0" smtClean="0">
                <a:latin typeface="+mj-lt"/>
              </a:rPr>
              <a:t>Recovery</a:t>
            </a:r>
            <a:endParaRPr lang="en-US" sz="3200" dirty="0">
              <a:latin typeface="+mj-lt"/>
            </a:endParaRPr>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Instance Recovery </a:t>
            </a:r>
            <a:r>
              <a:rPr lang="en-US" sz="2000" dirty="0" smtClean="0"/>
              <a:t>Phases</a:t>
            </a:r>
          </a:p>
          <a:p>
            <a:pPr lvl="1"/>
            <a:r>
              <a:rPr lang="en-US" sz="1600" dirty="0" smtClean="0"/>
              <a:t>The first phase of instance recovery is called </a:t>
            </a:r>
            <a:r>
              <a:rPr lang="en-US" sz="1600" b="1" dirty="0" smtClean="0"/>
              <a:t>cache recovery or rolling </a:t>
            </a:r>
            <a:r>
              <a:rPr lang="en-US" sz="1600" b="1" dirty="0" smtClean="0"/>
              <a:t>forward </a:t>
            </a:r>
            <a:r>
              <a:rPr lang="en-US" sz="1600" dirty="0" smtClean="0"/>
              <a:t>and involves reapplying all of the changes recorded in the online redo log to the data </a:t>
            </a:r>
            <a:r>
              <a:rPr lang="en-US" sz="1600" dirty="0" smtClean="0"/>
              <a:t>files. </a:t>
            </a:r>
            <a:r>
              <a:rPr lang="en-US" sz="1600" dirty="0" smtClean="0"/>
              <a:t>After rolling forward, the data blocks contain </a:t>
            </a:r>
            <a:r>
              <a:rPr lang="en-US" sz="1600" dirty="0" smtClean="0"/>
              <a:t>all </a:t>
            </a:r>
            <a:r>
              <a:rPr lang="en-US" sz="1600" dirty="0" smtClean="0"/>
              <a:t>committed changes recorded in the online redo log files. These files could also </a:t>
            </a:r>
            <a:r>
              <a:rPr lang="en-US" sz="1600" dirty="0" smtClean="0"/>
              <a:t>contain </a:t>
            </a:r>
            <a:r>
              <a:rPr lang="en-US" sz="1600" dirty="0" smtClean="0"/>
              <a:t>uncommitted changes that were either saved to the data files before the failure, </a:t>
            </a:r>
            <a:r>
              <a:rPr lang="en-US" sz="1600" dirty="0" smtClean="0"/>
              <a:t>or </a:t>
            </a:r>
            <a:r>
              <a:rPr lang="en-US" sz="1600" dirty="0" smtClean="0"/>
              <a:t>were recorded in the online redo log and introduced during cache </a:t>
            </a:r>
            <a:r>
              <a:rPr lang="en-US" sz="1600" dirty="0" smtClean="0"/>
              <a:t>recovery</a:t>
            </a:r>
            <a:endParaRPr lang="en-US" sz="1600" b="1" dirty="0" smtClean="0"/>
          </a:p>
          <a:p>
            <a:pPr lvl="1"/>
            <a:r>
              <a:rPr lang="en-US" sz="1600" dirty="0" smtClean="0"/>
              <a:t>The second phase </a:t>
            </a:r>
            <a:r>
              <a:rPr lang="en-US" sz="1600" dirty="0" smtClean="0"/>
              <a:t>is called </a:t>
            </a:r>
            <a:r>
              <a:rPr lang="en-US" sz="1600" b="1" dirty="0" smtClean="0"/>
              <a:t>rolling back or transaction </a:t>
            </a:r>
            <a:r>
              <a:rPr lang="en-US" sz="1600" b="1" dirty="0" smtClean="0"/>
              <a:t>recovery.  </a:t>
            </a:r>
            <a:r>
              <a:rPr lang="en-US" sz="1600" dirty="0" smtClean="0"/>
              <a:t>After </a:t>
            </a:r>
            <a:r>
              <a:rPr lang="en-US" sz="1600" dirty="0" smtClean="0"/>
              <a:t>the roll forward, any changes that were not committed must be undone</a:t>
            </a:r>
            <a:r>
              <a:rPr lang="en-US" sz="1600" dirty="0" smtClean="0"/>
              <a:t>. Oracle </a:t>
            </a:r>
            <a:r>
              <a:rPr lang="en-US" sz="1600" dirty="0" smtClean="0"/>
              <a:t>Database uses the checkpoint position, which guarantees that every committed </a:t>
            </a:r>
            <a:r>
              <a:rPr lang="en-US" sz="1600" dirty="0" smtClean="0"/>
              <a:t>change </a:t>
            </a:r>
            <a:r>
              <a:rPr lang="en-US" sz="1600" dirty="0" smtClean="0"/>
              <a:t>with an SCN lower than the checkpoint SCN is saved on </a:t>
            </a:r>
            <a:r>
              <a:rPr lang="en-US" sz="1600" dirty="0" smtClean="0"/>
              <a:t>disk. </a:t>
            </a:r>
            <a:r>
              <a:rPr lang="en-US" sz="1600" dirty="0" smtClean="0"/>
              <a:t>Oracle Database </a:t>
            </a:r>
            <a:r>
              <a:rPr lang="en-US" sz="1600" dirty="0" smtClean="0"/>
              <a:t>applies </a:t>
            </a:r>
            <a:r>
              <a:rPr lang="en-US" sz="1600" dirty="0" smtClean="0"/>
              <a:t>undo blocks to roll back uncommitted changes in data blocks that were written </a:t>
            </a:r>
            <a:r>
              <a:rPr lang="en-US" sz="1600" dirty="0" smtClean="0"/>
              <a:t>before </a:t>
            </a:r>
            <a:r>
              <a:rPr lang="en-US" sz="1600" dirty="0" smtClean="0"/>
              <a:t>the failure or introduced during cache </a:t>
            </a:r>
            <a:r>
              <a:rPr lang="en-US" sz="1600" dirty="0" smtClean="0"/>
              <a:t>recovery</a:t>
            </a:r>
            <a:endParaRPr lang="en-US" sz="1600" dirty="0" smtClean="0"/>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a:latin typeface="+mj-lt"/>
              </a:rPr>
              <a:t>Instance </a:t>
            </a:r>
            <a:r>
              <a:rPr lang="en-US" sz="3200" dirty="0" smtClean="0">
                <a:latin typeface="+mj-lt"/>
              </a:rPr>
              <a:t>Recovery (Cont.)</a:t>
            </a:r>
            <a:endParaRPr lang="en-US" sz="3200" dirty="0">
              <a:latin typeface="+mj-lt"/>
            </a:endParaRPr>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Instance Recovery </a:t>
            </a:r>
            <a:r>
              <a:rPr lang="en-US" sz="2000" dirty="0" smtClean="0"/>
              <a:t>Phases</a:t>
            </a:r>
          </a:p>
        </p:txBody>
      </p:sp>
      <p:pic>
        <p:nvPicPr>
          <p:cNvPr id="5122" name="Picture 2"/>
          <p:cNvPicPr>
            <a:picLocks noChangeAspect="1" noChangeArrowheads="1"/>
          </p:cNvPicPr>
          <p:nvPr/>
        </p:nvPicPr>
        <p:blipFill>
          <a:blip r:embed="rId2" cstate="print"/>
          <a:srcRect/>
          <a:stretch>
            <a:fillRect/>
          </a:stretch>
        </p:blipFill>
        <p:spPr bwMode="auto">
          <a:xfrm>
            <a:off x="533400" y="1371600"/>
            <a:ext cx="8096250" cy="5219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Parameter and Diagnostic Files</a:t>
            </a:r>
            <a:endParaRPr lang="en-US" sz="3200" dirty="0">
              <a:latin typeface="+mj-lt"/>
            </a:endParaRPr>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Parameter Files</a:t>
            </a:r>
          </a:p>
          <a:p>
            <a:pPr lvl="1"/>
            <a:r>
              <a:rPr lang="en-US" sz="1600" dirty="0" smtClean="0"/>
              <a:t>Server parameter file (</a:t>
            </a:r>
            <a:r>
              <a:rPr lang="en-US" sz="1600" dirty="0" err="1" smtClean="0"/>
              <a:t>spfile</a:t>
            </a:r>
            <a:r>
              <a:rPr lang="en-US" sz="1600" dirty="0" smtClean="0"/>
              <a:t>), parameter file (</a:t>
            </a:r>
            <a:r>
              <a:rPr lang="en-US" sz="1600" dirty="0" err="1" smtClean="0"/>
              <a:t>pfile</a:t>
            </a:r>
            <a:r>
              <a:rPr lang="en-US" sz="1600" dirty="0" smtClean="0"/>
              <a:t>), init.ora etc</a:t>
            </a:r>
          </a:p>
          <a:p>
            <a:pPr lvl="1"/>
            <a:r>
              <a:rPr lang="en-US" sz="1600" dirty="0" smtClean="0"/>
              <a:t>V$PARAMETER, </a:t>
            </a:r>
            <a:r>
              <a:rPr lang="en-US" sz="1600" dirty="0" smtClean="0"/>
              <a:t>SHOW PARAMETER</a:t>
            </a:r>
            <a:endParaRPr lang="en-US" sz="1600" dirty="0" smtClean="0"/>
          </a:p>
          <a:p>
            <a:pPr marL="342900" lvl="1" indent="-342900">
              <a:buFont typeface="Arial" pitchFamily="34" charset="0"/>
              <a:buChar char="•"/>
            </a:pPr>
            <a:r>
              <a:rPr lang="en-US" sz="2000" dirty="0" smtClean="0"/>
              <a:t>Diagnostic Files</a:t>
            </a:r>
            <a:endParaRPr lang="en-US" sz="2000" dirty="0" smtClean="0"/>
          </a:p>
          <a:p>
            <a:pPr lvl="1"/>
            <a:r>
              <a:rPr lang="en-US" sz="1600" dirty="0" smtClean="0"/>
              <a:t>Automatic Diagnostic Repository (ADR)</a:t>
            </a:r>
            <a:endParaRPr lang="en-US" sz="1600" dirty="0" smtClean="0"/>
          </a:p>
          <a:p>
            <a:pPr lvl="1"/>
            <a:r>
              <a:rPr lang="en-US" sz="1600" dirty="0" smtClean="0"/>
              <a:t>SELECT </a:t>
            </a:r>
            <a:r>
              <a:rPr lang="en-US" sz="1600" dirty="0" smtClean="0"/>
              <a:t>NAME, VALUE FROM V$DIAG_INFO;</a:t>
            </a:r>
          </a:p>
        </p:txBody>
      </p:sp>
      <p:pic>
        <p:nvPicPr>
          <p:cNvPr id="6146" name="Picture 2"/>
          <p:cNvPicPr>
            <a:picLocks noChangeAspect="1" noChangeArrowheads="1"/>
          </p:cNvPicPr>
          <p:nvPr/>
        </p:nvPicPr>
        <p:blipFill>
          <a:blip r:embed="rId2" cstate="print"/>
          <a:srcRect/>
          <a:stretch>
            <a:fillRect/>
          </a:stretch>
        </p:blipFill>
        <p:spPr bwMode="auto">
          <a:xfrm>
            <a:off x="1905000" y="3048000"/>
            <a:ext cx="4552950" cy="3667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Memory Architecture</a:t>
            </a:r>
            <a:endParaRPr lang="en-US" sz="3200" dirty="0">
              <a:latin typeface="+mj-lt"/>
            </a:endParaRPr>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Basic Memory Structures </a:t>
            </a:r>
            <a:endParaRPr lang="en-US" sz="2000" dirty="0" smtClean="0"/>
          </a:p>
          <a:p>
            <a:pPr lvl="1"/>
            <a:r>
              <a:rPr lang="en-US" sz="1600" dirty="0" smtClean="0"/>
              <a:t>System global area (SGA) </a:t>
            </a:r>
            <a:r>
              <a:rPr lang="en-US" sz="1600" dirty="0" smtClean="0"/>
              <a:t/>
            </a:r>
            <a:br>
              <a:rPr lang="en-US" sz="1600" dirty="0" smtClean="0"/>
            </a:br>
            <a:r>
              <a:rPr lang="en-US" sz="1600" dirty="0" smtClean="0"/>
              <a:t>The </a:t>
            </a:r>
            <a:r>
              <a:rPr lang="en-US" sz="1600" dirty="0" smtClean="0"/>
              <a:t>SGA is a group of shared memory structures, known as </a:t>
            </a:r>
            <a:r>
              <a:rPr lang="en-US" sz="1600" b="1" dirty="0" smtClean="0"/>
              <a:t>SGA components</a:t>
            </a:r>
            <a:r>
              <a:rPr lang="en-US" sz="1600" b="1" dirty="0" smtClean="0"/>
              <a:t>, </a:t>
            </a:r>
            <a:r>
              <a:rPr lang="en-US" sz="1600" dirty="0" smtClean="0"/>
              <a:t>that contain data and control information for one Oracle Database instance. </a:t>
            </a:r>
            <a:r>
              <a:rPr lang="en-US" sz="1600" dirty="0" smtClean="0"/>
              <a:t>The </a:t>
            </a:r>
            <a:r>
              <a:rPr lang="en-US" sz="1600" dirty="0" smtClean="0"/>
              <a:t>SGA is shared by all server and background processes</a:t>
            </a:r>
            <a:endParaRPr lang="en-US" sz="1600" dirty="0" smtClean="0"/>
          </a:p>
          <a:p>
            <a:pPr lvl="1"/>
            <a:r>
              <a:rPr lang="en-US" sz="1600" dirty="0" smtClean="0"/>
              <a:t>Program global area (PGA</a:t>
            </a:r>
            <a:r>
              <a:rPr lang="en-US" sz="1600" dirty="0" smtClean="0"/>
              <a:t>)</a:t>
            </a:r>
            <a:br>
              <a:rPr lang="en-US" sz="1600" dirty="0" smtClean="0"/>
            </a:br>
            <a:r>
              <a:rPr lang="en-US" sz="1600" dirty="0" smtClean="0"/>
              <a:t>A PGA is a </a:t>
            </a:r>
            <a:r>
              <a:rPr lang="en-US" sz="1600" dirty="0" err="1" smtClean="0"/>
              <a:t>nonshared</a:t>
            </a:r>
            <a:r>
              <a:rPr lang="en-US" sz="1600" dirty="0" smtClean="0"/>
              <a:t> memory region that contains data and control information exclusively for use by an Oracle process. The PGA is created by Oracle Database when an Oracle process is started</a:t>
            </a:r>
            <a:br>
              <a:rPr lang="en-US" sz="1600" dirty="0" smtClean="0"/>
            </a:br>
            <a:r>
              <a:rPr lang="en-US" sz="1600" dirty="0" smtClean="0"/>
              <a:t>One PGA exists for each </a:t>
            </a:r>
            <a:r>
              <a:rPr lang="en-US" sz="1600" b="1" dirty="0" smtClean="0"/>
              <a:t>server process and background process. The collection of </a:t>
            </a:r>
            <a:r>
              <a:rPr lang="en-US" sz="1600" dirty="0" smtClean="0"/>
              <a:t>individual PGAs is the </a:t>
            </a:r>
            <a:r>
              <a:rPr lang="en-US" sz="1600" b="1" dirty="0" smtClean="0"/>
              <a:t>total instance PGA, or instance PGA. </a:t>
            </a:r>
            <a:r>
              <a:rPr lang="en-US" sz="1600" dirty="0" smtClean="0"/>
              <a:t>Database</a:t>
            </a:r>
            <a:r>
              <a:rPr lang="en-US" sz="1600" b="1" dirty="0" smtClean="0"/>
              <a:t> </a:t>
            </a:r>
            <a:r>
              <a:rPr lang="en-US" sz="1600" dirty="0" smtClean="0"/>
              <a:t>initialization parameters set the size of the instance PGA, not individual PGAs</a:t>
            </a:r>
          </a:p>
          <a:p>
            <a:pPr lvl="1"/>
            <a:r>
              <a:rPr lang="en-US" sz="1600" dirty="0" smtClean="0"/>
              <a:t>User Global Area (UGA</a:t>
            </a:r>
            <a:r>
              <a:rPr lang="en-US" sz="1600" dirty="0" smtClean="0"/>
              <a:t>)</a:t>
            </a:r>
            <a:br>
              <a:rPr lang="en-US" sz="1600" dirty="0" smtClean="0"/>
            </a:br>
            <a:r>
              <a:rPr lang="en-US" sz="1600" dirty="0" smtClean="0"/>
              <a:t>The </a:t>
            </a:r>
            <a:r>
              <a:rPr lang="en-US" sz="1600" dirty="0" smtClean="0"/>
              <a:t>UGA is memory associated with a user </a:t>
            </a:r>
            <a:r>
              <a:rPr lang="en-US" sz="1600" dirty="0" smtClean="0"/>
              <a:t>session</a:t>
            </a:r>
          </a:p>
          <a:p>
            <a:pPr lvl="1"/>
            <a:r>
              <a:rPr lang="en-US" sz="1600" dirty="0" smtClean="0"/>
              <a:t>Software code </a:t>
            </a:r>
            <a:r>
              <a:rPr lang="en-US" sz="1600" dirty="0" smtClean="0"/>
              <a:t>areas</a:t>
            </a:r>
            <a:br>
              <a:rPr lang="en-US" sz="1600" dirty="0" smtClean="0"/>
            </a:br>
            <a:r>
              <a:rPr lang="en-US" sz="1600" dirty="0" smtClean="0"/>
              <a:t>Software </a:t>
            </a:r>
            <a:r>
              <a:rPr lang="en-US" sz="1600" dirty="0" smtClean="0"/>
              <a:t>code areas are portions of memory used to store code that is being run </a:t>
            </a:r>
            <a:r>
              <a:rPr lang="en-US" sz="1600" dirty="0" smtClean="0"/>
              <a:t>or </a:t>
            </a:r>
            <a:r>
              <a:rPr lang="en-US" sz="1600" dirty="0" smtClean="0"/>
              <a:t>can be run. Oracle Database code is stored in a software area that is typically at </a:t>
            </a:r>
            <a:r>
              <a:rPr lang="en-US" sz="1600" dirty="0" smtClean="0"/>
              <a:t>a </a:t>
            </a:r>
            <a:r>
              <a:rPr lang="en-US" sz="1600" dirty="0" smtClean="0"/>
              <a:t>different location from user programs—a more exclusive or protected location</a:t>
            </a:r>
            <a:endParaRPr lang="en-US" sz="1600" dirty="0" smtClean="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Memory Architecture (Cont.)</a:t>
            </a:r>
            <a:endParaRPr lang="en-US" sz="3200" dirty="0">
              <a:latin typeface="+mj-lt"/>
            </a:endParaRPr>
          </a:p>
        </p:txBody>
      </p:sp>
      <p:pic>
        <p:nvPicPr>
          <p:cNvPr id="7170" name="Picture 2"/>
          <p:cNvPicPr>
            <a:picLocks noChangeAspect="1" noChangeArrowheads="1"/>
          </p:cNvPicPr>
          <p:nvPr/>
        </p:nvPicPr>
        <p:blipFill>
          <a:blip r:embed="rId2" cstate="print"/>
          <a:srcRect/>
          <a:stretch>
            <a:fillRect/>
          </a:stretch>
        </p:blipFill>
        <p:spPr bwMode="auto">
          <a:xfrm>
            <a:off x="1600200" y="762000"/>
            <a:ext cx="5819775" cy="594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ROWID</a:t>
            </a:r>
            <a:endParaRPr lang="en-US" sz="3200" dirty="0"/>
          </a:p>
        </p:txBody>
      </p:sp>
      <p:sp>
        <p:nvSpPr>
          <p:cNvPr id="3" name="Content Placeholder 2"/>
          <p:cNvSpPr>
            <a:spLocks noGrp="1"/>
          </p:cNvSpPr>
          <p:nvPr>
            <p:ph idx="1"/>
          </p:nvPr>
        </p:nvSpPr>
        <p:spPr>
          <a:xfrm>
            <a:off x="609600" y="762000"/>
            <a:ext cx="8229600" cy="5638799"/>
          </a:xfrm>
        </p:spPr>
        <p:txBody>
          <a:bodyPr>
            <a:normAutofit/>
          </a:bodyPr>
          <a:lstStyle/>
          <a:p>
            <a:r>
              <a:rPr lang="en-US" sz="2000" dirty="0" smtClean="0"/>
              <a:t>Oracle Database uses a ROWID data type to store the address (</a:t>
            </a:r>
            <a:r>
              <a:rPr lang="en-US" sz="2000" dirty="0" err="1" smtClean="0"/>
              <a:t>rowid</a:t>
            </a:r>
            <a:r>
              <a:rPr lang="en-US" sz="2000" dirty="0" smtClean="0"/>
              <a:t>) of every row in the database. </a:t>
            </a:r>
            <a:r>
              <a:rPr lang="en-US" sz="2000" dirty="0" err="1" smtClean="0"/>
              <a:t>Rowids</a:t>
            </a:r>
            <a:r>
              <a:rPr lang="en-US" sz="2000" dirty="0" smtClean="0"/>
              <a:t> fall into the following categories:</a:t>
            </a:r>
          </a:p>
          <a:p>
            <a:pPr lvl="1"/>
            <a:r>
              <a:rPr lang="en-US" sz="1600" dirty="0" smtClean="0"/>
              <a:t>Physical </a:t>
            </a:r>
            <a:r>
              <a:rPr lang="en-US" sz="1600" dirty="0" err="1" smtClean="0"/>
              <a:t>rowids</a:t>
            </a:r>
            <a:r>
              <a:rPr lang="en-US" sz="1600" dirty="0" smtClean="0"/>
              <a:t> store the addresses of rows in heap-organized tables, clustered tables, and table and index partitions </a:t>
            </a:r>
          </a:p>
          <a:p>
            <a:pPr lvl="1"/>
            <a:r>
              <a:rPr lang="en-US" sz="1600" dirty="0" smtClean="0"/>
              <a:t>Logical </a:t>
            </a:r>
            <a:r>
              <a:rPr lang="en-US" sz="1600" dirty="0" err="1" smtClean="0"/>
              <a:t>rowids</a:t>
            </a:r>
            <a:r>
              <a:rPr lang="en-US" sz="1600" dirty="0" smtClean="0"/>
              <a:t> store the addresses of rows in index-organized tables</a:t>
            </a:r>
          </a:p>
          <a:p>
            <a:pPr lvl="1"/>
            <a:r>
              <a:rPr lang="en-US" sz="1600" dirty="0" smtClean="0"/>
              <a:t>Foreign </a:t>
            </a:r>
            <a:r>
              <a:rPr lang="en-US" sz="1600" dirty="0" err="1" smtClean="0"/>
              <a:t>rowids</a:t>
            </a:r>
            <a:r>
              <a:rPr lang="en-US" sz="1600" dirty="0" smtClean="0"/>
              <a:t> are identifiers in foreign tables, such as DB2 tables accessed through a gateway. They are not standard Oracle Database </a:t>
            </a:r>
            <a:r>
              <a:rPr lang="en-US" sz="1600" dirty="0" err="1" smtClean="0"/>
              <a:t>rowids</a:t>
            </a:r>
            <a:endParaRPr lang="en-US" sz="1600" dirty="0" smtClean="0"/>
          </a:p>
          <a:p>
            <a:pPr lvl="1"/>
            <a:endParaRPr lang="en-US" sz="1600" dirty="0" smtClean="0"/>
          </a:p>
          <a:p>
            <a:pPr marL="342900" lvl="1" indent="-342900">
              <a:buFont typeface="Arial" pitchFamily="34" charset="0"/>
              <a:buChar char="•"/>
            </a:pPr>
            <a:r>
              <a:rPr lang="en-US" sz="2000" dirty="0" smtClean="0"/>
              <a:t>Use of </a:t>
            </a:r>
            <a:r>
              <a:rPr lang="en-US" sz="2000" dirty="0" err="1" smtClean="0"/>
              <a:t>Rowids</a:t>
            </a:r>
            <a:r>
              <a:rPr lang="en-US" sz="2000" dirty="0" smtClean="0"/>
              <a:t>. Oracle Database uses </a:t>
            </a:r>
            <a:r>
              <a:rPr lang="en-US" sz="2000" dirty="0" err="1" smtClean="0"/>
              <a:t>rowids</a:t>
            </a:r>
            <a:r>
              <a:rPr lang="en-US" sz="2000" dirty="0" smtClean="0"/>
              <a:t> internally for the construction of indexes. Each key in a B-tree index is associated with a </a:t>
            </a:r>
            <a:r>
              <a:rPr lang="en-US" sz="2000" dirty="0" err="1" smtClean="0"/>
              <a:t>rowid</a:t>
            </a:r>
            <a:r>
              <a:rPr lang="en-US" sz="2000" dirty="0" smtClean="0"/>
              <a:t> that points to the associated row's address for fast access. End users and application developers can also use </a:t>
            </a:r>
            <a:r>
              <a:rPr lang="en-US" sz="2000" dirty="0" err="1" smtClean="0"/>
              <a:t>rowids</a:t>
            </a:r>
            <a:r>
              <a:rPr lang="en-US" sz="2000" dirty="0" smtClean="0"/>
              <a:t> for several important functions: </a:t>
            </a:r>
          </a:p>
          <a:p>
            <a:pPr lvl="1"/>
            <a:r>
              <a:rPr lang="en-US" sz="1600" dirty="0" err="1"/>
              <a:t>Rowids</a:t>
            </a:r>
            <a:r>
              <a:rPr lang="en-US" sz="1600" dirty="0"/>
              <a:t> are the fastest means of accessing particular </a:t>
            </a:r>
            <a:r>
              <a:rPr lang="en-US" sz="1600" dirty="0" smtClean="0"/>
              <a:t>rows</a:t>
            </a:r>
            <a:endParaRPr lang="en-US" sz="1600" dirty="0"/>
          </a:p>
          <a:p>
            <a:pPr lvl="1"/>
            <a:r>
              <a:rPr lang="en-US" sz="1600" dirty="0" err="1"/>
              <a:t>Rowids</a:t>
            </a:r>
            <a:r>
              <a:rPr lang="en-US" sz="1600" dirty="0"/>
              <a:t> provide the ability to see how a table is </a:t>
            </a:r>
            <a:r>
              <a:rPr lang="en-US" sz="1600" dirty="0" smtClean="0"/>
              <a:t>organized</a:t>
            </a:r>
            <a:endParaRPr lang="en-US" sz="1600" dirty="0"/>
          </a:p>
          <a:p>
            <a:pPr lvl="1"/>
            <a:r>
              <a:rPr lang="en-US" sz="1600" dirty="0" err="1"/>
              <a:t>Rowids</a:t>
            </a:r>
            <a:r>
              <a:rPr lang="en-US" sz="1600" dirty="0"/>
              <a:t> are unique identifiers for rows in a given </a:t>
            </a:r>
            <a:r>
              <a:rPr lang="en-US" sz="1600" dirty="0" smtClean="0"/>
              <a:t>table</a:t>
            </a:r>
            <a:endParaRPr lang="en-US" sz="1600" dirty="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UGA</a:t>
            </a:r>
            <a:endParaRPr lang="en-US" sz="3200" dirty="0">
              <a:latin typeface="+mj-lt"/>
            </a:endParaRPr>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UGA</a:t>
            </a:r>
          </a:p>
          <a:p>
            <a:pPr lvl="1"/>
            <a:r>
              <a:rPr lang="en-US" sz="1600" dirty="0" smtClean="0"/>
              <a:t>The UGA is </a:t>
            </a:r>
            <a:r>
              <a:rPr lang="en-US" sz="1600" b="1" dirty="0" smtClean="0"/>
              <a:t>session memory, which is memory allocated for session variables, such </a:t>
            </a:r>
            <a:r>
              <a:rPr lang="en-US" sz="1600" b="1" dirty="0" smtClean="0"/>
              <a:t>as </a:t>
            </a:r>
            <a:r>
              <a:rPr lang="en-US" sz="1600" dirty="0" smtClean="0"/>
              <a:t>logon information, and other information required by a database session. </a:t>
            </a:r>
            <a:r>
              <a:rPr lang="en-US" sz="1600" dirty="0" smtClean="0"/>
              <a:t>Essentially </a:t>
            </a:r>
            <a:r>
              <a:rPr lang="en-US" sz="1600" dirty="0" smtClean="0"/>
              <a:t>the UGA stores the session state</a:t>
            </a:r>
            <a:r>
              <a:rPr lang="en-US" sz="1600" dirty="0" smtClean="0"/>
              <a:t> </a:t>
            </a:r>
          </a:p>
          <a:p>
            <a:pPr lvl="1"/>
            <a:r>
              <a:rPr lang="en-US" sz="1600" dirty="0" smtClean="0"/>
              <a:t>In shared server connection, UGA is stored in SGA. In dedicated server connection, UGA is stored in PGA.</a:t>
            </a:r>
          </a:p>
        </p:txBody>
      </p:sp>
      <p:pic>
        <p:nvPicPr>
          <p:cNvPr id="8194" name="Picture 2"/>
          <p:cNvPicPr>
            <a:picLocks noChangeAspect="1" noChangeArrowheads="1"/>
          </p:cNvPicPr>
          <p:nvPr/>
        </p:nvPicPr>
        <p:blipFill>
          <a:blip r:embed="rId2" cstate="print"/>
          <a:srcRect/>
          <a:stretch>
            <a:fillRect/>
          </a:stretch>
        </p:blipFill>
        <p:spPr bwMode="auto">
          <a:xfrm>
            <a:off x="2667000" y="2971800"/>
            <a:ext cx="3286125" cy="2352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PGA</a:t>
            </a:r>
            <a:endParaRPr lang="en-US" sz="3200" dirty="0">
              <a:latin typeface="+mj-lt"/>
            </a:endParaRPr>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PGA</a:t>
            </a:r>
          </a:p>
          <a:p>
            <a:pPr lvl="1"/>
            <a:r>
              <a:rPr lang="en-US" sz="1600" dirty="0" smtClean="0"/>
              <a:t>memory heap that contains session-dependent variables required by a dedicated or shared server process</a:t>
            </a:r>
            <a:r>
              <a:rPr lang="en-US" sz="1600" dirty="0" smtClean="0"/>
              <a:t> </a:t>
            </a:r>
          </a:p>
        </p:txBody>
      </p:sp>
      <p:pic>
        <p:nvPicPr>
          <p:cNvPr id="9218" name="Picture 2"/>
          <p:cNvPicPr>
            <a:picLocks noChangeAspect="1" noChangeArrowheads="1"/>
          </p:cNvPicPr>
          <p:nvPr/>
        </p:nvPicPr>
        <p:blipFill>
          <a:blip r:embed="rId2" cstate="print"/>
          <a:srcRect/>
          <a:stretch>
            <a:fillRect/>
          </a:stretch>
        </p:blipFill>
        <p:spPr bwMode="auto">
          <a:xfrm>
            <a:off x="2743200" y="1981200"/>
            <a:ext cx="3629025" cy="4143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PGA (Cont.)</a:t>
            </a:r>
            <a:endParaRPr lang="en-US" sz="3200" dirty="0">
              <a:latin typeface="+mj-lt"/>
            </a:endParaRPr>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Contents of PGA</a:t>
            </a:r>
          </a:p>
          <a:p>
            <a:pPr lvl="1"/>
            <a:r>
              <a:rPr lang="en-US" sz="1600" dirty="0" smtClean="0"/>
              <a:t>The PGA is subdivided into different areas, each with a different </a:t>
            </a:r>
            <a:r>
              <a:rPr lang="en-US" sz="1600" dirty="0" smtClean="0"/>
              <a:t>purpose, showed as blow. </a:t>
            </a:r>
            <a:r>
              <a:rPr lang="en-US" sz="1600" dirty="0" smtClean="0"/>
              <a:t>Not all of </a:t>
            </a:r>
            <a:r>
              <a:rPr lang="en-US" sz="1600" dirty="0" smtClean="0"/>
              <a:t>the </a:t>
            </a:r>
            <a:r>
              <a:rPr lang="en-US" sz="1600" dirty="0" smtClean="0"/>
              <a:t>PGA areas will exist in every case</a:t>
            </a:r>
            <a:endParaRPr lang="en-US" sz="1600" dirty="0" smtClean="0"/>
          </a:p>
        </p:txBody>
      </p:sp>
      <p:pic>
        <p:nvPicPr>
          <p:cNvPr id="10242" name="Picture 2"/>
          <p:cNvPicPr>
            <a:picLocks noChangeAspect="1" noChangeArrowheads="1"/>
          </p:cNvPicPr>
          <p:nvPr/>
        </p:nvPicPr>
        <p:blipFill>
          <a:blip r:embed="rId2" cstate="print"/>
          <a:srcRect/>
          <a:stretch>
            <a:fillRect/>
          </a:stretch>
        </p:blipFill>
        <p:spPr bwMode="auto">
          <a:xfrm>
            <a:off x="1219200" y="2133600"/>
            <a:ext cx="6296025" cy="2000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PGA (Cont.)</a:t>
            </a:r>
            <a:endParaRPr lang="en-US" sz="3200" dirty="0">
              <a:latin typeface="+mj-lt"/>
            </a:endParaRPr>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Private SQL Area</a:t>
            </a:r>
            <a:endParaRPr lang="en-US" sz="2000" dirty="0" smtClean="0"/>
          </a:p>
          <a:p>
            <a:pPr lvl="1"/>
            <a:r>
              <a:rPr lang="en-US" sz="1600" dirty="0" smtClean="0"/>
              <a:t>holds information about a parsed SQL </a:t>
            </a:r>
            <a:r>
              <a:rPr lang="en-US" sz="1600" dirty="0" smtClean="0"/>
              <a:t>statement, say </a:t>
            </a:r>
            <a:r>
              <a:rPr lang="en-US" sz="1600" dirty="0" smtClean="0"/>
              <a:t>store bind variable </a:t>
            </a:r>
            <a:r>
              <a:rPr lang="en-US" sz="1600" dirty="0" smtClean="0"/>
              <a:t>values </a:t>
            </a:r>
            <a:r>
              <a:rPr lang="en-US" sz="1600" dirty="0" smtClean="0"/>
              <a:t>query execution state information, and query execution work </a:t>
            </a:r>
            <a:r>
              <a:rPr lang="en-US" sz="1600" dirty="0" smtClean="0"/>
              <a:t>areas etc</a:t>
            </a:r>
          </a:p>
          <a:p>
            <a:pPr marL="342900" lvl="1" indent="-342900">
              <a:buFont typeface="Arial" pitchFamily="34" charset="0"/>
              <a:buChar char="•"/>
            </a:pPr>
            <a:r>
              <a:rPr lang="en-US" sz="2000" dirty="0" smtClean="0"/>
              <a:t>A private SQL area is divided into the following </a:t>
            </a:r>
            <a:r>
              <a:rPr lang="en-US" sz="2000" dirty="0" smtClean="0"/>
              <a:t>areas</a:t>
            </a:r>
          </a:p>
          <a:p>
            <a:pPr lvl="1"/>
            <a:r>
              <a:rPr lang="en-US" sz="1600" dirty="0" smtClean="0"/>
              <a:t>The run-time area</a:t>
            </a:r>
            <a:br>
              <a:rPr lang="en-US" sz="1600" dirty="0" smtClean="0"/>
            </a:br>
            <a:r>
              <a:rPr lang="en-US" sz="1600" dirty="0" smtClean="0"/>
              <a:t>Contains query execution state information. For example, the run-time area tracks the number of rows retrieved so far in a full table scan. The run-time area is freed when SQL statement is closed</a:t>
            </a:r>
          </a:p>
          <a:p>
            <a:pPr lvl="1"/>
            <a:r>
              <a:rPr lang="en-US" sz="1600" dirty="0" smtClean="0"/>
              <a:t>The persistent area</a:t>
            </a:r>
            <a:br>
              <a:rPr lang="en-US" sz="1600" dirty="0" smtClean="0"/>
            </a:br>
            <a:r>
              <a:rPr lang="en-US" sz="1600" dirty="0" smtClean="0"/>
              <a:t>Contains </a:t>
            </a:r>
            <a:r>
              <a:rPr lang="en-US" sz="1600" dirty="0" smtClean="0"/>
              <a:t>bind variable values. The persistent area is freed only when the cursor is </a:t>
            </a:r>
            <a:r>
              <a:rPr lang="en-US" sz="1600" dirty="0" smtClean="0"/>
              <a:t>closed</a:t>
            </a:r>
          </a:p>
          <a:p>
            <a:pPr marL="342900" lvl="1" indent="-342900">
              <a:buFont typeface="Arial" pitchFamily="34" charset="0"/>
              <a:buChar char="•"/>
            </a:pPr>
            <a:r>
              <a:rPr lang="en-US" sz="2000" dirty="0" smtClean="0"/>
              <a:t>A </a:t>
            </a:r>
            <a:r>
              <a:rPr lang="en-US" sz="2000" b="1" dirty="0" smtClean="0"/>
              <a:t>cursor</a:t>
            </a:r>
            <a:r>
              <a:rPr lang="en-US" sz="2000" dirty="0" smtClean="0"/>
              <a:t> is a name or handle to a specific private SQL </a:t>
            </a:r>
            <a:r>
              <a:rPr lang="en-US" sz="2000" dirty="0" smtClean="0"/>
              <a:t>area</a:t>
            </a:r>
          </a:p>
          <a:p>
            <a:pPr marL="342900" lvl="1" indent="-342900">
              <a:buFont typeface="Arial" pitchFamily="34" charset="0"/>
              <a:buChar char="•"/>
            </a:pPr>
            <a:r>
              <a:rPr lang="en-US" sz="2000" dirty="0" smtClean="0"/>
              <a:t>SQL Work </a:t>
            </a:r>
            <a:r>
              <a:rPr lang="en-US" sz="2000" dirty="0" smtClean="0"/>
              <a:t>Areas</a:t>
            </a:r>
          </a:p>
          <a:p>
            <a:pPr lvl="1"/>
            <a:r>
              <a:rPr lang="en-US" sz="1600" dirty="0" smtClean="0"/>
              <a:t>Is </a:t>
            </a:r>
            <a:r>
              <a:rPr lang="en-US" sz="1600" dirty="0" smtClean="0"/>
              <a:t>used </a:t>
            </a:r>
            <a:r>
              <a:rPr lang="en-US" sz="1600" dirty="0" smtClean="0"/>
              <a:t>for memory-intensive operations</a:t>
            </a:r>
            <a:r>
              <a:rPr lang="en-US" sz="1600" dirty="0" smtClean="0"/>
              <a:t>. </a:t>
            </a:r>
            <a:r>
              <a:rPr lang="en-US" sz="1600" dirty="0" smtClean="0"/>
              <a:t>sort </a:t>
            </a:r>
            <a:r>
              <a:rPr lang="en-US" sz="1600" dirty="0" smtClean="0"/>
              <a:t>area used for </a:t>
            </a:r>
            <a:r>
              <a:rPr lang="en-US" sz="1600" dirty="0" smtClean="0"/>
              <a:t>a sort </a:t>
            </a:r>
            <a:r>
              <a:rPr lang="en-US" sz="1600" dirty="0" smtClean="0"/>
              <a:t>operator, hash area used for a </a:t>
            </a:r>
            <a:r>
              <a:rPr lang="en-US" sz="1600" dirty="0" smtClean="0"/>
              <a:t>hash join </a:t>
            </a:r>
            <a:r>
              <a:rPr lang="en-US" sz="1600" dirty="0" smtClean="0"/>
              <a:t>operator bitmap merge area used for bitmap merge</a:t>
            </a:r>
          </a:p>
          <a:p>
            <a:pPr lvl="1"/>
            <a:r>
              <a:rPr lang="en-US" sz="1600" dirty="0" smtClean="0"/>
              <a:t>If the amount of data to be processed by the operators does not fit into a work area, then Oracle Database divides the input data into smaller pieces. In this way, the database processes some data pieces in memory while writing the rest to temporary disk storage for processing </a:t>
            </a:r>
            <a:r>
              <a:rPr lang="en-US" sz="1600" dirty="0" smtClean="0"/>
              <a:t>later (impact the response time)</a:t>
            </a:r>
            <a:endParaRPr lang="en-US" sz="1600" dirty="0" smtClean="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SGA</a:t>
            </a:r>
            <a:endParaRPr lang="en-US" sz="3200" dirty="0">
              <a:latin typeface="+mj-lt"/>
            </a:endParaRPr>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SGA</a:t>
            </a:r>
          </a:p>
          <a:p>
            <a:pPr lvl="1"/>
            <a:r>
              <a:rPr lang="en-US" sz="1600" dirty="0" smtClean="0"/>
              <a:t>read/write memory area that, along with the Oracle background processes, make up a database </a:t>
            </a:r>
            <a:r>
              <a:rPr lang="en-US" sz="1600" dirty="0" smtClean="0"/>
              <a:t>instance</a:t>
            </a:r>
          </a:p>
          <a:p>
            <a:pPr lvl="1"/>
            <a:r>
              <a:rPr lang="en-US" sz="1600" dirty="0" smtClean="0"/>
              <a:t>The server and background processes do not reside </a:t>
            </a:r>
            <a:r>
              <a:rPr lang="en-US" sz="1600" i="1" dirty="0" smtClean="0"/>
              <a:t>within </a:t>
            </a:r>
            <a:r>
              <a:rPr lang="en-US" sz="1600" i="1" dirty="0" smtClean="0"/>
              <a:t>the </a:t>
            </a:r>
            <a:r>
              <a:rPr lang="en-US" sz="1600" dirty="0" smtClean="0"/>
              <a:t>SGA, but exist in a separate memory </a:t>
            </a:r>
            <a:r>
              <a:rPr lang="en-US" sz="1600" dirty="0" smtClean="0"/>
              <a:t>space</a:t>
            </a:r>
          </a:p>
          <a:p>
            <a:pPr lvl="1"/>
            <a:r>
              <a:rPr lang="en-US" sz="1600" dirty="0" smtClean="0"/>
              <a:t>All </a:t>
            </a:r>
            <a:r>
              <a:rPr lang="en-US" sz="1600" dirty="0" smtClean="0"/>
              <a:t>SGA components except the redo log buffer allocate and </a:t>
            </a:r>
            <a:r>
              <a:rPr lang="en-US" sz="1600" dirty="0" err="1" smtClean="0"/>
              <a:t>deallocate</a:t>
            </a:r>
            <a:r>
              <a:rPr lang="en-US" sz="1600" dirty="0" smtClean="0"/>
              <a:t> space in units </a:t>
            </a:r>
            <a:r>
              <a:rPr lang="en-US" sz="1600" dirty="0" smtClean="0"/>
              <a:t>of </a:t>
            </a:r>
            <a:r>
              <a:rPr lang="en-US" sz="1600" dirty="0" smtClean="0"/>
              <a:t>contiguous memory called </a:t>
            </a:r>
            <a:r>
              <a:rPr lang="en-US" sz="1600" b="1" dirty="0" smtClean="0"/>
              <a:t>granules</a:t>
            </a:r>
            <a:endParaRPr lang="en-US" sz="1600" dirty="0" smtClean="0"/>
          </a:p>
          <a:p>
            <a:pPr marL="342900" lvl="1" indent="-342900">
              <a:buFont typeface="Arial" pitchFamily="34" charset="0"/>
              <a:buChar char="•"/>
            </a:pPr>
            <a:r>
              <a:rPr lang="en-US" sz="2000" dirty="0" smtClean="0"/>
              <a:t>SGA Components (</a:t>
            </a:r>
            <a:r>
              <a:rPr lang="en-US" sz="2000" dirty="0" smtClean="0"/>
              <a:t>V$SGASTAT</a:t>
            </a:r>
            <a:r>
              <a:rPr lang="en-US" sz="2000" dirty="0" smtClean="0"/>
              <a:t>)</a:t>
            </a:r>
          </a:p>
          <a:p>
            <a:pPr lvl="1"/>
            <a:r>
              <a:rPr lang="en-US" sz="1600" dirty="0" smtClean="0"/>
              <a:t>Database Buffer Cache </a:t>
            </a:r>
            <a:endParaRPr lang="en-US" sz="1600" dirty="0" smtClean="0"/>
          </a:p>
          <a:p>
            <a:pPr lvl="1"/>
            <a:r>
              <a:rPr lang="en-US" sz="1600" dirty="0" smtClean="0"/>
              <a:t>Redo Log Buffer </a:t>
            </a:r>
            <a:endParaRPr lang="en-US" sz="1600" dirty="0" smtClean="0"/>
          </a:p>
          <a:p>
            <a:pPr lvl="1"/>
            <a:r>
              <a:rPr lang="en-US" sz="1600" dirty="0" smtClean="0"/>
              <a:t>Shared Pool </a:t>
            </a:r>
            <a:endParaRPr lang="en-US" sz="1600" dirty="0" smtClean="0"/>
          </a:p>
          <a:p>
            <a:pPr lvl="1"/>
            <a:r>
              <a:rPr lang="en-US" sz="1600" dirty="0" smtClean="0"/>
              <a:t>Large Pool </a:t>
            </a:r>
            <a:endParaRPr lang="en-US" sz="1600" dirty="0" smtClean="0"/>
          </a:p>
          <a:p>
            <a:pPr lvl="1"/>
            <a:r>
              <a:rPr lang="en-US" sz="1600" dirty="0" smtClean="0"/>
              <a:t>Java Pool </a:t>
            </a:r>
            <a:endParaRPr lang="en-US" sz="1600" dirty="0" smtClean="0"/>
          </a:p>
          <a:p>
            <a:pPr lvl="1"/>
            <a:r>
              <a:rPr lang="en-US" sz="1600" dirty="0" smtClean="0"/>
              <a:t>Streams Pool </a:t>
            </a:r>
            <a:endParaRPr lang="en-US" sz="1600" dirty="0" smtClean="0"/>
          </a:p>
          <a:p>
            <a:pPr lvl="1"/>
            <a:r>
              <a:rPr lang="en-US" sz="1600" dirty="0" smtClean="0"/>
              <a:t>Fixed SGA </a:t>
            </a:r>
            <a:br>
              <a:rPr lang="en-US" sz="1600" dirty="0" smtClean="0"/>
            </a:br>
            <a:endParaRPr lang="en-US" sz="1600" dirty="0" smtClean="0"/>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SGA (Cont.)</a:t>
            </a:r>
            <a:endParaRPr lang="en-US" sz="3200" dirty="0">
              <a:latin typeface="+mj-lt"/>
            </a:endParaRPr>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Database Buffer </a:t>
            </a:r>
            <a:r>
              <a:rPr lang="en-US" sz="2000" dirty="0" smtClean="0"/>
              <a:t>Cache</a:t>
            </a:r>
          </a:p>
          <a:p>
            <a:pPr lvl="1"/>
            <a:r>
              <a:rPr lang="en-US" sz="1600" dirty="0" smtClean="0"/>
              <a:t>I</a:t>
            </a:r>
            <a:r>
              <a:rPr lang="en-US" sz="1600" dirty="0" smtClean="0"/>
              <a:t>s </a:t>
            </a:r>
            <a:r>
              <a:rPr lang="en-US" sz="1600" dirty="0" smtClean="0"/>
              <a:t>the memory area that </a:t>
            </a:r>
            <a:r>
              <a:rPr lang="en-US" sz="1600" dirty="0" smtClean="0"/>
              <a:t>stores </a:t>
            </a:r>
            <a:r>
              <a:rPr lang="en-US" sz="1600" dirty="0" smtClean="0"/>
              <a:t>copies of data blocks read from data </a:t>
            </a:r>
            <a:r>
              <a:rPr lang="en-US" sz="1600" dirty="0" smtClean="0"/>
              <a:t>files</a:t>
            </a:r>
          </a:p>
          <a:p>
            <a:pPr lvl="1"/>
            <a:r>
              <a:rPr lang="en-US" sz="1600" dirty="0" smtClean="0"/>
              <a:t>All users </a:t>
            </a:r>
            <a:r>
              <a:rPr lang="en-US" sz="1600" dirty="0" smtClean="0"/>
              <a:t>concurrently connected to a database instance share access to the buffer cache</a:t>
            </a:r>
            <a:endParaRPr lang="en-US" sz="1600" dirty="0" smtClean="0"/>
          </a:p>
          <a:p>
            <a:pPr marL="342900" lvl="1" indent="-342900">
              <a:buFont typeface="Arial" pitchFamily="34" charset="0"/>
              <a:buChar char="•"/>
            </a:pPr>
            <a:r>
              <a:rPr lang="en-US" sz="2000" dirty="0" smtClean="0"/>
              <a:t>Goals of Buffer cache</a:t>
            </a:r>
          </a:p>
          <a:p>
            <a:pPr lvl="1"/>
            <a:r>
              <a:rPr lang="en-US" sz="1600" dirty="0" smtClean="0"/>
              <a:t>Optimize physical </a:t>
            </a:r>
            <a:r>
              <a:rPr lang="en-US" sz="1600" dirty="0" smtClean="0"/>
              <a:t>I/O</a:t>
            </a:r>
            <a:br>
              <a:rPr lang="en-US" sz="1600" dirty="0" smtClean="0"/>
            </a:br>
            <a:r>
              <a:rPr lang="en-US" sz="1600" dirty="0" smtClean="0"/>
              <a:t>The database </a:t>
            </a:r>
            <a:r>
              <a:rPr lang="en-US" sz="1600" b="1" dirty="0" smtClean="0"/>
              <a:t>updates</a:t>
            </a:r>
            <a:r>
              <a:rPr lang="en-US" sz="1600" dirty="0" smtClean="0"/>
              <a:t> </a:t>
            </a:r>
            <a:r>
              <a:rPr lang="en-US" sz="1600" b="1" dirty="0" smtClean="0"/>
              <a:t>data blocks in the cache </a:t>
            </a:r>
            <a:r>
              <a:rPr lang="en-US" sz="1600" dirty="0" smtClean="0"/>
              <a:t>and </a:t>
            </a:r>
            <a:r>
              <a:rPr lang="en-US" sz="1600" b="1" dirty="0" smtClean="0"/>
              <a:t>stores</a:t>
            </a:r>
            <a:r>
              <a:rPr lang="en-US" sz="1600" dirty="0" smtClean="0"/>
              <a:t> </a:t>
            </a:r>
            <a:r>
              <a:rPr lang="en-US" sz="1600" b="1" dirty="0" smtClean="0"/>
              <a:t>metadata</a:t>
            </a:r>
            <a:r>
              <a:rPr lang="en-US" sz="1600" dirty="0" smtClean="0"/>
              <a:t> about </a:t>
            </a:r>
            <a:r>
              <a:rPr lang="en-US" sz="1600" dirty="0" smtClean="0"/>
              <a:t>the </a:t>
            </a:r>
            <a:r>
              <a:rPr lang="en-US" sz="1600" dirty="0" smtClean="0"/>
              <a:t>changes in the </a:t>
            </a:r>
            <a:r>
              <a:rPr lang="en-US" sz="1600" b="1" dirty="0" smtClean="0"/>
              <a:t>redo log buffer</a:t>
            </a:r>
            <a:r>
              <a:rPr lang="en-US" sz="1600" dirty="0" smtClean="0"/>
              <a:t>. After a COMMIT, the database writes the </a:t>
            </a:r>
            <a:r>
              <a:rPr lang="en-US" sz="1600" b="1" dirty="0" smtClean="0"/>
              <a:t>redo </a:t>
            </a:r>
            <a:r>
              <a:rPr lang="en-US" sz="1600" b="1" dirty="0" smtClean="0"/>
              <a:t>buffers </a:t>
            </a:r>
            <a:r>
              <a:rPr lang="en-US" sz="1600" dirty="0" smtClean="0"/>
              <a:t>to disk but does not immediately </a:t>
            </a:r>
            <a:r>
              <a:rPr lang="en-US" sz="1600" b="1" dirty="0" smtClean="0"/>
              <a:t>write data blocks </a:t>
            </a:r>
            <a:r>
              <a:rPr lang="en-US" sz="1600" dirty="0" smtClean="0"/>
              <a:t>to </a:t>
            </a:r>
            <a:r>
              <a:rPr lang="en-US" sz="1600" dirty="0" smtClean="0"/>
              <a:t>disk. Instead </a:t>
            </a:r>
            <a:r>
              <a:rPr lang="en-US" sz="1600" b="1" dirty="0" smtClean="0"/>
              <a:t>database writer (</a:t>
            </a:r>
            <a:r>
              <a:rPr lang="en-US" sz="1600" b="1" dirty="0" err="1" smtClean="0"/>
              <a:t>DBWn</a:t>
            </a:r>
            <a:r>
              <a:rPr lang="en-US" sz="1600" b="1" dirty="0" smtClean="0"/>
              <a:t>) </a:t>
            </a:r>
            <a:r>
              <a:rPr lang="en-US" sz="1600" dirty="0" smtClean="0"/>
              <a:t>performs lazy writes in the background</a:t>
            </a:r>
            <a:endParaRPr lang="en-US" sz="1600" dirty="0" smtClean="0"/>
          </a:p>
          <a:p>
            <a:pPr lvl="1"/>
            <a:r>
              <a:rPr lang="en-US" sz="1600" dirty="0" smtClean="0"/>
              <a:t>Keep </a:t>
            </a:r>
            <a:r>
              <a:rPr lang="en-US" sz="1600" dirty="0" smtClean="0"/>
              <a:t>frequently accessed blocks in the buffer cache and write </a:t>
            </a:r>
            <a:r>
              <a:rPr lang="en-US" sz="1600" dirty="0" smtClean="0"/>
              <a:t>infrequently </a:t>
            </a:r>
            <a:r>
              <a:rPr lang="en-US" sz="1600" dirty="0" smtClean="0"/>
              <a:t>accessed blocks to </a:t>
            </a:r>
            <a:r>
              <a:rPr lang="en-US" sz="1600" dirty="0" smtClean="0"/>
              <a:t>disk</a:t>
            </a:r>
          </a:p>
          <a:p>
            <a:pPr marL="342900" lvl="1" indent="-342900">
              <a:buFont typeface="Arial" pitchFamily="34" charset="0"/>
              <a:buChar char="•"/>
            </a:pPr>
            <a:r>
              <a:rPr lang="en-US" sz="2000" dirty="0" smtClean="0"/>
              <a:t>Buffer states</a:t>
            </a:r>
          </a:p>
          <a:p>
            <a:pPr lvl="1"/>
            <a:r>
              <a:rPr lang="en-US" sz="1600" dirty="0" smtClean="0"/>
              <a:t>Unused (Available for use)</a:t>
            </a:r>
          </a:p>
          <a:p>
            <a:pPr lvl="1"/>
            <a:r>
              <a:rPr lang="en-US" sz="1600" dirty="0" smtClean="0"/>
              <a:t>Clean (In-use and contains </a:t>
            </a:r>
            <a:r>
              <a:rPr lang="en-US" sz="1600" dirty="0" smtClean="0"/>
              <a:t>a read-consistent version of a </a:t>
            </a:r>
            <a:r>
              <a:rPr lang="en-US" sz="1600" dirty="0" smtClean="0"/>
              <a:t>block </a:t>
            </a:r>
            <a:r>
              <a:rPr lang="en-US" sz="1600" dirty="0" smtClean="0"/>
              <a:t>as of a point in time</a:t>
            </a:r>
            <a:r>
              <a:rPr lang="en-US" sz="1600" dirty="0" smtClean="0"/>
              <a:t>)</a:t>
            </a:r>
          </a:p>
          <a:p>
            <a:pPr lvl="1"/>
            <a:r>
              <a:rPr lang="en-US" sz="1600" dirty="0" smtClean="0"/>
              <a:t>Dirty (</a:t>
            </a:r>
            <a:r>
              <a:rPr lang="en-US" sz="1600" dirty="0" smtClean="0"/>
              <a:t>The buffer contain modified </a:t>
            </a:r>
            <a:r>
              <a:rPr lang="en-US" sz="1600" dirty="0" smtClean="0"/>
              <a:t>data </a:t>
            </a:r>
            <a:r>
              <a:rPr lang="en-US" sz="1600" dirty="0" smtClean="0"/>
              <a:t>that has not yet been written to </a:t>
            </a:r>
            <a:r>
              <a:rPr lang="en-US" sz="1600" dirty="0" smtClean="0"/>
              <a:t>disk, need </a:t>
            </a:r>
            <a:r>
              <a:rPr lang="en-US" sz="1600" dirty="0" err="1" smtClean="0"/>
              <a:t>ckpt</a:t>
            </a:r>
            <a:r>
              <a:rPr lang="en-US" sz="1600" dirty="0" smtClean="0"/>
              <a:t>)</a:t>
            </a:r>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SGA (Cont.)</a:t>
            </a:r>
            <a:endParaRPr lang="en-US" sz="3200" dirty="0">
              <a:latin typeface="+mj-lt"/>
            </a:endParaRPr>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Buffer </a:t>
            </a:r>
            <a:r>
              <a:rPr lang="en-US" sz="2000" dirty="0" smtClean="0"/>
              <a:t>access </a:t>
            </a:r>
            <a:r>
              <a:rPr lang="en-US" sz="2000" dirty="0" smtClean="0"/>
              <a:t>modes</a:t>
            </a:r>
          </a:p>
          <a:p>
            <a:pPr lvl="1"/>
            <a:r>
              <a:rPr lang="en-US" sz="1600" dirty="0" smtClean="0"/>
              <a:t>Pinned (</a:t>
            </a:r>
            <a:r>
              <a:rPr lang="en-US" sz="1600" dirty="0" smtClean="0"/>
              <a:t>it does not age out of memory while being accessed by a user session</a:t>
            </a:r>
            <a:r>
              <a:rPr lang="en-US" sz="1600" dirty="0" smtClean="0"/>
              <a:t>)</a:t>
            </a:r>
            <a:endParaRPr lang="en-US" sz="1600" dirty="0" smtClean="0"/>
          </a:p>
          <a:p>
            <a:pPr lvl="1"/>
            <a:r>
              <a:rPr lang="en-US" sz="1600" dirty="0" smtClean="0"/>
              <a:t>Unpinned (free)</a:t>
            </a:r>
          </a:p>
          <a:p>
            <a:pPr marL="342900" lvl="1" indent="-342900">
              <a:buFont typeface="Arial" pitchFamily="34" charset="0"/>
              <a:buChar char="•"/>
            </a:pPr>
            <a:r>
              <a:rPr lang="en-US" sz="2000" dirty="0" smtClean="0"/>
              <a:t>Buffer access </a:t>
            </a:r>
            <a:r>
              <a:rPr lang="en-US" sz="2000" dirty="0" smtClean="0"/>
              <a:t>algorithm</a:t>
            </a:r>
          </a:p>
          <a:p>
            <a:pPr lvl="1"/>
            <a:r>
              <a:rPr lang="en-US" sz="1600" dirty="0" smtClean="0"/>
              <a:t>Least Recently Used </a:t>
            </a:r>
            <a:r>
              <a:rPr lang="en-US" sz="1600" dirty="0" smtClean="0"/>
              <a:t>(LRU) list </a:t>
            </a:r>
            <a:r>
              <a:rPr lang="en-US" sz="1600" dirty="0" smtClean="0"/>
              <a:t>is maintained </a:t>
            </a:r>
          </a:p>
          <a:p>
            <a:pPr lvl="1"/>
            <a:r>
              <a:rPr lang="en-US" sz="1600" dirty="0" smtClean="0"/>
              <a:t>The LRU List has Hot </a:t>
            </a:r>
            <a:r>
              <a:rPr lang="en-US" sz="1600" dirty="0" smtClean="0"/>
              <a:t>end </a:t>
            </a:r>
            <a:r>
              <a:rPr lang="en-US" sz="1600" dirty="0" smtClean="0"/>
              <a:t>Cold end</a:t>
            </a:r>
          </a:p>
          <a:p>
            <a:pPr lvl="1"/>
            <a:r>
              <a:rPr lang="en-US" sz="1600" dirty="0" smtClean="0"/>
              <a:t>Dirty and non-dirty pointers are maintained on the same LRU list</a:t>
            </a:r>
          </a:p>
          <a:p>
            <a:pPr marL="342900" lvl="1" indent="-342900">
              <a:buFont typeface="Arial" pitchFamily="34" charset="0"/>
              <a:buChar char="•"/>
            </a:pPr>
            <a:r>
              <a:rPr lang="en-US" sz="2000" dirty="0" smtClean="0"/>
              <a:t>Buffer Touch </a:t>
            </a:r>
            <a:r>
              <a:rPr lang="en-US" sz="2000" dirty="0" smtClean="0"/>
              <a:t>Counts (</a:t>
            </a:r>
            <a:r>
              <a:rPr lang="en-US" sz="2000" dirty="0" smtClean="0"/>
              <a:t>measures the frequency of access of buffers</a:t>
            </a:r>
            <a:r>
              <a:rPr lang="en-US" sz="2000" dirty="0" smtClean="0"/>
              <a:t>)</a:t>
            </a:r>
            <a:endParaRPr lang="en-US" sz="2000" dirty="0" smtClean="0"/>
          </a:p>
          <a:p>
            <a:pPr lvl="1"/>
            <a:r>
              <a:rPr lang="en-US" sz="1600" dirty="0" smtClean="0"/>
              <a:t>When a buffer is </a:t>
            </a:r>
            <a:r>
              <a:rPr lang="en-US" sz="1600" dirty="0" smtClean="0"/>
              <a:t>pinned, </a:t>
            </a:r>
            <a:r>
              <a:rPr lang="en-US" sz="1600" dirty="0" smtClean="0"/>
              <a:t>the database determines when its touch count was </a:t>
            </a:r>
            <a:r>
              <a:rPr lang="en-US" sz="1600" dirty="0" smtClean="0"/>
              <a:t>last </a:t>
            </a:r>
            <a:r>
              <a:rPr lang="en-US" sz="1600" dirty="0" smtClean="0"/>
              <a:t>incremented. If the count was incremented </a:t>
            </a:r>
            <a:r>
              <a:rPr lang="en-US" sz="1600" b="1" dirty="0" smtClean="0"/>
              <a:t>over three seconds ago</a:t>
            </a:r>
            <a:r>
              <a:rPr lang="en-US" sz="1600" dirty="0" smtClean="0"/>
              <a:t>, then the count </a:t>
            </a:r>
            <a:r>
              <a:rPr lang="en-US" sz="1600" dirty="0" smtClean="0"/>
              <a:t>is </a:t>
            </a:r>
            <a:r>
              <a:rPr lang="en-US" sz="1600" dirty="0" smtClean="0"/>
              <a:t>incremented; otherwise, the count stays the </a:t>
            </a:r>
            <a:r>
              <a:rPr lang="en-US" sz="1600" dirty="0" smtClean="0"/>
              <a:t>same</a:t>
            </a:r>
          </a:p>
          <a:p>
            <a:pPr lvl="1"/>
            <a:r>
              <a:rPr lang="en-US" sz="1600" dirty="0" smtClean="0"/>
              <a:t>The three-second rule prevents </a:t>
            </a:r>
            <a:r>
              <a:rPr lang="en-US" sz="1600" dirty="0" smtClean="0"/>
              <a:t>a </a:t>
            </a:r>
            <a:r>
              <a:rPr lang="en-US" sz="1600" dirty="0" smtClean="0"/>
              <a:t>burst of pins on a </a:t>
            </a:r>
            <a:r>
              <a:rPr lang="en-US" sz="1600" dirty="0" smtClean="0"/>
              <a:t>buffer counting </a:t>
            </a:r>
            <a:r>
              <a:rPr lang="en-US" sz="1600" dirty="0" smtClean="0"/>
              <a:t>as many </a:t>
            </a:r>
            <a:r>
              <a:rPr lang="en-US" sz="1600" dirty="0" smtClean="0"/>
              <a:t>touches (inserting several rows in buffer considers as one touch)</a:t>
            </a:r>
          </a:p>
          <a:p>
            <a:pPr lvl="1"/>
            <a:r>
              <a:rPr lang="en-US" sz="1600" dirty="0" smtClean="0"/>
              <a:t>If a buffer is on the cold end of the LRU, but its touch count is high, then the </a:t>
            </a:r>
            <a:r>
              <a:rPr lang="en-US" sz="1600" dirty="0" smtClean="0"/>
              <a:t>buffer </a:t>
            </a:r>
            <a:r>
              <a:rPr lang="en-US" sz="1600" dirty="0" smtClean="0"/>
              <a:t>moves to the hot </a:t>
            </a:r>
            <a:r>
              <a:rPr lang="en-US" sz="1600" dirty="0" smtClean="0"/>
              <a:t>end. </a:t>
            </a:r>
            <a:r>
              <a:rPr lang="en-US" sz="1600" dirty="0" smtClean="0"/>
              <a:t>If the touch count is low, then the buffer ages out of the cache</a:t>
            </a:r>
            <a:endParaRPr lang="en-US" sz="1600" dirty="0" smtClean="0"/>
          </a:p>
          <a:p>
            <a:pPr lvl="1"/>
            <a:endParaRPr lang="en-US" sz="1600" dirty="0" smtClean="0"/>
          </a:p>
          <a:p>
            <a:pPr lvl="1"/>
            <a:endParaRPr lang="en-US" sz="1600" dirty="0" smtClean="0"/>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SGA (Cont.)</a:t>
            </a:r>
            <a:endParaRPr lang="en-US" sz="3200" dirty="0">
              <a:latin typeface="+mj-lt"/>
            </a:endParaRPr>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Buffer and table scan</a:t>
            </a:r>
          </a:p>
          <a:p>
            <a:pPr lvl="1"/>
            <a:r>
              <a:rPr lang="en-US" sz="1600" dirty="0" smtClean="0"/>
              <a:t>When buffers must be read from disk, the database </a:t>
            </a:r>
            <a:r>
              <a:rPr lang="en-US" sz="1600" dirty="0" smtClean="0"/>
              <a:t>inserts </a:t>
            </a:r>
            <a:r>
              <a:rPr lang="en-US" sz="1600" dirty="0" smtClean="0"/>
              <a:t>the buffers into the middle of the LRU </a:t>
            </a:r>
            <a:r>
              <a:rPr lang="en-US" sz="1600" dirty="0" smtClean="0"/>
              <a:t>list</a:t>
            </a:r>
          </a:p>
          <a:p>
            <a:pPr lvl="1"/>
            <a:r>
              <a:rPr lang="en-US" sz="1600" dirty="0" smtClean="0"/>
              <a:t>Blocks read into the database cache as the result of </a:t>
            </a:r>
            <a:r>
              <a:rPr lang="en-US" sz="1600" b="1" dirty="0" smtClean="0"/>
              <a:t>a full scan of a large </a:t>
            </a:r>
            <a:r>
              <a:rPr lang="en-US" sz="1600" b="1" dirty="0" smtClean="0"/>
              <a:t>table </a:t>
            </a:r>
            <a:r>
              <a:rPr lang="en-US" sz="1600" dirty="0" smtClean="0"/>
              <a:t>(which will cause all cached buffer cleaned out) are </a:t>
            </a:r>
            <a:r>
              <a:rPr lang="en-US" sz="1600" dirty="0" smtClean="0"/>
              <a:t>treated differently from other types of reads. </a:t>
            </a:r>
            <a:r>
              <a:rPr lang="en-US" sz="1600" b="1" dirty="0" smtClean="0"/>
              <a:t>The</a:t>
            </a:r>
            <a:r>
              <a:rPr lang="en-US" sz="1600" dirty="0" smtClean="0"/>
              <a:t> </a:t>
            </a:r>
            <a:r>
              <a:rPr lang="en-US" sz="1600" b="1" dirty="0" smtClean="0"/>
              <a:t>blocks</a:t>
            </a:r>
            <a:r>
              <a:rPr lang="en-US" sz="1600" dirty="0" smtClean="0"/>
              <a:t> are </a:t>
            </a:r>
            <a:r>
              <a:rPr lang="en-US" sz="1600" b="1" dirty="0" smtClean="0"/>
              <a:t>immediately available </a:t>
            </a:r>
            <a:r>
              <a:rPr lang="en-US" sz="1600" b="1" dirty="0" smtClean="0"/>
              <a:t>for </a:t>
            </a:r>
            <a:r>
              <a:rPr lang="en-US" sz="1600" b="1" dirty="0" smtClean="0"/>
              <a:t>reuse </a:t>
            </a:r>
            <a:r>
              <a:rPr lang="en-US" sz="1600" dirty="0" smtClean="0"/>
              <a:t>to prevent the scan from effectively cleaning out the buffer </a:t>
            </a:r>
            <a:r>
              <a:rPr lang="en-US" sz="1600" dirty="0" smtClean="0"/>
              <a:t>cache</a:t>
            </a:r>
          </a:p>
          <a:p>
            <a:pPr marL="342900" lvl="1" indent="-342900">
              <a:buFont typeface="Arial" pitchFamily="34" charset="0"/>
              <a:buChar char="•"/>
            </a:pPr>
            <a:r>
              <a:rPr lang="en-US" sz="2000" dirty="0" smtClean="0"/>
              <a:t>Buffer </a:t>
            </a:r>
            <a:r>
              <a:rPr lang="en-US" sz="2000" dirty="0" smtClean="0"/>
              <a:t>Reads</a:t>
            </a:r>
            <a:endParaRPr lang="en-US" sz="2000" dirty="0" smtClean="0"/>
          </a:p>
          <a:p>
            <a:pPr lvl="1"/>
            <a:r>
              <a:rPr lang="en-US" sz="1600" dirty="0" smtClean="0"/>
              <a:t>Logical I/O, A.K.A Buffer I/O, request data found in memory, cache hit</a:t>
            </a:r>
          </a:p>
          <a:p>
            <a:pPr lvl="1"/>
            <a:r>
              <a:rPr lang="en-US" sz="1600" dirty="0" smtClean="0"/>
              <a:t>Physical I/O, request data not in memory, cache miss. The database performs a physical I/O to copy the data from disk into memory, and then do a logical I/O to the cached buffer</a:t>
            </a:r>
          </a:p>
          <a:p>
            <a:pPr lvl="1"/>
            <a:endParaRPr lang="en-US" sz="1600" dirty="0" smtClean="0"/>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SGA (Cont.)</a:t>
            </a:r>
            <a:endParaRPr lang="en-US" sz="3200" dirty="0">
              <a:latin typeface="+mj-lt"/>
            </a:endParaRPr>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Buffer Write</a:t>
            </a:r>
            <a:endParaRPr lang="en-US" sz="2000" dirty="0" smtClean="0"/>
          </a:p>
          <a:p>
            <a:pPr lvl="1"/>
            <a:r>
              <a:rPr lang="en-US" sz="1600" dirty="0" smtClean="0"/>
              <a:t>The </a:t>
            </a:r>
            <a:r>
              <a:rPr lang="en-US" sz="1600" b="1" dirty="0" smtClean="0"/>
              <a:t>database writer (</a:t>
            </a:r>
            <a:r>
              <a:rPr lang="en-US" sz="1600" b="1" dirty="0" err="1" smtClean="0"/>
              <a:t>DBWn</a:t>
            </a:r>
            <a:r>
              <a:rPr lang="en-US" sz="1600" b="1" dirty="0" smtClean="0"/>
              <a:t>) </a:t>
            </a:r>
            <a:r>
              <a:rPr lang="en-US" sz="1600" dirty="0" smtClean="0"/>
              <a:t>process periodically writes</a:t>
            </a:r>
            <a:r>
              <a:rPr lang="en-US" sz="1600" b="1" dirty="0" smtClean="0"/>
              <a:t> cold, </a:t>
            </a:r>
            <a:r>
              <a:rPr lang="en-US" sz="1600" b="1" dirty="0" smtClean="0"/>
              <a:t>dirty </a:t>
            </a:r>
            <a:r>
              <a:rPr lang="en-US" sz="1600" dirty="0" smtClean="0"/>
              <a:t>buffers to disk</a:t>
            </a:r>
            <a:endParaRPr lang="en-US" sz="1600" dirty="0" smtClean="0"/>
          </a:p>
          <a:p>
            <a:pPr lvl="1"/>
            <a:r>
              <a:rPr lang="en-US" sz="1600" dirty="0" smtClean="0"/>
              <a:t>Physical I/O, request data not in memory, cache miss. The database performs a physical I/O to copy the data from disk into memory, and then do a logical I/O to the cached buffer</a:t>
            </a:r>
          </a:p>
          <a:p>
            <a:pPr marL="342900" lvl="1" indent="-342900">
              <a:buFont typeface="Arial" pitchFamily="34" charset="0"/>
              <a:buChar char="•"/>
            </a:pPr>
            <a:r>
              <a:rPr lang="en-US" sz="2000" dirty="0" smtClean="0"/>
              <a:t>When </a:t>
            </a:r>
            <a:r>
              <a:rPr lang="en-US" sz="2000" dirty="0" err="1" smtClean="0"/>
              <a:t>DBWn</a:t>
            </a:r>
            <a:r>
              <a:rPr lang="en-US" sz="2000" dirty="0" smtClean="0"/>
              <a:t> writes ?</a:t>
            </a:r>
          </a:p>
          <a:p>
            <a:pPr lvl="1"/>
            <a:r>
              <a:rPr lang="en-US" sz="1600" dirty="0" smtClean="0"/>
              <a:t>A server process cannot find clean buffers for reading new blocks into </a:t>
            </a:r>
            <a:r>
              <a:rPr lang="en-US" sz="1600" dirty="0" smtClean="0"/>
              <a:t>the </a:t>
            </a:r>
            <a:r>
              <a:rPr lang="en-US" sz="1600" dirty="0" smtClean="0"/>
              <a:t>database buffer </a:t>
            </a:r>
            <a:r>
              <a:rPr lang="en-US" sz="1600" dirty="0" smtClean="0"/>
              <a:t>cache</a:t>
            </a:r>
            <a:br>
              <a:rPr lang="en-US" sz="1600" dirty="0" smtClean="0"/>
            </a:br>
            <a:r>
              <a:rPr lang="en-US" sz="1600" dirty="0" smtClean="0"/>
              <a:t>The database uses the LRU to determine which dirty buffers to write. When </a:t>
            </a:r>
            <a:r>
              <a:rPr lang="en-US" sz="1600" dirty="0" smtClean="0"/>
              <a:t>dirty </a:t>
            </a:r>
            <a:r>
              <a:rPr lang="en-US" sz="1600" dirty="0" smtClean="0"/>
              <a:t>buffers reach the cold end of the LRU, the database moves them off the LRU to </a:t>
            </a:r>
            <a:r>
              <a:rPr lang="en-US" sz="1600" dirty="0" smtClean="0"/>
              <a:t>a </a:t>
            </a:r>
            <a:r>
              <a:rPr lang="en-US" sz="1600" b="1" dirty="0" smtClean="0"/>
              <a:t>write queue. </a:t>
            </a:r>
            <a:r>
              <a:rPr lang="en-US" sz="1600" dirty="0" err="1" smtClean="0"/>
              <a:t>DBWn</a:t>
            </a:r>
            <a:r>
              <a:rPr lang="en-US" sz="1600" dirty="0" smtClean="0"/>
              <a:t> writes buffers in the queue to disk, using </a:t>
            </a:r>
            <a:r>
              <a:rPr lang="en-US" sz="1600" dirty="0" err="1" smtClean="0"/>
              <a:t>multiblock</a:t>
            </a:r>
            <a:r>
              <a:rPr lang="en-US" sz="1600" dirty="0" smtClean="0"/>
              <a:t> writes </a:t>
            </a:r>
            <a:r>
              <a:rPr lang="en-US" sz="1600" dirty="0" smtClean="0"/>
              <a:t>if </a:t>
            </a:r>
            <a:r>
              <a:rPr lang="en-US" sz="1600" dirty="0" smtClean="0"/>
              <a:t>possible. This mechanism prevents the end of the LRU from becoming </a:t>
            </a:r>
            <a:r>
              <a:rPr lang="en-US" sz="1600" dirty="0" smtClean="0"/>
              <a:t>clogged </a:t>
            </a:r>
            <a:r>
              <a:rPr lang="en-US" sz="1600" dirty="0" smtClean="0"/>
              <a:t>with dirty buffers and allows clean buffers to be found for </a:t>
            </a:r>
            <a:r>
              <a:rPr lang="en-US" sz="1600" dirty="0" smtClean="0"/>
              <a:t>reuse</a:t>
            </a:r>
          </a:p>
          <a:p>
            <a:pPr lvl="1"/>
            <a:r>
              <a:rPr lang="en-US" sz="1600" dirty="0" smtClean="0"/>
              <a:t>The database must advance the </a:t>
            </a:r>
            <a:r>
              <a:rPr lang="en-US" sz="1600" b="1" dirty="0" smtClean="0"/>
              <a:t>checkpoint, which is the position in the </a:t>
            </a:r>
            <a:r>
              <a:rPr lang="en-US" sz="1600" b="1" dirty="0" smtClean="0"/>
              <a:t>redo </a:t>
            </a:r>
            <a:r>
              <a:rPr lang="en-US" sz="1600" dirty="0" smtClean="0"/>
              <a:t>thread from which </a:t>
            </a:r>
            <a:r>
              <a:rPr lang="en-US" sz="1600" b="1" dirty="0" smtClean="0"/>
              <a:t>instance recovery must </a:t>
            </a:r>
            <a:r>
              <a:rPr lang="en-US" sz="1600" b="1" dirty="0" smtClean="0"/>
              <a:t>begin</a:t>
            </a:r>
          </a:p>
          <a:p>
            <a:pPr lvl="1"/>
            <a:r>
              <a:rPr lang="en-US" sz="1600" dirty="0" err="1" smtClean="0"/>
              <a:t>Tablespaces</a:t>
            </a:r>
            <a:r>
              <a:rPr lang="en-US" sz="1600" dirty="0" smtClean="0"/>
              <a:t> are changed to read-only status or taken offline</a:t>
            </a:r>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SGA (Cont.)</a:t>
            </a:r>
            <a:endParaRPr lang="en-US" sz="3200" dirty="0">
              <a:latin typeface="+mj-lt"/>
            </a:endParaRPr>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Buffer Pools (A collection of buffers)</a:t>
            </a:r>
            <a:endParaRPr lang="en-US" sz="1600" dirty="0" smtClean="0"/>
          </a:p>
          <a:p>
            <a:pPr lvl="1"/>
            <a:r>
              <a:rPr lang="en-US" sz="1600" dirty="0" smtClean="0"/>
              <a:t>Default pool - is </a:t>
            </a:r>
            <a:r>
              <a:rPr lang="en-US" sz="1600" dirty="0" smtClean="0"/>
              <a:t>the location where blocks are normally cached</a:t>
            </a:r>
          </a:p>
          <a:p>
            <a:pPr lvl="1"/>
            <a:r>
              <a:rPr lang="en-US" sz="1600" dirty="0" smtClean="0"/>
              <a:t>Keep </a:t>
            </a:r>
            <a:r>
              <a:rPr lang="en-US" sz="1600" dirty="0" smtClean="0"/>
              <a:t>pool</a:t>
            </a:r>
            <a:r>
              <a:rPr lang="en-US" sz="1600" dirty="0" smtClean="0"/>
              <a:t> </a:t>
            </a:r>
            <a:r>
              <a:rPr lang="en-US" sz="1600" dirty="0" smtClean="0"/>
              <a:t>- is </a:t>
            </a:r>
            <a:r>
              <a:rPr lang="en-US" sz="1600" dirty="0" smtClean="0"/>
              <a:t>intended for blocks that were accessed frequently, but which aged </a:t>
            </a:r>
            <a:r>
              <a:rPr lang="en-US" sz="1600" dirty="0" smtClean="0"/>
              <a:t>out </a:t>
            </a:r>
            <a:r>
              <a:rPr lang="en-US" sz="1600" dirty="0" smtClean="0"/>
              <a:t>of the default pool because of lack of </a:t>
            </a:r>
            <a:r>
              <a:rPr lang="en-US" sz="1600" dirty="0" smtClean="0"/>
              <a:t>space. </a:t>
            </a:r>
            <a:r>
              <a:rPr lang="en-US" sz="1600" dirty="0" smtClean="0"/>
              <a:t>The goal of the keep buffer pool is </a:t>
            </a:r>
            <a:r>
              <a:rPr lang="en-US" sz="1600" dirty="0" smtClean="0"/>
              <a:t>to </a:t>
            </a:r>
            <a:r>
              <a:rPr lang="en-US" sz="1600" dirty="0" smtClean="0"/>
              <a:t>retain objects in memory, thus avoiding I/O operations</a:t>
            </a:r>
          </a:p>
          <a:p>
            <a:pPr lvl="1"/>
            <a:r>
              <a:rPr lang="en-US" sz="1600" dirty="0" smtClean="0"/>
              <a:t>Recycle </a:t>
            </a:r>
            <a:r>
              <a:rPr lang="en-US" sz="1600" dirty="0" smtClean="0"/>
              <a:t>pool</a:t>
            </a:r>
            <a:r>
              <a:rPr lang="en-US" sz="1600" dirty="0" smtClean="0"/>
              <a:t> </a:t>
            </a:r>
            <a:r>
              <a:rPr lang="en-US" sz="1600" dirty="0" smtClean="0"/>
              <a:t>- is </a:t>
            </a:r>
            <a:r>
              <a:rPr lang="en-US" sz="1600" dirty="0" smtClean="0"/>
              <a:t>intended for blocks that are used infrequently. A recycle pool </a:t>
            </a:r>
            <a:r>
              <a:rPr lang="en-US" sz="1600" dirty="0" smtClean="0"/>
              <a:t>prevent objects </a:t>
            </a:r>
            <a:r>
              <a:rPr lang="en-US" sz="1600" dirty="0" smtClean="0"/>
              <a:t>from consuming unnecessary space in the cache</a:t>
            </a:r>
          </a:p>
        </p:txBody>
      </p:sp>
      <p:pic>
        <p:nvPicPr>
          <p:cNvPr id="11267" name="Picture 3"/>
          <p:cNvPicPr>
            <a:picLocks noChangeAspect="1" noChangeArrowheads="1"/>
          </p:cNvPicPr>
          <p:nvPr/>
        </p:nvPicPr>
        <p:blipFill>
          <a:blip r:embed="rId3" cstate="print"/>
          <a:srcRect/>
          <a:stretch>
            <a:fillRect/>
          </a:stretch>
        </p:blipFill>
        <p:spPr bwMode="auto">
          <a:xfrm>
            <a:off x="2667000" y="3124200"/>
            <a:ext cx="3952875" cy="3343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Object Table</a:t>
            </a:r>
            <a:endParaRPr lang="en-US" sz="3200" dirty="0"/>
          </a:p>
        </p:txBody>
      </p:sp>
      <p:sp>
        <p:nvSpPr>
          <p:cNvPr id="3" name="Content Placeholder 2"/>
          <p:cNvSpPr>
            <a:spLocks noGrp="1"/>
          </p:cNvSpPr>
          <p:nvPr>
            <p:ph idx="1"/>
          </p:nvPr>
        </p:nvSpPr>
        <p:spPr>
          <a:xfrm>
            <a:off x="609600" y="762000"/>
            <a:ext cx="8229600" cy="5638799"/>
          </a:xfrm>
        </p:spPr>
        <p:txBody>
          <a:bodyPr>
            <a:normAutofit/>
          </a:bodyPr>
          <a:lstStyle/>
          <a:p>
            <a:r>
              <a:rPr lang="en-US" sz="2000" dirty="0" smtClean="0"/>
              <a:t>An Oracle object type is a user-defined type with a name, attributes, and methods. </a:t>
            </a:r>
            <a:r>
              <a:rPr lang="en-US" sz="2000" dirty="0"/>
              <a:t>An object type defines a logical structure, but does not create </a:t>
            </a:r>
            <a:r>
              <a:rPr lang="en-US" sz="2000" dirty="0" smtClean="0"/>
              <a:t>storage</a:t>
            </a:r>
          </a:p>
          <a:p>
            <a:r>
              <a:rPr lang="en-US" sz="2000" dirty="0" smtClean="0"/>
              <a:t>By default, every row object in an object table has an associated logical object identifier (OID) that uniquely identifies it in an object table. The OID column of an object table is a hidden column</a:t>
            </a:r>
          </a:p>
          <a:p>
            <a:pPr marL="342900" lvl="1" indent="-342900">
              <a:buFont typeface="Arial" pitchFamily="34" charset="0"/>
              <a:buChar char="•"/>
            </a:pPr>
            <a:r>
              <a:rPr lang="en-US" sz="2000" dirty="0" smtClean="0"/>
              <a:t>For </a:t>
            </a:r>
            <a:r>
              <a:rPr lang="en-US" sz="2000" dirty="0" err="1" smtClean="0"/>
              <a:t>eg</a:t>
            </a:r>
            <a:r>
              <a:rPr lang="en-US" sz="2000" dirty="0" smtClean="0"/>
              <a:t>.</a:t>
            </a:r>
            <a:r>
              <a:rPr lang="en-US" sz="1600" dirty="0" smtClean="0"/>
              <a:t/>
            </a:r>
            <a:br>
              <a:rPr lang="en-US" sz="1600" dirty="0" smtClean="0"/>
            </a:br>
            <a:r>
              <a:rPr lang="en-US" sz="1600" dirty="0" smtClean="0"/>
              <a:t> CREATE TYPE </a:t>
            </a:r>
            <a:r>
              <a:rPr lang="en-US" sz="1600" dirty="0" err="1" smtClean="0"/>
              <a:t>department_typ</a:t>
            </a:r>
            <a:r>
              <a:rPr lang="en-US" sz="1600" dirty="0" smtClean="0"/>
              <a:t> </a:t>
            </a:r>
            <a:r>
              <a:rPr lang="en-US" sz="1600" b="1" dirty="0" smtClean="0"/>
              <a:t>AS OBJECT</a:t>
            </a:r>
          </a:p>
          <a:p>
            <a:pPr marL="742950" lvl="2" indent="-342900">
              <a:buNone/>
            </a:pPr>
            <a:r>
              <a:rPr lang="en-US" sz="1600" dirty="0" smtClean="0"/>
              <a:t>( </a:t>
            </a:r>
            <a:r>
              <a:rPr lang="en-US" sz="1600" dirty="0" err="1" smtClean="0"/>
              <a:t>d_name</a:t>
            </a:r>
            <a:r>
              <a:rPr lang="en-US" sz="1600" dirty="0" smtClean="0"/>
              <a:t> VARCHAR2(100),</a:t>
            </a:r>
          </a:p>
          <a:p>
            <a:pPr marL="742950" lvl="2" indent="-342900">
              <a:buNone/>
            </a:pPr>
            <a:r>
              <a:rPr lang="en-US" sz="1600" dirty="0" err="1" smtClean="0"/>
              <a:t>d_address</a:t>
            </a:r>
            <a:r>
              <a:rPr lang="en-US" sz="1600" dirty="0" smtClean="0"/>
              <a:t> VARCHAR2(200) );</a:t>
            </a:r>
          </a:p>
          <a:p>
            <a:pPr marL="742950" lvl="2" indent="-342900">
              <a:buNone/>
            </a:pPr>
            <a:r>
              <a:rPr lang="en-US" sz="1600" dirty="0" smtClean="0"/>
              <a:t>CREATE TABLE </a:t>
            </a:r>
            <a:r>
              <a:rPr lang="en-US" sz="1600" dirty="0" err="1" smtClean="0"/>
              <a:t>departments_obj_t</a:t>
            </a:r>
            <a:r>
              <a:rPr lang="en-US" sz="1600" dirty="0" smtClean="0"/>
              <a:t> </a:t>
            </a:r>
            <a:r>
              <a:rPr lang="en-US" sz="1600" b="1" dirty="0" smtClean="0"/>
              <a:t>OF </a:t>
            </a:r>
            <a:r>
              <a:rPr lang="en-US" sz="1600" b="1" dirty="0" err="1" smtClean="0"/>
              <a:t>department_typ</a:t>
            </a:r>
            <a:r>
              <a:rPr lang="en-US" sz="1600" dirty="0" smtClean="0"/>
              <a:t>;</a:t>
            </a:r>
          </a:p>
          <a:p>
            <a:pPr marL="742950" lvl="2" indent="-342900">
              <a:buNone/>
            </a:pPr>
            <a:r>
              <a:rPr lang="en-US" sz="1600" dirty="0" smtClean="0"/>
              <a:t>INSERT INTO </a:t>
            </a:r>
            <a:r>
              <a:rPr lang="en-US" sz="1600" dirty="0" err="1" smtClean="0"/>
              <a:t>departments_obj_t</a:t>
            </a:r>
            <a:endParaRPr lang="en-US" sz="1600" dirty="0" smtClean="0"/>
          </a:p>
          <a:p>
            <a:pPr marL="742950" lvl="2" indent="-342900">
              <a:buNone/>
            </a:pPr>
            <a:r>
              <a:rPr lang="en-US" sz="1600" dirty="0" smtClean="0"/>
              <a:t>VALUES ('hr', '10 Main St, </a:t>
            </a:r>
            <a:r>
              <a:rPr lang="en-US" sz="1600" dirty="0" err="1" smtClean="0"/>
              <a:t>Sometown</a:t>
            </a:r>
            <a:r>
              <a:rPr lang="en-US" sz="1600" dirty="0" smtClean="0"/>
              <a:t>, CA');</a:t>
            </a:r>
            <a:endParaRPr lang="en-US" sz="1600" dirty="0"/>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SGA (Cont.)</a:t>
            </a:r>
            <a:endParaRPr lang="en-US" sz="3200" dirty="0">
              <a:latin typeface="+mj-lt"/>
            </a:endParaRPr>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Shared pool</a:t>
            </a:r>
            <a:endParaRPr lang="en-US" sz="1600" dirty="0" smtClean="0"/>
          </a:p>
          <a:p>
            <a:pPr lvl="1"/>
            <a:r>
              <a:rPr lang="en-US" sz="1600" dirty="0" smtClean="0"/>
              <a:t>caches various types of program </a:t>
            </a:r>
            <a:r>
              <a:rPr lang="en-US" sz="1600" dirty="0" smtClean="0"/>
              <a:t>data, for </a:t>
            </a:r>
            <a:r>
              <a:rPr lang="en-US" sz="1600" dirty="0" err="1" smtClean="0"/>
              <a:t>e.g</a:t>
            </a:r>
            <a:r>
              <a:rPr lang="en-US" sz="1600" dirty="0" smtClean="0"/>
              <a:t>, </a:t>
            </a:r>
            <a:r>
              <a:rPr lang="en-US" sz="1600" dirty="0" smtClean="0"/>
              <a:t>parsed SQL, PL/SQL code, system parameters, and data </a:t>
            </a:r>
            <a:r>
              <a:rPr lang="en-US" sz="1600" dirty="0" smtClean="0"/>
              <a:t>dictionary information etc.</a:t>
            </a:r>
          </a:p>
          <a:p>
            <a:pPr lvl="1"/>
            <a:r>
              <a:rPr lang="en-US" sz="1600" dirty="0" smtClean="0"/>
              <a:t>The shared pool is involved in almost every operation that occurs in </a:t>
            </a:r>
            <a:r>
              <a:rPr lang="en-US" sz="1600" dirty="0" smtClean="0"/>
              <a:t>the database</a:t>
            </a:r>
          </a:p>
          <a:p>
            <a:pPr marL="342900" lvl="1" indent="-342900">
              <a:buFont typeface="Arial" pitchFamily="34" charset="0"/>
              <a:buChar char="•"/>
            </a:pPr>
            <a:r>
              <a:rPr lang="en-US" sz="2000" dirty="0" smtClean="0"/>
              <a:t>Components of Shared pool</a:t>
            </a:r>
            <a:endParaRPr lang="en-US" sz="2000" dirty="0" smtClean="0"/>
          </a:p>
          <a:p>
            <a:pPr lvl="1"/>
            <a:endParaRPr lang="en-US" sz="1600" dirty="0" smtClean="0"/>
          </a:p>
        </p:txBody>
      </p:sp>
      <p:pic>
        <p:nvPicPr>
          <p:cNvPr id="12291" name="Picture 3"/>
          <p:cNvPicPr>
            <a:picLocks noChangeAspect="1" noChangeArrowheads="1"/>
          </p:cNvPicPr>
          <p:nvPr/>
        </p:nvPicPr>
        <p:blipFill>
          <a:blip r:embed="rId3" cstate="print"/>
          <a:srcRect/>
          <a:stretch>
            <a:fillRect/>
          </a:stretch>
        </p:blipFill>
        <p:spPr bwMode="auto">
          <a:xfrm>
            <a:off x="1752600" y="2667000"/>
            <a:ext cx="5000625" cy="3495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SGA (Cont.)</a:t>
            </a:r>
            <a:endParaRPr lang="en-US" sz="3200" dirty="0">
              <a:latin typeface="+mj-lt"/>
            </a:endParaRPr>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Library Cache</a:t>
            </a:r>
            <a:endParaRPr lang="en-US" sz="2000" dirty="0" smtClean="0"/>
          </a:p>
          <a:p>
            <a:pPr lvl="1"/>
            <a:r>
              <a:rPr lang="en-US" sz="1600" dirty="0" smtClean="0"/>
              <a:t>stores executable SQL </a:t>
            </a:r>
            <a:r>
              <a:rPr lang="en-US" sz="1600" dirty="0" smtClean="0"/>
              <a:t>and </a:t>
            </a:r>
            <a:r>
              <a:rPr lang="en-US" sz="1600" dirty="0" smtClean="0"/>
              <a:t>PL/SQL code. This cache contains the shared SQL and PL/SQL areas and </a:t>
            </a:r>
            <a:r>
              <a:rPr lang="en-US" sz="1600" dirty="0" smtClean="0"/>
              <a:t>control </a:t>
            </a:r>
            <a:r>
              <a:rPr lang="en-US" sz="1600" dirty="0" smtClean="0"/>
              <a:t>structures such as locks and library cache </a:t>
            </a:r>
            <a:r>
              <a:rPr lang="en-US" sz="1600" dirty="0" smtClean="0"/>
              <a:t>handles</a:t>
            </a:r>
          </a:p>
          <a:p>
            <a:pPr marL="342900" lvl="1" indent="-342900">
              <a:buFont typeface="Arial" pitchFamily="34" charset="0"/>
              <a:buChar char="•"/>
            </a:pPr>
            <a:r>
              <a:rPr lang="en-US" sz="2000" dirty="0" smtClean="0"/>
              <a:t>Statement execution</a:t>
            </a:r>
          </a:p>
          <a:p>
            <a:pPr lvl="1"/>
            <a:r>
              <a:rPr lang="en-US" sz="1600" dirty="0" smtClean="0"/>
              <a:t>If a parsed representation of a SQL statement exists in the library cache and </a:t>
            </a:r>
            <a:r>
              <a:rPr lang="en-US" sz="1600" dirty="0" smtClean="0"/>
              <a:t>can </a:t>
            </a:r>
            <a:r>
              <a:rPr lang="en-US" sz="1600" dirty="0" smtClean="0"/>
              <a:t>be shared, then the database reuses the </a:t>
            </a:r>
            <a:r>
              <a:rPr lang="en-US" sz="1600" dirty="0" smtClean="0"/>
              <a:t>code (</a:t>
            </a:r>
            <a:r>
              <a:rPr lang="en-US" sz="1600" b="1" dirty="0" smtClean="0"/>
              <a:t>soft </a:t>
            </a:r>
            <a:r>
              <a:rPr lang="en-US" sz="1600" b="1" dirty="0" smtClean="0"/>
              <a:t>parse </a:t>
            </a:r>
            <a:r>
              <a:rPr lang="en-US" sz="1600" dirty="0" smtClean="0"/>
              <a:t>or a library </a:t>
            </a:r>
            <a:r>
              <a:rPr lang="en-US" sz="1600" dirty="0" smtClean="0"/>
              <a:t>cache hit)</a:t>
            </a:r>
          </a:p>
          <a:p>
            <a:pPr lvl="1"/>
            <a:r>
              <a:rPr lang="en-US" sz="1600" dirty="0" smtClean="0"/>
              <a:t>Otherwise, the database must build a new executable version of the </a:t>
            </a:r>
            <a:r>
              <a:rPr lang="en-US" sz="1600" dirty="0" smtClean="0"/>
              <a:t>application code</a:t>
            </a:r>
            <a:r>
              <a:rPr lang="en-US" sz="1600" dirty="0" smtClean="0"/>
              <a:t> </a:t>
            </a:r>
            <a:r>
              <a:rPr lang="en-US" sz="1600" dirty="0" smtClean="0"/>
              <a:t>(</a:t>
            </a:r>
            <a:r>
              <a:rPr lang="en-US" sz="1600" b="1" dirty="0" smtClean="0"/>
              <a:t>hard </a:t>
            </a:r>
            <a:r>
              <a:rPr lang="en-US" sz="1600" b="1" dirty="0" smtClean="0"/>
              <a:t>parse </a:t>
            </a:r>
            <a:r>
              <a:rPr lang="en-US" sz="1600" dirty="0" smtClean="0"/>
              <a:t>or a library cache </a:t>
            </a:r>
            <a:r>
              <a:rPr lang="en-US" sz="1600" dirty="0" smtClean="0"/>
              <a:t>miss, which incurs ‘latch’ acquirement)</a:t>
            </a:r>
          </a:p>
          <a:p>
            <a:pPr marL="342900" lvl="1" indent="-342900">
              <a:buFont typeface="Arial" pitchFamily="34" charset="0"/>
              <a:buChar char="•"/>
            </a:pPr>
            <a:r>
              <a:rPr lang="en-US" sz="2000" dirty="0" smtClean="0"/>
              <a:t>Shared </a:t>
            </a:r>
            <a:r>
              <a:rPr lang="en-US" sz="2000" dirty="0" smtClean="0"/>
              <a:t>SQL </a:t>
            </a:r>
            <a:r>
              <a:rPr lang="en-US" sz="2000" dirty="0" smtClean="0"/>
              <a:t>area</a:t>
            </a:r>
          </a:p>
          <a:p>
            <a:pPr lvl="1"/>
            <a:r>
              <a:rPr lang="en-US" sz="1600" dirty="0" smtClean="0"/>
              <a:t>The database uses the shared SQL area to process the first occurrence of a SQL statement. This area is accessible to all users and contains the statement parse tree and execution plan. Only one shared SQL area exists for a unique statement</a:t>
            </a:r>
          </a:p>
          <a:p>
            <a:pPr marL="342900" lvl="1" indent="-342900">
              <a:buFont typeface="Arial" pitchFamily="34" charset="0"/>
              <a:buChar char="•"/>
            </a:pPr>
            <a:r>
              <a:rPr lang="en-US" sz="2000" dirty="0" smtClean="0"/>
              <a:t>Private SQL </a:t>
            </a:r>
            <a:r>
              <a:rPr lang="en-US" sz="2000" dirty="0" smtClean="0"/>
              <a:t>area</a:t>
            </a:r>
          </a:p>
          <a:p>
            <a:pPr lvl="1"/>
            <a:r>
              <a:rPr lang="en-US" sz="1600" dirty="0" smtClean="0"/>
              <a:t>Each session issuing a SQL statement has a private SQL area in its PGA. Each user that submits the same statement has a private SQL area pointing to the same shared SQL area. Thus, many private SQL areas in separate PGAs can be associated with the same shared SQL area</a:t>
            </a: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SGA (Cont.)</a:t>
            </a:r>
            <a:endParaRPr lang="en-US" sz="3200" dirty="0">
              <a:latin typeface="+mj-lt"/>
            </a:endParaRPr>
          </a:p>
        </p:txBody>
      </p:sp>
      <p:pic>
        <p:nvPicPr>
          <p:cNvPr id="13314" name="Picture 2"/>
          <p:cNvPicPr>
            <a:picLocks noGrp="1" noChangeAspect="1" noChangeArrowheads="1"/>
          </p:cNvPicPr>
          <p:nvPr>
            <p:ph idx="1"/>
          </p:nvPr>
        </p:nvPicPr>
        <p:blipFill>
          <a:blip r:embed="rId3" cstate="print"/>
          <a:srcRect/>
          <a:stretch>
            <a:fillRect/>
          </a:stretch>
        </p:blipFill>
        <p:spPr bwMode="auto">
          <a:xfrm>
            <a:off x="1400175" y="938212"/>
            <a:ext cx="6648450" cy="5514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SGA (Cont.)</a:t>
            </a:r>
            <a:endParaRPr lang="en-US" sz="3200" dirty="0">
              <a:latin typeface="+mj-lt"/>
            </a:endParaRPr>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The removal of Shared </a:t>
            </a:r>
            <a:r>
              <a:rPr lang="en-US" sz="2000" dirty="0" smtClean="0"/>
              <a:t>SQL area </a:t>
            </a:r>
            <a:endParaRPr lang="en-US" sz="2000" dirty="0" smtClean="0"/>
          </a:p>
          <a:p>
            <a:pPr lvl="1"/>
            <a:r>
              <a:rPr lang="en-US" sz="1600" dirty="0" smtClean="0"/>
              <a:t>If statistics are gathered for a table, cluster, or index, then by default the </a:t>
            </a:r>
            <a:r>
              <a:rPr lang="en-US" sz="1600" dirty="0" smtClean="0"/>
              <a:t>database </a:t>
            </a:r>
            <a:r>
              <a:rPr lang="en-US" sz="1600" dirty="0" smtClean="0"/>
              <a:t>gradually removes all shared SQL areas that contain statements referencing </a:t>
            </a:r>
            <a:r>
              <a:rPr lang="en-US" sz="1600" dirty="0" smtClean="0"/>
              <a:t>the </a:t>
            </a:r>
            <a:r>
              <a:rPr lang="en-US" sz="1600" dirty="0" smtClean="0"/>
              <a:t>analyzed object after a period of time</a:t>
            </a:r>
            <a:r>
              <a:rPr lang="en-US" sz="1600" dirty="0" smtClean="0"/>
              <a:t>. </a:t>
            </a:r>
            <a:r>
              <a:rPr lang="en-US" sz="1600" dirty="0" smtClean="0"/>
              <a:t>The next time a removed statement is run</a:t>
            </a:r>
            <a:r>
              <a:rPr lang="en-US" sz="1600" dirty="0" smtClean="0"/>
              <a:t>, </a:t>
            </a:r>
            <a:r>
              <a:rPr lang="en-US" sz="1600" dirty="0" smtClean="0"/>
              <a:t>the database parses it in a new shared SQL area to reflect the new statistics for </a:t>
            </a:r>
            <a:r>
              <a:rPr lang="en-US" sz="1600" dirty="0" smtClean="0"/>
              <a:t>the </a:t>
            </a:r>
            <a:r>
              <a:rPr lang="en-US" sz="1600" dirty="0" smtClean="0"/>
              <a:t>schema </a:t>
            </a:r>
            <a:r>
              <a:rPr lang="en-US" sz="1600" dirty="0" smtClean="0"/>
              <a:t>object</a:t>
            </a:r>
          </a:p>
          <a:p>
            <a:pPr lvl="1"/>
            <a:r>
              <a:rPr lang="en-US" sz="1600" dirty="0" smtClean="0"/>
              <a:t>If a schema object is referenced in a SQL statement, and if this object is </a:t>
            </a:r>
            <a:r>
              <a:rPr lang="en-US" sz="1600" dirty="0" smtClean="0"/>
              <a:t>later </a:t>
            </a:r>
            <a:r>
              <a:rPr lang="en-US" sz="1600" dirty="0" smtClean="0"/>
              <a:t>modified by a DDL statement, then the database invalidates the shared SQL area</a:t>
            </a:r>
            <a:r>
              <a:rPr lang="en-US" sz="1600" dirty="0" smtClean="0"/>
              <a:t>. </a:t>
            </a:r>
            <a:r>
              <a:rPr lang="en-US" sz="1600" dirty="0" smtClean="0"/>
              <a:t>The optimizer must reparse the statement the next time it is </a:t>
            </a:r>
            <a:r>
              <a:rPr lang="en-US" sz="1600" dirty="0" smtClean="0"/>
              <a:t>run</a:t>
            </a:r>
          </a:p>
          <a:p>
            <a:pPr lvl="1"/>
            <a:r>
              <a:rPr lang="en-US" sz="1600" dirty="0" smtClean="0"/>
              <a:t>If you change the global database name, then the database removes all </a:t>
            </a:r>
            <a:r>
              <a:rPr lang="en-US" sz="1600" dirty="0" smtClean="0"/>
              <a:t>information </a:t>
            </a:r>
            <a:r>
              <a:rPr lang="en-US" sz="1600" dirty="0" smtClean="0"/>
              <a:t>from the shared </a:t>
            </a:r>
            <a:r>
              <a:rPr lang="en-US" sz="1600" dirty="0" smtClean="0"/>
              <a:t>pool</a:t>
            </a:r>
          </a:p>
          <a:p>
            <a:pPr marL="342900" lvl="1" indent="-342900">
              <a:buFont typeface="Arial" pitchFamily="34" charset="0"/>
              <a:buChar char="•"/>
            </a:pPr>
            <a:r>
              <a:rPr lang="en-US" sz="2000" dirty="0" smtClean="0"/>
              <a:t>ALTER SYSTEM FLUSH SHARED_POOL</a:t>
            </a:r>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SGA (Cont.)</a:t>
            </a:r>
            <a:endParaRPr lang="en-US" sz="3200" dirty="0">
              <a:latin typeface="+mj-lt"/>
            </a:endParaRPr>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Data dictionary Cache</a:t>
            </a:r>
          </a:p>
          <a:p>
            <a:pPr lvl="1"/>
            <a:r>
              <a:rPr lang="en-US" sz="1600" dirty="0" smtClean="0"/>
              <a:t>The data dictionary is a collection of database tables and views containing reference information about the database, its structures, and its </a:t>
            </a:r>
            <a:r>
              <a:rPr lang="en-US" sz="1600" dirty="0" smtClean="0"/>
              <a:t>users</a:t>
            </a:r>
            <a:endParaRPr lang="en-US" sz="1600" dirty="0" smtClean="0"/>
          </a:p>
          <a:p>
            <a:pPr lvl="1"/>
            <a:r>
              <a:rPr lang="en-US" sz="1600" dirty="0" smtClean="0"/>
              <a:t>The cache </a:t>
            </a:r>
            <a:r>
              <a:rPr lang="en-US" sz="1600" dirty="0" smtClean="0"/>
              <a:t>cache holds information about database objects. The cache is also known </a:t>
            </a:r>
            <a:r>
              <a:rPr lang="en-US" sz="1600" dirty="0" smtClean="0"/>
              <a:t>as </a:t>
            </a:r>
            <a:r>
              <a:rPr lang="en-US" sz="1600" dirty="0" smtClean="0"/>
              <a:t>the </a:t>
            </a:r>
            <a:r>
              <a:rPr lang="en-US" sz="1600" b="1" dirty="0" smtClean="0"/>
              <a:t>row cache </a:t>
            </a:r>
            <a:r>
              <a:rPr lang="en-US" sz="1600" dirty="0" smtClean="0"/>
              <a:t>because it holds data as rows instead of </a:t>
            </a:r>
            <a:r>
              <a:rPr lang="en-US" sz="1600" dirty="0" smtClean="0"/>
              <a:t>buffers</a:t>
            </a:r>
          </a:p>
          <a:p>
            <a:pPr marL="342900" lvl="1" indent="-342900">
              <a:buFont typeface="Arial" pitchFamily="34" charset="0"/>
              <a:buChar char="•"/>
            </a:pPr>
            <a:r>
              <a:rPr lang="en-US" sz="2000" dirty="0" smtClean="0"/>
              <a:t>Server Result Cache</a:t>
            </a:r>
          </a:p>
          <a:p>
            <a:pPr lvl="1"/>
            <a:r>
              <a:rPr lang="en-US" sz="1600" dirty="0" smtClean="0"/>
              <a:t>holds SQL query result set not data </a:t>
            </a:r>
            <a:r>
              <a:rPr lang="en-US" sz="1600" dirty="0" smtClean="0"/>
              <a:t>blocks</a:t>
            </a:r>
            <a:endParaRPr lang="en-US" sz="1600" dirty="0" smtClean="0"/>
          </a:p>
          <a:p>
            <a:pPr lvl="1"/>
            <a:r>
              <a:rPr lang="en-US" sz="1600" dirty="0" smtClean="0"/>
              <a:t>SQL Query Result Cache (store results for future queries and query fragments)</a:t>
            </a:r>
          </a:p>
          <a:p>
            <a:pPr lvl="1"/>
            <a:r>
              <a:rPr lang="en-US" sz="1600" dirty="0" smtClean="0"/>
              <a:t>PL/SQL Function Result Cache (stores function result sets</a:t>
            </a:r>
            <a:r>
              <a:rPr lang="en-US" sz="1600" dirty="0" smtClean="0"/>
              <a:t>)</a:t>
            </a:r>
          </a:p>
          <a:p>
            <a:pPr marL="342900" lvl="1" indent="-342900">
              <a:buFont typeface="Arial" pitchFamily="34" charset="0"/>
              <a:buChar char="•"/>
            </a:pPr>
            <a:r>
              <a:rPr lang="en-US" sz="2000" dirty="0" smtClean="0"/>
              <a:t>Reserved pool</a:t>
            </a:r>
            <a:endParaRPr lang="en-US" sz="1600" dirty="0" smtClean="0"/>
          </a:p>
          <a:p>
            <a:pPr lvl="1"/>
            <a:r>
              <a:rPr lang="en-US" sz="1600" dirty="0" smtClean="0"/>
              <a:t>Is </a:t>
            </a:r>
            <a:r>
              <a:rPr lang="en-US" sz="1600" dirty="0" smtClean="0"/>
              <a:t>a memory area in the shared pool that Oracle Database can use </a:t>
            </a:r>
            <a:r>
              <a:rPr lang="en-US" sz="1600" dirty="0" smtClean="0"/>
              <a:t>to </a:t>
            </a:r>
            <a:r>
              <a:rPr lang="en-US" sz="1600" dirty="0" smtClean="0"/>
              <a:t>allocate large contiguous chunks of memory</a:t>
            </a:r>
          </a:p>
          <a:p>
            <a:pPr lvl="1"/>
            <a:r>
              <a:rPr lang="en-US" sz="1600" dirty="0" smtClean="0"/>
              <a:t>Allocation of memory from the shared pool is performed in chunks. Chunking </a:t>
            </a:r>
            <a:r>
              <a:rPr lang="en-US" sz="1600" dirty="0" smtClean="0"/>
              <a:t>allows </a:t>
            </a:r>
            <a:r>
              <a:rPr lang="en-US" sz="1600" dirty="0" smtClean="0"/>
              <a:t>large objects (over 5 KB) to be loaded into the cache without requiring a </a:t>
            </a:r>
            <a:r>
              <a:rPr lang="en-US" sz="1600" dirty="0" smtClean="0"/>
              <a:t>single </a:t>
            </a:r>
            <a:r>
              <a:rPr lang="en-US" sz="1600" dirty="0" smtClean="0"/>
              <a:t>contiguous area</a:t>
            </a:r>
          </a:p>
          <a:p>
            <a:pPr lvl="1"/>
            <a:endParaRPr lang="en-US" sz="1600" dirty="0" smtClean="0"/>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SGA (Cont.)</a:t>
            </a:r>
            <a:endParaRPr lang="en-US" sz="3200" dirty="0">
              <a:latin typeface="+mj-lt"/>
            </a:endParaRPr>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Large Pool </a:t>
            </a:r>
            <a:endParaRPr lang="en-US" sz="2000" dirty="0" smtClean="0"/>
          </a:p>
          <a:p>
            <a:pPr lvl="1"/>
            <a:r>
              <a:rPr lang="en-US" sz="1600" dirty="0" smtClean="0"/>
              <a:t>Is </a:t>
            </a:r>
            <a:r>
              <a:rPr lang="en-US" sz="1600" dirty="0" smtClean="0"/>
              <a:t>an optional memory area intended for memory allocations that are larger than is appropriate for the shared pool</a:t>
            </a:r>
          </a:p>
          <a:p>
            <a:pPr marL="342900" lvl="1" indent="-342900">
              <a:buFont typeface="Arial" pitchFamily="34" charset="0"/>
              <a:buChar char="•"/>
            </a:pPr>
            <a:r>
              <a:rPr lang="en-US" sz="2000" dirty="0" smtClean="0"/>
              <a:t>Java </a:t>
            </a:r>
            <a:r>
              <a:rPr lang="en-US" sz="2000" dirty="0" smtClean="0"/>
              <a:t>Pool </a:t>
            </a:r>
          </a:p>
          <a:p>
            <a:pPr lvl="1"/>
            <a:r>
              <a:rPr lang="en-US" sz="1600" dirty="0" smtClean="0"/>
              <a:t>Is </a:t>
            </a:r>
            <a:r>
              <a:rPr lang="en-US" sz="1600" dirty="0" smtClean="0"/>
              <a:t>an area of memory that stores all session-specific Java code and data within the Java Virtual Machine (JVM</a:t>
            </a:r>
            <a:r>
              <a:rPr lang="en-US" sz="1600" dirty="0" smtClean="0"/>
              <a:t>)</a:t>
            </a:r>
          </a:p>
          <a:p>
            <a:pPr marL="342900" lvl="1" indent="-342900">
              <a:buFont typeface="Arial" pitchFamily="34" charset="0"/>
              <a:buChar char="•"/>
            </a:pPr>
            <a:r>
              <a:rPr lang="en-US" sz="2000" dirty="0" smtClean="0"/>
              <a:t>Streams Pool</a:t>
            </a:r>
            <a:endParaRPr lang="en-US" sz="1600" dirty="0" smtClean="0"/>
          </a:p>
          <a:p>
            <a:pPr lvl="1"/>
            <a:r>
              <a:rPr lang="en-US" sz="1600" dirty="0" smtClean="0"/>
              <a:t>stores buffered queue messages and provides memory for </a:t>
            </a:r>
            <a:r>
              <a:rPr lang="en-US" sz="1600" dirty="0" smtClean="0"/>
              <a:t>Oracle </a:t>
            </a:r>
            <a:r>
              <a:rPr lang="en-US" sz="1600" dirty="0" smtClean="0"/>
              <a:t>Streams capture processes and apply </a:t>
            </a:r>
            <a:r>
              <a:rPr lang="en-US" sz="1600" dirty="0" smtClean="0"/>
              <a:t>processes</a:t>
            </a:r>
          </a:p>
          <a:p>
            <a:pPr marL="342900" lvl="1" indent="-342900">
              <a:buFont typeface="Arial" pitchFamily="34" charset="0"/>
              <a:buChar char="•"/>
            </a:pPr>
            <a:r>
              <a:rPr lang="en-US" sz="2000" dirty="0" smtClean="0"/>
              <a:t>Fixed </a:t>
            </a:r>
            <a:r>
              <a:rPr lang="en-US" sz="2000" dirty="0" smtClean="0"/>
              <a:t>SGA</a:t>
            </a:r>
          </a:p>
          <a:p>
            <a:pPr lvl="1"/>
            <a:r>
              <a:rPr lang="en-US" sz="1600" dirty="0" smtClean="0"/>
              <a:t>Is </a:t>
            </a:r>
            <a:r>
              <a:rPr lang="en-US" sz="1600" dirty="0" smtClean="0"/>
              <a:t>an internal housekeeping </a:t>
            </a:r>
            <a:r>
              <a:rPr lang="en-US" sz="1600" dirty="0" smtClean="0"/>
              <a:t>area, say the state </a:t>
            </a:r>
            <a:r>
              <a:rPr lang="en-US" sz="1600" dirty="0" smtClean="0"/>
              <a:t>of the database and the </a:t>
            </a:r>
            <a:r>
              <a:rPr lang="en-US" sz="1600" dirty="0" smtClean="0"/>
              <a:t>instance, information </a:t>
            </a:r>
            <a:r>
              <a:rPr lang="en-US" sz="1600" dirty="0" smtClean="0"/>
              <a:t>communicated between </a:t>
            </a:r>
            <a:r>
              <a:rPr lang="en-US" sz="1600" dirty="0" smtClean="0"/>
              <a:t>processes, </a:t>
            </a:r>
            <a:r>
              <a:rPr lang="en-US" sz="1600" dirty="0" smtClean="0"/>
              <a:t>such as information about </a:t>
            </a:r>
            <a:r>
              <a:rPr lang="en-US" sz="1600" b="1" dirty="0" smtClean="0"/>
              <a:t>locks</a:t>
            </a:r>
          </a:p>
          <a:p>
            <a:pPr marL="342900" lvl="1" indent="-342900">
              <a:buFont typeface="Arial" pitchFamily="34" charset="0"/>
              <a:buChar char="•"/>
            </a:pPr>
            <a:r>
              <a:rPr lang="en-US" sz="2000" dirty="0" smtClean="0"/>
              <a:t>Software Code Areas</a:t>
            </a:r>
          </a:p>
          <a:p>
            <a:pPr lvl="1"/>
            <a:r>
              <a:rPr lang="en-US" sz="1600" dirty="0" smtClean="0"/>
              <a:t>Are portions of memory that store code that is being run or can be run. </a:t>
            </a:r>
            <a:r>
              <a:rPr lang="en-US" sz="1600" b="1" dirty="0" smtClean="0"/>
              <a:t>Oracle Database code is stored in a software area </a:t>
            </a:r>
            <a:r>
              <a:rPr lang="en-US" sz="1600" dirty="0" smtClean="0"/>
              <a:t>that is typically more exclusive and protected than the location of user programs</a:t>
            </a:r>
          </a:p>
          <a:p>
            <a:pPr lvl="1"/>
            <a:endParaRPr lang="en-US" sz="1600" dirty="0" smtClean="0"/>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Process Architecture</a:t>
            </a:r>
            <a:endParaRPr lang="en-US" sz="3200" dirty="0">
              <a:latin typeface="+mj-lt"/>
            </a:endParaRPr>
          </a:p>
        </p:txBody>
      </p:sp>
      <p:pic>
        <p:nvPicPr>
          <p:cNvPr id="14338" name="Picture 2"/>
          <p:cNvPicPr>
            <a:picLocks noChangeAspect="1" noChangeArrowheads="1"/>
          </p:cNvPicPr>
          <p:nvPr/>
        </p:nvPicPr>
        <p:blipFill>
          <a:blip r:embed="rId3" cstate="print"/>
          <a:srcRect/>
          <a:stretch>
            <a:fillRect/>
          </a:stretch>
        </p:blipFill>
        <p:spPr bwMode="auto">
          <a:xfrm>
            <a:off x="1524000" y="781050"/>
            <a:ext cx="5962650" cy="6076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Process Architecture</a:t>
            </a:r>
            <a:endParaRPr lang="en-US" sz="3200" dirty="0">
              <a:latin typeface="+mj-lt"/>
            </a:endParaRPr>
          </a:p>
        </p:txBody>
      </p:sp>
      <p:sp>
        <p:nvSpPr>
          <p:cNvPr id="3" name="Content Placeholder 2"/>
          <p:cNvSpPr>
            <a:spLocks noGrp="1"/>
          </p:cNvSpPr>
          <p:nvPr>
            <p:ph idx="1"/>
          </p:nvPr>
        </p:nvSpPr>
        <p:spPr>
          <a:xfrm>
            <a:off x="609600" y="685800"/>
            <a:ext cx="8229600" cy="5791200"/>
          </a:xfrm>
        </p:spPr>
        <p:txBody>
          <a:bodyPr>
            <a:normAutofit/>
          </a:bodyPr>
          <a:lstStyle/>
          <a:p>
            <a:pPr marL="342900" lvl="1" indent="-342900">
              <a:buFont typeface="Arial" pitchFamily="34" charset="0"/>
              <a:buChar char="•"/>
            </a:pPr>
            <a:r>
              <a:rPr lang="en-US" sz="2000" dirty="0" smtClean="0"/>
              <a:t>Connection and Session</a:t>
            </a:r>
          </a:p>
          <a:p>
            <a:pPr lvl="1"/>
            <a:r>
              <a:rPr lang="en-US" sz="1600" dirty="0" smtClean="0"/>
              <a:t>A connection is a physical communication pathway between a client process and </a:t>
            </a:r>
            <a:r>
              <a:rPr lang="en-US" sz="1600" dirty="0" smtClean="0"/>
              <a:t>a </a:t>
            </a:r>
            <a:r>
              <a:rPr lang="en-US" sz="1600" dirty="0" smtClean="0"/>
              <a:t>database </a:t>
            </a:r>
            <a:r>
              <a:rPr lang="en-US" sz="1600" dirty="0" smtClean="0"/>
              <a:t>instance</a:t>
            </a:r>
          </a:p>
          <a:p>
            <a:pPr lvl="1"/>
            <a:r>
              <a:rPr lang="en-US" sz="1600" dirty="0" smtClean="0"/>
              <a:t>A session is a logical entity in the database instance memory that represents the </a:t>
            </a:r>
            <a:r>
              <a:rPr lang="en-US" sz="1600" dirty="0" smtClean="0"/>
              <a:t>state </a:t>
            </a:r>
            <a:r>
              <a:rPr lang="en-US" sz="1600" dirty="0" smtClean="0"/>
              <a:t>of a current user login to a </a:t>
            </a:r>
            <a:r>
              <a:rPr lang="en-US" sz="1600" dirty="0" smtClean="0"/>
              <a:t>database</a:t>
            </a:r>
          </a:p>
          <a:p>
            <a:pPr lvl="1"/>
            <a:r>
              <a:rPr lang="en-US" sz="1600" dirty="0" smtClean="0"/>
              <a:t>A single connection can have 0, 1, or more sessions established on it. The sessions </a:t>
            </a:r>
            <a:r>
              <a:rPr lang="en-US" sz="1600" dirty="0" smtClean="0"/>
              <a:t>are </a:t>
            </a:r>
            <a:r>
              <a:rPr lang="en-US" sz="1600" dirty="0" smtClean="0"/>
              <a:t>independent: a commit in one session does not affect transactions in other </a:t>
            </a:r>
            <a:r>
              <a:rPr lang="en-US" sz="1600" dirty="0" smtClean="0"/>
              <a:t>sessions</a:t>
            </a:r>
            <a:endParaRPr lang="en-US" sz="1600" dirty="0" smtClean="0"/>
          </a:p>
        </p:txBody>
      </p:sp>
      <p:pic>
        <p:nvPicPr>
          <p:cNvPr id="15362" name="Picture 2"/>
          <p:cNvPicPr>
            <a:picLocks noChangeAspect="1" noChangeArrowheads="1"/>
          </p:cNvPicPr>
          <p:nvPr/>
        </p:nvPicPr>
        <p:blipFill>
          <a:blip r:embed="rId3" cstate="print"/>
          <a:srcRect/>
          <a:stretch>
            <a:fillRect/>
          </a:stretch>
        </p:blipFill>
        <p:spPr bwMode="auto">
          <a:xfrm>
            <a:off x="2286000" y="2743200"/>
            <a:ext cx="4486275" cy="4295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Server Process</a:t>
            </a:r>
            <a:endParaRPr lang="en-US" sz="3200" dirty="0">
              <a:latin typeface="+mj-lt"/>
            </a:endParaRPr>
          </a:p>
        </p:txBody>
      </p:sp>
      <p:sp>
        <p:nvSpPr>
          <p:cNvPr id="3" name="Content Placeholder 2"/>
          <p:cNvSpPr>
            <a:spLocks noGrp="1"/>
          </p:cNvSpPr>
          <p:nvPr>
            <p:ph idx="1"/>
          </p:nvPr>
        </p:nvSpPr>
        <p:spPr>
          <a:xfrm>
            <a:off x="609600" y="838200"/>
            <a:ext cx="8229600" cy="5791200"/>
          </a:xfrm>
        </p:spPr>
        <p:txBody>
          <a:bodyPr>
            <a:normAutofit/>
          </a:bodyPr>
          <a:lstStyle/>
          <a:p>
            <a:pPr marL="342900" lvl="1" indent="-342900">
              <a:buFont typeface="Arial" pitchFamily="34" charset="0"/>
              <a:buChar char="•"/>
            </a:pPr>
            <a:r>
              <a:rPr lang="en-US" sz="2000" dirty="0" smtClean="0"/>
              <a:t>Server Process, created on behalf of a user app, perform</a:t>
            </a:r>
          </a:p>
          <a:p>
            <a:pPr lvl="1"/>
            <a:r>
              <a:rPr lang="en-US" sz="1600" dirty="0" smtClean="0"/>
              <a:t>Parse and run SQL statements issued through the application, including </a:t>
            </a:r>
            <a:r>
              <a:rPr lang="en-US" sz="1600" dirty="0" smtClean="0"/>
              <a:t>creating </a:t>
            </a:r>
            <a:r>
              <a:rPr lang="en-US" sz="1600" dirty="0" smtClean="0"/>
              <a:t>and executing the </a:t>
            </a:r>
            <a:r>
              <a:rPr lang="en-US" sz="1600" b="1" dirty="0" smtClean="0"/>
              <a:t>query </a:t>
            </a:r>
            <a:r>
              <a:rPr lang="en-US" sz="1600" b="1" dirty="0" smtClean="0"/>
              <a:t>plan</a:t>
            </a:r>
          </a:p>
          <a:p>
            <a:pPr lvl="1"/>
            <a:r>
              <a:rPr lang="en-US" sz="1600" dirty="0" smtClean="0"/>
              <a:t>Execute PL/SQL </a:t>
            </a:r>
            <a:r>
              <a:rPr lang="en-US" sz="1600" dirty="0" smtClean="0"/>
              <a:t>code</a:t>
            </a:r>
          </a:p>
          <a:p>
            <a:pPr lvl="1"/>
            <a:r>
              <a:rPr lang="en-US" sz="1600" dirty="0" smtClean="0"/>
              <a:t>Read data blocks from data files into the database buffer </a:t>
            </a:r>
            <a:r>
              <a:rPr lang="en-US" sz="1600" dirty="0" smtClean="0"/>
              <a:t>cache</a:t>
            </a:r>
          </a:p>
          <a:p>
            <a:pPr lvl="1"/>
            <a:r>
              <a:rPr lang="en-US" sz="1600" dirty="0" smtClean="0"/>
              <a:t>Return results in such a way that the application can process the information</a:t>
            </a:r>
            <a:endParaRPr lang="en-US" sz="1600" dirty="0" smtClean="0"/>
          </a:p>
          <a:p>
            <a:pPr marL="342900" lvl="1" indent="-342900">
              <a:buFont typeface="Arial" pitchFamily="34" charset="0"/>
              <a:buChar char="•"/>
            </a:pPr>
            <a:r>
              <a:rPr lang="en-US" sz="2000" dirty="0" smtClean="0"/>
              <a:t>Dedicated Server processes </a:t>
            </a:r>
            <a:endParaRPr lang="en-US" sz="2000" dirty="0" smtClean="0"/>
          </a:p>
          <a:p>
            <a:pPr lvl="1"/>
            <a:r>
              <a:rPr lang="en-US" sz="1600" dirty="0" smtClean="0"/>
              <a:t>In dedicated server connections, the client connection is associated with one and only one server </a:t>
            </a:r>
            <a:r>
              <a:rPr lang="en-US" sz="1600" dirty="0" smtClean="0"/>
              <a:t>process. </a:t>
            </a:r>
            <a:r>
              <a:rPr lang="en-US" sz="1600" dirty="0" smtClean="0"/>
              <a:t>Each client process communicates directly with its server </a:t>
            </a:r>
            <a:r>
              <a:rPr lang="en-US" sz="1600" dirty="0" smtClean="0"/>
              <a:t>process. </a:t>
            </a:r>
            <a:r>
              <a:rPr lang="en-US" sz="1600" dirty="0" smtClean="0"/>
              <a:t>The server </a:t>
            </a:r>
            <a:r>
              <a:rPr lang="en-US" sz="1600" dirty="0" smtClean="0"/>
              <a:t>process </a:t>
            </a:r>
            <a:r>
              <a:rPr lang="en-US" sz="1600" dirty="0" smtClean="0"/>
              <a:t>stores process-specific information and the </a:t>
            </a:r>
            <a:r>
              <a:rPr lang="en-US" sz="1600" b="1" dirty="0" smtClean="0"/>
              <a:t>UGA in its PGA </a:t>
            </a:r>
            <a:endParaRPr lang="en-US" sz="1600" dirty="0" smtClean="0"/>
          </a:p>
          <a:p>
            <a:pPr marL="342900" lvl="1" indent="-342900">
              <a:buFont typeface="Arial" pitchFamily="34" charset="0"/>
              <a:buChar char="•"/>
            </a:pPr>
            <a:r>
              <a:rPr lang="en-US" sz="2000" dirty="0" smtClean="0"/>
              <a:t>Shared Server </a:t>
            </a:r>
            <a:r>
              <a:rPr lang="en-US" sz="2000" dirty="0" smtClean="0"/>
              <a:t>process</a:t>
            </a:r>
          </a:p>
          <a:p>
            <a:pPr lvl="1"/>
            <a:r>
              <a:rPr lang="en-US" sz="1600" dirty="0" smtClean="0"/>
              <a:t>In shared server connections, client applications connect over a network to a </a:t>
            </a:r>
            <a:r>
              <a:rPr lang="en-US" sz="1600" b="1" dirty="0" smtClean="0"/>
              <a:t>dispatcher process</a:t>
            </a:r>
            <a:r>
              <a:rPr lang="en-US" sz="1600" dirty="0" smtClean="0"/>
              <a:t>. The dispatcher process receives requests from connected clients and puts them into a request queue in the large pool. The first available shared server process takes the request from the queue and processes it. Afterward the shared server place the result into the dispatcher response queue. The dispatcher process is monitors this queue and transmits the result to the client</a:t>
            </a:r>
          </a:p>
          <a:p>
            <a:pPr lvl="1"/>
            <a:r>
              <a:rPr lang="en-US" sz="1600" dirty="0" smtClean="0"/>
              <a:t>a shared server process has its own PGA. However, the UGA for a session is in the SGA so that any shared server can access session data</a:t>
            </a: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Background Process</a:t>
            </a:r>
            <a:endParaRPr lang="en-US" sz="3200" dirty="0">
              <a:latin typeface="+mj-lt"/>
            </a:endParaRPr>
          </a:p>
        </p:txBody>
      </p:sp>
      <p:sp>
        <p:nvSpPr>
          <p:cNvPr id="3" name="Content Placeholder 2"/>
          <p:cNvSpPr>
            <a:spLocks noGrp="1"/>
          </p:cNvSpPr>
          <p:nvPr>
            <p:ph idx="1"/>
          </p:nvPr>
        </p:nvSpPr>
        <p:spPr>
          <a:xfrm>
            <a:off x="609600" y="838200"/>
            <a:ext cx="8229600" cy="5791200"/>
          </a:xfrm>
        </p:spPr>
        <p:txBody>
          <a:bodyPr>
            <a:normAutofit/>
          </a:bodyPr>
          <a:lstStyle/>
          <a:p>
            <a:pPr marL="342900" lvl="1" indent="-342900">
              <a:buFont typeface="Arial" pitchFamily="34" charset="0"/>
              <a:buChar char="•"/>
            </a:pPr>
            <a:r>
              <a:rPr lang="en-US" sz="2000" dirty="0" smtClean="0"/>
              <a:t>Background process</a:t>
            </a:r>
          </a:p>
          <a:p>
            <a:pPr lvl="1"/>
            <a:r>
              <a:rPr lang="en-US" sz="1600" dirty="0" smtClean="0"/>
              <a:t>perform maintenance tasks required to </a:t>
            </a:r>
            <a:r>
              <a:rPr lang="en-US" sz="1600" dirty="0" smtClean="0"/>
              <a:t>operate </a:t>
            </a:r>
            <a:r>
              <a:rPr lang="en-US" sz="1600" dirty="0" smtClean="0"/>
              <a:t>the database and to maximize performance for multiple </a:t>
            </a:r>
            <a:r>
              <a:rPr lang="en-US" sz="1600" dirty="0" smtClean="0"/>
              <a:t>users. </a:t>
            </a:r>
          </a:p>
          <a:p>
            <a:pPr marL="342900" lvl="1" indent="-342900">
              <a:buFont typeface="Arial" pitchFamily="34" charset="0"/>
              <a:buChar char="•"/>
            </a:pPr>
            <a:r>
              <a:rPr lang="en-US" sz="2000" dirty="0" smtClean="0"/>
              <a:t>Process Monitor Process (PMON)</a:t>
            </a:r>
            <a:endParaRPr lang="en-US" sz="2000" dirty="0" smtClean="0"/>
          </a:p>
          <a:p>
            <a:pPr lvl="1"/>
            <a:r>
              <a:rPr lang="en-US" sz="1600" dirty="0" smtClean="0"/>
              <a:t>monitors the other background processes and </a:t>
            </a:r>
            <a:r>
              <a:rPr lang="en-US" sz="1600" dirty="0" err="1" smtClean="0"/>
              <a:t>and</a:t>
            </a:r>
            <a:r>
              <a:rPr lang="en-US" sz="1600" dirty="0" smtClean="0"/>
              <a:t> </a:t>
            </a:r>
            <a:r>
              <a:rPr lang="en-US" sz="1600" dirty="0" smtClean="0"/>
              <a:t>performs process recovery when a server or dispatcher process terminates </a:t>
            </a:r>
            <a:r>
              <a:rPr lang="en-US" sz="1600" dirty="0" smtClean="0"/>
              <a:t>abnormally </a:t>
            </a:r>
            <a:r>
              <a:rPr lang="en-US" sz="1600" dirty="0" smtClean="0"/>
              <a:t>PMON is responsible for cleaning up the database buffer cache and freeing </a:t>
            </a:r>
            <a:r>
              <a:rPr lang="en-US" sz="1600" dirty="0" smtClean="0"/>
              <a:t>resources </a:t>
            </a:r>
            <a:r>
              <a:rPr lang="en-US" sz="1600" dirty="0" smtClean="0"/>
              <a:t>that the client process was using</a:t>
            </a:r>
            <a:r>
              <a:rPr lang="en-US" sz="1600" b="1" dirty="0" smtClean="0"/>
              <a:t> </a:t>
            </a:r>
          </a:p>
          <a:p>
            <a:pPr lvl="1"/>
            <a:r>
              <a:rPr lang="en-US" sz="1600" dirty="0" smtClean="0"/>
              <a:t>PMON also registers information about the instance and dispatcher processes with </a:t>
            </a:r>
            <a:r>
              <a:rPr lang="en-US" sz="1600" dirty="0" smtClean="0"/>
              <a:t>the </a:t>
            </a:r>
            <a:r>
              <a:rPr lang="en-US" sz="1600" b="1" dirty="0" smtClean="0"/>
              <a:t>Oracle Net </a:t>
            </a:r>
            <a:r>
              <a:rPr lang="en-US" sz="1600" b="1" dirty="0" smtClean="0"/>
              <a:t>listener. </a:t>
            </a:r>
            <a:r>
              <a:rPr lang="en-US" sz="1600" dirty="0" smtClean="0"/>
              <a:t>When an </a:t>
            </a:r>
            <a:r>
              <a:rPr lang="en-US" sz="1600" dirty="0" smtClean="0"/>
              <a:t>instance </a:t>
            </a:r>
            <a:r>
              <a:rPr lang="en-US" sz="1600" dirty="0" smtClean="0"/>
              <a:t>starts, PMON polls the listener to determine whether it is running. If the listener </a:t>
            </a:r>
            <a:r>
              <a:rPr lang="en-US" sz="1600" dirty="0" smtClean="0"/>
              <a:t>is </a:t>
            </a:r>
            <a:r>
              <a:rPr lang="en-US" sz="1600" dirty="0" smtClean="0"/>
              <a:t>running, then PMON passes it relevant parameters. If it is not running, then </a:t>
            </a:r>
            <a:r>
              <a:rPr lang="en-US" sz="1600" dirty="0" smtClean="0"/>
              <a:t>PMON </a:t>
            </a:r>
            <a:r>
              <a:rPr lang="en-US" sz="1600" dirty="0" smtClean="0"/>
              <a:t>periodically attempts to contact </a:t>
            </a:r>
            <a:r>
              <a:rPr lang="en-US" sz="1600" dirty="0" smtClean="0"/>
              <a:t>it</a:t>
            </a:r>
            <a:endParaRPr lang="en-US" sz="1600" dirty="0" smtClean="0"/>
          </a:p>
          <a:p>
            <a:pPr marL="342900" lvl="1" indent="-342900">
              <a:buFont typeface="Arial" pitchFamily="34" charset="0"/>
              <a:buChar char="•"/>
            </a:pPr>
            <a:endParaRPr lang="en-US" sz="2000" dirty="0" smtClean="0"/>
          </a:p>
          <a:p>
            <a:pPr lvl="1"/>
            <a:endParaRPr lang="en-US" sz="16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Temporary Table</a:t>
            </a:r>
            <a:endParaRPr lang="en-US" sz="3200" dirty="0"/>
          </a:p>
        </p:txBody>
      </p:sp>
      <p:sp>
        <p:nvSpPr>
          <p:cNvPr id="3" name="Content Placeholder 2"/>
          <p:cNvSpPr>
            <a:spLocks noGrp="1"/>
          </p:cNvSpPr>
          <p:nvPr>
            <p:ph idx="1"/>
          </p:nvPr>
        </p:nvSpPr>
        <p:spPr>
          <a:xfrm>
            <a:off x="609600" y="762000"/>
            <a:ext cx="8229600" cy="5638799"/>
          </a:xfrm>
        </p:spPr>
        <p:txBody>
          <a:bodyPr>
            <a:normAutofit/>
          </a:bodyPr>
          <a:lstStyle/>
          <a:p>
            <a:r>
              <a:rPr lang="en-US" sz="2000" dirty="0" smtClean="0"/>
              <a:t>Oracle Database temporary tables hold data that exists only for the duration of a transaction or session. Data in a temporary table is private to the session, which means that each session can only see and modify its own data</a:t>
            </a:r>
          </a:p>
          <a:p>
            <a:pPr lvl="1"/>
            <a:r>
              <a:rPr lang="en-US" sz="1600" dirty="0"/>
              <a:t>CREATE GLOBAL TEMPORARY </a:t>
            </a:r>
            <a:r>
              <a:rPr lang="en-US" sz="1600" dirty="0" smtClean="0"/>
              <a:t>TABLE … </a:t>
            </a:r>
          </a:p>
          <a:p>
            <a:pPr lvl="1"/>
            <a:r>
              <a:rPr lang="en-US" sz="1600" dirty="0" smtClean="0"/>
              <a:t>ON COMMIT (</a:t>
            </a:r>
            <a:r>
              <a:rPr lang="en-US" sz="1600" dirty="0"/>
              <a:t>specifies whether the table data is transaction-specific (default) </a:t>
            </a:r>
            <a:r>
              <a:rPr lang="en-US" sz="1600" dirty="0" smtClean="0"/>
              <a:t>or session-specific</a:t>
            </a:r>
            <a:r>
              <a:rPr lang="en-US" sz="1600" dirty="0"/>
              <a:t>.</a:t>
            </a:r>
            <a:r>
              <a:rPr lang="en-US" sz="1600" dirty="0" smtClean="0"/>
              <a:t>)</a:t>
            </a:r>
          </a:p>
          <a:p>
            <a:r>
              <a:rPr lang="en-US" sz="2000" dirty="0" smtClean="0"/>
              <a:t>when creating a temporary table in an Oracle database, it creates a static table definition. The temporary table is a persistent object described in the </a:t>
            </a:r>
            <a:r>
              <a:rPr lang="en-US" sz="2000" b="1" dirty="0" smtClean="0"/>
              <a:t>data dictionary</a:t>
            </a:r>
            <a:r>
              <a:rPr lang="en-US" sz="2000" dirty="0" smtClean="0"/>
              <a:t>, but appears empty until your session inserts data into the table</a:t>
            </a:r>
          </a:p>
          <a:p>
            <a:r>
              <a:rPr lang="en-US" sz="2000" dirty="0" smtClean="0"/>
              <a:t>Segment Allocation in Temporary Tables</a:t>
            </a:r>
          </a:p>
          <a:p>
            <a:pPr lvl="1"/>
            <a:r>
              <a:rPr lang="en-US" sz="1600" dirty="0" smtClean="0"/>
              <a:t>Temporary tables and their indexes do not automatically allocate a segment when created. Instead, temporary segments are allocated when data is first inserted. Until data is loaded in a session the table appears empty. Temporary segments are </a:t>
            </a:r>
            <a:r>
              <a:rPr lang="en-US" sz="1600" dirty="0" err="1" smtClean="0"/>
              <a:t>deallocated</a:t>
            </a:r>
            <a:r>
              <a:rPr lang="en-US" sz="1600" dirty="0" smtClean="0"/>
              <a:t> at the end of the transaction for transaction-specific temporary tables and at the end of the session for session-specific temporary tables</a:t>
            </a:r>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System Monitor Process</a:t>
            </a:r>
            <a:endParaRPr lang="en-US" sz="3200" dirty="0">
              <a:latin typeface="+mj-lt"/>
            </a:endParaRPr>
          </a:p>
        </p:txBody>
      </p:sp>
      <p:sp>
        <p:nvSpPr>
          <p:cNvPr id="3" name="Content Placeholder 2"/>
          <p:cNvSpPr>
            <a:spLocks noGrp="1"/>
          </p:cNvSpPr>
          <p:nvPr>
            <p:ph idx="1"/>
          </p:nvPr>
        </p:nvSpPr>
        <p:spPr>
          <a:xfrm>
            <a:off x="609600" y="838200"/>
            <a:ext cx="8229600" cy="5791200"/>
          </a:xfrm>
        </p:spPr>
        <p:txBody>
          <a:bodyPr>
            <a:normAutofit/>
          </a:bodyPr>
          <a:lstStyle/>
          <a:p>
            <a:pPr marL="342900" lvl="1" indent="-342900">
              <a:buFont typeface="Arial" pitchFamily="34" charset="0"/>
              <a:buChar char="•"/>
            </a:pPr>
            <a:r>
              <a:rPr lang="en-US" sz="2000" dirty="0" smtClean="0"/>
              <a:t>System Monitor Process (SMON)</a:t>
            </a:r>
            <a:endParaRPr lang="en-US" sz="2000" dirty="0" smtClean="0"/>
          </a:p>
          <a:p>
            <a:pPr lvl="1"/>
            <a:r>
              <a:rPr lang="en-US" sz="1600" dirty="0" smtClean="0"/>
              <a:t>in charge of a variety of system-level </a:t>
            </a:r>
            <a:r>
              <a:rPr lang="en-US" sz="1600" dirty="0" smtClean="0"/>
              <a:t>cleanup duties, includes:</a:t>
            </a:r>
          </a:p>
          <a:p>
            <a:pPr marL="800100" lvl="1" indent="-342900">
              <a:buFont typeface="+mj-lt"/>
              <a:buAutoNum type="arabicPeriod"/>
            </a:pPr>
            <a:r>
              <a:rPr lang="en-US" sz="1600" dirty="0" smtClean="0"/>
              <a:t>Performing </a:t>
            </a:r>
            <a:r>
              <a:rPr lang="en-US" sz="1600" dirty="0" smtClean="0"/>
              <a:t>instance recovery, if necessary, at instance </a:t>
            </a:r>
            <a:r>
              <a:rPr lang="en-US" sz="1600" dirty="0" smtClean="0"/>
              <a:t>startup</a:t>
            </a:r>
          </a:p>
          <a:p>
            <a:pPr marL="800100" lvl="1" indent="-342900">
              <a:buFont typeface="+mj-lt"/>
              <a:buAutoNum type="arabicPeriod"/>
            </a:pPr>
            <a:r>
              <a:rPr lang="en-US" sz="1600" dirty="0" smtClean="0"/>
              <a:t>Recovering terminated transactions that were skipped during instance </a:t>
            </a:r>
            <a:r>
              <a:rPr lang="en-US" sz="1600" dirty="0" smtClean="0"/>
              <a:t>recovery </a:t>
            </a:r>
            <a:r>
              <a:rPr lang="en-US" sz="1600" dirty="0" smtClean="0"/>
              <a:t>because of file-read or </a:t>
            </a:r>
            <a:r>
              <a:rPr lang="en-US" sz="1600" dirty="0" err="1" smtClean="0"/>
              <a:t>tablespace</a:t>
            </a:r>
            <a:r>
              <a:rPr lang="en-US" sz="1600" dirty="0" smtClean="0"/>
              <a:t> offline </a:t>
            </a:r>
            <a:r>
              <a:rPr lang="en-US" sz="1600" dirty="0" smtClean="0"/>
              <a:t>errors. </a:t>
            </a:r>
            <a:r>
              <a:rPr lang="en-US" sz="1600" dirty="0" smtClean="0"/>
              <a:t>SMON recovers the </a:t>
            </a:r>
            <a:r>
              <a:rPr lang="en-US" sz="1600" dirty="0" smtClean="0"/>
              <a:t>transactions </a:t>
            </a:r>
            <a:r>
              <a:rPr lang="en-US" sz="1600" dirty="0" smtClean="0"/>
              <a:t>when the </a:t>
            </a:r>
            <a:r>
              <a:rPr lang="en-US" sz="1600" dirty="0" err="1" smtClean="0"/>
              <a:t>tablespace</a:t>
            </a:r>
            <a:r>
              <a:rPr lang="en-US" sz="1600" dirty="0" smtClean="0"/>
              <a:t> or file is brought back </a:t>
            </a:r>
            <a:r>
              <a:rPr lang="en-US" sz="1600" dirty="0" smtClean="0"/>
              <a:t>online</a:t>
            </a:r>
          </a:p>
          <a:p>
            <a:pPr marL="800100" lvl="1" indent="-342900">
              <a:buFont typeface="+mj-lt"/>
              <a:buAutoNum type="arabicPeriod"/>
            </a:pPr>
            <a:r>
              <a:rPr lang="en-US" sz="1600" dirty="0" smtClean="0"/>
              <a:t>Cleaning up unused temporary </a:t>
            </a:r>
            <a:r>
              <a:rPr lang="en-US" sz="1600" b="1" dirty="0" smtClean="0"/>
              <a:t>segments</a:t>
            </a:r>
          </a:p>
          <a:p>
            <a:pPr marL="800100" lvl="1" indent="-342900">
              <a:buFont typeface="+mj-lt"/>
              <a:buAutoNum type="arabicPeriod"/>
            </a:pPr>
            <a:r>
              <a:rPr lang="en-US" sz="1600" dirty="0" smtClean="0"/>
              <a:t>Coalescing contiguous free extents within dictionary-managed </a:t>
            </a:r>
            <a:r>
              <a:rPr lang="en-US" sz="1600" dirty="0" err="1" smtClean="0"/>
              <a:t>tablespaces</a:t>
            </a:r>
            <a:endParaRPr lang="en-US" sz="1600" dirty="0" smtClean="0"/>
          </a:p>
          <a:p>
            <a:pPr lvl="1"/>
            <a:r>
              <a:rPr lang="en-US" sz="1600" dirty="0" smtClean="0"/>
              <a:t>SMON checks regularly to see whether it is needed. Other processes can call SMON </a:t>
            </a:r>
            <a:r>
              <a:rPr lang="en-US" sz="1600" dirty="0" smtClean="0"/>
              <a:t>if </a:t>
            </a:r>
            <a:r>
              <a:rPr lang="en-US" sz="1600" dirty="0" smtClean="0"/>
              <a:t>they detect a need for </a:t>
            </a:r>
            <a:r>
              <a:rPr lang="en-US" sz="1600" dirty="0" smtClean="0"/>
              <a:t>it</a:t>
            </a:r>
          </a:p>
          <a:p>
            <a:pPr lvl="1"/>
            <a:endParaRPr lang="en-US" sz="1600" dirty="0" smtClean="0"/>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Database Writer Process</a:t>
            </a:r>
            <a:endParaRPr lang="en-US" sz="3200" dirty="0">
              <a:latin typeface="+mj-lt"/>
            </a:endParaRPr>
          </a:p>
        </p:txBody>
      </p:sp>
      <p:sp>
        <p:nvSpPr>
          <p:cNvPr id="3" name="Content Placeholder 2"/>
          <p:cNvSpPr>
            <a:spLocks noGrp="1"/>
          </p:cNvSpPr>
          <p:nvPr>
            <p:ph idx="1"/>
          </p:nvPr>
        </p:nvSpPr>
        <p:spPr>
          <a:xfrm>
            <a:off x="609600" y="838200"/>
            <a:ext cx="8229600" cy="5791200"/>
          </a:xfrm>
        </p:spPr>
        <p:txBody>
          <a:bodyPr>
            <a:normAutofit/>
          </a:bodyPr>
          <a:lstStyle/>
          <a:p>
            <a:pPr marL="342900" lvl="1" indent="-342900">
              <a:buFont typeface="Arial" pitchFamily="34" charset="0"/>
              <a:buChar char="•"/>
            </a:pPr>
            <a:r>
              <a:rPr lang="en-US" sz="2000" dirty="0" smtClean="0"/>
              <a:t>Database Writer Process (</a:t>
            </a:r>
            <a:r>
              <a:rPr lang="en-US" sz="2000" dirty="0" err="1" smtClean="0"/>
              <a:t>DBW</a:t>
            </a:r>
            <a:r>
              <a:rPr lang="en-US" sz="2000" i="1" dirty="0" err="1" smtClean="0"/>
              <a:t>n</a:t>
            </a:r>
            <a:r>
              <a:rPr lang="en-US" sz="2000" dirty="0" smtClean="0"/>
              <a:t>)</a:t>
            </a:r>
          </a:p>
          <a:p>
            <a:pPr lvl="1"/>
            <a:r>
              <a:rPr lang="en-US" sz="1600" dirty="0" smtClean="0"/>
              <a:t>Writes </a:t>
            </a:r>
            <a:r>
              <a:rPr lang="en-US" sz="1600" dirty="0" smtClean="0"/>
              <a:t>the contents of database buffers to </a:t>
            </a:r>
            <a:r>
              <a:rPr lang="en-US" sz="1600" dirty="0" smtClean="0"/>
              <a:t>data files. </a:t>
            </a:r>
            <a:r>
              <a:rPr lang="en-US" sz="1600" dirty="0" err="1" smtClean="0"/>
              <a:t>DBW</a:t>
            </a:r>
            <a:r>
              <a:rPr lang="en-US" sz="1600" i="1" dirty="0" err="1" smtClean="0"/>
              <a:t>n</a:t>
            </a:r>
            <a:r>
              <a:rPr lang="en-US" sz="1600" dirty="0" smtClean="0"/>
              <a:t> processes write modified buffers in the database buffer cache to </a:t>
            </a:r>
            <a:r>
              <a:rPr lang="en-US" sz="1600" dirty="0" smtClean="0"/>
              <a:t>disk</a:t>
            </a:r>
          </a:p>
          <a:p>
            <a:pPr lvl="1"/>
            <a:r>
              <a:rPr lang="en-US" sz="1600" dirty="0" smtClean="0"/>
              <a:t>In many cases the blocks that </a:t>
            </a:r>
            <a:r>
              <a:rPr lang="en-US" sz="1600" dirty="0" err="1" smtClean="0"/>
              <a:t>DBW</a:t>
            </a:r>
            <a:r>
              <a:rPr lang="en-US" sz="1600" i="1" dirty="0" err="1" smtClean="0"/>
              <a:t>n</a:t>
            </a:r>
            <a:r>
              <a:rPr lang="en-US" sz="1600" i="1" dirty="0" smtClean="0"/>
              <a:t> </a:t>
            </a:r>
            <a:r>
              <a:rPr lang="en-US" sz="1600" dirty="0" smtClean="0"/>
              <a:t>writes are scattered throughout the </a:t>
            </a:r>
            <a:r>
              <a:rPr lang="en-US" sz="1600" dirty="0" smtClean="0"/>
              <a:t>disk which </a:t>
            </a:r>
            <a:r>
              <a:rPr lang="en-US" sz="1600" dirty="0" smtClean="0"/>
              <a:t>the </a:t>
            </a:r>
            <a:r>
              <a:rPr lang="en-US" sz="1600" dirty="0" smtClean="0"/>
              <a:t>tends </a:t>
            </a:r>
            <a:r>
              <a:rPr lang="en-US" sz="1600" dirty="0" smtClean="0"/>
              <a:t>to be slower than the sequential writes performed by </a:t>
            </a:r>
            <a:r>
              <a:rPr lang="en-US" sz="1600" dirty="0" smtClean="0"/>
              <a:t>LGWR</a:t>
            </a:r>
          </a:p>
          <a:p>
            <a:pPr marL="342900" lvl="1" indent="-342900">
              <a:buFont typeface="Arial" pitchFamily="34" charset="0"/>
              <a:buChar char="•"/>
            </a:pPr>
            <a:r>
              <a:rPr lang="en-US" sz="2000" dirty="0" err="1" smtClean="0"/>
              <a:t>DBWn</a:t>
            </a:r>
            <a:r>
              <a:rPr lang="en-US" sz="2000" dirty="0" smtClean="0"/>
              <a:t> starts to work when </a:t>
            </a:r>
            <a:endParaRPr lang="en-US" sz="2000" dirty="0" smtClean="0"/>
          </a:p>
          <a:p>
            <a:pPr lvl="1"/>
            <a:r>
              <a:rPr lang="en-US" sz="1600" dirty="0" smtClean="0"/>
              <a:t>When a server process cannot find a clean reusable buffer after scanning a threshold number of buffers, it signals </a:t>
            </a:r>
            <a:r>
              <a:rPr lang="en-US" sz="1600" dirty="0" err="1" smtClean="0"/>
              <a:t>DBWn</a:t>
            </a:r>
            <a:r>
              <a:rPr lang="en-US" sz="1600" dirty="0" smtClean="0"/>
              <a:t> to write. </a:t>
            </a:r>
            <a:r>
              <a:rPr lang="en-US" sz="1600" dirty="0" err="1" smtClean="0"/>
              <a:t>DBWn</a:t>
            </a:r>
            <a:r>
              <a:rPr lang="en-US" sz="1600" dirty="0" smtClean="0"/>
              <a:t> writes dirty buffers to disk asynchronously if possible while performing other processing</a:t>
            </a:r>
          </a:p>
          <a:p>
            <a:pPr lvl="1"/>
            <a:r>
              <a:rPr lang="en-US" sz="1600" dirty="0" err="1" smtClean="0"/>
              <a:t>DBWn</a:t>
            </a:r>
            <a:r>
              <a:rPr lang="en-US" sz="1600" dirty="0" smtClean="0"/>
              <a:t> periodically writes buffers to advance the checkpoint, which is the position in the redo thread from which instance recovery begins. The log position of the checkpoint is determined by the oldest dirty buffer in the buffer cache</a:t>
            </a: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a:latin typeface="+mj-lt"/>
              </a:rPr>
              <a:t>LGWR </a:t>
            </a:r>
            <a:r>
              <a:rPr lang="en-US" sz="3200" dirty="0" smtClean="0">
                <a:latin typeface="+mj-lt"/>
              </a:rPr>
              <a:t>Process</a:t>
            </a:r>
            <a:endParaRPr lang="en-US" sz="3200" dirty="0">
              <a:latin typeface="+mj-lt"/>
            </a:endParaRPr>
          </a:p>
        </p:txBody>
      </p:sp>
      <p:sp>
        <p:nvSpPr>
          <p:cNvPr id="3" name="Content Placeholder 2"/>
          <p:cNvSpPr>
            <a:spLocks noGrp="1"/>
          </p:cNvSpPr>
          <p:nvPr>
            <p:ph idx="1"/>
          </p:nvPr>
        </p:nvSpPr>
        <p:spPr>
          <a:xfrm>
            <a:off x="609600" y="838200"/>
            <a:ext cx="8229600" cy="5791200"/>
          </a:xfrm>
        </p:spPr>
        <p:txBody>
          <a:bodyPr>
            <a:normAutofit/>
          </a:bodyPr>
          <a:lstStyle/>
          <a:p>
            <a:pPr marL="342900" lvl="1" indent="-342900">
              <a:buFont typeface="Arial" pitchFamily="34" charset="0"/>
              <a:buChar char="•"/>
            </a:pPr>
            <a:r>
              <a:rPr lang="en-US" sz="2000" dirty="0" smtClean="0"/>
              <a:t>Log Writer Process (</a:t>
            </a:r>
            <a:r>
              <a:rPr lang="en-US" sz="2000" dirty="0" smtClean="0"/>
              <a:t>LGWR)</a:t>
            </a:r>
          </a:p>
          <a:p>
            <a:pPr lvl="1"/>
            <a:r>
              <a:rPr lang="en-US" sz="1600" dirty="0" smtClean="0"/>
              <a:t>manages the redo log </a:t>
            </a:r>
            <a:r>
              <a:rPr lang="en-US" sz="1600" dirty="0" smtClean="0"/>
              <a:t>buffer, write redo log buffer to online redo log</a:t>
            </a:r>
          </a:p>
          <a:p>
            <a:pPr lvl="1"/>
            <a:r>
              <a:rPr lang="en-US" sz="1600" dirty="0" smtClean="0"/>
              <a:t>By separating the tasks </a:t>
            </a:r>
            <a:r>
              <a:rPr lang="en-US" sz="1600" dirty="0" smtClean="0"/>
              <a:t>of </a:t>
            </a:r>
            <a:r>
              <a:rPr lang="en-US" sz="1600" b="1" dirty="0" smtClean="0"/>
              <a:t>modifying database buffers</a:t>
            </a:r>
            <a:r>
              <a:rPr lang="en-US" sz="1600" dirty="0" smtClean="0"/>
              <a:t>, </a:t>
            </a:r>
            <a:r>
              <a:rPr lang="en-US" sz="1600" dirty="0" smtClean="0"/>
              <a:t>(</a:t>
            </a:r>
            <a:r>
              <a:rPr lang="en-US" sz="1600" dirty="0" err="1" smtClean="0"/>
              <a:t>DBWn</a:t>
            </a:r>
            <a:r>
              <a:rPr lang="en-US" sz="1600" dirty="0" smtClean="0"/>
              <a:t>) </a:t>
            </a:r>
            <a:r>
              <a:rPr lang="en-US" sz="1600" b="1" dirty="0" smtClean="0"/>
              <a:t>performing </a:t>
            </a:r>
            <a:r>
              <a:rPr lang="en-US" sz="1600" b="1" dirty="0" smtClean="0"/>
              <a:t>scattered writes </a:t>
            </a:r>
            <a:r>
              <a:rPr lang="en-US" sz="1600" dirty="0" smtClean="0"/>
              <a:t>of dirty buffers to disk, </a:t>
            </a:r>
            <a:r>
              <a:rPr lang="en-US" sz="1600" dirty="0" smtClean="0"/>
              <a:t>and (LGWR) </a:t>
            </a:r>
            <a:r>
              <a:rPr lang="en-US" sz="1600" b="1" dirty="0" smtClean="0"/>
              <a:t>performing </a:t>
            </a:r>
            <a:r>
              <a:rPr lang="en-US" sz="1600" b="1" dirty="0" smtClean="0"/>
              <a:t>fast sequential writes</a:t>
            </a:r>
            <a:r>
              <a:rPr lang="en-US" sz="1600" dirty="0" smtClean="0"/>
              <a:t> of redo to disk, the database improves performance</a:t>
            </a:r>
            <a:r>
              <a:rPr lang="en-US" sz="1600" dirty="0" smtClean="0"/>
              <a:t>.</a:t>
            </a:r>
          </a:p>
          <a:p>
            <a:pPr lvl="1"/>
            <a:r>
              <a:rPr lang="en-US" sz="1600" dirty="0" smtClean="0"/>
              <a:t>LGWR writes synchronously to the active mirrored group of online redo log files. If a log file is inaccessible, then LGWR continues writing </a:t>
            </a:r>
            <a:r>
              <a:rPr lang="en-US" sz="1600" dirty="0" smtClean="0"/>
              <a:t>to </a:t>
            </a:r>
            <a:r>
              <a:rPr lang="en-US" sz="1600" dirty="0" smtClean="0"/>
              <a:t>other files in the group and writes an error to the LGWR trace file and the </a:t>
            </a:r>
            <a:r>
              <a:rPr lang="en-US" sz="1600" b="1" dirty="0" smtClean="0"/>
              <a:t>alert log.</a:t>
            </a:r>
            <a:r>
              <a:rPr lang="en-US" sz="1600" dirty="0" smtClean="0"/>
              <a:t> </a:t>
            </a:r>
            <a:r>
              <a:rPr lang="en-US" sz="1600" dirty="0" smtClean="0"/>
              <a:t>If </a:t>
            </a:r>
            <a:r>
              <a:rPr lang="en-US" sz="1600" dirty="0" smtClean="0"/>
              <a:t>all files in a group are damaged, or if the group is unavailable because it has not </a:t>
            </a:r>
            <a:r>
              <a:rPr lang="en-US" sz="1600" dirty="0" smtClean="0"/>
              <a:t>been </a:t>
            </a:r>
            <a:r>
              <a:rPr lang="en-US" sz="1600" dirty="0" smtClean="0"/>
              <a:t>archived, then LGWR cannot continue to function</a:t>
            </a:r>
            <a:endParaRPr lang="en-US" sz="1600" dirty="0" smtClean="0"/>
          </a:p>
          <a:p>
            <a:pPr marL="342900" lvl="1" indent="-342900">
              <a:buFont typeface="Arial" pitchFamily="34" charset="0"/>
              <a:buChar char="•"/>
            </a:pPr>
            <a:r>
              <a:rPr lang="en-US" sz="2000" dirty="0" smtClean="0"/>
              <a:t>LGWR writes all redo entries when </a:t>
            </a:r>
          </a:p>
          <a:p>
            <a:pPr lvl="1"/>
            <a:r>
              <a:rPr lang="en-US" sz="1600" dirty="0" smtClean="0"/>
              <a:t>A </a:t>
            </a:r>
            <a:r>
              <a:rPr lang="en-US" sz="1600" dirty="0" smtClean="0"/>
              <a:t>user commits a </a:t>
            </a:r>
            <a:r>
              <a:rPr lang="en-US" sz="1600" dirty="0" smtClean="0"/>
              <a:t>transaction</a:t>
            </a:r>
          </a:p>
          <a:p>
            <a:pPr lvl="1"/>
            <a:r>
              <a:rPr lang="en-US" sz="1600" dirty="0" smtClean="0"/>
              <a:t>An online redo log switch </a:t>
            </a:r>
            <a:r>
              <a:rPr lang="en-US" sz="1600" dirty="0" smtClean="0"/>
              <a:t>occurs</a:t>
            </a:r>
          </a:p>
          <a:p>
            <a:pPr lvl="1"/>
            <a:r>
              <a:rPr lang="en-US" sz="1600" dirty="0" smtClean="0"/>
              <a:t>Three seconds have passed since LGWR last </a:t>
            </a:r>
            <a:r>
              <a:rPr lang="en-US" sz="1600" dirty="0" smtClean="0"/>
              <a:t>wrote</a:t>
            </a:r>
          </a:p>
          <a:p>
            <a:pPr lvl="1"/>
            <a:r>
              <a:rPr lang="en-US" sz="1600" dirty="0" smtClean="0"/>
              <a:t>The redo log buffer is one-third full or contains 1 MB of buffered </a:t>
            </a:r>
            <a:r>
              <a:rPr lang="en-US" sz="1600" dirty="0" smtClean="0"/>
              <a:t>data</a:t>
            </a:r>
          </a:p>
          <a:p>
            <a:pPr lvl="1"/>
            <a:r>
              <a:rPr lang="en-US" sz="1600" dirty="0" err="1" smtClean="0"/>
              <a:t>DBW</a:t>
            </a:r>
            <a:r>
              <a:rPr lang="en-US" sz="1600" i="1" dirty="0" err="1" smtClean="0"/>
              <a:t>n</a:t>
            </a:r>
            <a:r>
              <a:rPr lang="en-US" sz="1600" i="1" dirty="0" smtClean="0"/>
              <a:t> </a:t>
            </a:r>
            <a:r>
              <a:rPr lang="en-US" sz="1600" dirty="0" smtClean="0"/>
              <a:t>must write modified buffers to </a:t>
            </a:r>
            <a:r>
              <a:rPr lang="en-US" sz="1600" dirty="0" smtClean="0"/>
              <a:t>disk</a:t>
            </a:r>
            <a:br>
              <a:rPr lang="en-US" sz="1600" dirty="0" smtClean="0"/>
            </a:br>
            <a:r>
              <a:rPr lang="en-US" sz="1600" dirty="0" smtClean="0">
                <a:solidFill>
                  <a:srgbClr val="FF0000"/>
                </a:solidFill>
              </a:rPr>
              <a:t>Before </a:t>
            </a:r>
            <a:r>
              <a:rPr lang="en-US" sz="1600" dirty="0" err="1" smtClean="0">
                <a:solidFill>
                  <a:srgbClr val="FF0000"/>
                </a:solidFill>
              </a:rPr>
              <a:t>DBWn</a:t>
            </a:r>
            <a:r>
              <a:rPr lang="en-US" sz="1600" dirty="0" smtClean="0">
                <a:solidFill>
                  <a:srgbClr val="FF0000"/>
                </a:solidFill>
              </a:rPr>
              <a:t> can write a dirty buffer, redo records associated with changes to </a:t>
            </a:r>
            <a:r>
              <a:rPr lang="en-US" sz="1600" dirty="0" smtClean="0">
                <a:solidFill>
                  <a:srgbClr val="FF0000"/>
                </a:solidFill>
              </a:rPr>
              <a:t>the </a:t>
            </a:r>
            <a:r>
              <a:rPr lang="en-US" sz="1600" dirty="0" smtClean="0">
                <a:solidFill>
                  <a:srgbClr val="FF0000"/>
                </a:solidFill>
              </a:rPr>
              <a:t>buffer must be written to disk (the </a:t>
            </a:r>
            <a:r>
              <a:rPr lang="en-US" sz="1600" b="1" dirty="0" smtClean="0">
                <a:solidFill>
                  <a:srgbClr val="FF0000"/>
                </a:solidFill>
              </a:rPr>
              <a:t>write-ahead protocol). If </a:t>
            </a:r>
            <a:r>
              <a:rPr lang="en-US" sz="1600" b="1" dirty="0" err="1" smtClean="0">
                <a:solidFill>
                  <a:srgbClr val="FF0000"/>
                </a:solidFill>
              </a:rPr>
              <a:t>DBWn</a:t>
            </a:r>
            <a:r>
              <a:rPr lang="en-US" sz="1600" b="1" dirty="0" smtClean="0">
                <a:solidFill>
                  <a:srgbClr val="FF0000"/>
                </a:solidFill>
              </a:rPr>
              <a:t> finds </a:t>
            </a:r>
            <a:r>
              <a:rPr lang="en-US" sz="1600" b="1" dirty="0" smtClean="0">
                <a:solidFill>
                  <a:srgbClr val="FF0000"/>
                </a:solidFill>
              </a:rPr>
              <a:t>that </a:t>
            </a:r>
            <a:r>
              <a:rPr lang="en-US" sz="1600" dirty="0" smtClean="0">
                <a:solidFill>
                  <a:srgbClr val="FF0000"/>
                </a:solidFill>
              </a:rPr>
              <a:t>some redo records have not been written, it signals LGWR to write the records </a:t>
            </a:r>
            <a:r>
              <a:rPr lang="en-US" sz="1600" dirty="0" smtClean="0">
                <a:solidFill>
                  <a:srgbClr val="FF0000"/>
                </a:solidFill>
              </a:rPr>
              <a:t>to </a:t>
            </a:r>
            <a:r>
              <a:rPr lang="en-US" sz="1600" dirty="0" smtClean="0">
                <a:solidFill>
                  <a:srgbClr val="FF0000"/>
                </a:solidFill>
              </a:rPr>
              <a:t>disk and waits for LGWR to complete before writing the data buffers to disk</a:t>
            </a:r>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LGWR </a:t>
            </a:r>
            <a:r>
              <a:rPr lang="en-US" sz="3200" dirty="0" smtClean="0">
                <a:latin typeface="+mj-lt"/>
              </a:rPr>
              <a:t>Process (Cont.)</a:t>
            </a:r>
            <a:endParaRPr lang="en-US" sz="3200" dirty="0">
              <a:latin typeface="+mj-lt"/>
            </a:endParaRPr>
          </a:p>
        </p:txBody>
      </p:sp>
      <p:sp>
        <p:nvSpPr>
          <p:cNvPr id="3" name="Content Placeholder 2"/>
          <p:cNvSpPr>
            <a:spLocks noGrp="1"/>
          </p:cNvSpPr>
          <p:nvPr>
            <p:ph idx="1"/>
          </p:nvPr>
        </p:nvSpPr>
        <p:spPr>
          <a:xfrm>
            <a:off x="609600" y="838200"/>
            <a:ext cx="8229600" cy="5791200"/>
          </a:xfrm>
        </p:spPr>
        <p:txBody>
          <a:bodyPr>
            <a:normAutofit/>
          </a:bodyPr>
          <a:lstStyle/>
          <a:p>
            <a:pPr marL="342900" lvl="1" indent="-342900">
              <a:buFont typeface="Arial" pitchFamily="34" charset="0"/>
              <a:buChar char="•"/>
            </a:pPr>
            <a:r>
              <a:rPr lang="en-US" sz="2000" dirty="0" smtClean="0"/>
              <a:t>LGWR and Commit</a:t>
            </a:r>
          </a:p>
          <a:p>
            <a:pPr lvl="1"/>
            <a:r>
              <a:rPr lang="en-US" sz="1600" dirty="0" smtClean="0"/>
              <a:t>When </a:t>
            </a:r>
            <a:r>
              <a:rPr lang="en-US" sz="1600" dirty="0" smtClean="0"/>
              <a:t>a user issues a COMMIT statement, </a:t>
            </a:r>
            <a:r>
              <a:rPr lang="en-US" sz="1600" dirty="0" smtClean="0"/>
              <a:t>the </a:t>
            </a:r>
            <a:r>
              <a:rPr lang="en-US" sz="1600" dirty="0" smtClean="0"/>
              <a:t>transaction is assigned a system change number (SCN). LGWR puts a commit </a:t>
            </a:r>
            <a:r>
              <a:rPr lang="en-US" sz="1600" dirty="0" smtClean="0"/>
              <a:t>record </a:t>
            </a:r>
            <a:r>
              <a:rPr lang="en-US" sz="1600" dirty="0" smtClean="0"/>
              <a:t>in the redo log buffer and writes it to disk immediately, along with the commit </a:t>
            </a:r>
            <a:r>
              <a:rPr lang="en-US" sz="1600" dirty="0" smtClean="0"/>
              <a:t>SCN </a:t>
            </a:r>
            <a:r>
              <a:rPr lang="en-US" sz="1600" dirty="0" smtClean="0"/>
              <a:t>and transaction's redo </a:t>
            </a:r>
            <a:r>
              <a:rPr lang="en-US" sz="1600" dirty="0" smtClean="0"/>
              <a:t>entries. </a:t>
            </a:r>
            <a:r>
              <a:rPr lang="en-US" sz="1600" b="1" dirty="0" smtClean="0">
                <a:solidFill>
                  <a:srgbClr val="FF0000"/>
                </a:solidFill>
              </a:rPr>
              <a:t>The atomic write of the redo entry containing the transaction's commit record is </a:t>
            </a:r>
            <a:r>
              <a:rPr lang="en-US" sz="1600" b="1" dirty="0" smtClean="0">
                <a:solidFill>
                  <a:srgbClr val="FF0000"/>
                </a:solidFill>
              </a:rPr>
              <a:t>the </a:t>
            </a:r>
            <a:r>
              <a:rPr lang="en-US" sz="1600" b="1" dirty="0" smtClean="0">
                <a:solidFill>
                  <a:srgbClr val="FF0000"/>
                </a:solidFill>
              </a:rPr>
              <a:t>single event that determines the transaction has committed</a:t>
            </a:r>
            <a:r>
              <a:rPr lang="en-US" sz="1600" dirty="0" smtClean="0"/>
              <a:t>. Oracle Database returns </a:t>
            </a:r>
            <a:r>
              <a:rPr lang="en-US" sz="1600" dirty="0" smtClean="0"/>
              <a:t>a </a:t>
            </a:r>
            <a:r>
              <a:rPr lang="en-US" sz="1600" dirty="0" smtClean="0"/>
              <a:t>success code to the committing transaction although the data buffers have not yet </a:t>
            </a:r>
            <a:r>
              <a:rPr lang="en-US" sz="1600" dirty="0" smtClean="0"/>
              <a:t>been </a:t>
            </a:r>
            <a:r>
              <a:rPr lang="en-US" sz="1600" dirty="0" smtClean="0"/>
              <a:t>written to disk. The corresponding changes to data blocks are deferred until it </a:t>
            </a:r>
            <a:r>
              <a:rPr lang="en-US" sz="1600" dirty="0" smtClean="0"/>
              <a:t>is </a:t>
            </a:r>
            <a:r>
              <a:rPr lang="en-US" sz="1600" dirty="0" smtClean="0"/>
              <a:t>efficient for </a:t>
            </a:r>
            <a:r>
              <a:rPr lang="en-US" sz="1600" dirty="0" err="1" smtClean="0"/>
              <a:t>DBW</a:t>
            </a:r>
            <a:r>
              <a:rPr lang="en-US" sz="1600" i="1" dirty="0" err="1" smtClean="0"/>
              <a:t>n</a:t>
            </a:r>
            <a:r>
              <a:rPr lang="en-US" sz="1600" i="1" dirty="0" smtClean="0"/>
              <a:t> </a:t>
            </a:r>
            <a:r>
              <a:rPr lang="en-US" sz="1600" dirty="0" smtClean="0"/>
              <a:t>to write them to </a:t>
            </a:r>
            <a:r>
              <a:rPr lang="en-US" sz="1600" dirty="0" smtClean="0"/>
              <a:t>the </a:t>
            </a:r>
            <a:r>
              <a:rPr lang="en-US" sz="1600" dirty="0" smtClean="0"/>
              <a:t>data </a:t>
            </a:r>
            <a:r>
              <a:rPr lang="en-US" sz="1600" dirty="0" smtClean="0"/>
              <a:t>files (FAST COMMIT)</a:t>
            </a:r>
          </a:p>
          <a:p>
            <a:pPr lvl="1"/>
            <a:r>
              <a:rPr lang="en-US" sz="1600" dirty="0" smtClean="0"/>
              <a:t>The redo log buffer is circular. When LGWR writes redo entries from the redo log buffer to an online redo log file, server processes can copy new entries over the entries in the redo log buffer that have been written to disk. LGWR normally writes fast enough to ensure that space is always available in the buffer for new entries, </a:t>
            </a:r>
            <a:r>
              <a:rPr lang="en-US" sz="1600" dirty="0" smtClean="0"/>
              <a:t>even when </a:t>
            </a:r>
            <a:r>
              <a:rPr lang="en-US" sz="1600" dirty="0" smtClean="0"/>
              <a:t>access to the online redo log is </a:t>
            </a:r>
            <a:r>
              <a:rPr lang="en-US" sz="1600" dirty="0" smtClean="0"/>
              <a:t>heavy</a:t>
            </a:r>
          </a:p>
          <a:p>
            <a:pPr lvl="1"/>
            <a:r>
              <a:rPr lang="en-US" sz="1600" dirty="0" smtClean="0"/>
              <a:t>When activity is high, LGWR can use group commits. For example, a user commits, causing LGWR to write the transaction's redo entries to disk. During this write other users commit. LGWR cannot write to disk to commit these transactions until its previous write completes. Upon completion, LGWR can write the list of redo entries of waiting transactions (not yet committed) in one operation. In this way, the database minimizes disk I/O and maximizes performance. If commits requests continue at a high rate, then every write by LGWR can contain multiple commit </a:t>
            </a:r>
            <a:r>
              <a:rPr lang="en-US" sz="1600" dirty="0" smtClean="0"/>
              <a:t>records</a:t>
            </a:r>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Checkpoint Process</a:t>
            </a:r>
            <a:endParaRPr lang="en-US" sz="3200" dirty="0">
              <a:latin typeface="+mj-lt"/>
            </a:endParaRPr>
          </a:p>
        </p:txBody>
      </p:sp>
      <p:sp>
        <p:nvSpPr>
          <p:cNvPr id="3" name="Content Placeholder 2"/>
          <p:cNvSpPr>
            <a:spLocks noGrp="1"/>
          </p:cNvSpPr>
          <p:nvPr>
            <p:ph idx="1"/>
          </p:nvPr>
        </p:nvSpPr>
        <p:spPr>
          <a:xfrm>
            <a:off x="609600" y="838200"/>
            <a:ext cx="8229600" cy="5791200"/>
          </a:xfrm>
        </p:spPr>
        <p:txBody>
          <a:bodyPr>
            <a:normAutofit/>
          </a:bodyPr>
          <a:lstStyle/>
          <a:p>
            <a:pPr marL="342900" lvl="1" indent="-342900">
              <a:buFont typeface="Arial" pitchFamily="34" charset="0"/>
              <a:buChar char="•"/>
            </a:pPr>
            <a:r>
              <a:rPr lang="en-US" sz="2000" dirty="0" smtClean="0"/>
              <a:t>Checkpoint Process (CKPT)</a:t>
            </a:r>
            <a:endParaRPr lang="en-US" sz="2000" dirty="0" smtClean="0"/>
          </a:p>
          <a:p>
            <a:pPr lvl="1"/>
            <a:r>
              <a:rPr lang="en-US" sz="1600" dirty="0" smtClean="0"/>
              <a:t>U</a:t>
            </a:r>
            <a:r>
              <a:rPr lang="en-US" sz="1600" dirty="0" smtClean="0"/>
              <a:t>pdates </a:t>
            </a:r>
            <a:r>
              <a:rPr lang="en-US" sz="1600" dirty="0" smtClean="0"/>
              <a:t>the control file and data file headers </a:t>
            </a:r>
            <a:r>
              <a:rPr lang="en-US" sz="1600" dirty="0" smtClean="0"/>
              <a:t>with </a:t>
            </a:r>
            <a:r>
              <a:rPr lang="en-US" sz="1600" dirty="0" smtClean="0"/>
              <a:t>checkpoint information and signals </a:t>
            </a:r>
            <a:r>
              <a:rPr lang="en-US" sz="1600" dirty="0" err="1" smtClean="0"/>
              <a:t>DBW</a:t>
            </a:r>
            <a:r>
              <a:rPr lang="en-US" sz="1600" i="1" dirty="0" err="1" smtClean="0"/>
              <a:t>n</a:t>
            </a:r>
            <a:r>
              <a:rPr lang="en-US" sz="1600" i="1" dirty="0" smtClean="0"/>
              <a:t> </a:t>
            </a:r>
            <a:r>
              <a:rPr lang="en-US" sz="1600" dirty="0" smtClean="0"/>
              <a:t>to write blocks to </a:t>
            </a:r>
            <a:r>
              <a:rPr lang="en-US" sz="1600" dirty="0" smtClean="0"/>
              <a:t>disk</a:t>
            </a:r>
          </a:p>
          <a:p>
            <a:pPr lvl="1"/>
            <a:r>
              <a:rPr lang="en-US" sz="1600" dirty="0" smtClean="0"/>
              <a:t>CKPT does not write data blocks to </a:t>
            </a:r>
            <a:r>
              <a:rPr lang="en-US" sz="1600" dirty="0" smtClean="0"/>
              <a:t>data </a:t>
            </a:r>
            <a:r>
              <a:rPr lang="en-US" sz="1600" dirty="0" smtClean="0"/>
              <a:t>files or redo blocks to online redo log files</a:t>
            </a:r>
            <a:endParaRPr lang="en-US" sz="1600" dirty="0" smtClean="0"/>
          </a:p>
        </p:txBody>
      </p:sp>
      <p:pic>
        <p:nvPicPr>
          <p:cNvPr id="16386" name="Picture 2"/>
          <p:cNvPicPr>
            <a:picLocks noChangeAspect="1" noChangeArrowheads="1"/>
          </p:cNvPicPr>
          <p:nvPr/>
        </p:nvPicPr>
        <p:blipFill>
          <a:blip r:embed="rId3" cstate="print"/>
          <a:srcRect/>
          <a:stretch>
            <a:fillRect/>
          </a:stretch>
        </p:blipFill>
        <p:spPr bwMode="auto">
          <a:xfrm>
            <a:off x="3048000" y="2133600"/>
            <a:ext cx="2914650" cy="4048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Other Processes</a:t>
            </a:r>
            <a:endParaRPr lang="en-US" sz="3200" dirty="0">
              <a:latin typeface="+mj-lt"/>
            </a:endParaRPr>
          </a:p>
        </p:txBody>
      </p:sp>
      <p:sp>
        <p:nvSpPr>
          <p:cNvPr id="3" name="Content Placeholder 2"/>
          <p:cNvSpPr>
            <a:spLocks noGrp="1"/>
          </p:cNvSpPr>
          <p:nvPr>
            <p:ph idx="1"/>
          </p:nvPr>
        </p:nvSpPr>
        <p:spPr>
          <a:xfrm>
            <a:off x="609600" y="838200"/>
            <a:ext cx="8229600" cy="5791200"/>
          </a:xfrm>
        </p:spPr>
        <p:txBody>
          <a:bodyPr>
            <a:normAutofit/>
          </a:bodyPr>
          <a:lstStyle/>
          <a:p>
            <a:pPr marL="342900" lvl="1" indent="-342900">
              <a:buFont typeface="Arial" pitchFamily="34" charset="0"/>
              <a:buChar char="•"/>
            </a:pPr>
            <a:r>
              <a:rPr lang="en-US" sz="2000" dirty="0" smtClean="0"/>
              <a:t>Manageability Monitor Processes (MMON and MMNL)</a:t>
            </a:r>
            <a:endParaRPr lang="en-US" sz="2000" dirty="0" smtClean="0"/>
          </a:p>
          <a:p>
            <a:pPr lvl="1"/>
            <a:r>
              <a:rPr lang="en-US" sz="1600" dirty="0" smtClean="0"/>
              <a:t>The MMON performs many tasks related to the Automatic Workload Repository (AWR</a:t>
            </a:r>
            <a:r>
              <a:rPr lang="en-US" sz="1600" dirty="0" smtClean="0"/>
              <a:t>)</a:t>
            </a:r>
          </a:p>
          <a:p>
            <a:pPr lvl="1"/>
            <a:r>
              <a:rPr lang="en-US" sz="1600" dirty="0" smtClean="0"/>
              <a:t>The MMNL writes statistics from the Active Session History (ASH) buffer in the SGA to disk. MMNL writes to disk when the ASH buffer is full</a:t>
            </a:r>
          </a:p>
          <a:p>
            <a:pPr marL="342900" lvl="1" indent="-342900">
              <a:buFont typeface="Arial" pitchFamily="34" charset="0"/>
              <a:buChar char="•"/>
            </a:pPr>
            <a:r>
              <a:rPr lang="en-US" sz="2000" dirty="0" err="1" smtClean="0"/>
              <a:t>Recoverer</a:t>
            </a:r>
            <a:r>
              <a:rPr lang="en-US" sz="2000" dirty="0" smtClean="0"/>
              <a:t> Process (RECO)</a:t>
            </a:r>
          </a:p>
          <a:p>
            <a:pPr lvl="1"/>
            <a:r>
              <a:rPr lang="en-US" sz="1600" dirty="0" smtClean="0"/>
              <a:t>In a distributed database, the </a:t>
            </a:r>
            <a:r>
              <a:rPr lang="en-US" sz="1600" dirty="0" err="1" smtClean="0"/>
              <a:t>recoverer</a:t>
            </a:r>
            <a:r>
              <a:rPr lang="en-US" sz="1600" dirty="0" smtClean="0"/>
              <a:t> process (RECO) automatically resolves failures in distributed transactions. The RECO process of a node automatically connects to other databases involved in an in-doubt distributed transaction. When RECO reestablishes a connection between the databases, it automatically resolves all in-doubt transactions, removing from each database's pending transaction table any rows that correspond to the resolved transactions</a:t>
            </a:r>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Optional Processes</a:t>
            </a:r>
            <a:endParaRPr lang="en-US" sz="3200" dirty="0">
              <a:latin typeface="+mj-lt"/>
            </a:endParaRPr>
          </a:p>
        </p:txBody>
      </p:sp>
      <p:sp>
        <p:nvSpPr>
          <p:cNvPr id="3" name="Content Placeholder 2"/>
          <p:cNvSpPr>
            <a:spLocks noGrp="1"/>
          </p:cNvSpPr>
          <p:nvPr>
            <p:ph idx="1"/>
          </p:nvPr>
        </p:nvSpPr>
        <p:spPr>
          <a:xfrm>
            <a:off x="609600" y="838200"/>
            <a:ext cx="8229600" cy="5867400"/>
          </a:xfrm>
        </p:spPr>
        <p:txBody>
          <a:bodyPr>
            <a:normAutofit/>
          </a:bodyPr>
          <a:lstStyle/>
          <a:p>
            <a:pPr marL="342900" lvl="1" indent="-342900">
              <a:buFont typeface="Arial" pitchFamily="34" charset="0"/>
              <a:buChar char="•"/>
            </a:pPr>
            <a:r>
              <a:rPr lang="en-US" sz="2000" dirty="0" err="1" smtClean="0"/>
              <a:t>Archiver</a:t>
            </a:r>
            <a:r>
              <a:rPr lang="en-US" sz="2000" dirty="0" smtClean="0"/>
              <a:t> Processes (</a:t>
            </a:r>
            <a:r>
              <a:rPr lang="en-US" sz="2000" dirty="0" err="1" smtClean="0"/>
              <a:t>ARC</a:t>
            </a:r>
            <a:r>
              <a:rPr lang="en-US" sz="2000" i="1" dirty="0" err="1" smtClean="0"/>
              <a:t>n</a:t>
            </a:r>
            <a:r>
              <a:rPr lang="en-US" sz="2000" dirty="0" smtClean="0"/>
              <a:t>)</a:t>
            </a:r>
          </a:p>
          <a:p>
            <a:pPr lvl="1"/>
            <a:r>
              <a:rPr lang="en-US" sz="1600" dirty="0" smtClean="0"/>
              <a:t>Copy </a:t>
            </a:r>
            <a:r>
              <a:rPr lang="en-US" sz="1600" dirty="0" smtClean="0"/>
              <a:t>online redo log files to offline storage after a redo log switch occurs. These processes can also collect transaction redo data and transmit it to standby database destinations</a:t>
            </a:r>
          </a:p>
          <a:p>
            <a:pPr lvl="1"/>
            <a:r>
              <a:rPr lang="en-US" sz="1600" dirty="0" err="1" smtClean="0"/>
              <a:t>ARCn</a:t>
            </a:r>
            <a:r>
              <a:rPr lang="en-US" sz="1600" dirty="0" smtClean="0"/>
              <a:t> processes exist only when the database is in ARCHIVELOG mode and automatic archiving is enabled</a:t>
            </a:r>
            <a:r>
              <a:rPr lang="en-US" sz="1600" dirty="0" smtClean="0"/>
              <a:t>.</a:t>
            </a:r>
            <a:endParaRPr lang="en-US" sz="1600" dirty="0" smtClean="0"/>
          </a:p>
          <a:p>
            <a:pPr marL="342900" lvl="1" indent="-342900">
              <a:buFont typeface="Arial" pitchFamily="34" charset="0"/>
              <a:buChar char="•"/>
            </a:pPr>
            <a:r>
              <a:rPr lang="en-US" sz="2000" dirty="0" smtClean="0"/>
              <a:t>Job Queue Processes (CJQ0 and </a:t>
            </a:r>
            <a:r>
              <a:rPr lang="en-US" sz="2000" dirty="0" err="1" smtClean="0"/>
              <a:t>Jnnn</a:t>
            </a:r>
            <a:r>
              <a:rPr lang="en-US" sz="2000" dirty="0" smtClean="0"/>
              <a:t>)</a:t>
            </a:r>
            <a:endParaRPr lang="en-US" sz="2000" dirty="0" smtClean="0"/>
          </a:p>
          <a:p>
            <a:pPr lvl="1"/>
            <a:r>
              <a:rPr lang="en-US" sz="1600" dirty="0" err="1" smtClean="0"/>
              <a:t>Aften</a:t>
            </a:r>
            <a:r>
              <a:rPr lang="en-US" sz="1600" dirty="0" smtClean="0"/>
              <a:t> used to run long-running user </a:t>
            </a:r>
            <a:r>
              <a:rPr lang="en-US" sz="1600" dirty="0" smtClean="0"/>
              <a:t>jobs, </a:t>
            </a:r>
            <a:r>
              <a:rPr lang="en-US" sz="1600" dirty="0" smtClean="0"/>
              <a:t>usually in </a:t>
            </a:r>
            <a:r>
              <a:rPr lang="en-US" sz="1600" dirty="0" smtClean="0"/>
              <a:t>batch </a:t>
            </a:r>
            <a:r>
              <a:rPr lang="en-US" sz="1600" dirty="0" smtClean="0"/>
              <a:t>mode </a:t>
            </a:r>
          </a:p>
          <a:p>
            <a:pPr marL="800100" lvl="1" indent="-342900">
              <a:buFont typeface="+mj-lt"/>
              <a:buAutoNum type="arabicPeriod"/>
            </a:pPr>
            <a:r>
              <a:rPr lang="en-US" sz="1600" dirty="0" smtClean="0"/>
              <a:t>The job coordinator process (CJQ0) is automatically started and stopped </a:t>
            </a:r>
            <a:r>
              <a:rPr lang="en-US" sz="1600" dirty="0" smtClean="0"/>
              <a:t>as </a:t>
            </a:r>
            <a:r>
              <a:rPr lang="en-US" sz="1600" dirty="0" smtClean="0"/>
              <a:t>needed by Oracle </a:t>
            </a:r>
            <a:r>
              <a:rPr lang="en-US" sz="1600" dirty="0" smtClean="0"/>
              <a:t>Scheduler. The coordinator </a:t>
            </a:r>
            <a:r>
              <a:rPr lang="en-US" sz="1600" dirty="0" smtClean="0"/>
              <a:t>process periodically selects jobs that need to be run from the </a:t>
            </a:r>
            <a:r>
              <a:rPr lang="en-US" sz="1600" dirty="0" smtClean="0"/>
              <a:t>system </a:t>
            </a:r>
            <a:r>
              <a:rPr lang="en-US" sz="1600" dirty="0" smtClean="0"/>
              <a:t>JOB$ table. New jobs selected are ordered by </a:t>
            </a:r>
            <a:r>
              <a:rPr lang="en-US" sz="1600" dirty="0" smtClean="0"/>
              <a:t>time</a:t>
            </a:r>
          </a:p>
          <a:p>
            <a:pPr marL="800100" lvl="1" indent="-342900">
              <a:buFont typeface="+mj-lt"/>
              <a:buAutoNum type="arabicPeriod"/>
            </a:pPr>
            <a:r>
              <a:rPr lang="en-US" sz="1600" dirty="0" smtClean="0"/>
              <a:t>The coordinator process dynamically spawns job queue slave processes (</a:t>
            </a:r>
            <a:r>
              <a:rPr lang="en-US" sz="1600" dirty="0" err="1" smtClean="0"/>
              <a:t>Jnnn</a:t>
            </a:r>
            <a:r>
              <a:rPr lang="en-US" sz="1600" dirty="0" smtClean="0"/>
              <a:t>) </a:t>
            </a:r>
            <a:r>
              <a:rPr lang="en-US" sz="1600" dirty="0" smtClean="0"/>
              <a:t>to </a:t>
            </a:r>
            <a:r>
              <a:rPr lang="en-US" sz="1600" dirty="0" smtClean="0"/>
              <a:t>run the </a:t>
            </a:r>
            <a:r>
              <a:rPr lang="en-US" sz="1600" dirty="0" smtClean="0"/>
              <a:t>jobs</a:t>
            </a:r>
          </a:p>
          <a:p>
            <a:pPr marL="800100" lvl="1" indent="-342900">
              <a:buFont typeface="+mj-lt"/>
              <a:buAutoNum type="arabicPeriod"/>
            </a:pPr>
            <a:r>
              <a:rPr lang="en-US" sz="1600" dirty="0" smtClean="0"/>
              <a:t>The job queue process runs one of the jobs that was selected by the CJQ0 </a:t>
            </a:r>
            <a:r>
              <a:rPr lang="en-US" sz="1600" dirty="0" smtClean="0"/>
              <a:t>process </a:t>
            </a:r>
            <a:r>
              <a:rPr lang="en-US" sz="1600" dirty="0" smtClean="0"/>
              <a:t>for execution. Each job queue process runs one job at a time to </a:t>
            </a:r>
            <a:r>
              <a:rPr lang="en-US" sz="1600" dirty="0" smtClean="0"/>
              <a:t>completion</a:t>
            </a:r>
          </a:p>
          <a:p>
            <a:pPr marL="800100" lvl="1" indent="-342900">
              <a:buFont typeface="+mj-lt"/>
              <a:buAutoNum type="arabicPeriod"/>
            </a:pPr>
            <a:r>
              <a:rPr lang="en-US" sz="1600" dirty="0" smtClean="0"/>
              <a:t>After the process finishes execution of a single job, it polls for more jobs. If no </a:t>
            </a:r>
            <a:r>
              <a:rPr lang="en-US" sz="1600" dirty="0" smtClean="0"/>
              <a:t>jobs</a:t>
            </a:r>
            <a:r>
              <a:rPr lang="en-US" sz="1600" dirty="0" smtClean="0"/>
              <a:t> are scheduled for execution, then it enters a sleep state, from which it wakes up </a:t>
            </a:r>
            <a:r>
              <a:rPr lang="en-US" sz="1600" dirty="0" smtClean="0"/>
              <a:t>at </a:t>
            </a:r>
            <a:r>
              <a:rPr lang="en-US" sz="1600" dirty="0" smtClean="0"/>
              <a:t>periodic intervals and polls for more jobs. If the process does not find any </a:t>
            </a:r>
            <a:r>
              <a:rPr lang="en-US" sz="1600" dirty="0" smtClean="0"/>
              <a:t>new </a:t>
            </a:r>
            <a:r>
              <a:rPr lang="en-US" sz="1600" dirty="0" smtClean="0"/>
              <a:t>jobs, then it terminates after a preset interval</a:t>
            </a:r>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Optional Processes (Cont.)</a:t>
            </a:r>
            <a:endParaRPr lang="en-US" sz="3200" dirty="0">
              <a:latin typeface="+mj-lt"/>
            </a:endParaRPr>
          </a:p>
        </p:txBody>
      </p:sp>
      <p:sp>
        <p:nvSpPr>
          <p:cNvPr id="3" name="Content Placeholder 2"/>
          <p:cNvSpPr>
            <a:spLocks noGrp="1"/>
          </p:cNvSpPr>
          <p:nvPr>
            <p:ph idx="1"/>
          </p:nvPr>
        </p:nvSpPr>
        <p:spPr>
          <a:xfrm>
            <a:off x="609600" y="762000"/>
            <a:ext cx="8229600" cy="5943600"/>
          </a:xfrm>
        </p:spPr>
        <p:txBody>
          <a:bodyPr>
            <a:normAutofit/>
          </a:bodyPr>
          <a:lstStyle/>
          <a:p>
            <a:pPr marL="342900" lvl="1" indent="-342900">
              <a:buFont typeface="Arial" pitchFamily="34" charset="0"/>
              <a:buChar char="•"/>
            </a:pPr>
            <a:r>
              <a:rPr lang="en-US" sz="2000" dirty="0" smtClean="0"/>
              <a:t>Slave process</a:t>
            </a:r>
          </a:p>
          <a:p>
            <a:pPr lvl="1"/>
            <a:r>
              <a:rPr lang="en-US" sz="1600" dirty="0" smtClean="0"/>
              <a:t>Are </a:t>
            </a:r>
            <a:r>
              <a:rPr lang="en-US" sz="1600" dirty="0" smtClean="0"/>
              <a:t>background processes that perform work on behalf of </a:t>
            </a:r>
            <a:r>
              <a:rPr lang="en-US" sz="1600" dirty="0" smtClean="0"/>
              <a:t>other processes</a:t>
            </a:r>
          </a:p>
          <a:p>
            <a:pPr marL="342900" lvl="1" indent="-342900">
              <a:buFont typeface="Arial" pitchFamily="34" charset="0"/>
              <a:buChar char="•"/>
            </a:pPr>
            <a:r>
              <a:rPr lang="en-US" sz="2000" dirty="0" smtClean="0"/>
              <a:t>I/O Slave </a:t>
            </a:r>
            <a:r>
              <a:rPr lang="en-US" sz="2000" dirty="0" smtClean="0"/>
              <a:t>Processes</a:t>
            </a:r>
          </a:p>
          <a:p>
            <a:pPr lvl="1"/>
            <a:r>
              <a:rPr lang="en-US" sz="1600" dirty="0" smtClean="0"/>
              <a:t>I/O slave processes (</a:t>
            </a:r>
            <a:r>
              <a:rPr lang="en-US" sz="1600" dirty="0" err="1" smtClean="0"/>
              <a:t>Innn</a:t>
            </a:r>
            <a:r>
              <a:rPr lang="en-US" sz="1600" dirty="0" smtClean="0"/>
              <a:t>) simulate asynchronous I/O for systems and devices </a:t>
            </a:r>
            <a:r>
              <a:rPr lang="en-US" sz="1600" dirty="0" smtClean="0"/>
              <a:t>that</a:t>
            </a:r>
          </a:p>
          <a:p>
            <a:pPr lvl="1"/>
            <a:r>
              <a:rPr lang="en-US" sz="1600" dirty="0" smtClean="0"/>
              <a:t>In asynchronous I/O, there is no timing requirement </a:t>
            </a:r>
            <a:r>
              <a:rPr lang="en-US" sz="1600" dirty="0" smtClean="0"/>
              <a:t>for </a:t>
            </a:r>
            <a:r>
              <a:rPr lang="en-US" sz="1600" dirty="0" smtClean="0"/>
              <a:t>transmission, enabling other processes to start before the transmission has </a:t>
            </a:r>
            <a:r>
              <a:rPr lang="en-US" sz="1600" dirty="0" smtClean="0"/>
              <a:t>finished</a:t>
            </a:r>
          </a:p>
          <a:p>
            <a:pPr marL="342900" lvl="1" indent="-342900">
              <a:buFont typeface="Arial" pitchFamily="34" charset="0"/>
              <a:buChar char="•"/>
            </a:pPr>
            <a:r>
              <a:rPr lang="en-US" sz="2000" dirty="0" smtClean="0"/>
              <a:t>Parallel Query </a:t>
            </a:r>
            <a:r>
              <a:rPr lang="en-US" sz="2000" dirty="0" smtClean="0"/>
              <a:t>Slaves</a:t>
            </a:r>
          </a:p>
          <a:p>
            <a:pPr lvl="1"/>
            <a:r>
              <a:rPr lang="en-US" sz="1600" dirty="0" smtClean="0"/>
              <a:t>In parallel execution or parallel processing, multiple processes work together simultaneously to run a single SQL statement (Divide and </a:t>
            </a:r>
            <a:r>
              <a:rPr lang="en-US" sz="1600" dirty="0" err="1" smtClean="0"/>
              <a:t>Conque</a:t>
            </a:r>
            <a:r>
              <a:rPr lang="en-US" sz="1600" dirty="0" smtClean="0"/>
              <a:t>)</a:t>
            </a:r>
            <a:endParaRPr lang="en-US" sz="1600" dirty="0" smtClean="0"/>
          </a:p>
        </p:txBody>
      </p:sp>
      <p:pic>
        <p:nvPicPr>
          <p:cNvPr id="17410" name="Picture 2"/>
          <p:cNvPicPr>
            <a:picLocks noChangeAspect="1" noChangeArrowheads="1"/>
          </p:cNvPicPr>
          <p:nvPr/>
        </p:nvPicPr>
        <p:blipFill>
          <a:blip r:embed="rId3" cstate="print"/>
          <a:srcRect/>
          <a:stretch>
            <a:fillRect/>
          </a:stretch>
        </p:blipFill>
        <p:spPr bwMode="auto">
          <a:xfrm>
            <a:off x="609600" y="3590925"/>
            <a:ext cx="8058150" cy="3267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a:latin typeface="+mj-lt"/>
              </a:rPr>
              <a:t>Application and Networking Architecture</a:t>
            </a:r>
            <a:endParaRPr lang="en-US" sz="3200" dirty="0">
              <a:latin typeface="+mj-lt"/>
            </a:endParaRPr>
          </a:p>
        </p:txBody>
      </p:sp>
      <p:sp>
        <p:nvSpPr>
          <p:cNvPr id="3" name="Content Placeholder 2"/>
          <p:cNvSpPr>
            <a:spLocks noGrp="1"/>
          </p:cNvSpPr>
          <p:nvPr>
            <p:ph idx="1"/>
          </p:nvPr>
        </p:nvSpPr>
        <p:spPr>
          <a:xfrm>
            <a:off x="609600" y="838200"/>
            <a:ext cx="8229600" cy="5867400"/>
          </a:xfrm>
        </p:spPr>
        <p:txBody>
          <a:bodyPr>
            <a:normAutofit/>
          </a:bodyPr>
          <a:lstStyle/>
          <a:p>
            <a:pPr marL="342900" lvl="1" indent="-342900">
              <a:buFont typeface="Arial" pitchFamily="34" charset="0"/>
              <a:buChar char="•"/>
            </a:pPr>
            <a:r>
              <a:rPr lang="en-US" sz="2000" dirty="0" smtClean="0"/>
              <a:t>App architecture</a:t>
            </a:r>
          </a:p>
          <a:p>
            <a:pPr lvl="1"/>
            <a:endParaRPr lang="en-US" sz="1600" dirty="0" smtClean="0"/>
          </a:p>
        </p:txBody>
      </p:sp>
      <p:pic>
        <p:nvPicPr>
          <p:cNvPr id="18434" name="Picture 2"/>
          <p:cNvPicPr>
            <a:picLocks noChangeAspect="1" noChangeArrowheads="1"/>
          </p:cNvPicPr>
          <p:nvPr/>
        </p:nvPicPr>
        <p:blipFill>
          <a:blip r:embed="rId3" cstate="print"/>
          <a:srcRect/>
          <a:stretch>
            <a:fillRect/>
          </a:stretch>
        </p:blipFill>
        <p:spPr bwMode="auto">
          <a:xfrm>
            <a:off x="1219200" y="1495425"/>
            <a:ext cx="6372225" cy="5362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Networking Architecture</a:t>
            </a:r>
            <a:endParaRPr lang="en-US" sz="3200" dirty="0">
              <a:latin typeface="+mj-lt"/>
            </a:endParaRPr>
          </a:p>
        </p:txBody>
      </p:sp>
      <p:sp>
        <p:nvSpPr>
          <p:cNvPr id="3" name="Content Placeholder 2"/>
          <p:cNvSpPr>
            <a:spLocks noGrp="1"/>
          </p:cNvSpPr>
          <p:nvPr>
            <p:ph idx="1"/>
          </p:nvPr>
        </p:nvSpPr>
        <p:spPr>
          <a:xfrm>
            <a:off x="609600" y="838200"/>
            <a:ext cx="8229600" cy="5867400"/>
          </a:xfrm>
        </p:spPr>
        <p:txBody>
          <a:bodyPr>
            <a:normAutofit/>
          </a:bodyPr>
          <a:lstStyle/>
          <a:p>
            <a:pPr marL="342900" lvl="1" indent="-342900">
              <a:buFont typeface="Arial" pitchFamily="34" charset="0"/>
              <a:buChar char="•"/>
            </a:pPr>
            <a:r>
              <a:rPr lang="en-US" sz="2000" dirty="0" smtClean="0"/>
              <a:t>Oracle Networking Service</a:t>
            </a:r>
          </a:p>
          <a:p>
            <a:pPr lvl="1"/>
            <a:r>
              <a:rPr lang="en-US" sz="1600" dirty="0" smtClean="0"/>
              <a:t>Is </a:t>
            </a:r>
            <a:r>
              <a:rPr lang="en-US" sz="1600" dirty="0" smtClean="0"/>
              <a:t>a suite of networking </a:t>
            </a:r>
            <a:r>
              <a:rPr lang="en-US" sz="1600" dirty="0" smtClean="0"/>
              <a:t>components which </a:t>
            </a:r>
            <a:r>
              <a:rPr lang="en-US" sz="1600" dirty="0" smtClean="0"/>
              <a:t>enables a network session from an application to </a:t>
            </a:r>
            <a:r>
              <a:rPr lang="en-US" sz="1600" dirty="0" smtClean="0"/>
              <a:t>a </a:t>
            </a:r>
            <a:r>
              <a:rPr lang="en-US" sz="1600" dirty="0" smtClean="0"/>
              <a:t>database instance and a database instance to another database </a:t>
            </a:r>
            <a:r>
              <a:rPr lang="en-US" sz="1600" dirty="0" smtClean="0"/>
              <a:t>instance. It acts as data </a:t>
            </a:r>
            <a:r>
              <a:rPr lang="en-US" sz="1600" dirty="0" smtClean="0"/>
              <a:t>courier for the client application and the database </a:t>
            </a:r>
            <a:r>
              <a:rPr lang="en-US" sz="1600" dirty="0" smtClean="0"/>
              <a:t>server, establishing </a:t>
            </a:r>
            <a:r>
              <a:rPr lang="en-US" sz="1600" dirty="0" smtClean="0"/>
              <a:t>and maintaining a connection and exchanging messages</a:t>
            </a:r>
          </a:p>
          <a:p>
            <a:pPr lvl="1"/>
            <a:r>
              <a:rPr lang="en-US" sz="1600" dirty="0" smtClean="0"/>
              <a:t>Oracle Database protocols take SQL statements from the interface of the </a:t>
            </a:r>
            <a:r>
              <a:rPr lang="en-US" sz="1600" dirty="0" smtClean="0"/>
              <a:t>Oracle </a:t>
            </a:r>
            <a:r>
              <a:rPr lang="en-US" sz="1600" dirty="0" smtClean="0"/>
              <a:t>applications and package them for transmission to Oracle </a:t>
            </a:r>
            <a:r>
              <a:rPr lang="en-US" sz="1600" dirty="0" smtClean="0"/>
              <a:t>Database. </a:t>
            </a:r>
            <a:r>
              <a:rPr lang="en-US" sz="1600" dirty="0" smtClean="0"/>
              <a:t>Replies from </a:t>
            </a:r>
            <a:r>
              <a:rPr lang="en-US" sz="1600" dirty="0" smtClean="0"/>
              <a:t>Oracle </a:t>
            </a:r>
            <a:r>
              <a:rPr lang="en-US" sz="1600" dirty="0" smtClean="0"/>
              <a:t>Database are packaged through the same higher level communications </a:t>
            </a:r>
            <a:r>
              <a:rPr lang="en-US" sz="1600" dirty="0" smtClean="0"/>
              <a:t>mechanism</a:t>
            </a:r>
          </a:p>
          <a:p>
            <a:pPr marL="342900" lvl="1" indent="-342900">
              <a:buFont typeface="Arial" pitchFamily="34" charset="0"/>
              <a:buChar char="•"/>
            </a:pPr>
            <a:r>
              <a:rPr lang="en-US" sz="2000" dirty="0" smtClean="0"/>
              <a:t>Oracle Net </a:t>
            </a:r>
            <a:r>
              <a:rPr lang="en-US" sz="2000" dirty="0" smtClean="0"/>
              <a:t>Listener</a:t>
            </a:r>
          </a:p>
          <a:p>
            <a:pPr lvl="1"/>
            <a:r>
              <a:rPr lang="en-US" sz="1600" dirty="0" smtClean="0"/>
              <a:t>Is a server-side process that listens for incoming client connection requests and manages traffic to the </a:t>
            </a:r>
            <a:r>
              <a:rPr lang="en-US" sz="1600" dirty="0" smtClean="0"/>
              <a:t>database. On instance startup, it will do service registration on listener </a:t>
            </a:r>
            <a:r>
              <a:rPr lang="en-US" sz="1600" dirty="0" err="1" smtClean="0"/>
              <a:t>thr</a:t>
            </a:r>
            <a:r>
              <a:rPr lang="en-US" sz="1600" dirty="0" smtClean="0"/>
              <a:t> PMON</a:t>
            </a:r>
          </a:p>
          <a:p>
            <a:pPr marL="342900" lvl="1" indent="-342900">
              <a:buFont typeface="Arial" pitchFamily="34" charset="0"/>
              <a:buChar char="•"/>
            </a:pPr>
            <a:r>
              <a:rPr lang="en-US" sz="2000" dirty="0" smtClean="0"/>
              <a:t>Basic </a:t>
            </a:r>
            <a:r>
              <a:rPr lang="en-US" sz="2000" dirty="0" smtClean="0"/>
              <a:t>steps </a:t>
            </a:r>
            <a:r>
              <a:rPr lang="en-US" sz="2000" dirty="0" smtClean="0"/>
              <a:t>to establish </a:t>
            </a:r>
            <a:r>
              <a:rPr lang="en-US" sz="2000" dirty="0" smtClean="0"/>
              <a:t>a connection through a </a:t>
            </a:r>
            <a:r>
              <a:rPr lang="en-US" sz="2000" dirty="0" smtClean="0"/>
              <a:t>listener</a:t>
            </a:r>
          </a:p>
          <a:p>
            <a:pPr lvl="1"/>
            <a:r>
              <a:rPr lang="en-US" sz="1600" dirty="0" smtClean="0"/>
              <a:t>A client process or another database requests a </a:t>
            </a:r>
            <a:r>
              <a:rPr lang="en-US" sz="1600" dirty="0" smtClean="0"/>
              <a:t>connection</a:t>
            </a:r>
          </a:p>
          <a:p>
            <a:pPr lvl="1"/>
            <a:r>
              <a:rPr lang="en-US" sz="1600" dirty="0" smtClean="0"/>
              <a:t>The listener selects an appropriate service handler to service the client request </a:t>
            </a:r>
            <a:r>
              <a:rPr lang="en-US" sz="1600" dirty="0" smtClean="0"/>
              <a:t>and </a:t>
            </a:r>
            <a:r>
              <a:rPr lang="en-US" sz="1600" dirty="0" smtClean="0"/>
              <a:t>forwards the request to the </a:t>
            </a:r>
            <a:r>
              <a:rPr lang="en-US" sz="1600" dirty="0" smtClean="0"/>
              <a:t>handler (a handler is a server process or a dispatcher)</a:t>
            </a:r>
          </a:p>
          <a:p>
            <a:pPr lvl="1"/>
            <a:r>
              <a:rPr lang="en-US" sz="1600" dirty="0" smtClean="0"/>
              <a:t>The client process connects directly to the service handler. The listener is no </a:t>
            </a:r>
            <a:r>
              <a:rPr lang="en-US" sz="1600" dirty="0" smtClean="0"/>
              <a:t>longer </a:t>
            </a:r>
            <a:r>
              <a:rPr lang="en-US" sz="1600" dirty="0" smtClean="0"/>
              <a:t>involved in the </a:t>
            </a:r>
            <a:r>
              <a:rPr lang="en-US" sz="1600" dirty="0" smtClean="0"/>
              <a:t>communication</a:t>
            </a:r>
            <a:endParaRPr lang="en-US" sz="16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0"/>
            <a:ext cx="8229600" cy="1143000"/>
          </a:xfrm>
        </p:spPr>
        <p:txBody>
          <a:bodyPr/>
          <a:lstStyle/>
          <a:p>
            <a:r>
              <a:rPr lang="en-US" dirty="0" smtClean="0"/>
              <a:t>Preface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External Table</a:t>
            </a:r>
            <a:endParaRPr lang="en-US" sz="3200" dirty="0"/>
          </a:p>
        </p:txBody>
      </p:sp>
      <p:sp>
        <p:nvSpPr>
          <p:cNvPr id="3" name="Content Placeholder 2"/>
          <p:cNvSpPr>
            <a:spLocks noGrp="1"/>
          </p:cNvSpPr>
          <p:nvPr>
            <p:ph idx="1"/>
          </p:nvPr>
        </p:nvSpPr>
        <p:spPr>
          <a:xfrm>
            <a:off x="609600" y="762001"/>
            <a:ext cx="8229600" cy="3352800"/>
          </a:xfrm>
        </p:spPr>
        <p:txBody>
          <a:bodyPr>
            <a:normAutofit/>
          </a:bodyPr>
          <a:lstStyle/>
          <a:p>
            <a:r>
              <a:rPr lang="en-US" sz="2000" dirty="0" smtClean="0"/>
              <a:t>An external table accesses data in external sources as if this data were in a table in the database. You can use SQL, PL/SQL, and Java to query the external data</a:t>
            </a:r>
          </a:p>
          <a:p>
            <a:pPr lvl="1"/>
            <a:r>
              <a:rPr lang="en-US" sz="1600" dirty="0"/>
              <a:t>CREATE TABLE ... ORGANIZATION EXTERNAL … </a:t>
            </a:r>
          </a:p>
          <a:p>
            <a:pPr lvl="1"/>
            <a:r>
              <a:rPr lang="en-US" sz="1600" dirty="0"/>
              <a:t>External tables are read-only unless created with CREATE TABLE AS SELECT </a:t>
            </a:r>
            <a:r>
              <a:rPr lang="en-US" sz="1600" dirty="0" smtClean="0"/>
              <a:t>with the ORACLE_DATAPUMP </a:t>
            </a:r>
            <a:r>
              <a:rPr lang="en-US" sz="1600" dirty="0"/>
              <a:t>access </a:t>
            </a:r>
            <a:r>
              <a:rPr lang="en-US" sz="1600" dirty="0" smtClean="0"/>
              <a:t>driver</a:t>
            </a:r>
          </a:p>
          <a:p>
            <a:pPr lvl="1"/>
            <a:r>
              <a:rPr lang="en-US" sz="1600" dirty="0" smtClean="0"/>
              <a:t>Restrictions for external tables include no support for indexed columns, virtual columns, and column objects</a:t>
            </a:r>
          </a:p>
          <a:p>
            <a:r>
              <a:rPr lang="en-US" sz="2000" dirty="0" smtClean="0"/>
              <a:t>Use “Table Access Driver” to talk to external tables</a:t>
            </a:r>
          </a:p>
          <a:p>
            <a:pPr lvl="1"/>
            <a:r>
              <a:rPr lang="en-US" sz="1600" dirty="0" smtClean="0"/>
              <a:t>ORACLE_LOADER</a:t>
            </a:r>
          </a:p>
          <a:p>
            <a:pPr lvl="1"/>
            <a:r>
              <a:rPr lang="en-US" sz="1600" dirty="0"/>
              <a:t>ORACLE_DATAPUMP</a:t>
            </a:r>
            <a:endParaRPr lang="en-US" sz="1600" dirty="0" smtClean="0"/>
          </a:p>
          <a:p>
            <a:endParaRPr lang="en-US" sz="1600" dirty="0" smtClean="0"/>
          </a:p>
        </p:txBody>
      </p:sp>
      <p:pic>
        <p:nvPicPr>
          <p:cNvPr id="4099" name="Picture 3"/>
          <p:cNvPicPr>
            <a:picLocks noChangeAspect="1" noChangeArrowheads="1"/>
          </p:cNvPicPr>
          <p:nvPr/>
        </p:nvPicPr>
        <p:blipFill>
          <a:blip r:embed="rId2" cstate="print"/>
          <a:srcRect/>
          <a:stretch>
            <a:fillRect/>
          </a:stretch>
        </p:blipFill>
        <p:spPr bwMode="auto">
          <a:xfrm>
            <a:off x="3276600" y="3505200"/>
            <a:ext cx="5153025" cy="3028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Networking Architecture (Cont.)</a:t>
            </a:r>
            <a:endParaRPr lang="en-US" sz="3200" dirty="0">
              <a:latin typeface="+mj-lt"/>
            </a:endParaRPr>
          </a:p>
        </p:txBody>
      </p:sp>
      <p:sp>
        <p:nvSpPr>
          <p:cNvPr id="3" name="Content Placeholder 2"/>
          <p:cNvSpPr>
            <a:spLocks noGrp="1"/>
          </p:cNvSpPr>
          <p:nvPr>
            <p:ph idx="1"/>
          </p:nvPr>
        </p:nvSpPr>
        <p:spPr>
          <a:xfrm>
            <a:off x="609600" y="838200"/>
            <a:ext cx="8229600" cy="5867400"/>
          </a:xfrm>
        </p:spPr>
        <p:txBody>
          <a:bodyPr>
            <a:normAutofit/>
          </a:bodyPr>
          <a:lstStyle/>
          <a:p>
            <a:pPr marL="342900" lvl="1" indent="-342900">
              <a:buFont typeface="Arial" pitchFamily="34" charset="0"/>
              <a:buChar char="•"/>
            </a:pPr>
            <a:r>
              <a:rPr lang="en-US" sz="2000" dirty="0" smtClean="0"/>
              <a:t>Oracle </a:t>
            </a:r>
            <a:r>
              <a:rPr lang="en-US" sz="2000" dirty="0" smtClean="0"/>
              <a:t>Net </a:t>
            </a:r>
            <a:r>
              <a:rPr lang="en-US" sz="2000" dirty="0" smtClean="0"/>
              <a:t>Listener Architecture</a:t>
            </a:r>
          </a:p>
          <a:p>
            <a:pPr lvl="1"/>
            <a:endParaRPr lang="en-US" sz="1600" dirty="0" smtClean="0"/>
          </a:p>
        </p:txBody>
      </p:sp>
      <p:pic>
        <p:nvPicPr>
          <p:cNvPr id="19458" name="Picture 2"/>
          <p:cNvPicPr>
            <a:picLocks noChangeAspect="1" noChangeArrowheads="1"/>
          </p:cNvPicPr>
          <p:nvPr/>
        </p:nvPicPr>
        <p:blipFill>
          <a:blip r:embed="rId3" cstate="print"/>
          <a:srcRect/>
          <a:stretch>
            <a:fillRect/>
          </a:stretch>
        </p:blipFill>
        <p:spPr bwMode="auto">
          <a:xfrm>
            <a:off x="2057400" y="1371600"/>
            <a:ext cx="4714875" cy="4667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Networking Architecture (Cont.)</a:t>
            </a:r>
            <a:endParaRPr lang="en-US" sz="3200" dirty="0">
              <a:latin typeface="+mj-lt"/>
            </a:endParaRPr>
          </a:p>
        </p:txBody>
      </p:sp>
      <p:sp>
        <p:nvSpPr>
          <p:cNvPr id="3" name="Content Placeholder 2"/>
          <p:cNvSpPr>
            <a:spLocks noGrp="1"/>
          </p:cNvSpPr>
          <p:nvPr>
            <p:ph idx="1"/>
          </p:nvPr>
        </p:nvSpPr>
        <p:spPr>
          <a:xfrm>
            <a:off x="609600" y="838200"/>
            <a:ext cx="8229600" cy="5867400"/>
          </a:xfrm>
        </p:spPr>
        <p:txBody>
          <a:bodyPr>
            <a:normAutofit/>
          </a:bodyPr>
          <a:lstStyle/>
          <a:p>
            <a:pPr marL="342900" lvl="1" indent="-342900">
              <a:buFont typeface="Arial" pitchFamily="34" charset="0"/>
              <a:buChar char="•"/>
            </a:pPr>
            <a:r>
              <a:rPr lang="en-US" sz="2000" dirty="0" smtClean="0"/>
              <a:t>Service Names</a:t>
            </a:r>
            <a:endParaRPr lang="en-US" sz="2000" dirty="0" smtClean="0"/>
          </a:p>
          <a:p>
            <a:pPr lvl="1"/>
            <a:r>
              <a:rPr lang="en-US" sz="1600" dirty="0" smtClean="0"/>
              <a:t>A service is a database or other provider that performs work for </a:t>
            </a:r>
            <a:r>
              <a:rPr lang="en-US" sz="1600" dirty="0" smtClean="0"/>
              <a:t>others. </a:t>
            </a:r>
            <a:r>
              <a:rPr lang="en-US" sz="1600" dirty="0" smtClean="0"/>
              <a:t>A </a:t>
            </a:r>
            <a:r>
              <a:rPr lang="en-US" sz="1600" dirty="0" smtClean="0"/>
              <a:t>service </a:t>
            </a:r>
            <a:r>
              <a:rPr lang="en-US" sz="1600" dirty="0" smtClean="0"/>
              <a:t>name is a logical representation of a database used to present it to </a:t>
            </a:r>
            <a:r>
              <a:rPr lang="en-US" sz="1600" dirty="0" smtClean="0"/>
              <a:t>clients. </a:t>
            </a:r>
            <a:r>
              <a:rPr lang="en-US" sz="1600" dirty="0" smtClean="0"/>
              <a:t>When </a:t>
            </a:r>
            <a:r>
              <a:rPr lang="en-US" sz="1600" dirty="0" smtClean="0"/>
              <a:t>an </a:t>
            </a:r>
            <a:r>
              <a:rPr lang="en-US" sz="1600" dirty="0" smtClean="0"/>
              <a:t>instance starts, it registers itself with a listener using one or more service </a:t>
            </a:r>
            <a:r>
              <a:rPr lang="en-US" sz="1600" dirty="0" smtClean="0"/>
              <a:t>names</a:t>
            </a:r>
          </a:p>
          <a:p>
            <a:pPr lvl="1"/>
            <a:r>
              <a:rPr lang="en-US" sz="1600" dirty="0" smtClean="0"/>
              <a:t>A service name can identify multiple database instances. Also, an instance can </a:t>
            </a:r>
            <a:r>
              <a:rPr lang="en-US" sz="1600" dirty="0" smtClean="0"/>
              <a:t>belong </a:t>
            </a:r>
            <a:r>
              <a:rPr lang="en-US" sz="1600" dirty="0" smtClean="0"/>
              <a:t>to multiple services. For this reason, the listener acts as a mediator between the </a:t>
            </a:r>
            <a:r>
              <a:rPr lang="en-US" sz="1600" dirty="0" smtClean="0"/>
              <a:t>client </a:t>
            </a:r>
            <a:r>
              <a:rPr lang="en-US" sz="1600" dirty="0" smtClean="0"/>
              <a:t>and instances and routes the connection request to the appropriate instance. </a:t>
            </a:r>
            <a:r>
              <a:rPr lang="en-US" sz="1600" dirty="0" smtClean="0"/>
              <a:t>Clients </a:t>
            </a:r>
            <a:r>
              <a:rPr lang="en-US" sz="1600" dirty="0" smtClean="0"/>
              <a:t>connecting to a service need not specify which instance they </a:t>
            </a:r>
            <a:r>
              <a:rPr lang="en-US" sz="1600" dirty="0" smtClean="0"/>
              <a:t>require</a:t>
            </a:r>
          </a:p>
          <a:p>
            <a:pPr marL="342900" lvl="1" indent="-342900">
              <a:buFont typeface="Arial" pitchFamily="34" charset="0"/>
              <a:buChar char="•"/>
            </a:pPr>
            <a:r>
              <a:rPr lang="en-US" sz="2000" dirty="0" smtClean="0"/>
              <a:t>Service Registration</a:t>
            </a:r>
          </a:p>
          <a:p>
            <a:pPr lvl="1"/>
            <a:r>
              <a:rPr lang="en-US" sz="1600" dirty="0" smtClean="0"/>
              <a:t>I</a:t>
            </a:r>
            <a:r>
              <a:rPr lang="en-US" sz="1600" dirty="0" smtClean="0"/>
              <a:t>s </a:t>
            </a:r>
            <a:r>
              <a:rPr lang="en-US" sz="1600" dirty="0" smtClean="0"/>
              <a:t>a feature by which the PMON process dynamically </a:t>
            </a:r>
            <a:r>
              <a:rPr lang="en-US" sz="1600" dirty="0" smtClean="0"/>
              <a:t>registers </a:t>
            </a:r>
            <a:r>
              <a:rPr lang="en-US" sz="1600" dirty="0" smtClean="0"/>
              <a:t>instance information with a listener, which enables the listener to forward </a:t>
            </a:r>
            <a:r>
              <a:rPr lang="en-US" sz="1600" dirty="0" smtClean="0"/>
              <a:t>client </a:t>
            </a:r>
            <a:r>
              <a:rPr lang="en-US" sz="1600" dirty="0" smtClean="0"/>
              <a:t>connection requests to the appropriate service </a:t>
            </a:r>
            <a:r>
              <a:rPr lang="en-US" sz="1600" dirty="0" smtClean="0"/>
              <a:t>handler. PMON provides the following info to listener:</a:t>
            </a:r>
          </a:p>
          <a:p>
            <a:pPr marL="800100" lvl="1" indent="-342900">
              <a:buFont typeface="+mj-lt"/>
              <a:buAutoNum type="arabicPeriod"/>
            </a:pPr>
            <a:r>
              <a:rPr lang="en-US" sz="1600" dirty="0" smtClean="0"/>
              <a:t>Names of the database services provided by the </a:t>
            </a:r>
            <a:r>
              <a:rPr lang="en-US" sz="1600" dirty="0" smtClean="0"/>
              <a:t>database</a:t>
            </a:r>
          </a:p>
          <a:p>
            <a:pPr marL="800100" lvl="1" indent="-342900">
              <a:buFont typeface="+mj-lt"/>
              <a:buAutoNum type="arabicPeriod"/>
            </a:pPr>
            <a:r>
              <a:rPr lang="en-US" sz="1600" dirty="0" smtClean="0"/>
              <a:t>Name of the database instance associated with the services and its current </a:t>
            </a:r>
            <a:r>
              <a:rPr lang="en-US" sz="1600" dirty="0" smtClean="0"/>
              <a:t>and </a:t>
            </a:r>
            <a:r>
              <a:rPr lang="en-US" sz="1600" dirty="0" smtClean="0"/>
              <a:t>maximum </a:t>
            </a:r>
            <a:r>
              <a:rPr lang="en-US" sz="1600" dirty="0" smtClean="0"/>
              <a:t>load</a:t>
            </a:r>
          </a:p>
          <a:p>
            <a:pPr marL="800100" lvl="1" indent="-342900">
              <a:buFont typeface="+mj-lt"/>
              <a:buAutoNum type="arabicPeriod"/>
            </a:pPr>
            <a:r>
              <a:rPr lang="en-US" sz="1600" dirty="0" smtClean="0"/>
              <a:t>Service handlers (dispatchers and dedicated servers) available for the </a:t>
            </a:r>
            <a:r>
              <a:rPr lang="en-US" sz="1600" dirty="0" smtClean="0"/>
              <a:t>instance, </a:t>
            </a:r>
            <a:r>
              <a:rPr lang="en-US" sz="1600" dirty="0" smtClean="0"/>
              <a:t>including their type, protocol addresses, and current and maximum </a:t>
            </a:r>
            <a:r>
              <a:rPr lang="en-US" sz="1600" dirty="0" smtClean="0"/>
              <a:t>load</a:t>
            </a:r>
          </a:p>
          <a:p>
            <a:pPr lvl="1"/>
            <a:r>
              <a:rPr lang="en-US" sz="1600" dirty="0" smtClean="0"/>
              <a:t>Note: Service registration is dynamic and does not require configuration in the listener.ora file. During database operations, the instances of each service pass information about CPU use and current connection counts to all listeners in the same services. This communication enables dynamic load balancing and connection failover</a:t>
            </a:r>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Networking Architecture (Cont.)</a:t>
            </a:r>
            <a:endParaRPr lang="en-US" sz="3200" dirty="0">
              <a:latin typeface="+mj-lt"/>
            </a:endParaRPr>
          </a:p>
        </p:txBody>
      </p:sp>
      <p:sp>
        <p:nvSpPr>
          <p:cNvPr id="3" name="Content Placeholder 2"/>
          <p:cNvSpPr>
            <a:spLocks noGrp="1"/>
          </p:cNvSpPr>
          <p:nvPr>
            <p:ph idx="1"/>
          </p:nvPr>
        </p:nvSpPr>
        <p:spPr>
          <a:xfrm>
            <a:off x="609600" y="838200"/>
            <a:ext cx="8229600" cy="5867400"/>
          </a:xfrm>
        </p:spPr>
        <p:txBody>
          <a:bodyPr>
            <a:normAutofit/>
          </a:bodyPr>
          <a:lstStyle/>
          <a:p>
            <a:pPr marL="342900" lvl="1" indent="-342900">
              <a:buFont typeface="Arial" pitchFamily="34" charset="0"/>
              <a:buChar char="•"/>
            </a:pPr>
            <a:r>
              <a:rPr lang="en-US" sz="2000" dirty="0" smtClean="0"/>
              <a:t>Dedicated Server Architecture</a:t>
            </a:r>
          </a:p>
          <a:p>
            <a:pPr lvl="1"/>
            <a:r>
              <a:rPr lang="en-US" sz="1600" dirty="0" smtClean="0"/>
              <a:t>Dedicated Server for each client process</a:t>
            </a:r>
          </a:p>
          <a:p>
            <a:pPr lvl="1"/>
            <a:r>
              <a:rPr lang="en-US" sz="1600" dirty="0" smtClean="0"/>
              <a:t>Too many server process causes the database to slow the performance</a:t>
            </a:r>
          </a:p>
        </p:txBody>
      </p:sp>
      <p:pic>
        <p:nvPicPr>
          <p:cNvPr id="20483" name="Picture 3"/>
          <p:cNvPicPr>
            <a:picLocks noChangeAspect="1" noChangeArrowheads="1"/>
          </p:cNvPicPr>
          <p:nvPr/>
        </p:nvPicPr>
        <p:blipFill>
          <a:blip r:embed="rId3" cstate="print"/>
          <a:srcRect/>
          <a:stretch>
            <a:fillRect/>
          </a:stretch>
        </p:blipFill>
        <p:spPr bwMode="auto">
          <a:xfrm>
            <a:off x="1905000" y="1981200"/>
            <a:ext cx="5029200" cy="461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Networking Architecture (Cont.)</a:t>
            </a:r>
            <a:endParaRPr lang="en-US" sz="3200" dirty="0">
              <a:latin typeface="+mj-lt"/>
            </a:endParaRPr>
          </a:p>
        </p:txBody>
      </p:sp>
      <p:sp>
        <p:nvSpPr>
          <p:cNvPr id="3" name="Content Placeholder 2"/>
          <p:cNvSpPr>
            <a:spLocks noGrp="1"/>
          </p:cNvSpPr>
          <p:nvPr>
            <p:ph idx="1"/>
          </p:nvPr>
        </p:nvSpPr>
        <p:spPr>
          <a:xfrm>
            <a:off x="609600" y="838200"/>
            <a:ext cx="8229600" cy="5867400"/>
          </a:xfrm>
        </p:spPr>
        <p:txBody>
          <a:bodyPr>
            <a:normAutofit/>
          </a:bodyPr>
          <a:lstStyle/>
          <a:p>
            <a:pPr marL="342900" lvl="1" indent="-342900">
              <a:buFont typeface="Arial" pitchFamily="34" charset="0"/>
              <a:buChar char="•"/>
            </a:pPr>
            <a:r>
              <a:rPr lang="en-US" sz="2000" dirty="0" smtClean="0"/>
              <a:t>Shared Server Architecture</a:t>
            </a:r>
          </a:p>
          <a:p>
            <a:pPr lvl="1"/>
            <a:r>
              <a:rPr lang="en-US" sz="1600" dirty="0" smtClean="0"/>
              <a:t>Shared server processed (server process pool) by all clients</a:t>
            </a:r>
          </a:p>
          <a:p>
            <a:pPr lvl="1"/>
            <a:r>
              <a:rPr lang="en-US" sz="1600" dirty="0" smtClean="0"/>
              <a:t>Each client process that connects to a dispatcher must </a:t>
            </a:r>
            <a:r>
              <a:rPr lang="en-US" sz="1600" dirty="0" smtClean="0"/>
              <a:t>use </a:t>
            </a:r>
            <a:r>
              <a:rPr lang="en-US" sz="1600" dirty="0" smtClean="0"/>
              <a:t>Oracle Net Services, even if both processes run on the same </a:t>
            </a:r>
            <a:r>
              <a:rPr lang="en-US" sz="1600" dirty="0" smtClean="0"/>
              <a:t>host. The Listener is part of ONS, not the database</a:t>
            </a:r>
          </a:p>
          <a:p>
            <a:pPr marL="342900" lvl="1" indent="-342900">
              <a:buFont typeface="Arial" pitchFamily="34" charset="0"/>
              <a:buChar char="•"/>
            </a:pPr>
            <a:r>
              <a:rPr lang="en-US" sz="2000" dirty="0" smtClean="0"/>
              <a:t>When client make a request, following step acted:</a:t>
            </a:r>
            <a:endParaRPr lang="en-US" sz="2000" dirty="0" smtClean="0"/>
          </a:p>
          <a:p>
            <a:pPr lvl="1"/>
            <a:r>
              <a:rPr lang="en-US" sz="1600" dirty="0" smtClean="0"/>
              <a:t>The dispatcher places the request on the </a:t>
            </a:r>
            <a:r>
              <a:rPr lang="en-US" sz="1600" b="1" dirty="0" smtClean="0"/>
              <a:t>request queue, </a:t>
            </a:r>
            <a:r>
              <a:rPr lang="en-US" sz="1600" dirty="0" smtClean="0"/>
              <a:t>where it is picked up </a:t>
            </a:r>
            <a:r>
              <a:rPr lang="en-US" sz="1600" dirty="0" smtClean="0"/>
              <a:t>by </a:t>
            </a:r>
            <a:r>
              <a:rPr lang="en-US" sz="1600" dirty="0" smtClean="0"/>
              <a:t>the next available shared server </a:t>
            </a:r>
            <a:r>
              <a:rPr lang="en-US" sz="1600" dirty="0" smtClean="0"/>
              <a:t>process. </a:t>
            </a:r>
            <a:r>
              <a:rPr lang="en-US" sz="1600" dirty="0" smtClean="0"/>
              <a:t>The request queue is in the SGA and is common to all dispatcher processes of </a:t>
            </a:r>
            <a:r>
              <a:rPr lang="en-US" sz="1600" dirty="0" smtClean="0"/>
              <a:t>an instance</a:t>
            </a:r>
          </a:p>
          <a:p>
            <a:pPr lvl="1"/>
            <a:r>
              <a:rPr lang="en-US" sz="1600" dirty="0" smtClean="0"/>
              <a:t>The shared server processes check the common request queue for new requests</a:t>
            </a:r>
            <a:r>
              <a:rPr lang="en-US" sz="1600" dirty="0" smtClean="0"/>
              <a:t>, </a:t>
            </a:r>
            <a:r>
              <a:rPr lang="en-US" sz="1600" dirty="0" smtClean="0"/>
              <a:t>picking up new requests on a first-in-first-out </a:t>
            </a:r>
            <a:r>
              <a:rPr lang="en-US" sz="1600" dirty="0" smtClean="0"/>
              <a:t>basis</a:t>
            </a:r>
          </a:p>
          <a:p>
            <a:pPr lvl="1"/>
            <a:r>
              <a:rPr lang="en-US" sz="1600" dirty="0" smtClean="0"/>
              <a:t>One shared server process picks up one request in the queue and makes </a:t>
            </a:r>
            <a:r>
              <a:rPr lang="en-US" sz="1600" dirty="0" smtClean="0"/>
              <a:t>all </a:t>
            </a:r>
            <a:r>
              <a:rPr lang="en-US" sz="1600" dirty="0" smtClean="0"/>
              <a:t>necessary calls to the database to complete that </a:t>
            </a:r>
            <a:r>
              <a:rPr lang="en-US" sz="1600" dirty="0" smtClean="0"/>
              <a:t>request</a:t>
            </a:r>
          </a:p>
          <a:p>
            <a:pPr lvl="1"/>
            <a:r>
              <a:rPr lang="en-US" sz="1600" dirty="0" smtClean="0"/>
              <a:t>When the server completes the request, it places the response on the </a:t>
            </a:r>
            <a:r>
              <a:rPr lang="en-US" sz="1600" dirty="0" smtClean="0"/>
              <a:t>calling </a:t>
            </a:r>
            <a:r>
              <a:rPr lang="en-US" sz="1600" dirty="0" smtClean="0"/>
              <a:t>dispatcher's </a:t>
            </a:r>
            <a:r>
              <a:rPr lang="en-US" sz="1600" b="1" dirty="0" smtClean="0"/>
              <a:t>response queue. </a:t>
            </a:r>
            <a:r>
              <a:rPr lang="en-US" sz="1600" dirty="0" smtClean="0"/>
              <a:t>Each dispatcher has its own response </a:t>
            </a:r>
            <a:r>
              <a:rPr lang="en-US" sz="1600" dirty="0" smtClean="0"/>
              <a:t>queue</a:t>
            </a:r>
          </a:p>
          <a:p>
            <a:pPr lvl="1"/>
            <a:r>
              <a:rPr lang="en-US" sz="1600" dirty="0" smtClean="0"/>
              <a:t>The dispatcher returns the completed request to the appropriate client process</a:t>
            </a:r>
            <a:endParaRPr lang="en-US" sz="1600" dirty="0" smtClean="0"/>
          </a:p>
          <a:p>
            <a:pPr lvl="1"/>
            <a:endParaRPr lang="en-US" sz="1600" dirty="0" smtClean="0"/>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Networking Architecture (Cont.)</a:t>
            </a:r>
            <a:endParaRPr lang="en-US" sz="3200" dirty="0">
              <a:latin typeface="+mj-lt"/>
            </a:endParaRPr>
          </a:p>
        </p:txBody>
      </p:sp>
      <p:pic>
        <p:nvPicPr>
          <p:cNvPr id="21506" name="Picture 2"/>
          <p:cNvPicPr>
            <a:picLocks noChangeAspect="1" noChangeArrowheads="1"/>
          </p:cNvPicPr>
          <p:nvPr/>
        </p:nvPicPr>
        <p:blipFill>
          <a:blip r:embed="rId3" cstate="print"/>
          <a:srcRect/>
          <a:stretch>
            <a:fillRect/>
          </a:stretch>
        </p:blipFill>
        <p:spPr bwMode="auto">
          <a:xfrm>
            <a:off x="1905000" y="838200"/>
            <a:ext cx="5353050" cy="601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lvl="1" algn="ctr" rtl="0">
              <a:spcBef>
                <a:spcPct val="0"/>
              </a:spcBef>
            </a:pPr>
            <a:r>
              <a:rPr lang="en-US" sz="3200" dirty="0" smtClean="0">
                <a:latin typeface="+mj-lt"/>
              </a:rPr>
              <a:t>Networking Architecture (Cont.)</a:t>
            </a:r>
            <a:endParaRPr lang="en-US" sz="3200" dirty="0">
              <a:latin typeface="+mj-lt"/>
            </a:endParaRPr>
          </a:p>
        </p:txBody>
      </p:sp>
      <p:sp>
        <p:nvSpPr>
          <p:cNvPr id="3" name="Content Placeholder 2"/>
          <p:cNvSpPr>
            <a:spLocks noGrp="1"/>
          </p:cNvSpPr>
          <p:nvPr>
            <p:ph idx="1"/>
          </p:nvPr>
        </p:nvSpPr>
        <p:spPr>
          <a:xfrm>
            <a:off x="609600" y="838200"/>
            <a:ext cx="8229600" cy="5867400"/>
          </a:xfrm>
        </p:spPr>
        <p:txBody>
          <a:bodyPr>
            <a:normAutofit/>
          </a:bodyPr>
          <a:lstStyle/>
          <a:p>
            <a:pPr marL="342900" lvl="1" indent="-342900">
              <a:buFont typeface="Arial" pitchFamily="34" charset="0"/>
              <a:buChar char="•"/>
            </a:pPr>
            <a:r>
              <a:rPr lang="en-US" sz="2000" dirty="0" smtClean="0"/>
              <a:t>Database Resident Connection Pooling</a:t>
            </a:r>
            <a:endParaRPr lang="en-US" sz="2000" dirty="0" smtClean="0"/>
          </a:p>
          <a:p>
            <a:pPr lvl="1"/>
            <a:r>
              <a:rPr lang="en-US" sz="1600" dirty="0" smtClean="0"/>
              <a:t>DRCP provides </a:t>
            </a:r>
            <a:r>
              <a:rPr lang="en-US" sz="1600" dirty="0" smtClean="0"/>
              <a:t>a </a:t>
            </a:r>
            <a:r>
              <a:rPr lang="en-US" sz="1600" b="1" dirty="0" smtClean="0"/>
              <a:t>connection pool </a:t>
            </a:r>
            <a:r>
              <a:rPr lang="en-US" sz="1600" b="1" dirty="0" smtClean="0"/>
              <a:t>of </a:t>
            </a:r>
            <a:r>
              <a:rPr lang="en-US" sz="1600" b="1" dirty="0" smtClean="0"/>
              <a:t>dedicated servers </a:t>
            </a:r>
            <a:r>
              <a:rPr lang="en-US" sz="1600" dirty="0" smtClean="0"/>
              <a:t>for typical </a:t>
            </a:r>
            <a:r>
              <a:rPr lang="en-US" sz="1600" b="1" dirty="0" smtClean="0"/>
              <a:t>Web application </a:t>
            </a:r>
            <a:r>
              <a:rPr lang="en-US" sz="1600" dirty="0" smtClean="0"/>
              <a:t>scenarios. </a:t>
            </a:r>
            <a:endParaRPr lang="en-US" sz="1600" b="1" dirty="0" smtClean="0"/>
          </a:p>
          <a:p>
            <a:pPr lvl="1"/>
            <a:r>
              <a:rPr lang="en-US" sz="1600" dirty="0" smtClean="0"/>
              <a:t>DRCP uses a </a:t>
            </a:r>
            <a:r>
              <a:rPr lang="en-US" sz="1600" b="1" dirty="0" smtClean="0"/>
              <a:t>pooled server</a:t>
            </a:r>
            <a:r>
              <a:rPr lang="en-US" sz="1600" dirty="0" smtClean="0"/>
              <a:t>, which is the equivalent of a dedicated server process (not </a:t>
            </a:r>
            <a:r>
              <a:rPr lang="en-US" sz="1600" dirty="0" smtClean="0"/>
              <a:t>a shared server process) and a database session combined. The pooled server </a:t>
            </a:r>
            <a:r>
              <a:rPr lang="en-US" sz="1600" dirty="0" smtClean="0"/>
              <a:t>model </a:t>
            </a:r>
            <a:r>
              <a:rPr lang="en-US" sz="1600" dirty="0" smtClean="0"/>
              <a:t>avoids the overhead of dedicating a server for every connection that requires </a:t>
            </a:r>
            <a:r>
              <a:rPr lang="en-US" sz="1600" dirty="0" smtClean="0"/>
              <a:t>the </a:t>
            </a:r>
            <a:r>
              <a:rPr lang="en-US" sz="1600" dirty="0" smtClean="0"/>
              <a:t>server for a short </a:t>
            </a:r>
            <a:r>
              <a:rPr lang="en-US" sz="1600" dirty="0" smtClean="0"/>
              <a:t>period</a:t>
            </a:r>
          </a:p>
          <a:p>
            <a:pPr lvl="1"/>
            <a:r>
              <a:rPr lang="en-US" sz="1600" dirty="0" smtClean="0"/>
              <a:t>When a client requires database access, </a:t>
            </a:r>
            <a:r>
              <a:rPr lang="en-US" sz="1600" b="1" dirty="0" smtClean="0"/>
              <a:t>the connection broker </a:t>
            </a:r>
            <a:r>
              <a:rPr lang="en-US" sz="1600" dirty="0" smtClean="0"/>
              <a:t>picks up a server </a:t>
            </a:r>
            <a:r>
              <a:rPr lang="en-US" sz="1600" dirty="0" smtClean="0"/>
              <a:t>process </a:t>
            </a:r>
            <a:r>
              <a:rPr lang="en-US" sz="1600" dirty="0" smtClean="0"/>
              <a:t>from the pool and assigns it to the client, which is directly connected to the </a:t>
            </a:r>
            <a:r>
              <a:rPr lang="en-US" sz="1600" dirty="0" smtClean="0"/>
              <a:t>server </a:t>
            </a:r>
            <a:r>
              <a:rPr lang="en-US" sz="1600" dirty="0" smtClean="0"/>
              <a:t>process until the request is served. After the server has finished, the server </a:t>
            </a:r>
            <a:r>
              <a:rPr lang="en-US" sz="1600" dirty="0" smtClean="0"/>
              <a:t>process </a:t>
            </a:r>
            <a:r>
              <a:rPr lang="en-US" sz="1600" dirty="0" smtClean="0"/>
              <a:t>goes back into the pool and the connection from the client is restored to the </a:t>
            </a:r>
            <a:r>
              <a:rPr lang="en-US" sz="1600" dirty="0" smtClean="0"/>
              <a:t>broker</a:t>
            </a:r>
          </a:p>
          <a:p>
            <a:pPr lvl="1"/>
            <a:r>
              <a:rPr lang="en-US" sz="1600" dirty="0" smtClean="0"/>
              <a:t>Unlike in shared server, this session stores its UGA in </a:t>
            </a:r>
            <a:r>
              <a:rPr lang="en-US" sz="1600" dirty="0" smtClean="0"/>
              <a:t>the </a:t>
            </a:r>
            <a:r>
              <a:rPr lang="en-US" sz="1600" dirty="0" smtClean="0"/>
              <a:t>PGA, not in the SGA</a:t>
            </a:r>
            <a:endParaRPr lang="en-US" sz="1600" dirty="0" smtClean="0"/>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0"/>
            <a:ext cx="8229600" cy="1905000"/>
          </a:xfrm>
        </p:spPr>
        <p:txBody>
          <a:bodyPr>
            <a:normAutofit fontScale="90000"/>
          </a:bodyPr>
          <a:lstStyle/>
          <a:p>
            <a:r>
              <a:rPr lang="en-US" dirty="0" smtClean="0"/>
              <a:t>VI. Oracle Database </a:t>
            </a:r>
            <a:r>
              <a:rPr lang="en-US" dirty="0" smtClean="0"/>
              <a:t>Administration and Development</a:t>
            </a:r>
            <a:br>
              <a:rPr lang="en-US" dirty="0" smtClean="0"/>
            </a:br>
            <a:r>
              <a:rPr lang="en-US" dirty="0" smtClean="0"/>
              <a:t>TO BE CONTINUED…</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Table Storage</a:t>
            </a:r>
            <a:endParaRPr lang="en-US" sz="3200" dirty="0"/>
          </a:p>
        </p:txBody>
      </p:sp>
      <p:sp>
        <p:nvSpPr>
          <p:cNvPr id="3" name="Content Placeholder 2"/>
          <p:cNvSpPr>
            <a:spLocks noGrp="1"/>
          </p:cNvSpPr>
          <p:nvPr>
            <p:ph idx="1"/>
          </p:nvPr>
        </p:nvSpPr>
        <p:spPr>
          <a:xfrm>
            <a:off x="609600" y="762000"/>
            <a:ext cx="8229600" cy="5638799"/>
          </a:xfrm>
        </p:spPr>
        <p:txBody>
          <a:bodyPr>
            <a:normAutofit/>
          </a:bodyPr>
          <a:lstStyle/>
          <a:p>
            <a:r>
              <a:rPr lang="en-US" sz="2000" dirty="0" smtClean="0"/>
              <a:t>Table Storage</a:t>
            </a:r>
          </a:p>
          <a:p>
            <a:pPr lvl="1"/>
            <a:r>
              <a:rPr lang="en-US" sz="1600" dirty="0" smtClean="0"/>
              <a:t>Oracle Database uses a data segment in a </a:t>
            </a:r>
            <a:r>
              <a:rPr lang="en-US" sz="1600" dirty="0" err="1" smtClean="0"/>
              <a:t>tablespace</a:t>
            </a:r>
            <a:r>
              <a:rPr lang="en-US" sz="1600" dirty="0" smtClean="0"/>
              <a:t> to hold the table data</a:t>
            </a:r>
          </a:p>
          <a:p>
            <a:pPr lvl="1"/>
            <a:r>
              <a:rPr lang="en-US" sz="1600" dirty="0" smtClean="0"/>
              <a:t>A data segment is composed of data files made up of data blocks</a:t>
            </a:r>
          </a:p>
          <a:p>
            <a:r>
              <a:rPr lang="en-US" sz="2000" dirty="0" smtClean="0"/>
              <a:t>Table Organization</a:t>
            </a:r>
          </a:p>
          <a:p>
            <a:pPr lvl="1"/>
            <a:r>
              <a:rPr lang="en-US" sz="1600" dirty="0" smtClean="0"/>
              <a:t>By default, a table is organized as a heap which is an area of storage in which data is placed where </a:t>
            </a:r>
            <a:r>
              <a:rPr lang="en-US" sz="1600" b="1" dirty="0" smtClean="0"/>
              <a:t>it fits best rather than in a user-specific </a:t>
            </a:r>
            <a:r>
              <a:rPr lang="en-US" sz="1600" dirty="0" smtClean="0"/>
              <a:t>order</a:t>
            </a:r>
          </a:p>
          <a:p>
            <a:pPr lvl="1"/>
            <a:r>
              <a:rPr lang="en-US" sz="1600" dirty="0" smtClean="0"/>
              <a:t>Rows are not guaranteed to be retrieved in the order in which they were inserted</a:t>
            </a:r>
          </a:p>
          <a:p>
            <a:pPr lvl="1"/>
            <a:r>
              <a:rPr lang="en-US" sz="1600" dirty="0" smtClean="0"/>
              <a:t>The column order is the same for all rows in a table. Columns are usually stored in the order in which they were listed in the CREATE TABLE statement, but this order is not guaranteed</a:t>
            </a:r>
          </a:p>
          <a:p>
            <a:r>
              <a:rPr lang="en-US" sz="2000" dirty="0"/>
              <a:t>Row </a:t>
            </a:r>
            <a:r>
              <a:rPr lang="en-US" sz="2000" dirty="0" smtClean="0"/>
              <a:t>Storage</a:t>
            </a:r>
          </a:p>
          <a:p>
            <a:pPr lvl="1"/>
            <a:r>
              <a:rPr lang="en-US" sz="1600" dirty="0" smtClean="0"/>
              <a:t>The database stores rows in </a:t>
            </a:r>
            <a:r>
              <a:rPr lang="en-US" sz="1600" b="1" dirty="0" smtClean="0"/>
              <a:t>data blocks</a:t>
            </a:r>
            <a:r>
              <a:rPr lang="en-US" sz="1600" dirty="0" smtClean="0"/>
              <a:t>. Each row of a table containing data for less than 256 columns is contained in one or more </a:t>
            </a:r>
            <a:r>
              <a:rPr lang="en-US" sz="1600" b="1" dirty="0" smtClean="0"/>
              <a:t>row pieces</a:t>
            </a:r>
            <a:r>
              <a:rPr lang="en-US" sz="1600" dirty="0" smtClean="0"/>
              <a:t>. If possible, Oracle Database stores each row as one row piece</a:t>
            </a:r>
            <a:endParaRPr lang="en-US" sz="1600" dirty="0"/>
          </a:p>
          <a:p>
            <a:pPr marL="342900" lvl="1" indent="-342900">
              <a:buNone/>
            </a:pPr>
            <a:r>
              <a:rPr lang="en-US" sz="2000" dirty="0" err="1" smtClean="0"/>
              <a:t>Tablespace</a:t>
            </a:r>
            <a:r>
              <a:rPr lang="en-US" sz="2000" dirty="0" smtClean="0"/>
              <a:t> </a:t>
            </a:r>
            <a:r>
              <a:rPr lang="en-US" sz="2000" dirty="0"/>
              <a:t>-&gt; data segment -&gt; data blocks -&gt; row </a:t>
            </a:r>
            <a:r>
              <a:rPr lang="en-US" sz="2000" dirty="0" smtClean="0"/>
              <a:t>pieces</a:t>
            </a:r>
          </a:p>
          <a:p>
            <a:pPr marL="342900" lvl="1" indent="-342900">
              <a:buNone/>
            </a:pPr>
            <a:r>
              <a:rPr lang="en-US" sz="2000" dirty="0"/>
              <a:t> </a:t>
            </a:r>
            <a:r>
              <a:rPr lang="en-US" sz="2000" dirty="0" smtClean="0"/>
              <a:t>                                 data files</a:t>
            </a:r>
            <a:endParaRPr lang="en-US"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a:t>Table Clusters</a:t>
            </a:r>
          </a:p>
        </p:txBody>
      </p:sp>
      <p:sp>
        <p:nvSpPr>
          <p:cNvPr id="3" name="Content Placeholder 2"/>
          <p:cNvSpPr>
            <a:spLocks noGrp="1"/>
          </p:cNvSpPr>
          <p:nvPr>
            <p:ph idx="1"/>
          </p:nvPr>
        </p:nvSpPr>
        <p:spPr>
          <a:xfrm>
            <a:off x="609600" y="762000"/>
            <a:ext cx="8229600" cy="5638799"/>
          </a:xfrm>
        </p:spPr>
        <p:txBody>
          <a:bodyPr>
            <a:normAutofit/>
          </a:bodyPr>
          <a:lstStyle/>
          <a:p>
            <a:r>
              <a:rPr lang="en-US" sz="2000" dirty="0" smtClean="0"/>
              <a:t>Table Cluster </a:t>
            </a:r>
            <a:r>
              <a:rPr lang="en-US" sz="2000" dirty="0"/>
              <a:t>is a </a:t>
            </a:r>
            <a:r>
              <a:rPr lang="en-US" sz="2000" b="1" dirty="0"/>
              <a:t>group of tables </a:t>
            </a:r>
            <a:r>
              <a:rPr lang="en-US" sz="2000" dirty="0"/>
              <a:t>that share </a:t>
            </a:r>
            <a:r>
              <a:rPr lang="en-US" sz="2000" b="1" dirty="0"/>
              <a:t>common columns </a:t>
            </a:r>
            <a:r>
              <a:rPr lang="en-US" sz="2000" dirty="0"/>
              <a:t>and store </a:t>
            </a:r>
            <a:r>
              <a:rPr lang="en-US" sz="2000" b="1" dirty="0"/>
              <a:t>related </a:t>
            </a:r>
            <a:r>
              <a:rPr lang="en-US" sz="2000" b="1" dirty="0" smtClean="0"/>
              <a:t>data in </a:t>
            </a:r>
            <a:r>
              <a:rPr lang="en-US" sz="2000" b="1" dirty="0"/>
              <a:t>the same </a:t>
            </a:r>
            <a:r>
              <a:rPr lang="en-US" sz="2000" b="1" dirty="0" smtClean="0"/>
              <a:t>blocks</a:t>
            </a:r>
            <a:endParaRPr lang="en-US" sz="2000" dirty="0" smtClean="0"/>
          </a:p>
          <a:p>
            <a:pPr lvl="1"/>
            <a:r>
              <a:rPr lang="en-US" sz="1600" dirty="0" smtClean="0"/>
              <a:t>cluster key: is the column or columns that the clustered tables have in common</a:t>
            </a:r>
          </a:p>
          <a:p>
            <a:pPr lvl="1"/>
            <a:r>
              <a:rPr lang="en-US" sz="1600" dirty="0" smtClean="0"/>
              <a:t>cluster key value: is the value of the cluster key columns for a particular set of rows</a:t>
            </a:r>
          </a:p>
          <a:p>
            <a:pPr lvl="1"/>
            <a:r>
              <a:rPr lang="en-US" sz="1600" dirty="0" smtClean="0"/>
              <a:t>All data that contains the same cluster key value is physically stored together. Each cluster key value is stored only once in the cluster and the cluster index, no matter how many rows of different tables contain the value</a:t>
            </a:r>
          </a:p>
          <a:p>
            <a:r>
              <a:rPr lang="en-US" sz="2000" dirty="0" smtClean="0"/>
              <a:t>When use ?</a:t>
            </a:r>
          </a:p>
          <a:p>
            <a:pPr lvl="1"/>
            <a:r>
              <a:rPr lang="en-US" sz="1600" dirty="0" smtClean="0"/>
              <a:t>Tables are </a:t>
            </a:r>
            <a:r>
              <a:rPr lang="en-US" sz="1600" dirty="0"/>
              <a:t>primarily </a:t>
            </a:r>
            <a:r>
              <a:rPr lang="en-US" sz="1600" dirty="0" smtClean="0"/>
              <a:t>queried but not modified</a:t>
            </a:r>
          </a:p>
          <a:p>
            <a:pPr lvl="1"/>
            <a:r>
              <a:rPr lang="en-US" sz="1600" dirty="0" smtClean="0"/>
              <a:t>Records </a:t>
            </a:r>
            <a:r>
              <a:rPr lang="en-US" sz="1600" dirty="0"/>
              <a:t>from the tables are frequently queried together or </a:t>
            </a:r>
            <a:r>
              <a:rPr lang="en-US" sz="1600" dirty="0" smtClean="0"/>
              <a:t>joined</a:t>
            </a:r>
          </a:p>
          <a:p>
            <a:r>
              <a:rPr lang="en-US" sz="2000" dirty="0" smtClean="0"/>
              <a:t>When not use ?</a:t>
            </a:r>
          </a:p>
          <a:p>
            <a:pPr lvl="1"/>
            <a:r>
              <a:rPr lang="en-US" sz="1600" dirty="0"/>
              <a:t>The tables are frequently accessed </a:t>
            </a:r>
            <a:r>
              <a:rPr lang="en-US" sz="1600" dirty="0" smtClean="0"/>
              <a:t>individually</a:t>
            </a:r>
          </a:p>
          <a:p>
            <a:pPr lvl="1"/>
            <a:r>
              <a:rPr lang="en-US" sz="1600" dirty="0"/>
              <a:t>The tables are frequently </a:t>
            </a:r>
            <a:r>
              <a:rPr lang="en-US" sz="1600" dirty="0" smtClean="0"/>
              <a:t>updated</a:t>
            </a:r>
          </a:p>
          <a:p>
            <a:pPr lvl="1"/>
            <a:r>
              <a:rPr lang="en-US" sz="1600" dirty="0"/>
              <a:t>The tables frequently require a </a:t>
            </a:r>
            <a:r>
              <a:rPr lang="en-US" sz="1600" b="1" dirty="0"/>
              <a:t>full table </a:t>
            </a:r>
            <a:r>
              <a:rPr lang="en-US" sz="1600" b="1" dirty="0" smtClean="0"/>
              <a:t>scan</a:t>
            </a:r>
            <a:endParaRPr lang="en-US" sz="1600" dirty="0" smtClean="0"/>
          </a:p>
          <a:p>
            <a:pPr lvl="1"/>
            <a:r>
              <a:rPr lang="en-US" sz="1600" dirty="0"/>
              <a:t>The tables require </a:t>
            </a:r>
            <a:r>
              <a:rPr lang="en-US" sz="1600" dirty="0" smtClean="0"/>
              <a:t>truncating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Index Table </a:t>
            </a:r>
            <a:r>
              <a:rPr lang="en-US" sz="3200" dirty="0"/>
              <a:t>Clusters</a:t>
            </a:r>
          </a:p>
        </p:txBody>
      </p:sp>
      <p:sp>
        <p:nvSpPr>
          <p:cNvPr id="3" name="Content Placeholder 2"/>
          <p:cNvSpPr>
            <a:spLocks noGrp="1"/>
          </p:cNvSpPr>
          <p:nvPr>
            <p:ph idx="1"/>
          </p:nvPr>
        </p:nvSpPr>
        <p:spPr>
          <a:xfrm>
            <a:off x="609600" y="762000"/>
            <a:ext cx="8229600" cy="5638799"/>
          </a:xfrm>
        </p:spPr>
        <p:txBody>
          <a:bodyPr>
            <a:normAutofit/>
          </a:bodyPr>
          <a:lstStyle/>
          <a:p>
            <a:r>
              <a:rPr lang="en-US" sz="2000" dirty="0"/>
              <a:t>I</a:t>
            </a:r>
            <a:r>
              <a:rPr lang="en-US" sz="2000" dirty="0" smtClean="0"/>
              <a:t>ndexed cluster </a:t>
            </a:r>
          </a:p>
          <a:p>
            <a:pPr lvl="1"/>
            <a:r>
              <a:rPr lang="en-US" sz="1600" dirty="0"/>
              <a:t>I</a:t>
            </a:r>
            <a:r>
              <a:rPr lang="en-US" sz="1600" dirty="0" smtClean="0"/>
              <a:t>s a table cluster that uses an index to locate data </a:t>
            </a:r>
          </a:p>
          <a:p>
            <a:pPr lvl="1"/>
            <a:r>
              <a:rPr lang="en-US" sz="1600" dirty="0" smtClean="0"/>
              <a:t>The cluster index is a B-tree index on the cluster key. A cluster index must be created before any rows can be inserted into clustered tables</a:t>
            </a:r>
          </a:p>
          <a:p>
            <a:r>
              <a:rPr lang="en-US" sz="2000" dirty="0" smtClean="0"/>
              <a:t>To find or store a row in an indexed table or cluster, at least two I/Os must be performed:</a:t>
            </a:r>
          </a:p>
          <a:p>
            <a:pPr lvl="1"/>
            <a:r>
              <a:rPr lang="en-US" sz="1600" dirty="0"/>
              <a:t>One or more I/Os to find or store the key value in the </a:t>
            </a:r>
            <a:r>
              <a:rPr lang="en-US" sz="1600" dirty="0" smtClean="0"/>
              <a:t>index</a:t>
            </a:r>
          </a:p>
          <a:p>
            <a:pPr lvl="1"/>
            <a:r>
              <a:rPr lang="en-US" sz="1600" dirty="0"/>
              <a:t>Another I/O to read or write the row in the table or cluster</a:t>
            </a:r>
            <a:endParaRPr lang="en-US" sz="1600" dirty="0" smtClean="0"/>
          </a:p>
          <a:p>
            <a:r>
              <a:rPr lang="en-US" sz="2000" dirty="0" smtClean="0"/>
              <a:t>SQL Statement, </a:t>
            </a:r>
            <a:r>
              <a:rPr lang="en-US" sz="2000" dirty="0" err="1" smtClean="0"/>
              <a:t>department_id</a:t>
            </a:r>
            <a:r>
              <a:rPr lang="en-US" sz="2000" dirty="0" smtClean="0"/>
              <a:t> is the cluster key</a:t>
            </a:r>
          </a:p>
          <a:p>
            <a:pPr>
              <a:buNone/>
            </a:pPr>
            <a:r>
              <a:rPr lang="en-US" sz="1500" i="1" dirty="0"/>
              <a:t>CREATE CLUSTER </a:t>
            </a:r>
            <a:r>
              <a:rPr lang="en-US" sz="1500" i="1" dirty="0" err="1"/>
              <a:t>employees_departments_cluster</a:t>
            </a:r>
            <a:endParaRPr lang="en-US" sz="1500" i="1" dirty="0"/>
          </a:p>
          <a:p>
            <a:pPr>
              <a:buNone/>
            </a:pPr>
            <a:r>
              <a:rPr lang="en-US" sz="1500" i="1" dirty="0"/>
              <a:t>(</a:t>
            </a:r>
            <a:r>
              <a:rPr lang="en-US" sz="1500" i="1" dirty="0" err="1"/>
              <a:t>department_id</a:t>
            </a:r>
            <a:r>
              <a:rPr lang="en-US" sz="1500" i="1" dirty="0"/>
              <a:t> NUMBER(4))</a:t>
            </a:r>
          </a:p>
          <a:p>
            <a:pPr>
              <a:buNone/>
            </a:pPr>
            <a:r>
              <a:rPr lang="en-US" sz="1500" i="1" dirty="0"/>
              <a:t>SIZE 512;</a:t>
            </a:r>
          </a:p>
          <a:p>
            <a:pPr>
              <a:buNone/>
            </a:pPr>
            <a:r>
              <a:rPr lang="en-US" sz="1500" i="1" dirty="0"/>
              <a:t>CREATE INDEX </a:t>
            </a:r>
            <a:r>
              <a:rPr lang="en-US" sz="1500" i="1" dirty="0" err="1"/>
              <a:t>idx_emp_dept_cluster</a:t>
            </a:r>
            <a:r>
              <a:rPr lang="en-US" sz="1500" i="1" dirty="0"/>
              <a:t> ON CLUSTER </a:t>
            </a:r>
            <a:r>
              <a:rPr lang="en-US" sz="1500" i="1" dirty="0" err="1"/>
              <a:t>employees_departments_cluster</a:t>
            </a:r>
            <a:r>
              <a:rPr lang="en-US" sz="1500" i="1" dirty="0" smtClean="0"/>
              <a:t>;</a:t>
            </a:r>
          </a:p>
          <a:p>
            <a:pPr>
              <a:buNone/>
            </a:pPr>
            <a:r>
              <a:rPr lang="en-US" sz="1500" i="1" dirty="0"/>
              <a:t>CREATE TABLE employees ( ... )</a:t>
            </a:r>
          </a:p>
          <a:p>
            <a:pPr>
              <a:buNone/>
            </a:pPr>
            <a:r>
              <a:rPr lang="en-US" sz="1500" i="1" dirty="0"/>
              <a:t>CLUSTER </a:t>
            </a:r>
            <a:r>
              <a:rPr lang="en-US" sz="1500" i="1" dirty="0" err="1"/>
              <a:t>employees_departments_cluster</a:t>
            </a:r>
            <a:r>
              <a:rPr lang="en-US" sz="1500" i="1" dirty="0"/>
              <a:t> (</a:t>
            </a:r>
            <a:r>
              <a:rPr lang="en-US" sz="1500" i="1" dirty="0" err="1"/>
              <a:t>department_id</a:t>
            </a:r>
            <a:r>
              <a:rPr lang="en-US" sz="1500" i="1" dirty="0"/>
              <a:t>);</a:t>
            </a:r>
          </a:p>
          <a:p>
            <a:pPr>
              <a:buNone/>
            </a:pPr>
            <a:r>
              <a:rPr lang="en-US" sz="1500" i="1" dirty="0"/>
              <a:t>CREATE TABLE departments ( ... )</a:t>
            </a:r>
          </a:p>
          <a:p>
            <a:pPr>
              <a:buNone/>
            </a:pPr>
            <a:r>
              <a:rPr lang="en-US" sz="1500" i="1" dirty="0"/>
              <a:t>CLUSTER </a:t>
            </a:r>
            <a:r>
              <a:rPr lang="en-US" sz="1500" i="1" dirty="0" err="1"/>
              <a:t>employees_departments_cluster</a:t>
            </a:r>
            <a:r>
              <a:rPr lang="en-US" sz="1500" i="1" dirty="0"/>
              <a:t> (</a:t>
            </a:r>
            <a:r>
              <a:rPr lang="en-US" sz="1500" i="1" dirty="0" err="1"/>
              <a:t>department_id</a:t>
            </a:r>
            <a:r>
              <a:rPr lang="en-US" sz="1500" i="1" dirty="0" smtClean="0"/>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Index Table Clusters (Cont.)</a:t>
            </a:r>
            <a:endParaRPr lang="en-US" sz="3200" dirty="0"/>
          </a:p>
        </p:txBody>
      </p:sp>
      <p:pic>
        <p:nvPicPr>
          <p:cNvPr id="5122" name="Picture 2"/>
          <p:cNvPicPr>
            <a:picLocks noChangeAspect="1" noChangeArrowheads="1"/>
          </p:cNvPicPr>
          <p:nvPr/>
        </p:nvPicPr>
        <p:blipFill>
          <a:blip r:embed="rId2" cstate="print"/>
          <a:srcRect/>
          <a:stretch>
            <a:fillRect/>
          </a:stretch>
        </p:blipFill>
        <p:spPr bwMode="auto">
          <a:xfrm>
            <a:off x="1371601" y="838200"/>
            <a:ext cx="6324600" cy="5637345"/>
          </a:xfrm>
          <a:prstGeom prst="rect">
            <a:avLst/>
          </a:prstGeom>
          <a:noFill/>
          <a:ln w="9525">
            <a:noFill/>
            <a:miter lim="800000"/>
            <a:headEnd/>
            <a:tailEnd/>
          </a:ln>
        </p:spPr>
      </p:pic>
      <p:sp>
        <p:nvSpPr>
          <p:cNvPr id="5" name="Content Placeholder 4"/>
          <p:cNvSpPr>
            <a:spLocks noGrp="1"/>
          </p:cNvSpPr>
          <p:nvPr>
            <p:ph idx="1"/>
          </p:nvPr>
        </p:nvSpPr>
        <p:spPr>
          <a:xfrm>
            <a:off x="457200" y="6400800"/>
            <a:ext cx="8229600" cy="457200"/>
          </a:xfrm>
        </p:spPr>
        <p:txBody>
          <a:bodyPr>
            <a:normAutofit/>
          </a:bodyPr>
          <a:lstStyle/>
          <a:p>
            <a:pPr algn="ctr">
              <a:buNone/>
            </a:pPr>
            <a:r>
              <a:rPr lang="en-US" sz="1800" dirty="0" smtClean="0"/>
              <a:t>Clustered table data</a:t>
            </a:r>
            <a:endParaRPr lang="en-US" sz="1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Hash Table </a:t>
            </a:r>
            <a:r>
              <a:rPr lang="en-US" sz="3200" dirty="0"/>
              <a:t>Clusters</a:t>
            </a:r>
          </a:p>
        </p:txBody>
      </p:sp>
      <p:sp>
        <p:nvSpPr>
          <p:cNvPr id="3" name="Content Placeholder 2"/>
          <p:cNvSpPr>
            <a:spLocks noGrp="1"/>
          </p:cNvSpPr>
          <p:nvPr>
            <p:ph idx="1"/>
          </p:nvPr>
        </p:nvSpPr>
        <p:spPr>
          <a:xfrm>
            <a:off x="609600" y="838200"/>
            <a:ext cx="8229600" cy="5638799"/>
          </a:xfrm>
        </p:spPr>
        <p:txBody>
          <a:bodyPr>
            <a:normAutofit/>
          </a:bodyPr>
          <a:lstStyle/>
          <a:p>
            <a:r>
              <a:rPr lang="en-US" sz="2000" dirty="0" smtClean="0"/>
              <a:t>Hash cluster </a:t>
            </a:r>
          </a:p>
          <a:p>
            <a:pPr lvl="1"/>
            <a:r>
              <a:rPr lang="en-US" sz="1600" dirty="0" smtClean="0"/>
              <a:t>Is like an indexed cluster, except the index key is replaced with a hash function. No separate cluster index exists. In a hash cluster, the data is the index</a:t>
            </a:r>
          </a:p>
          <a:p>
            <a:pPr lvl="1"/>
            <a:r>
              <a:rPr lang="en-US" sz="1600" dirty="0" smtClean="0"/>
              <a:t>The key of a hash cluster, like the key of an indexed cluster, is a single column or composite key</a:t>
            </a:r>
          </a:p>
          <a:p>
            <a:pPr lvl="1"/>
            <a:r>
              <a:rPr lang="en-US" sz="1600" dirty="0" smtClean="0"/>
              <a:t>The database hashes the cluster key into a data block address where the data is located. The database stores all rows with the same key value together on disk</a:t>
            </a:r>
          </a:p>
          <a:p>
            <a:pPr marL="342900" lvl="1" indent="-342900">
              <a:buFont typeface="Arial" pitchFamily="34" charset="0"/>
              <a:buChar char="•"/>
            </a:pPr>
            <a:r>
              <a:rPr lang="en-US" sz="2000" dirty="0"/>
              <a:t>To find or store a row in a hash </a:t>
            </a:r>
            <a:r>
              <a:rPr lang="en-US" sz="2000" dirty="0" smtClean="0"/>
              <a:t>cluster:</a:t>
            </a:r>
          </a:p>
          <a:p>
            <a:pPr lvl="1"/>
            <a:r>
              <a:rPr lang="en-US" sz="1600" dirty="0"/>
              <a:t>Oracle Database applies the hash function to the cluster key value of the </a:t>
            </a:r>
            <a:r>
              <a:rPr lang="en-US" sz="1600" dirty="0" smtClean="0"/>
              <a:t>row</a:t>
            </a:r>
            <a:endParaRPr lang="en-US" sz="1600" dirty="0"/>
          </a:p>
          <a:p>
            <a:pPr lvl="1"/>
            <a:r>
              <a:rPr lang="en-US" sz="1600" dirty="0"/>
              <a:t>The resulting hash value corresponds to a data block in the cluster, which the database reads or writes on behalf of the issued </a:t>
            </a:r>
            <a:r>
              <a:rPr lang="en-US" sz="1600" dirty="0" smtClean="0"/>
              <a:t>statement</a:t>
            </a:r>
          </a:p>
          <a:p>
            <a:pPr marL="342900" lvl="1" indent="-342900">
              <a:buFont typeface="Arial" pitchFamily="34" charset="0"/>
              <a:buChar char="•"/>
            </a:pPr>
            <a:r>
              <a:rPr lang="en-US" sz="2000" dirty="0" smtClean="0"/>
              <a:t>When use ?</a:t>
            </a:r>
          </a:p>
          <a:p>
            <a:pPr lvl="1"/>
            <a:r>
              <a:rPr lang="en-US" sz="1600" dirty="0"/>
              <a:t> A table is queried much more often than </a:t>
            </a:r>
            <a:r>
              <a:rPr lang="en-US" sz="1600" dirty="0" smtClean="0"/>
              <a:t>modified</a:t>
            </a:r>
            <a:endParaRPr lang="en-US" sz="1600" dirty="0"/>
          </a:p>
          <a:p>
            <a:pPr lvl="1"/>
            <a:r>
              <a:rPr lang="en-US" sz="1600" dirty="0"/>
              <a:t>The hash key column is queried frequently with </a:t>
            </a:r>
            <a:r>
              <a:rPr lang="en-US" sz="1600" b="1" dirty="0"/>
              <a:t>equality </a:t>
            </a:r>
            <a:r>
              <a:rPr lang="en-US" sz="1600" b="1" dirty="0" smtClean="0"/>
              <a:t>conditions</a:t>
            </a:r>
            <a:endParaRPr lang="en-US" sz="1600" dirty="0"/>
          </a:p>
          <a:p>
            <a:pPr lvl="1"/>
            <a:r>
              <a:rPr lang="en-US" sz="1600" dirty="0" smtClean="0"/>
              <a:t>The </a:t>
            </a:r>
            <a:r>
              <a:rPr lang="en-US" sz="1600" dirty="0"/>
              <a:t>number of rows in the table during its lifetime can reasonably be </a:t>
            </a:r>
            <a:r>
              <a:rPr lang="en-US" sz="1600" dirty="0" smtClean="0"/>
              <a:t>guessed</a:t>
            </a:r>
          </a:p>
          <a:p>
            <a:pPr marL="342900" lvl="1" indent="-342900">
              <a:buFont typeface="Arial" pitchFamily="34" charset="0"/>
              <a:buChar char="•"/>
            </a:pPr>
            <a:r>
              <a:rPr lang="en-US" sz="2000" dirty="0" smtClean="0"/>
              <a:t>SQL Statement</a:t>
            </a:r>
            <a:endParaRPr lang="en-US" sz="2000" dirty="0"/>
          </a:p>
          <a:p>
            <a:pPr lvl="1">
              <a:buNone/>
            </a:pPr>
            <a:r>
              <a:rPr lang="en-US" sz="1500" i="1" dirty="0" smtClean="0"/>
              <a:t>CREATE CLUSTER </a:t>
            </a:r>
            <a:r>
              <a:rPr lang="en-US" sz="1500" i="1" dirty="0" err="1" smtClean="0"/>
              <a:t>employees_departments_cluster</a:t>
            </a:r>
            <a:endParaRPr lang="en-US" sz="1500" i="1" dirty="0" smtClean="0"/>
          </a:p>
          <a:p>
            <a:pPr lvl="1">
              <a:buNone/>
            </a:pPr>
            <a:r>
              <a:rPr lang="en-US" sz="1500" i="1" dirty="0" smtClean="0"/>
              <a:t>(</a:t>
            </a:r>
            <a:r>
              <a:rPr lang="en-US" sz="1500" i="1" dirty="0" err="1" smtClean="0"/>
              <a:t>department_id</a:t>
            </a:r>
            <a:r>
              <a:rPr lang="en-US" sz="1500" i="1" dirty="0" smtClean="0"/>
              <a:t> NUMBER(4))</a:t>
            </a:r>
          </a:p>
          <a:p>
            <a:pPr lvl="1">
              <a:buNone/>
            </a:pPr>
            <a:r>
              <a:rPr lang="en-US" sz="1500" i="1" dirty="0" smtClean="0"/>
              <a:t>SIZE 8192 HASHKEYS 100;</a:t>
            </a:r>
            <a:endParaRPr lang="en-US" sz="1500" i="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Hash Table Clusters (Cont.)</a:t>
            </a:r>
            <a:endParaRPr lang="en-US" sz="3200" dirty="0"/>
          </a:p>
        </p:txBody>
      </p:sp>
      <p:sp>
        <p:nvSpPr>
          <p:cNvPr id="5" name="Content Placeholder 4"/>
          <p:cNvSpPr>
            <a:spLocks noGrp="1"/>
          </p:cNvSpPr>
          <p:nvPr>
            <p:ph idx="1"/>
          </p:nvPr>
        </p:nvSpPr>
        <p:spPr>
          <a:xfrm>
            <a:off x="381000" y="3733800"/>
            <a:ext cx="8229600" cy="2971800"/>
          </a:xfrm>
        </p:spPr>
        <p:txBody>
          <a:bodyPr>
            <a:normAutofit/>
          </a:bodyPr>
          <a:lstStyle/>
          <a:p>
            <a:r>
              <a:rPr lang="en-US" sz="1800" dirty="0"/>
              <a:t>Hash Cluster </a:t>
            </a:r>
            <a:r>
              <a:rPr lang="en-US" sz="1800" dirty="0" smtClean="0"/>
              <a:t>Variations</a:t>
            </a:r>
          </a:p>
          <a:p>
            <a:pPr lvl="1"/>
            <a:r>
              <a:rPr lang="en-US" sz="1600" dirty="0"/>
              <a:t>single-table hash </a:t>
            </a:r>
            <a:r>
              <a:rPr lang="en-US" sz="1600" dirty="0" smtClean="0"/>
              <a:t>cluster</a:t>
            </a:r>
          </a:p>
          <a:p>
            <a:pPr lvl="1"/>
            <a:r>
              <a:rPr lang="en-US" sz="1600" dirty="0"/>
              <a:t>sorted hash </a:t>
            </a:r>
            <a:r>
              <a:rPr lang="en-US" sz="1600" dirty="0" smtClean="0"/>
              <a:t>cluster</a:t>
            </a:r>
          </a:p>
          <a:p>
            <a:pPr marL="342900" lvl="1" indent="-342900">
              <a:buFont typeface="Arial" pitchFamily="34" charset="0"/>
              <a:buChar char="•"/>
            </a:pPr>
            <a:r>
              <a:rPr lang="en-US" sz="1800" dirty="0"/>
              <a:t>Hash Cluster </a:t>
            </a:r>
            <a:r>
              <a:rPr lang="en-US" sz="1800" dirty="0" smtClean="0"/>
              <a:t>Storage</a:t>
            </a:r>
          </a:p>
          <a:p>
            <a:pPr lvl="1"/>
            <a:r>
              <a:rPr lang="en-US" sz="1600" dirty="0"/>
              <a:t>The database computes a value based on the SIZE parameter multiplied by a modified HASHKEYS </a:t>
            </a:r>
            <a:r>
              <a:rPr lang="en-US" sz="1600" dirty="0" smtClean="0"/>
              <a:t>value</a:t>
            </a:r>
            <a:endParaRPr lang="en-US" sz="1600" dirty="0"/>
          </a:p>
          <a:p>
            <a:pPr lvl="1"/>
            <a:r>
              <a:rPr lang="en-US" sz="1600" dirty="0"/>
              <a:t>The database </a:t>
            </a:r>
            <a:r>
              <a:rPr lang="en-US" sz="1600" dirty="0" err="1"/>
              <a:t>preallocates</a:t>
            </a:r>
            <a:r>
              <a:rPr lang="en-US" sz="1600" dirty="0"/>
              <a:t> at least this much space in bytes</a:t>
            </a:r>
          </a:p>
        </p:txBody>
      </p:sp>
      <p:pic>
        <p:nvPicPr>
          <p:cNvPr id="6146" name="Picture 2"/>
          <p:cNvPicPr>
            <a:picLocks noChangeAspect="1" noChangeArrowheads="1"/>
          </p:cNvPicPr>
          <p:nvPr/>
        </p:nvPicPr>
        <p:blipFill>
          <a:blip r:embed="rId2" cstate="print"/>
          <a:srcRect/>
          <a:stretch>
            <a:fillRect/>
          </a:stretch>
        </p:blipFill>
        <p:spPr bwMode="auto">
          <a:xfrm>
            <a:off x="1524000" y="914400"/>
            <a:ext cx="6257925" cy="2428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Index</a:t>
            </a:r>
            <a:endParaRPr lang="en-US" sz="3200" dirty="0"/>
          </a:p>
        </p:txBody>
      </p:sp>
      <p:sp>
        <p:nvSpPr>
          <p:cNvPr id="3" name="Content Placeholder 2"/>
          <p:cNvSpPr>
            <a:spLocks noGrp="1"/>
          </p:cNvSpPr>
          <p:nvPr>
            <p:ph idx="1"/>
          </p:nvPr>
        </p:nvSpPr>
        <p:spPr>
          <a:xfrm>
            <a:off x="381000" y="990600"/>
            <a:ext cx="8229600" cy="5638799"/>
          </a:xfrm>
        </p:spPr>
        <p:txBody>
          <a:bodyPr>
            <a:normAutofit/>
          </a:bodyPr>
          <a:lstStyle/>
          <a:p>
            <a:r>
              <a:rPr lang="en-US" sz="2000" dirty="0" smtClean="0"/>
              <a:t>When use (when any of the following situations applies) ?</a:t>
            </a:r>
          </a:p>
          <a:p>
            <a:pPr lvl="1"/>
            <a:r>
              <a:rPr lang="en-US" sz="1600" dirty="0" smtClean="0"/>
              <a:t>The indexed columns are</a:t>
            </a:r>
            <a:r>
              <a:rPr lang="en-US" sz="1600" b="1" dirty="0" smtClean="0"/>
              <a:t> queried frequently </a:t>
            </a:r>
            <a:r>
              <a:rPr lang="en-US" sz="1600" dirty="0" smtClean="0"/>
              <a:t>and return a </a:t>
            </a:r>
            <a:r>
              <a:rPr lang="en-US" sz="1600" b="1" dirty="0" smtClean="0"/>
              <a:t>small percentage </a:t>
            </a:r>
            <a:r>
              <a:rPr lang="en-US" sz="1600" dirty="0" smtClean="0"/>
              <a:t>of the total number of rows in the table</a:t>
            </a:r>
          </a:p>
          <a:p>
            <a:pPr lvl="1"/>
            <a:r>
              <a:rPr lang="en-US" sz="1600" dirty="0" smtClean="0"/>
              <a:t>A </a:t>
            </a:r>
            <a:r>
              <a:rPr lang="en-US" sz="1600" b="1" dirty="0" smtClean="0"/>
              <a:t>referential integrity constraint exists </a:t>
            </a:r>
            <a:r>
              <a:rPr lang="en-US" sz="1600" dirty="0" smtClean="0"/>
              <a:t>on the indexed column or columns. The index is a means </a:t>
            </a:r>
            <a:r>
              <a:rPr lang="en-US" sz="1600" b="1" dirty="0" smtClean="0"/>
              <a:t>to avoid a full table lock </a:t>
            </a:r>
            <a:r>
              <a:rPr lang="en-US" sz="1600" dirty="0" smtClean="0"/>
              <a:t>that would otherwise be required if update the parent table primary key, merge into the parent table, or delete from the parent table</a:t>
            </a:r>
          </a:p>
          <a:p>
            <a:pPr lvl="1"/>
            <a:r>
              <a:rPr lang="en-US" sz="1600" dirty="0" smtClean="0"/>
              <a:t>A unique key constraint will be placed on the table and you want to manually specify the index and all index options</a:t>
            </a:r>
          </a:p>
          <a:p>
            <a:pPr marL="342900" lvl="1" indent="-342900">
              <a:buFont typeface="Arial" pitchFamily="34" charset="0"/>
              <a:buChar char="•"/>
            </a:pPr>
            <a:r>
              <a:rPr lang="en-US" sz="2000" dirty="0" smtClean="0"/>
              <a:t>Note, the presence of many indexes on a table degrades DML performance because the database must also update the indexes</a:t>
            </a:r>
          </a:p>
          <a:p>
            <a:pPr marL="342900" lvl="1" indent="-342900">
              <a:buFont typeface="Arial" pitchFamily="34" charset="0"/>
              <a:buChar char="•"/>
            </a:pPr>
            <a:r>
              <a:rPr lang="en-US" sz="2000" dirty="0" smtClean="0"/>
              <a:t>Index properties:</a:t>
            </a:r>
          </a:p>
          <a:p>
            <a:pPr lvl="1"/>
            <a:r>
              <a:rPr lang="en-US" sz="1600" dirty="0" smtClean="0"/>
              <a:t>Usability: Can make the index unusable which is not maintained by DML operations and will be ignored by the optimizer. It does not consume any space</a:t>
            </a:r>
          </a:p>
          <a:p>
            <a:pPr lvl="1"/>
            <a:r>
              <a:rPr lang="en-US" sz="1600" dirty="0" smtClean="0"/>
              <a:t>Visibility: Can make the index invisible which is maintained by DML operations and is not used by default by the optimizer</a:t>
            </a:r>
          </a:p>
          <a:p>
            <a:pPr lvl="1"/>
            <a:endParaRPr lang="en-US" sz="16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Index (Cont.)</a:t>
            </a:r>
            <a:endParaRPr lang="en-US" sz="3200" dirty="0"/>
          </a:p>
        </p:txBody>
      </p:sp>
      <p:sp>
        <p:nvSpPr>
          <p:cNvPr id="3" name="Content Placeholder 2"/>
          <p:cNvSpPr>
            <a:spLocks noGrp="1"/>
          </p:cNvSpPr>
          <p:nvPr>
            <p:ph idx="1"/>
          </p:nvPr>
        </p:nvSpPr>
        <p:spPr>
          <a:xfrm>
            <a:off x="609600" y="838200"/>
            <a:ext cx="8229600" cy="5867400"/>
          </a:xfrm>
        </p:spPr>
        <p:txBody>
          <a:bodyPr>
            <a:normAutofit lnSpcReduction="10000"/>
          </a:bodyPr>
          <a:lstStyle/>
          <a:p>
            <a:r>
              <a:rPr lang="en-US" sz="2000" dirty="0" smtClean="0"/>
              <a:t>Composite index</a:t>
            </a:r>
          </a:p>
          <a:p>
            <a:pPr lvl="1"/>
            <a:r>
              <a:rPr lang="en-US" sz="1600" dirty="0" smtClean="0"/>
              <a:t>also called a concatenated index, is an index on multiple columns in a table</a:t>
            </a:r>
          </a:p>
          <a:p>
            <a:pPr lvl="1"/>
            <a:r>
              <a:rPr lang="en-US" sz="1600" dirty="0" smtClean="0"/>
              <a:t>Columns in a composite index should appear in the order that </a:t>
            </a:r>
            <a:r>
              <a:rPr lang="en-US" sz="1600" b="1" dirty="0" smtClean="0"/>
              <a:t>makes the most sense for the queries that will retrieve data </a:t>
            </a:r>
            <a:r>
              <a:rPr lang="en-US" sz="1600" dirty="0" smtClean="0"/>
              <a:t>and need not be adjacent in the table.</a:t>
            </a:r>
          </a:p>
          <a:p>
            <a:pPr lvl="1"/>
            <a:r>
              <a:rPr lang="en-US" sz="1600" dirty="0" smtClean="0"/>
              <a:t>Composite indexes can speed retrieval of data for SELECT statements in which the WHERE clause </a:t>
            </a:r>
            <a:r>
              <a:rPr lang="en-US" sz="1600" b="1" dirty="0" smtClean="0"/>
              <a:t>references all or the leading portion </a:t>
            </a:r>
            <a:r>
              <a:rPr lang="en-US" sz="1600" dirty="0" smtClean="0"/>
              <a:t>of </a:t>
            </a:r>
            <a:r>
              <a:rPr lang="en-US" sz="1600" b="1" dirty="0" smtClean="0"/>
              <a:t>the columns </a:t>
            </a:r>
            <a:r>
              <a:rPr lang="en-US" sz="1600" dirty="0" smtClean="0"/>
              <a:t>in the composite index. Therefore, the order of the columns used in the definition is important. In general, the most commonly accessed columns go first</a:t>
            </a:r>
          </a:p>
          <a:p>
            <a:pPr marL="342900" lvl="1" indent="-342900">
              <a:buFont typeface="Arial" pitchFamily="34" charset="0"/>
              <a:buChar char="•"/>
            </a:pPr>
            <a:r>
              <a:rPr lang="en-US" sz="2000" dirty="0" smtClean="0"/>
              <a:t>Example: </a:t>
            </a:r>
          </a:p>
          <a:p>
            <a:pPr lvl="1"/>
            <a:r>
              <a:rPr lang="en-US" sz="1600" dirty="0" smtClean="0"/>
              <a:t>Suppose an application frequently queries the </a:t>
            </a:r>
            <a:r>
              <a:rPr lang="en-US" sz="1600" dirty="0" err="1" smtClean="0"/>
              <a:t>last_name</a:t>
            </a:r>
            <a:r>
              <a:rPr lang="en-US" sz="1600" dirty="0" smtClean="0"/>
              <a:t>, </a:t>
            </a:r>
            <a:r>
              <a:rPr lang="en-US" sz="1600" dirty="0" err="1" smtClean="0"/>
              <a:t>job_id</a:t>
            </a:r>
            <a:r>
              <a:rPr lang="en-US" sz="1600" dirty="0" smtClean="0"/>
              <a:t>, and salary columns in the employees table. Also assume that </a:t>
            </a:r>
            <a:r>
              <a:rPr lang="en-US" sz="1600" dirty="0" err="1" smtClean="0"/>
              <a:t>last_name</a:t>
            </a:r>
            <a:r>
              <a:rPr lang="en-US" sz="1600" dirty="0" smtClean="0"/>
              <a:t> has </a:t>
            </a:r>
            <a:r>
              <a:rPr lang="en-US" sz="1600" b="1" dirty="0" smtClean="0"/>
              <a:t>high cardinality</a:t>
            </a:r>
            <a:r>
              <a:rPr lang="en-US" sz="1600" dirty="0" smtClean="0"/>
              <a:t>, </a:t>
            </a:r>
            <a:r>
              <a:rPr lang="en-US" sz="1600" b="1" dirty="0" smtClean="0"/>
              <a:t>which means that the number of distinct values is large compared to the number of table rows</a:t>
            </a:r>
            <a:r>
              <a:rPr lang="en-US" sz="1600" dirty="0" smtClean="0"/>
              <a:t>. You create an index with the following column order:</a:t>
            </a:r>
            <a:br>
              <a:rPr lang="en-US" sz="1600" dirty="0" smtClean="0"/>
            </a:br>
            <a:r>
              <a:rPr lang="en-US" sz="1600" dirty="0" smtClean="0"/>
              <a:t>CREATE INDEX </a:t>
            </a:r>
            <a:r>
              <a:rPr lang="en-US" sz="1600" dirty="0" err="1" smtClean="0"/>
              <a:t>employees_ix</a:t>
            </a:r>
            <a:r>
              <a:rPr lang="en-US" sz="1600" dirty="0" smtClean="0"/>
              <a:t> ON employees (</a:t>
            </a:r>
            <a:r>
              <a:rPr lang="en-US" sz="1600" dirty="0" err="1" smtClean="0"/>
              <a:t>last_name</a:t>
            </a:r>
            <a:r>
              <a:rPr lang="en-US" sz="1600" dirty="0" smtClean="0"/>
              <a:t>, </a:t>
            </a:r>
            <a:r>
              <a:rPr lang="en-US" sz="1600" dirty="0" err="1" smtClean="0"/>
              <a:t>job_id</a:t>
            </a:r>
            <a:r>
              <a:rPr lang="en-US" sz="1600" dirty="0" smtClean="0"/>
              <a:t>, salary);</a:t>
            </a:r>
          </a:p>
          <a:p>
            <a:pPr lvl="1"/>
            <a:r>
              <a:rPr lang="en-US" sz="1600" dirty="0" smtClean="0"/>
              <a:t>Queries that access </a:t>
            </a:r>
            <a:r>
              <a:rPr lang="en-US" sz="1600" b="1" dirty="0" smtClean="0"/>
              <a:t>all three columns</a:t>
            </a:r>
            <a:r>
              <a:rPr lang="en-US" sz="1600" dirty="0" smtClean="0"/>
              <a:t>, only the</a:t>
            </a:r>
            <a:r>
              <a:rPr lang="en-US" sz="1600" b="1" dirty="0" smtClean="0"/>
              <a:t> </a:t>
            </a:r>
            <a:r>
              <a:rPr lang="en-US" sz="1600" b="1" dirty="0" err="1" smtClean="0"/>
              <a:t>last_name</a:t>
            </a:r>
            <a:r>
              <a:rPr lang="en-US" sz="1600" b="1" dirty="0" smtClean="0"/>
              <a:t> </a:t>
            </a:r>
            <a:r>
              <a:rPr lang="en-US" sz="1600" dirty="0" smtClean="0"/>
              <a:t>column, or only the </a:t>
            </a:r>
            <a:r>
              <a:rPr lang="en-US" sz="1600" b="1" dirty="0" err="1" smtClean="0"/>
              <a:t>last_name</a:t>
            </a:r>
            <a:r>
              <a:rPr lang="en-US" sz="1600" b="1" dirty="0" smtClean="0"/>
              <a:t> and </a:t>
            </a:r>
            <a:r>
              <a:rPr lang="en-US" sz="1600" b="1" dirty="0" err="1" smtClean="0"/>
              <a:t>job_id</a:t>
            </a:r>
            <a:r>
              <a:rPr lang="en-US" sz="1600" b="1" dirty="0" smtClean="0"/>
              <a:t> </a:t>
            </a:r>
            <a:r>
              <a:rPr lang="en-US" sz="1600" dirty="0" smtClean="0"/>
              <a:t>columns use this index. In this example, queries that do not access the </a:t>
            </a:r>
            <a:r>
              <a:rPr lang="en-US" sz="1600" dirty="0" err="1" smtClean="0"/>
              <a:t>last_name</a:t>
            </a:r>
            <a:r>
              <a:rPr lang="en-US" sz="1600" dirty="0" smtClean="0"/>
              <a:t> column do not use the index</a:t>
            </a:r>
          </a:p>
          <a:p>
            <a:pPr lvl="1"/>
            <a:r>
              <a:rPr lang="en-US" sz="1600" dirty="0" smtClean="0"/>
              <a:t>Note: In some cases, such as when the leading column has very low cardinality, the database may use a skip scan of this index</a:t>
            </a:r>
          </a:p>
          <a:p>
            <a:pPr marL="342900" lvl="1" indent="-342900">
              <a:buFont typeface="Arial" pitchFamily="34" charset="0"/>
              <a:buChar char="•"/>
            </a:pPr>
            <a:r>
              <a:rPr lang="en-US" sz="2000" dirty="0" smtClean="0"/>
              <a:t>Multiple indexes can exist for the same table as long as the </a:t>
            </a:r>
            <a:r>
              <a:rPr lang="en-US" sz="2000" b="1" dirty="0" smtClean="0"/>
              <a:t>permutation</a:t>
            </a:r>
            <a:r>
              <a:rPr lang="en-US" sz="2000" dirty="0" smtClean="0"/>
              <a:t> of columns differs for each index, say Index (col1, col2) is different from Index(col2, col1)</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Index (Cont.)</a:t>
            </a:r>
            <a:endParaRPr lang="en-US" sz="3200" dirty="0"/>
          </a:p>
        </p:txBody>
      </p:sp>
      <p:sp>
        <p:nvSpPr>
          <p:cNvPr id="3" name="Content Placeholder 2"/>
          <p:cNvSpPr>
            <a:spLocks noGrp="1"/>
          </p:cNvSpPr>
          <p:nvPr>
            <p:ph idx="1"/>
          </p:nvPr>
        </p:nvSpPr>
        <p:spPr>
          <a:xfrm>
            <a:off x="609600" y="838200"/>
            <a:ext cx="8229600" cy="5638799"/>
          </a:xfrm>
        </p:spPr>
        <p:txBody>
          <a:bodyPr>
            <a:normAutofit/>
          </a:bodyPr>
          <a:lstStyle/>
          <a:p>
            <a:r>
              <a:rPr lang="en-US" sz="2000" dirty="0" smtClean="0"/>
              <a:t>Unique and </a:t>
            </a:r>
            <a:r>
              <a:rPr lang="en-US" sz="2000" dirty="0" err="1" smtClean="0"/>
              <a:t>Nonunique</a:t>
            </a:r>
            <a:r>
              <a:rPr lang="en-US" sz="2000" dirty="0" smtClean="0"/>
              <a:t> Indexes </a:t>
            </a:r>
          </a:p>
          <a:p>
            <a:pPr lvl="1"/>
            <a:r>
              <a:rPr lang="en-US" sz="1600" dirty="0" smtClean="0"/>
              <a:t>Unique indexes guarantee that no two rows of a table have duplicate values in the key column or column</a:t>
            </a:r>
          </a:p>
          <a:p>
            <a:pPr lvl="1"/>
            <a:r>
              <a:rPr lang="en-US" sz="1600" dirty="0" err="1" smtClean="0"/>
              <a:t>Nonunique</a:t>
            </a:r>
            <a:r>
              <a:rPr lang="en-US" sz="1600" dirty="0" smtClean="0"/>
              <a:t> indexes permit duplicates values in the indexed column or columns. For a </a:t>
            </a:r>
            <a:r>
              <a:rPr lang="en-US" sz="1600" dirty="0" err="1" smtClean="0"/>
              <a:t>nonunique</a:t>
            </a:r>
            <a:r>
              <a:rPr lang="en-US" sz="1600" dirty="0" smtClean="0"/>
              <a:t> index, the </a:t>
            </a:r>
            <a:r>
              <a:rPr lang="en-US" sz="1600" dirty="0" err="1" smtClean="0"/>
              <a:t>rowid</a:t>
            </a:r>
            <a:r>
              <a:rPr lang="en-US" sz="1600" dirty="0" smtClean="0"/>
              <a:t> is included in the key in sorted order, so </a:t>
            </a:r>
            <a:r>
              <a:rPr lang="en-US" sz="1600" dirty="0" err="1" smtClean="0"/>
              <a:t>nonunique</a:t>
            </a:r>
            <a:r>
              <a:rPr lang="en-US" sz="1600" dirty="0" smtClean="0"/>
              <a:t> indexes are sorted by the index key and </a:t>
            </a:r>
            <a:r>
              <a:rPr lang="en-US" sz="1600" dirty="0" err="1" smtClean="0"/>
              <a:t>rowid</a:t>
            </a:r>
            <a:r>
              <a:rPr lang="en-US" sz="1600" dirty="0" smtClean="0"/>
              <a:t> (ascending)</a:t>
            </a:r>
            <a:br>
              <a:rPr lang="en-US" sz="1600" dirty="0" smtClean="0"/>
            </a:br>
            <a:endParaRPr lang="en-US" sz="1600" dirty="0" smtClean="0"/>
          </a:p>
          <a:p>
            <a:pPr marL="342900" lvl="1" indent="-342900">
              <a:buFont typeface="Arial" pitchFamily="34" charset="0"/>
              <a:buChar char="•"/>
            </a:pPr>
            <a:r>
              <a:rPr lang="en-US" sz="2000" dirty="0" smtClean="0"/>
              <a:t>Note: Oracle Database does not index table rows in which all key columns are null, except for bitmap indexes or when the cluster key column value is null</a:t>
            </a:r>
          </a:p>
          <a:p>
            <a:pPr marL="342900" lvl="1" indent="-342900">
              <a:buFont typeface="Arial" pitchFamily="34" charset="0"/>
              <a:buChar char="•"/>
            </a:pPr>
            <a:endParaRPr lang="en-US" sz="20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normAutofit/>
          </a:bodyPr>
          <a:lstStyle/>
          <a:p>
            <a:r>
              <a:rPr lang="en-US" sz="3200" dirty="0" smtClean="0"/>
              <a:t>Schema Objects</a:t>
            </a:r>
            <a:endParaRPr lang="en-US" sz="3200" dirty="0"/>
          </a:p>
        </p:txBody>
      </p:sp>
      <p:sp>
        <p:nvSpPr>
          <p:cNvPr id="3" name="Content Placeholder 2"/>
          <p:cNvSpPr>
            <a:spLocks noGrp="1"/>
          </p:cNvSpPr>
          <p:nvPr>
            <p:ph idx="1"/>
          </p:nvPr>
        </p:nvSpPr>
        <p:spPr>
          <a:xfrm>
            <a:off x="457200" y="1066800"/>
            <a:ext cx="8229600" cy="4525963"/>
          </a:xfrm>
        </p:spPr>
        <p:txBody>
          <a:bodyPr>
            <a:normAutofit/>
          </a:bodyPr>
          <a:lstStyle/>
          <a:p>
            <a:r>
              <a:rPr lang="en-US" sz="2000" dirty="0" smtClean="0"/>
              <a:t>In RDBMS, the physical data storage is independent from the logical data structure</a:t>
            </a:r>
          </a:p>
          <a:p>
            <a:r>
              <a:rPr lang="en-US" sz="2000" dirty="0" smtClean="0"/>
              <a:t>In Oracle Database, a database schema is a collection of logical data structures, or schema objects</a:t>
            </a:r>
            <a:endParaRPr lang="en-US" sz="2000" dirty="0"/>
          </a:p>
          <a:p>
            <a:r>
              <a:rPr lang="en-US" sz="2000" dirty="0" smtClean="0"/>
              <a:t>A database schema is owned y a database user and has the same name as the user name</a:t>
            </a:r>
          </a:p>
          <a:p>
            <a:r>
              <a:rPr lang="en-US" sz="2000" dirty="0" smtClean="0"/>
              <a:t>Schema objects are user-created structures that directly refer to the data in the database (say, tables, indexes etc)</a:t>
            </a:r>
            <a:endParaRPr lang="en-US"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Types of Index</a:t>
            </a:r>
            <a:endParaRPr lang="en-US" sz="3200" dirty="0"/>
          </a:p>
        </p:txBody>
      </p:sp>
      <p:sp>
        <p:nvSpPr>
          <p:cNvPr id="3" name="Content Placeholder 2"/>
          <p:cNvSpPr>
            <a:spLocks noGrp="1"/>
          </p:cNvSpPr>
          <p:nvPr>
            <p:ph idx="1"/>
          </p:nvPr>
        </p:nvSpPr>
        <p:spPr>
          <a:xfrm>
            <a:off x="609600" y="838200"/>
            <a:ext cx="8229600" cy="5638799"/>
          </a:xfrm>
        </p:spPr>
        <p:txBody>
          <a:bodyPr>
            <a:normAutofit/>
          </a:bodyPr>
          <a:lstStyle/>
          <a:p>
            <a:r>
              <a:rPr lang="en-US" sz="2000" dirty="0" smtClean="0"/>
              <a:t>B-tree indexes. Have following subtypes</a:t>
            </a:r>
          </a:p>
          <a:p>
            <a:pPr lvl="1"/>
            <a:r>
              <a:rPr lang="en-US" sz="1600" dirty="0" smtClean="0"/>
              <a:t>Index-organized tables</a:t>
            </a:r>
          </a:p>
          <a:p>
            <a:pPr lvl="1"/>
            <a:r>
              <a:rPr lang="en-US" sz="1600" dirty="0" smtClean="0"/>
              <a:t>Reverse key indexes</a:t>
            </a:r>
          </a:p>
          <a:p>
            <a:pPr lvl="1"/>
            <a:r>
              <a:rPr lang="en-US" sz="1600" dirty="0" smtClean="0"/>
              <a:t>Descending indexes</a:t>
            </a:r>
          </a:p>
          <a:p>
            <a:pPr lvl="1"/>
            <a:r>
              <a:rPr lang="en-US" sz="1600" dirty="0" smtClean="0"/>
              <a:t>B-tree cluster indexes</a:t>
            </a:r>
          </a:p>
          <a:p>
            <a:pPr marL="342900" lvl="1" indent="-342900">
              <a:buFont typeface="Arial" pitchFamily="34" charset="0"/>
              <a:buChar char="•"/>
            </a:pPr>
            <a:r>
              <a:rPr lang="en-US" sz="2000" dirty="0" smtClean="0"/>
              <a:t>Bitmap and bitmap join indexes</a:t>
            </a:r>
            <a:endParaRPr lang="en-US" sz="1600" dirty="0" smtClean="0"/>
          </a:p>
          <a:p>
            <a:pPr marL="342900" lvl="1" indent="-342900">
              <a:buFont typeface="Arial" pitchFamily="34" charset="0"/>
              <a:buChar char="•"/>
            </a:pPr>
            <a:r>
              <a:rPr lang="en-US" sz="2000" dirty="0" smtClean="0"/>
              <a:t>Function-based indexes</a:t>
            </a:r>
          </a:p>
          <a:p>
            <a:pPr marL="342900" lvl="1" indent="-342900">
              <a:buFont typeface="Arial" pitchFamily="34" charset="0"/>
              <a:buChar char="•"/>
            </a:pPr>
            <a:r>
              <a:rPr lang="en-US" sz="2000" dirty="0" smtClean="0"/>
              <a:t>Application domain indexes</a:t>
            </a:r>
          </a:p>
          <a:p>
            <a:pPr marL="342900" lvl="1" indent="-342900">
              <a:buFont typeface="Arial" pitchFamily="34" charset="0"/>
              <a:buChar char="•"/>
            </a:pPr>
            <a:endParaRPr lang="en-US" sz="20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B-Tree Indexes</a:t>
            </a:r>
            <a:endParaRPr lang="en-US" sz="3200" dirty="0"/>
          </a:p>
        </p:txBody>
      </p:sp>
      <p:sp>
        <p:nvSpPr>
          <p:cNvPr id="3" name="Content Placeholder 2"/>
          <p:cNvSpPr>
            <a:spLocks noGrp="1"/>
          </p:cNvSpPr>
          <p:nvPr>
            <p:ph idx="1"/>
          </p:nvPr>
        </p:nvSpPr>
        <p:spPr>
          <a:xfrm>
            <a:off x="609600" y="838201"/>
            <a:ext cx="8229600" cy="1447800"/>
          </a:xfrm>
        </p:spPr>
        <p:txBody>
          <a:bodyPr>
            <a:normAutofit/>
          </a:bodyPr>
          <a:lstStyle/>
          <a:p>
            <a:r>
              <a:rPr lang="en-US" sz="2000" dirty="0" smtClean="0"/>
              <a:t>B-tree indexes. </a:t>
            </a:r>
          </a:p>
          <a:p>
            <a:pPr lvl="1"/>
            <a:r>
              <a:rPr lang="en-US" sz="1600" dirty="0" smtClean="0"/>
              <a:t>short for balanced trees, are the most common type of database index. A B-tree index is an ordered list of values divided into ranges. By associating </a:t>
            </a:r>
            <a:r>
              <a:rPr lang="en-US" sz="1600" b="1" dirty="0" smtClean="0"/>
              <a:t>a key with a row or range of rows</a:t>
            </a:r>
            <a:r>
              <a:rPr lang="en-US" sz="1600" dirty="0" smtClean="0"/>
              <a:t>, B-trees provide excellent retrieval performance for a wide range of queries, including exact match and range searches</a:t>
            </a:r>
          </a:p>
          <a:p>
            <a:pPr marL="342900" lvl="1" indent="-342900">
              <a:buNone/>
            </a:pPr>
            <a:endParaRPr lang="en-US" sz="2000" dirty="0" smtClean="0"/>
          </a:p>
          <a:p>
            <a:pPr marL="342900" lvl="1" indent="-342900">
              <a:buFont typeface="Arial" pitchFamily="34" charset="0"/>
              <a:buChar char="•"/>
            </a:pPr>
            <a:endParaRPr lang="en-US" sz="2000" dirty="0" smtClean="0"/>
          </a:p>
        </p:txBody>
      </p:sp>
      <p:pic>
        <p:nvPicPr>
          <p:cNvPr id="1026" name="Picture 2"/>
          <p:cNvPicPr>
            <a:picLocks noChangeAspect="1" noChangeArrowheads="1"/>
          </p:cNvPicPr>
          <p:nvPr/>
        </p:nvPicPr>
        <p:blipFill>
          <a:blip r:embed="rId2" cstate="print"/>
          <a:srcRect/>
          <a:stretch>
            <a:fillRect/>
          </a:stretch>
        </p:blipFill>
        <p:spPr bwMode="auto">
          <a:xfrm>
            <a:off x="1676400" y="2286000"/>
            <a:ext cx="6349492"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B-Tree Indexes (Cont.)</a:t>
            </a:r>
            <a:endParaRPr lang="en-US" sz="3200" dirty="0"/>
          </a:p>
        </p:txBody>
      </p:sp>
      <p:sp>
        <p:nvSpPr>
          <p:cNvPr id="3" name="Content Placeholder 2"/>
          <p:cNvSpPr>
            <a:spLocks noGrp="1"/>
          </p:cNvSpPr>
          <p:nvPr>
            <p:ph idx="1"/>
          </p:nvPr>
        </p:nvSpPr>
        <p:spPr>
          <a:xfrm>
            <a:off x="609600" y="838200"/>
            <a:ext cx="8229600" cy="5638799"/>
          </a:xfrm>
        </p:spPr>
        <p:txBody>
          <a:bodyPr>
            <a:normAutofit/>
          </a:bodyPr>
          <a:lstStyle/>
          <a:p>
            <a:pPr marL="342900" lvl="1" indent="-342900">
              <a:buFont typeface="Arial" pitchFamily="34" charset="0"/>
              <a:buChar char="•"/>
            </a:pPr>
            <a:r>
              <a:rPr lang="en-US" sz="2000" dirty="0" smtClean="0"/>
              <a:t>Branch blocks </a:t>
            </a:r>
          </a:p>
          <a:p>
            <a:pPr lvl="1"/>
            <a:r>
              <a:rPr lang="en-US" sz="1600" dirty="0" smtClean="0"/>
              <a:t>store the minimum key prefix needed to make a branching decision between two keys. The branch blocks contain a pointer to the child block containing the key. The number of keys and pointers is limited by the block size</a:t>
            </a:r>
          </a:p>
          <a:p>
            <a:pPr marL="342900" lvl="1" indent="-342900">
              <a:buFont typeface="Arial" pitchFamily="34" charset="0"/>
              <a:buChar char="•"/>
            </a:pPr>
            <a:r>
              <a:rPr lang="en-US" sz="2000" dirty="0" smtClean="0"/>
              <a:t>Leaf blocks </a:t>
            </a:r>
          </a:p>
          <a:p>
            <a:pPr lvl="1"/>
            <a:r>
              <a:rPr lang="en-US" sz="1600" dirty="0" smtClean="0"/>
              <a:t>every indexed data value and a corresponding </a:t>
            </a:r>
            <a:r>
              <a:rPr lang="en-US" sz="1600" b="1" dirty="0" err="1" smtClean="0"/>
              <a:t>rowid</a:t>
            </a:r>
            <a:r>
              <a:rPr lang="en-US" sz="1600" dirty="0" smtClean="0"/>
              <a:t> used to locate the actual row. Each entry is sorted by (key, </a:t>
            </a:r>
            <a:r>
              <a:rPr lang="en-US" sz="1600" dirty="0" err="1" smtClean="0"/>
              <a:t>rowid</a:t>
            </a:r>
            <a:r>
              <a:rPr lang="en-US" sz="1600" dirty="0" smtClean="0"/>
              <a:t>). Within a leaf block, </a:t>
            </a:r>
            <a:r>
              <a:rPr lang="en-US" sz="1600" b="1" dirty="0" smtClean="0"/>
              <a:t>a key and </a:t>
            </a:r>
            <a:r>
              <a:rPr lang="en-US" sz="1600" b="1" dirty="0" err="1" smtClean="0"/>
              <a:t>rowid</a:t>
            </a:r>
            <a:r>
              <a:rPr lang="en-US" sz="1600" b="1" dirty="0" smtClean="0"/>
              <a:t> is linked to its left and right sibling entries.</a:t>
            </a:r>
            <a:r>
              <a:rPr lang="en-US" sz="1600" dirty="0" smtClean="0"/>
              <a:t> </a:t>
            </a:r>
            <a:r>
              <a:rPr lang="en-US" sz="1600" b="1" dirty="0" smtClean="0"/>
              <a:t>The leaf blocks themselves are also doubly linked</a:t>
            </a:r>
            <a:r>
              <a:rPr lang="en-US" sz="1600" dirty="0" smtClean="0"/>
              <a:t>. In Figure 3–1 the leftmost leaf block (0-10) is linked to the second leaf block (11-19)</a:t>
            </a:r>
          </a:p>
          <a:p>
            <a:pPr marL="342900" lvl="1" indent="-342900">
              <a:buFont typeface="Arial" pitchFamily="34" charset="0"/>
              <a:buChar char="•"/>
            </a:pPr>
            <a:r>
              <a:rPr lang="en-US" sz="2000" dirty="0" smtClean="0"/>
              <a:t>A B-tree index is balanced, so retrieval of any record from anywhere in the index takes approximately the same amount of time</a:t>
            </a:r>
          </a:p>
          <a:p>
            <a:pPr marL="342900" lvl="1" indent="-342900">
              <a:buFont typeface="Arial" pitchFamily="34" charset="0"/>
              <a:buChar char="•"/>
            </a:pPr>
            <a:endParaRPr lang="en-US" sz="20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B-Tree Indexes (Cont.)</a:t>
            </a:r>
            <a:endParaRPr lang="en-US" sz="3200" dirty="0"/>
          </a:p>
        </p:txBody>
      </p:sp>
      <p:sp>
        <p:nvSpPr>
          <p:cNvPr id="3" name="Content Placeholder 2"/>
          <p:cNvSpPr>
            <a:spLocks noGrp="1"/>
          </p:cNvSpPr>
          <p:nvPr>
            <p:ph idx="1"/>
          </p:nvPr>
        </p:nvSpPr>
        <p:spPr>
          <a:xfrm>
            <a:off x="609600" y="838200"/>
            <a:ext cx="8229600" cy="5638799"/>
          </a:xfrm>
        </p:spPr>
        <p:txBody>
          <a:bodyPr>
            <a:normAutofit/>
          </a:bodyPr>
          <a:lstStyle/>
          <a:p>
            <a:pPr marL="342900" lvl="1" indent="-342900">
              <a:buFont typeface="Arial" pitchFamily="34" charset="0"/>
              <a:buChar char="•"/>
            </a:pPr>
            <a:r>
              <a:rPr lang="en-US" sz="2000" dirty="0" smtClean="0"/>
              <a:t>Index Scans</a:t>
            </a:r>
          </a:p>
          <a:p>
            <a:pPr lvl="1"/>
            <a:r>
              <a:rPr lang="en-US" sz="1600" dirty="0" smtClean="0"/>
              <a:t>In an index scan, the database retrieves a row by traversing the index, using the indexed column values specified by the statement. If the database scans the index for a value, then it will find this value in n I/Os where n is the height of the B-tree index. This is the basic principle behind Oracle Database indexes</a:t>
            </a:r>
          </a:p>
          <a:p>
            <a:pPr lvl="1"/>
            <a:r>
              <a:rPr lang="en-US" sz="1600" dirty="0" smtClean="0"/>
              <a:t>If a SQL statement accesses only indexed columns, then the database reads values directly from the index rather than from the table. If the statement accesses columns in addition to the indexed columns, then the database uses </a:t>
            </a:r>
            <a:r>
              <a:rPr lang="en-US" sz="1600" dirty="0" err="1" smtClean="0"/>
              <a:t>rowids</a:t>
            </a:r>
            <a:r>
              <a:rPr lang="en-US" sz="1600" dirty="0" smtClean="0"/>
              <a:t> to find the rows in the table. Typically, the database retrieves table data by alternately reading an index block and then a table block</a:t>
            </a:r>
          </a:p>
          <a:p>
            <a:pPr lvl="1"/>
            <a:endParaRPr lang="en-US" sz="1600" dirty="0" smtClean="0"/>
          </a:p>
          <a:p>
            <a:pPr marL="342900" lvl="1" indent="-342900">
              <a:buFont typeface="Arial" pitchFamily="34" charset="0"/>
              <a:buChar char="•"/>
            </a:pPr>
            <a:r>
              <a:rPr lang="en-US" sz="2000" dirty="0" smtClean="0"/>
              <a:t>Full Index Scan</a:t>
            </a:r>
            <a:endParaRPr lang="en-US" sz="1600" dirty="0" smtClean="0"/>
          </a:p>
          <a:p>
            <a:pPr lvl="1"/>
            <a:r>
              <a:rPr lang="en-US" sz="1600" dirty="0" smtClean="0"/>
              <a:t>In a full index scan, the database reads the entire index in order </a:t>
            </a:r>
          </a:p>
          <a:p>
            <a:pPr lvl="1"/>
            <a:r>
              <a:rPr lang="en-US" sz="1600" dirty="0" smtClean="0"/>
              <a:t>A full index scan is available if a predicate (WHERE clause) in the SQL statement references a column in the index, and in some circumstances when no predicate is specified. A full scan can </a:t>
            </a:r>
            <a:r>
              <a:rPr lang="en-US" sz="1600" b="1" dirty="0" smtClean="0"/>
              <a:t>eliminate sorting </a:t>
            </a:r>
            <a:r>
              <a:rPr lang="en-US" sz="1600" dirty="0" smtClean="0"/>
              <a:t>because the data is ordered by index key</a:t>
            </a:r>
          </a:p>
          <a:p>
            <a:pPr marL="342900" lvl="1" indent="-342900">
              <a:buFont typeface="Arial" pitchFamily="34" charset="0"/>
              <a:buChar char="•"/>
            </a:pPr>
            <a:endParaRPr lang="en-US" sz="2000" dirty="0" smtClean="0"/>
          </a:p>
          <a:p>
            <a:pPr marL="342900" lvl="1" indent="-342900">
              <a:buFont typeface="Arial" pitchFamily="34" charset="0"/>
              <a:buChar char="•"/>
            </a:pPr>
            <a:endParaRPr lang="en-US" sz="20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B-Tree Indexes (Cont.)</a:t>
            </a:r>
            <a:endParaRPr lang="en-US" sz="3200" dirty="0"/>
          </a:p>
        </p:txBody>
      </p:sp>
      <p:sp>
        <p:nvSpPr>
          <p:cNvPr id="3" name="Content Placeholder 2"/>
          <p:cNvSpPr>
            <a:spLocks noGrp="1"/>
          </p:cNvSpPr>
          <p:nvPr>
            <p:ph idx="1"/>
          </p:nvPr>
        </p:nvSpPr>
        <p:spPr>
          <a:xfrm>
            <a:off x="609600" y="685800"/>
            <a:ext cx="8229600" cy="6248400"/>
          </a:xfrm>
        </p:spPr>
        <p:txBody>
          <a:bodyPr>
            <a:normAutofit/>
          </a:bodyPr>
          <a:lstStyle/>
          <a:p>
            <a:pPr marL="342900" lvl="1" indent="-342900">
              <a:buFont typeface="Arial" pitchFamily="34" charset="0"/>
              <a:buChar char="•"/>
            </a:pPr>
            <a:r>
              <a:rPr lang="en-US" sz="2000" dirty="0" smtClean="0"/>
              <a:t>Fast Full Index Scan</a:t>
            </a:r>
            <a:endParaRPr lang="en-US" sz="1600" dirty="0" smtClean="0"/>
          </a:p>
          <a:p>
            <a:pPr lvl="1"/>
            <a:r>
              <a:rPr lang="en-US" sz="1600" dirty="0" smtClean="0"/>
              <a:t>Is a full index scan in which the database reads the index blocks in </a:t>
            </a:r>
            <a:r>
              <a:rPr lang="en-US" sz="1600" b="1" dirty="0" smtClean="0"/>
              <a:t>no particular order</a:t>
            </a:r>
            <a:r>
              <a:rPr lang="en-US" sz="1600" dirty="0" smtClean="0"/>
              <a:t>. The database accesses the </a:t>
            </a:r>
            <a:r>
              <a:rPr lang="en-US" sz="1600" b="1" dirty="0" smtClean="0"/>
              <a:t>data in the index itself</a:t>
            </a:r>
            <a:r>
              <a:rPr lang="en-US" sz="1600" dirty="0" smtClean="0"/>
              <a:t>, </a:t>
            </a:r>
            <a:r>
              <a:rPr lang="en-US" sz="1600" b="1" dirty="0" smtClean="0"/>
              <a:t>without</a:t>
            </a:r>
            <a:r>
              <a:rPr lang="en-US" sz="1600" dirty="0" smtClean="0"/>
              <a:t> </a:t>
            </a:r>
            <a:r>
              <a:rPr lang="en-US" sz="1600" b="1" dirty="0" smtClean="0"/>
              <a:t>accessing the table</a:t>
            </a:r>
            <a:r>
              <a:rPr lang="en-US" sz="1600" dirty="0" smtClean="0"/>
              <a:t>.</a:t>
            </a:r>
          </a:p>
          <a:p>
            <a:pPr lvl="1"/>
            <a:r>
              <a:rPr lang="en-US" sz="1600" dirty="0" smtClean="0"/>
              <a:t>Fast full index scans are an alternative to a full table scan when the index contains all the columns that are needed for the query, and </a:t>
            </a:r>
            <a:r>
              <a:rPr lang="en-US" sz="1600" b="1" dirty="0" smtClean="0"/>
              <a:t>at least one column in the index key </a:t>
            </a:r>
            <a:r>
              <a:rPr lang="en-US" sz="1600" dirty="0" smtClean="0"/>
              <a:t>has the </a:t>
            </a:r>
            <a:r>
              <a:rPr lang="en-US" sz="1600" b="1" dirty="0" smtClean="0"/>
              <a:t>NOT NULL constraint</a:t>
            </a:r>
            <a:endParaRPr lang="en-US" sz="1600" dirty="0" smtClean="0"/>
          </a:p>
          <a:p>
            <a:pPr marL="342900" lvl="1" indent="-342900">
              <a:buFont typeface="Arial" pitchFamily="34" charset="0"/>
              <a:buChar char="•"/>
            </a:pPr>
            <a:r>
              <a:rPr lang="en-US" sz="2000" dirty="0" smtClean="0"/>
              <a:t>Index Range Scan </a:t>
            </a:r>
          </a:p>
          <a:p>
            <a:pPr lvl="1"/>
            <a:r>
              <a:rPr lang="en-US" sz="1600" dirty="0" smtClean="0"/>
              <a:t>Is an </a:t>
            </a:r>
            <a:r>
              <a:rPr lang="en-US" sz="1600" b="1" dirty="0" smtClean="0"/>
              <a:t>ordered scan </a:t>
            </a:r>
            <a:r>
              <a:rPr lang="en-US" sz="1600" dirty="0" smtClean="0"/>
              <a:t>of an index that has the following characteristics</a:t>
            </a:r>
          </a:p>
          <a:p>
            <a:pPr lvl="2"/>
            <a:r>
              <a:rPr lang="en-US" sz="1600" dirty="0" smtClean="0"/>
              <a:t>One or more </a:t>
            </a:r>
            <a:r>
              <a:rPr lang="en-US" sz="1600" b="1" dirty="0" smtClean="0"/>
              <a:t>leading columns </a:t>
            </a:r>
            <a:r>
              <a:rPr lang="en-US" sz="1600" dirty="0" smtClean="0"/>
              <a:t>of an index are specified in conditions. A condition specifies a combination of one or more expressions and logical (Boolean) operators and returns a value of TRUE, FALSE, or UNKNOWN</a:t>
            </a:r>
          </a:p>
          <a:p>
            <a:pPr lvl="2"/>
            <a:r>
              <a:rPr lang="en-US" sz="1600" b="1" dirty="0" smtClean="0"/>
              <a:t>0, 1, or more values are possible for an index key </a:t>
            </a:r>
            <a:r>
              <a:rPr lang="en-US" sz="1600" dirty="0" smtClean="0"/>
              <a:t>(the index is non-unique)</a:t>
            </a:r>
          </a:p>
          <a:p>
            <a:pPr lvl="1"/>
            <a:r>
              <a:rPr lang="en-US" sz="1600" dirty="0" smtClean="0"/>
              <a:t>The database commonly uses an index range scan to access selective data. The selectivity is the percentage of rows in the table that the query selects. </a:t>
            </a:r>
            <a:r>
              <a:rPr lang="en-US" sz="1600" b="1" dirty="0" smtClean="0"/>
              <a:t>A query that selects</a:t>
            </a:r>
            <a:r>
              <a:rPr lang="en-US" sz="1600" dirty="0" smtClean="0"/>
              <a:t> </a:t>
            </a:r>
            <a:r>
              <a:rPr lang="en-US" sz="1600" b="1" dirty="0" smtClean="0"/>
              <a:t>a small percentage of rows has good selectivity</a:t>
            </a:r>
            <a:r>
              <a:rPr lang="en-US" sz="1600" dirty="0" smtClean="0"/>
              <a:t>. Selectivity is tied to a query predicate, such as WHERE </a:t>
            </a:r>
            <a:r>
              <a:rPr lang="en-US" sz="1600" dirty="0" err="1" smtClean="0"/>
              <a:t>last_name</a:t>
            </a:r>
            <a:r>
              <a:rPr lang="en-US" sz="1600" dirty="0" smtClean="0"/>
              <a:t> LIKE 'A%', or a combination of predicates</a:t>
            </a:r>
          </a:p>
          <a:p>
            <a:pPr lvl="1"/>
            <a:r>
              <a:rPr lang="en-US" sz="1600" dirty="0" smtClean="0"/>
              <a:t>An index range scan can be bounded on both sides, as in a query for departments with IDs between 10 and 40, or bounded on only one side, as in a query for IDs over 40. To scan the index, the database moves backward or forward through the leaf blocks. For example, a scan for IDs between 10 and 40 locates the first index leaf block that contains the lowest key value that is 10 or greater. The scan then proceeds horizontally through the linked list of leaf nodes until it locates a value greater than 40</a:t>
            </a:r>
          </a:p>
          <a:p>
            <a:pPr marL="342900" lvl="1" indent="-342900">
              <a:buFont typeface="Arial" pitchFamily="34" charset="0"/>
              <a:buChar char="•"/>
            </a:pPr>
            <a:endParaRPr lang="en-US" sz="2000" dirty="0" smtClean="0"/>
          </a:p>
          <a:p>
            <a:pPr marL="342900" lvl="1" indent="-342900">
              <a:buFont typeface="Arial" pitchFamily="34" charset="0"/>
              <a:buChar char="•"/>
            </a:pPr>
            <a:endParaRPr lang="en-US" sz="20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B-Tree Indexes (Cont.)</a:t>
            </a:r>
            <a:endParaRPr lang="en-US" sz="3200" dirty="0"/>
          </a:p>
        </p:txBody>
      </p:sp>
      <p:sp>
        <p:nvSpPr>
          <p:cNvPr id="3" name="Content Placeholder 2"/>
          <p:cNvSpPr>
            <a:spLocks noGrp="1"/>
          </p:cNvSpPr>
          <p:nvPr>
            <p:ph idx="1"/>
          </p:nvPr>
        </p:nvSpPr>
        <p:spPr>
          <a:xfrm>
            <a:off x="609600" y="838200"/>
            <a:ext cx="8229600" cy="5638799"/>
          </a:xfrm>
        </p:spPr>
        <p:txBody>
          <a:bodyPr>
            <a:normAutofit/>
          </a:bodyPr>
          <a:lstStyle/>
          <a:p>
            <a:pPr marL="342900" lvl="1" indent="-342900">
              <a:buFont typeface="Arial" pitchFamily="34" charset="0"/>
              <a:buChar char="•"/>
            </a:pPr>
            <a:r>
              <a:rPr lang="en-US" sz="2000" dirty="0" smtClean="0"/>
              <a:t>Index Unique Scan</a:t>
            </a:r>
          </a:p>
          <a:p>
            <a:pPr lvl="1"/>
            <a:r>
              <a:rPr lang="en-US" sz="1600" dirty="0" smtClean="0"/>
              <a:t>In contrast to an index range scan, an index unique scan must have either 0 or 1 </a:t>
            </a:r>
            <a:r>
              <a:rPr lang="en-US" sz="1600" dirty="0" err="1" smtClean="0"/>
              <a:t>rowid</a:t>
            </a:r>
            <a:r>
              <a:rPr lang="en-US" sz="1600" dirty="0" smtClean="0"/>
              <a:t> associated with an index key</a:t>
            </a:r>
          </a:p>
          <a:p>
            <a:pPr lvl="1"/>
            <a:r>
              <a:rPr lang="en-US" sz="1600" dirty="0" smtClean="0"/>
              <a:t>The database performs a unique scan when a predicate references all of the columns in a UNIQUE index key using an equality operator. An index unique scan stops processing as soon as it finds the first record because no second record is possible</a:t>
            </a:r>
          </a:p>
          <a:p>
            <a:pPr lvl="1"/>
            <a:endParaRPr lang="en-US" sz="1600" dirty="0" smtClean="0"/>
          </a:p>
          <a:p>
            <a:pPr marL="342900" lvl="1" indent="-342900">
              <a:buFont typeface="Arial" pitchFamily="34" charset="0"/>
              <a:buChar char="•"/>
            </a:pPr>
            <a:r>
              <a:rPr lang="en-US" sz="2000" dirty="0" smtClean="0"/>
              <a:t>Index Skip Scan</a:t>
            </a:r>
            <a:endParaRPr lang="en-US" sz="1600" dirty="0" smtClean="0"/>
          </a:p>
          <a:p>
            <a:pPr lvl="1"/>
            <a:r>
              <a:rPr lang="en-US" sz="1600" dirty="0" smtClean="0"/>
              <a:t>Uses logical </a:t>
            </a:r>
            <a:r>
              <a:rPr lang="en-US" sz="1600" b="1" dirty="0" err="1" smtClean="0"/>
              <a:t>subindexes</a:t>
            </a:r>
            <a:r>
              <a:rPr lang="en-US" sz="1600" dirty="0" smtClean="0"/>
              <a:t> of a </a:t>
            </a:r>
            <a:r>
              <a:rPr lang="en-US" sz="1600" b="1" dirty="0" smtClean="0"/>
              <a:t>composite index</a:t>
            </a:r>
            <a:r>
              <a:rPr lang="en-US" sz="1600" dirty="0" smtClean="0"/>
              <a:t>. The database "skips" through a single index as if it were searching separate indexes</a:t>
            </a:r>
          </a:p>
          <a:p>
            <a:pPr lvl="1"/>
            <a:r>
              <a:rPr lang="en-US" sz="1600" dirty="0" smtClean="0"/>
              <a:t>Skip scanning is beneficial if there are </a:t>
            </a:r>
            <a:r>
              <a:rPr lang="en-US" sz="1600" b="1" dirty="0" smtClean="0"/>
              <a:t>few distinct values in the leading column </a:t>
            </a:r>
            <a:r>
              <a:rPr lang="en-US" sz="1600" dirty="0" smtClean="0"/>
              <a:t>of a composite index and </a:t>
            </a:r>
            <a:r>
              <a:rPr lang="en-US" sz="1600" b="1" dirty="0" smtClean="0"/>
              <a:t>many distinct values in the </a:t>
            </a:r>
            <a:r>
              <a:rPr lang="en-US" sz="1600" b="1" dirty="0" err="1" smtClean="0"/>
              <a:t>nonleading</a:t>
            </a:r>
            <a:r>
              <a:rPr lang="en-US" sz="1600" b="1" dirty="0" smtClean="0"/>
              <a:t> key </a:t>
            </a:r>
            <a:r>
              <a:rPr lang="en-US" sz="1600" dirty="0" smtClean="0"/>
              <a:t>of the index</a:t>
            </a:r>
          </a:p>
          <a:p>
            <a:pPr lvl="1"/>
            <a:r>
              <a:rPr lang="en-US" sz="1600" dirty="0" smtClean="0"/>
              <a:t>The database may choose an </a:t>
            </a:r>
            <a:r>
              <a:rPr lang="en-US" sz="1600" b="1" dirty="0" smtClean="0"/>
              <a:t>index skip scan </a:t>
            </a:r>
            <a:r>
              <a:rPr lang="en-US" sz="1600" dirty="0" smtClean="0"/>
              <a:t>when the </a:t>
            </a:r>
            <a:r>
              <a:rPr lang="en-US" sz="1600" b="1" dirty="0" smtClean="0"/>
              <a:t>leading column </a:t>
            </a:r>
            <a:r>
              <a:rPr lang="en-US" sz="1600" dirty="0" smtClean="0"/>
              <a:t>of the composite index </a:t>
            </a:r>
            <a:r>
              <a:rPr lang="en-US" sz="1600" b="1" dirty="0" smtClean="0"/>
              <a:t>is not specified </a:t>
            </a:r>
            <a:r>
              <a:rPr lang="en-US" sz="1600" dirty="0" smtClean="0"/>
              <a:t>in a query predicate (or may use full table scan or full index scan).</a:t>
            </a:r>
          </a:p>
          <a:p>
            <a:pPr lvl="1"/>
            <a:r>
              <a:rPr lang="en-US" sz="1600" dirty="0" smtClean="0"/>
              <a:t>In a skip scan, the number of logical </a:t>
            </a:r>
            <a:r>
              <a:rPr lang="en-US" sz="1600" dirty="0" err="1" smtClean="0"/>
              <a:t>subindexes</a:t>
            </a:r>
            <a:r>
              <a:rPr lang="en-US" sz="1600" dirty="0" smtClean="0"/>
              <a:t> is determined by the number of distinct values in the leading column</a:t>
            </a:r>
          </a:p>
          <a:p>
            <a:pPr marL="342900" lvl="1" indent="-342900">
              <a:buFont typeface="Arial" pitchFamily="34" charset="0"/>
              <a:buChar char="•"/>
            </a:pPr>
            <a:endParaRPr lang="en-US" sz="20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B-Tree Indexes (Cont.)</a:t>
            </a:r>
            <a:endParaRPr lang="en-US" sz="3200" dirty="0"/>
          </a:p>
        </p:txBody>
      </p:sp>
      <p:sp>
        <p:nvSpPr>
          <p:cNvPr id="3" name="Content Placeholder 2"/>
          <p:cNvSpPr>
            <a:spLocks noGrp="1"/>
          </p:cNvSpPr>
          <p:nvPr>
            <p:ph idx="1"/>
          </p:nvPr>
        </p:nvSpPr>
        <p:spPr>
          <a:xfrm>
            <a:off x="609600" y="1143000"/>
            <a:ext cx="8229600" cy="5486400"/>
          </a:xfrm>
        </p:spPr>
        <p:txBody>
          <a:bodyPr>
            <a:normAutofit lnSpcReduction="10000"/>
          </a:bodyPr>
          <a:lstStyle/>
          <a:p>
            <a:pPr marL="342900" lvl="1" indent="-342900">
              <a:buFont typeface="Arial" pitchFamily="34" charset="0"/>
              <a:buChar char="•"/>
            </a:pPr>
            <a:r>
              <a:rPr lang="en-US" sz="2000" dirty="0" smtClean="0"/>
              <a:t>Reverse Key Indexes</a:t>
            </a:r>
          </a:p>
          <a:p>
            <a:pPr lvl="1"/>
            <a:r>
              <a:rPr lang="en-US" sz="1600" dirty="0" smtClean="0"/>
              <a:t>A reverse key index is a type of B-tree index that physically </a:t>
            </a:r>
            <a:r>
              <a:rPr lang="en-US" sz="1600" b="1" dirty="0" smtClean="0"/>
              <a:t>reverses the bytes of each index key </a:t>
            </a:r>
            <a:r>
              <a:rPr lang="en-US" sz="1600" dirty="0" smtClean="0"/>
              <a:t>while keeping the column order</a:t>
            </a:r>
          </a:p>
          <a:p>
            <a:pPr lvl="1"/>
            <a:r>
              <a:rPr lang="en-US" sz="1600" dirty="0" smtClean="0"/>
              <a:t>Reversing the key solves the problem of </a:t>
            </a:r>
            <a:r>
              <a:rPr lang="en-US" sz="1600" b="1" dirty="0" smtClean="0"/>
              <a:t>contention for leaf blocks in the right side </a:t>
            </a:r>
            <a:r>
              <a:rPr lang="en-US" sz="1600" dirty="0" smtClean="0"/>
              <a:t>of a B-tree index. This problem can be especially acute in an Oracle Real Application Clusters (Oracle RAC) database in which multiple instances repeatedly modify the same block.</a:t>
            </a:r>
          </a:p>
          <a:p>
            <a:pPr lvl="1"/>
            <a:r>
              <a:rPr lang="en-US" sz="1600" dirty="0" smtClean="0"/>
              <a:t>In a reverse key index, the reversal of the byte order distributes inserts across all leaf keys in the index. Thus, I/O for insertions of sequential keys is more evenly distributed.</a:t>
            </a:r>
          </a:p>
          <a:p>
            <a:pPr lvl="1"/>
            <a:r>
              <a:rPr lang="en-US" sz="1600" dirty="0" smtClean="0"/>
              <a:t>Because the data in the index is not sorted by column key when it is stored, the reverse key arrangement </a:t>
            </a:r>
            <a:r>
              <a:rPr lang="en-US" sz="1600" b="1" dirty="0" smtClean="0"/>
              <a:t>eliminates the ability </a:t>
            </a:r>
            <a:r>
              <a:rPr lang="en-US" sz="1600" dirty="0" smtClean="0"/>
              <a:t>to run an index range scanning query in some cases</a:t>
            </a:r>
          </a:p>
          <a:p>
            <a:pPr lvl="1"/>
            <a:endParaRPr lang="en-US" sz="1600" dirty="0" smtClean="0"/>
          </a:p>
          <a:p>
            <a:pPr marL="342900" lvl="1" indent="-342900">
              <a:buFont typeface="Arial" pitchFamily="34" charset="0"/>
              <a:buChar char="•"/>
            </a:pPr>
            <a:r>
              <a:rPr lang="en-US" sz="2000" dirty="0" smtClean="0"/>
              <a:t>Ascending and Descending Indexes </a:t>
            </a:r>
            <a:endParaRPr lang="en-US" sz="1600" dirty="0" smtClean="0"/>
          </a:p>
          <a:p>
            <a:pPr lvl="1"/>
            <a:r>
              <a:rPr lang="en-US" sz="1600" dirty="0" smtClean="0"/>
              <a:t>In an ascending index, Oracle Database stores data in ascending order</a:t>
            </a:r>
          </a:p>
          <a:p>
            <a:pPr lvl="1"/>
            <a:r>
              <a:rPr lang="en-US" sz="1600" dirty="0" smtClean="0"/>
              <a:t>By specifying the DESC keyword in the CREATE INDEX statement, we can create a descending index. In this case, the index stores data on a specified column or columns in descending order</a:t>
            </a:r>
          </a:p>
          <a:p>
            <a:pPr lvl="1"/>
            <a:r>
              <a:rPr lang="en-US" sz="1600" dirty="0" smtClean="0"/>
              <a:t>Descending indexes are useful when a query sorts some columns ascending and others descending </a:t>
            </a:r>
            <a:br>
              <a:rPr lang="en-US" sz="1600" dirty="0" smtClean="0"/>
            </a:br>
            <a:r>
              <a:rPr lang="en-US" sz="1500" i="1" dirty="0" smtClean="0"/>
              <a:t>CREATE INDEX </a:t>
            </a:r>
            <a:r>
              <a:rPr lang="en-US" sz="1500" i="1" dirty="0" err="1" smtClean="0"/>
              <a:t>emp_name_dpt_ix</a:t>
            </a:r>
            <a:r>
              <a:rPr lang="en-US" sz="1500" i="1" dirty="0" smtClean="0"/>
              <a:t> ON </a:t>
            </a:r>
            <a:r>
              <a:rPr lang="en-US" sz="1500" i="1" dirty="0" err="1" smtClean="0"/>
              <a:t>hr.employees</a:t>
            </a:r>
            <a:r>
              <a:rPr lang="en-US" sz="1500" i="1" dirty="0" smtClean="0"/>
              <a:t>(</a:t>
            </a:r>
            <a:r>
              <a:rPr lang="en-US" sz="1500" i="1" dirty="0" err="1" smtClean="0"/>
              <a:t>last_name</a:t>
            </a:r>
            <a:r>
              <a:rPr lang="en-US" sz="1500" b="1" i="1" dirty="0" smtClean="0"/>
              <a:t> ASC</a:t>
            </a:r>
            <a:r>
              <a:rPr lang="en-US" sz="1500" i="1" dirty="0" smtClean="0"/>
              <a:t>, </a:t>
            </a:r>
            <a:r>
              <a:rPr lang="en-US" sz="1500" i="1" dirty="0" err="1" smtClean="0"/>
              <a:t>department_id</a:t>
            </a:r>
            <a:r>
              <a:rPr lang="en-US" sz="1500" i="1" dirty="0" smtClean="0"/>
              <a:t> </a:t>
            </a:r>
            <a:r>
              <a:rPr lang="en-US" sz="1500" b="1" i="1" dirty="0" smtClean="0"/>
              <a:t>DESC</a:t>
            </a:r>
            <a:r>
              <a:rPr lang="en-US" sz="1500" i="1" dirty="0" smtClean="0"/>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B-Tree Indexes (Cont.)</a:t>
            </a:r>
            <a:endParaRPr lang="en-US" sz="3200" dirty="0"/>
          </a:p>
        </p:txBody>
      </p:sp>
      <p:sp>
        <p:nvSpPr>
          <p:cNvPr id="3" name="Content Placeholder 2"/>
          <p:cNvSpPr>
            <a:spLocks noGrp="1"/>
          </p:cNvSpPr>
          <p:nvPr>
            <p:ph idx="1"/>
          </p:nvPr>
        </p:nvSpPr>
        <p:spPr>
          <a:xfrm>
            <a:off x="609600" y="1219200"/>
            <a:ext cx="8229600" cy="5257799"/>
          </a:xfrm>
        </p:spPr>
        <p:txBody>
          <a:bodyPr>
            <a:normAutofit/>
          </a:bodyPr>
          <a:lstStyle/>
          <a:p>
            <a:pPr marL="342900" lvl="1" indent="-342900">
              <a:buFont typeface="Arial" pitchFamily="34" charset="0"/>
              <a:buChar char="•"/>
            </a:pPr>
            <a:r>
              <a:rPr lang="en-US" sz="2000" dirty="0" smtClean="0"/>
              <a:t>Key Compression</a:t>
            </a:r>
          </a:p>
          <a:p>
            <a:pPr lvl="1"/>
            <a:r>
              <a:rPr lang="en-US" sz="1600" dirty="0" smtClean="0"/>
              <a:t>In general, index keys have two pieces, a grouping piece and a unique piece </a:t>
            </a:r>
          </a:p>
          <a:p>
            <a:pPr lvl="1"/>
            <a:r>
              <a:rPr lang="en-US" sz="1600" dirty="0" smtClean="0"/>
              <a:t>Key compression breaks the index key into a</a:t>
            </a:r>
            <a:r>
              <a:rPr lang="en-US" sz="1600" b="1" dirty="0" smtClean="0"/>
              <a:t> prefix </a:t>
            </a:r>
            <a:r>
              <a:rPr lang="en-US" sz="1600" dirty="0" smtClean="0"/>
              <a:t>entry, which is the </a:t>
            </a:r>
            <a:r>
              <a:rPr lang="en-US" sz="1600" b="1" dirty="0" smtClean="0"/>
              <a:t>grouping piece</a:t>
            </a:r>
            <a:r>
              <a:rPr lang="en-US" sz="1600" dirty="0" smtClean="0"/>
              <a:t>, and a </a:t>
            </a:r>
            <a:r>
              <a:rPr lang="en-US" sz="1600" b="1" dirty="0" smtClean="0"/>
              <a:t>suffix</a:t>
            </a:r>
            <a:r>
              <a:rPr lang="en-US" sz="1600" dirty="0" smtClean="0"/>
              <a:t> entry, which is the </a:t>
            </a:r>
            <a:r>
              <a:rPr lang="en-US" sz="1600" b="1" dirty="0" smtClean="0"/>
              <a:t>unique </a:t>
            </a:r>
            <a:r>
              <a:rPr lang="en-US" sz="1600" dirty="0" smtClean="0"/>
              <a:t>or nearly unique piece. The database achieves compression by sharing the prefix entries among the suffix entries in an index block</a:t>
            </a:r>
          </a:p>
          <a:p>
            <a:pPr lvl="1"/>
            <a:r>
              <a:rPr lang="en-US" sz="1600" dirty="0" smtClean="0"/>
              <a:t>The index stores a specific prefix once per leaf block at most. Only keys in the leaf blocks of a B-tree index are compressed. In the branch blocks the key suffix can be truncated, but the key is not compressed</a:t>
            </a:r>
          </a:p>
          <a:p>
            <a:pPr lvl="1"/>
            <a:r>
              <a:rPr lang="en-US" sz="1600" dirty="0" smtClean="0"/>
              <a:t>Key compression can greatly reduce the space consumed by the index in some circumstances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Bitmap Indexes</a:t>
            </a:r>
            <a:endParaRPr lang="en-US" sz="3200" dirty="0"/>
          </a:p>
        </p:txBody>
      </p:sp>
      <p:sp>
        <p:nvSpPr>
          <p:cNvPr id="3" name="Content Placeholder 2"/>
          <p:cNvSpPr>
            <a:spLocks noGrp="1"/>
          </p:cNvSpPr>
          <p:nvPr>
            <p:ph idx="1"/>
          </p:nvPr>
        </p:nvSpPr>
        <p:spPr>
          <a:xfrm>
            <a:off x="609600" y="990600"/>
            <a:ext cx="8229600" cy="5486399"/>
          </a:xfrm>
        </p:spPr>
        <p:txBody>
          <a:bodyPr>
            <a:normAutofit/>
          </a:bodyPr>
          <a:lstStyle/>
          <a:p>
            <a:pPr marL="342900" lvl="1" indent="-342900">
              <a:buFont typeface="Arial" pitchFamily="34" charset="0"/>
              <a:buChar char="•"/>
            </a:pPr>
            <a:r>
              <a:rPr lang="en-US" sz="2000" dirty="0" smtClean="0"/>
              <a:t>Bitmap Index</a:t>
            </a:r>
          </a:p>
          <a:p>
            <a:pPr lvl="1"/>
            <a:r>
              <a:rPr lang="en-US" sz="1600" dirty="0" smtClean="0"/>
              <a:t>The database stores a bitmap for each index key</a:t>
            </a:r>
          </a:p>
          <a:p>
            <a:pPr lvl="1"/>
            <a:r>
              <a:rPr lang="en-US" sz="1600" dirty="0" smtClean="0"/>
              <a:t>In a bitmap index, each index key stores pointers to multiple rows</a:t>
            </a:r>
          </a:p>
          <a:p>
            <a:pPr lvl="1"/>
            <a:r>
              <a:rPr lang="en-US" sz="1600" dirty="0" smtClean="0"/>
              <a:t>Each bit in the bitmap corresponds to a possible </a:t>
            </a:r>
            <a:r>
              <a:rPr lang="en-US" sz="1600" dirty="0" err="1" smtClean="0"/>
              <a:t>rowid</a:t>
            </a:r>
            <a:r>
              <a:rPr lang="en-US" sz="1600" dirty="0" smtClean="0"/>
              <a:t>. If the bit is set, then the row with the corresponding </a:t>
            </a:r>
            <a:r>
              <a:rPr lang="en-US" sz="1600" dirty="0" err="1" smtClean="0"/>
              <a:t>rowid</a:t>
            </a:r>
            <a:r>
              <a:rPr lang="en-US" sz="1600" dirty="0" smtClean="0"/>
              <a:t> contains the key value. A mapping function converts the bit position to an actual </a:t>
            </a:r>
            <a:r>
              <a:rPr lang="en-US" sz="1600" dirty="0" err="1" smtClean="0"/>
              <a:t>rowid</a:t>
            </a:r>
            <a:r>
              <a:rPr lang="en-US" sz="1600" dirty="0" smtClean="0"/>
              <a:t>, so the bitmap index provides the same functionality as a B-tree index although it uses a different internal representation</a:t>
            </a:r>
          </a:p>
          <a:p>
            <a:pPr lvl="1"/>
            <a:r>
              <a:rPr lang="en-US" sz="1600" dirty="0" smtClean="0"/>
              <a:t>If the indexed column in a single row is updated, then the database locks the </a:t>
            </a:r>
            <a:r>
              <a:rPr lang="en-US" sz="1600" b="1" dirty="0" smtClean="0"/>
              <a:t>index key entry</a:t>
            </a:r>
            <a:r>
              <a:rPr lang="en-US" sz="1600" dirty="0" smtClean="0"/>
              <a:t> (for example, M or F) and </a:t>
            </a:r>
            <a:r>
              <a:rPr lang="en-US" sz="1600" b="1" dirty="0" smtClean="0"/>
              <a:t>not the individual bit mapped </a:t>
            </a:r>
            <a:r>
              <a:rPr lang="en-US" sz="1600" dirty="0" smtClean="0"/>
              <a:t>to the updated row. Because a key points to many rows, DML on indexed data typically locks all of these rows. For this reason, bitmap indexes are not appropriate for many OLTP applications</a:t>
            </a:r>
          </a:p>
          <a:p>
            <a:pPr marL="342900" lvl="1" indent="-342900">
              <a:buFont typeface="Arial" pitchFamily="34" charset="0"/>
              <a:buChar char="•"/>
            </a:pPr>
            <a:r>
              <a:rPr lang="en-US" sz="2000" dirty="0" smtClean="0"/>
              <a:t>Bitmap indexes are primarily designed for data warehousing or environments in which queries reference many columns in an ad hoc fashion. Situations that may call for a bitmap index include:</a:t>
            </a:r>
          </a:p>
          <a:p>
            <a:pPr lvl="1"/>
            <a:r>
              <a:rPr lang="en-US" sz="1600" dirty="0" smtClean="0"/>
              <a:t>The indexed columns </a:t>
            </a:r>
            <a:r>
              <a:rPr lang="en-US" sz="1600" b="1" dirty="0" smtClean="0"/>
              <a:t>have low cardinality</a:t>
            </a:r>
            <a:r>
              <a:rPr lang="en-US" sz="1600" dirty="0" smtClean="0"/>
              <a:t>, that is, the number of distinct values is small compared to the number of table rows (say,  the gender, only ‘M’ or ‘F’)</a:t>
            </a:r>
          </a:p>
          <a:p>
            <a:pPr lvl="1"/>
            <a:r>
              <a:rPr lang="en-US" sz="1600" dirty="0" smtClean="0"/>
              <a:t>The indexed table is either read-only or not subject to significant modification by DML statements</a:t>
            </a:r>
          </a:p>
          <a:p>
            <a:pPr lvl="1"/>
            <a:endParaRPr lang="en-US" sz="16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Bitmap Indexes (Cont.)</a:t>
            </a:r>
            <a:endParaRPr lang="en-US" sz="3200" dirty="0"/>
          </a:p>
        </p:txBody>
      </p:sp>
      <p:sp>
        <p:nvSpPr>
          <p:cNvPr id="3" name="Content Placeholder 2"/>
          <p:cNvSpPr>
            <a:spLocks noGrp="1"/>
          </p:cNvSpPr>
          <p:nvPr>
            <p:ph idx="1"/>
          </p:nvPr>
        </p:nvSpPr>
        <p:spPr>
          <a:xfrm>
            <a:off x="609600" y="914400"/>
            <a:ext cx="8229600" cy="5562599"/>
          </a:xfrm>
        </p:spPr>
        <p:txBody>
          <a:bodyPr>
            <a:normAutofit/>
          </a:bodyPr>
          <a:lstStyle/>
          <a:p>
            <a:pPr marL="342900" lvl="1" indent="-342900">
              <a:buFont typeface="Arial" pitchFamily="34" charset="0"/>
              <a:buChar char="•"/>
            </a:pPr>
            <a:r>
              <a:rPr lang="en-US" sz="2000" dirty="0" smtClean="0"/>
              <a:t>Bitmap Join Indexes</a:t>
            </a:r>
          </a:p>
          <a:p>
            <a:pPr lvl="1"/>
            <a:r>
              <a:rPr lang="en-US" sz="1600" dirty="0" smtClean="0"/>
              <a:t>Is a bitmap index for the join of two or more tables. For each value in a table column, the index stores the </a:t>
            </a:r>
            <a:r>
              <a:rPr lang="en-US" sz="1600" dirty="0" err="1" smtClean="0"/>
              <a:t>rowid</a:t>
            </a:r>
            <a:r>
              <a:rPr lang="en-US" sz="1600" dirty="0" smtClean="0"/>
              <a:t> of the corresponding row in the indexed table</a:t>
            </a:r>
          </a:p>
          <a:p>
            <a:pPr lvl="1"/>
            <a:r>
              <a:rPr lang="en-US" sz="1600" dirty="0" smtClean="0"/>
              <a:t>A bitmap join index is an efficient means </a:t>
            </a:r>
            <a:r>
              <a:rPr lang="en-US" sz="1600" b="1" dirty="0" smtClean="0"/>
              <a:t>of reducing the volume of data </a:t>
            </a:r>
            <a:r>
              <a:rPr lang="en-US" sz="1600" dirty="0" smtClean="0"/>
              <a:t>that must be joined by performing restrictions in advance</a:t>
            </a:r>
          </a:p>
          <a:p>
            <a:pPr marL="342900" lvl="1" indent="-342900">
              <a:buFont typeface="Arial" pitchFamily="34" charset="0"/>
              <a:buChar char="•"/>
            </a:pPr>
            <a:r>
              <a:rPr lang="en-US" sz="2000" dirty="0" smtClean="0"/>
              <a:t>Example:</a:t>
            </a:r>
          </a:p>
          <a:p>
            <a:pPr lvl="1"/>
            <a:r>
              <a:rPr lang="en-US" sz="1600" dirty="0" smtClean="0"/>
              <a:t>assume that users often query the number of employees with a particular job type:</a:t>
            </a:r>
            <a:br>
              <a:rPr lang="en-US" sz="1600" dirty="0" smtClean="0"/>
            </a:br>
            <a:r>
              <a:rPr lang="en-US" sz="1400" dirty="0" smtClean="0"/>
              <a:t>     </a:t>
            </a:r>
            <a:r>
              <a:rPr lang="en-US" sz="1400" i="1" dirty="0" smtClean="0"/>
              <a:t>SELECT COUNT(*)</a:t>
            </a:r>
          </a:p>
          <a:p>
            <a:pPr lvl="2">
              <a:buNone/>
            </a:pPr>
            <a:r>
              <a:rPr lang="en-US" sz="1400" i="1" dirty="0" smtClean="0"/>
              <a:t>FROM employees, jobs</a:t>
            </a:r>
          </a:p>
          <a:p>
            <a:pPr lvl="2">
              <a:buNone/>
            </a:pPr>
            <a:r>
              <a:rPr lang="en-US" sz="1400" i="1" dirty="0" smtClean="0"/>
              <a:t>WHERE </a:t>
            </a:r>
            <a:r>
              <a:rPr lang="en-US" sz="1400" i="1" dirty="0" err="1" smtClean="0"/>
              <a:t>employees.job_id</a:t>
            </a:r>
            <a:r>
              <a:rPr lang="en-US" sz="1400" i="1" dirty="0" smtClean="0"/>
              <a:t> = </a:t>
            </a:r>
            <a:r>
              <a:rPr lang="en-US" sz="1400" i="1" dirty="0" err="1" smtClean="0"/>
              <a:t>jobs.job_id</a:t>
            </a:r>
            <a:endParaRPr lang="en-US" sz="1400" i="1" dirty="0" smtClean="0"/>
          </a:p>
          <a:p>
            <a:pPr lvl="2">
              <a:buNone/>
            </a:pPr>
            <a:r>
              <a:rPr lang="en-US" sz="1400" i="1" dirty="0" smtClean="0"/>
              <a:t>AND </a:t>
            </a:r>
            <a:r>
              <a:rPr lang="en-US" sz="1400" i="1" dirty="0" err="1" smtClean="0"/>
              <a:t>jobs.job_title</a:t>
            </a:r>
            <a:r>
              <a:rPr lang="en-US" sz="1400" i="1" dirty="0" smtClean="0"/>
              <a:t> = 'Accountant';</a:t>
            </a:r>
          </a:p>
          <a:p>
            <a:pPr lvl="1"/>
            <a:r>
              <a:rPr lang="en-US" sz="1600" dirty="0" smtClean="0"/>
              <a:t>The preceding query would typically use an index on </a:t>
            </a:r>
            <a:r>
              <a:rPr lang="en-US" sz="1600" dirty="0" err="1" smtClean="0"/>
              <a:t>jobs.job_title</a:t>
            </a:r>
            <a:r>
              <a:rPr lang="en-US" sz="1600" dirty="0" smtClean="0"/>
              <a:t> to retrieve the rows for ‘Accountant’ and then the job ID, and an index on </a:t>
            </a:r>
            <a:r>
              <a:rPr lang="en-US" sz="1600" dirty="0" err="1" smtClean="0"/>
              <a:t>employees.job_id</a:t>
            </a:r>
            <a:r>
              <a:rPr lang="en-US" sz="1600" dirty="0" smtClean="0"/>
              <a:t> to find the matching rows. To retrieve the data from the index itself rather than from a scan of the tables, you could create a bitmap join index as follows:</a:t>
            </a:r>
            <a:br>
              <a:rPr lang="en-US" sz="1600" dirty="0" smtClean="0"/>
            </a:br>
            <a:r>
              <a:rPr lang="en-US" sz="1400" dirty="0" smtClean="0"/>
              <a:t>    </a:t>
            </a:r>
            <a:r>
              <a:rPr lang="en-US" sz="1400" i="1" dirty="0" smtClean="0"/>
              <a:t>CREATE </a:t>
            </a:r>
            <a:r>
              <a:rPr lang="en-US" sz="1400" b="1" i="1" dirty="0" smtClean="0"/>
              <a:t>BITMAP</a:t>
            </a:r>
            <a:r>
              <a:rPr lang="en-US" sz="1400" i="1" dirty="0" smtClean="0"/>
              <a:t> </a:t>
            </a:r>
            <a:r>
              <a:rPr lang="en-US" sz="1400" b="1" i="1" dirty="0" smtClean="0"/>
              <a:t>INDEX</a:t>
            </a:r>
            <a:r>
              <a:rPr lang="en-US" sz="1400" i="1" dirty="0" smtClean="0"/>
              <a:t> </a:t>
            </a:r>
            <a:r>
              <a:rPr lang="en-US" sz="1400" i="1" dirty="0" err="1" smtClean="0"/>
              <a:t>employees_bm_idx</a:t>
            </a:r>
            <a:endParaRPr lang="en-US" sz="1400" i="1" dirty="0" smtClean="0"/>
          </a:p>
          <a:p>
            <a:pPr lvl="2">
              <a:buNone/>
            </a:pPr>
            <a:r>
              <a:rPr lang="en-US" sz="1400" i="1" dirty="0" smtClean="0"/>
              <a:t>ON employees (</a:t>
            </a:r>
            <a:r>
              <a:rPr lang="en-US" sz="1400" i="1" dirty="0" err="1" smtClean="0"/>
              <a:t>jobs.job_title</a:t>
            </a:r>
            <a:r>
              <a:rPr lang="en-US" sz="1400" i="1" dirty="0" smtClean="0"/>
              <a:t>)</a:t>
            </a:r>
          </a:p>
          <a:p>
            <a:pPr lvl="2">
              <a:buNone/>
            </a:pPr>
            <a:r>
              <a:rPr lang="en-US" sz="1400" i="1" dirty="0" smtClean="0"/>
              <a:t>FROM employees, jobs</a:t>
            </a:r>
          </a:p>
          <a:p>
            <a:pPr lvl="2">
              <a:buNone/>
            </a:pPr>
            <a:r>
              <a:rPr lang="en-US" sz="1400" i="1" dirty="0" smtClean="0"/>
              <a:t>WHERE </a:t>
            </a:r>
            <a:r>
              <a:rPr lang="en-US" sz="1400" i="1" dirty="0" err="1" smtClean="0"/>
              <a:t>employees.job_id</a:t>
            </a:r>
            <a:r>
              <a:rPr lang="en-US" sz="1400" i="1" dirty="0" smtClean="0"/>
              <a:t> = </a:t>
            </a:r>
            <a:r>
              <a:rPr lang="en-US" sz="1400" i="1" dirty="0" err="1" smtClean="0"/>
              <a:t>jobs.job_id</a:t>
            </a:r>
            <a:r>
              <a:rPr lang="en-US" sz="1400" i="1" dirty="0" smtClean="0"/>
              <a:t>;</a:t>
            </a:r>
          </a:p>
          <a:p>
            <a:pPr lvl="1"/>
            <a:endParaRPr lang="en-US" sz="16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200" dirty="0" smtClean="0"/>
              <a:t>Database Architecture</a:t>
            </a:r>
            <a:endParaRPr lang="en-US" sz="3200"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828800" y="609600"/>
            <a:ext cx="4938600" cy="5132587"/>
          </a:xfrm>
          <a:prstGeom prst="rect">
            <a:avLst/>
          </a:prstGeom>
          <a:noFill/>
          <a:ln w="9525">
            <a:noFill/>
            <a:miter lim="800000"/>
            <a:headEnd/>
            <a:tailEnd/>
          </a:ln>
        </p:spPr>
      </p:pic>
      <p:sp>
        <p:nvSpPr>
          <p:cNvPr id="5" name="Title 1"/>
          <p:cNvSpPr txBox="1">
            <a:spLocks/>
          </p:cNvSpPr>
          <p:nvPr/>
        </p:nvSpPr>
        <p:spPr>
          <a:xfrm>
            <a:off x="609600" y="5867400"/>
            <a:ext cx="8229600" cy="990600"/>
          </a:xfrm>
          <a:prstGeom prst="rect">
            <a:avLst/>
          </a:prstGeom>
        </p:spPr>
        <p:txBody>
          <a:bodyPr vert="horz" lIns="91440" tIns="45720" rIns="91440" bIns="45720" rtlCol="0" anchor="ctr">
            <a:noAutofit/>
          </a:bodyPr>
          <a:lstStyle/>
          <a:p>
            <a:pPr lvl="0">
              <a:spcBef>
                <a:spcPct val="0"/>
              </a:spcBef>
            </a:pPr>
            <a:r>
              <a:rPr lang="en-US" sz="1600" dirty="0" smtClean="0">
                <a:latin typeface="+mj-lt"/>
                <a:ea typeface="+mj-ea"/>
                <a:cs typeface="+mj-cs"/>
              </a:rPr>
              <a:t>This picture shows </a:t>
            </a:r>
            <a:r>
              <a:rPr lang="en-US" sz="1600" b="1" dirty="0" smtClean="0">
                <a:latin typeface="+mj-lt"/>
                <a:ea typeface="+mj-ea"/>
                <a:cs typeface="+mj-cs"/>
              </a:rPr>
              <a:t>a database </a:t>
            </a:r>
            <a:r>
              <a:rPr lang="en-US" sz="1600" dirty="0" smtClean="0">
                <a:latin typeface="+mj-lt"/>
                <a:ea typeface="+mj-ea"/>
                <a:cs typeface="+mj-cs"/>
              </a:rPr>
              <a:t>and </a:t>
            </a:r>
            <a:r>
              <a:rPr lang="en-US" sz="1600" b="1" dirty="0" smtClean="0">
                <a:latin typeface="+mj-lt"/>
                <a:ea typeface="+mj-ea"/>
                <a:cs typeface="+mj-cs"/>
              </a:rPr>
              <a:t>its instance</a:t>
            </a:r>
            <a:r>
              <a:rPr lang="en-US" sz="1600" dirty="0" smtClean="0">
                <a:latin typeface="+mj-lt"/>
                <a:ea typeface="+mj-ea"/>
                <a:cs typeface="+mj-cs"/>
              </a:rPr>
              <a:t>. For each user connection to </a:t>
            </a:r>
            <a:r>
              <a:rPr lang="en-US" sz="1600" b="1" dirty="0" smtClean="0">
                <a:latin typeface="+mj-lt"/>
                <a:ea typeface="+mj-ea"/>
                <a:cs typeface="+mj-cs"/>
              </a:rPr>
              <a:t>the instance</a:t>
            </a:r>
            <a:r>
              <a:rPr lang="en-US" sz="1600" dirty="0" smtClean="0">
                <a:latin typeface="+mj-lt"/>
                <a:ea typeface="+mj-ea"/>
                <a:cs typeface="+mj-cs"/>
              </a:rPr>
              <a:t>, the application is run by a client process. </a:t>
            </a:r>
            <a:r>
              <a:rPr lang="en-US" sz="1600" b="1" dirty="0" smtClean="0">
                <a:latin typeface="+mj-lt"/>
                <a:ea typeface="+mj-ea"/>
                <a:cs typeface="+mj-cs"/>
              </a:rPr>
              <a:t>Each client process </a:t>
            </a:r>
            <a:r>
              <a:rPr lang="en-US" sz="1600" dirty="0" smtClean="0">
                <a:latin typeface="+mj-lt"/>
                <a:ea typeface="+mj-ea"/>
                <a:cs typeface="+mj-cs"/>
              </a:rPr>
              <a:t>is associated with </a:t>
            </a:r>
            <a:r>
              <a:rPr lang="en-US" sz="1600" b="1" dirty="0" smtClean="0">
                <a:latin typeface="+mj-lt"/>
                <a:ea typeface="+mj-ea"/>
                <a:cs typeface="+mj-cs"/>
              </a:rPr>
              <a:t>its own server process. </a:t>
            </a:r>
            <a:r>
              <a:rPr lang="en-US" sz="1600" dirty="0" smtClean="0">
                <a:latin typeface="+mj-lt"/>
                <a:ea typeface="+mj-ea"/>
                <a:cs typeface="+mj-cs"/>
              </a:rPr>
              <a:t>The server process has its own private session memory, known as the program global area </a:t>
            </a:r>
            <a:r>
              <a:rPr lang="en-US" sz="1600" b="1" dirty="0" smtClean="0">
                <a:latin typeface="+mj-lt"/>
                <a:ea typeface="+mj-ea"/>
                <a:cs typeface="+mj-cs"/>
              </a:rPr>
              <a:t>(PGA).</a:t>
            </a:r>
            <a:endParaRPr kumimoji="0" lang="en-US" sz="16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Bitmap Indexes (Cont.)</a:t>
            </a:r>
            <a:endParaRPr lang="en-US" sz="3200" dirty="0"/>
          </a:p>
        </p:txBody>
      </p:sp>
      <p:pic>
        <p:nvPicPr>
          <p:cNvPr id="2050" name="Picture 2"/>
          <p:cNvPicPr>
            <a:picLocks noChangeAspect="1" noChangeArrowheads="1"/>
          </p:cNvPicPr>
          <p:nvPr/>
        </p:nvPicPr>
        <p:blipFill>
          <a:blip r:embed="rId2" cstate="print"/>
          <a:srcRect/>
          <a:stretch>
            <a:fillRect/>
          </a:stretch>
        </p:blipFill>
        <p:spPr bwMode="auto">
          <a:xfrm>
            <a:off x="1143000" y="1066800"/>
            <a:ext cx="7362825" cy="5419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Bitmap Indexes (Cont.)</a:t>
            </a:r>
            <a:endParaRPr lang="en-US" sz="3200" dirty="0"/>
          </a:p>
        </p:txBody>
      </p:sp>
      <p:sp>
        <p:nvSpPr>
          <p:cNvPr id="3" name="Content Placeholder 2"/>
          <p:cNvSpPr>
            <a:spLocks noGrp="1"/>
          </p:cNvSpPr>
          <p:nvPr>
            <p:ph idx="1"/>
          </p:nvPr>
        </p:nvSpPr>
        <p:spPr>
          <a:xfrm>
            <a:off x="609600" y="914400"/>
            <a:ext cx="8229600" cy="5791200"/>
          </a:xfrm>
        </p:spPr>
        <p:txBody>
          <a:bodyPr>
            <a:normAutofit lnSpcReduction="10000"/>
          </a:bodyPr>
          <a:lstStyle/>
          <a:p>
            <a:pPr marL="342900" lvl="1" indent="-342900">
              <a:buFont typeface="Arial" pitchFamily="34" charset="0"/>
              <a:buChar char="•"/>
            </a:pPr>
            <a:r>
              <a:rPr lang="en-US" sz="2000" dirty="0" smtClean="0"/>
              <a:t>Bitmap Storage Structure</a:t>
            </a:r>
          </a:p>
          <a:p>
            <a:pPr lvl="1"/>
            <a:r>
              <a:rPr lang="en-US" sz="1600" dirty="0" smtClean="0"/>
              <a:t>Oracle Database uses a B-tree index structure to store bitmaps for each indexed key. For example, if</a:t>
            </a:r>
            <a:r>
              <a:rPr lang="en-US" sz="1600" b="1" dirty="0" smtClean="0"/>
              <a:t> </a:t>
            </a:r>
            <a:r>
              <a:rPr lang="en-US" sz="1600" b="1" dirty="0" err="1" smtClean="0"/>
              <a:t>jobs.job_title</a:t>
            </a:r>
            <a:r>
              <a:rPr lang="en-US" sz="1600" b="1" dirty="0" smtClean="0"/>
              <a:t> </a:t>
            </a:r>
            <a:r>
              <a:rPr lang="en-US" sz="1600" dirty="0" smtClean="0"/>
              <a:t>is the </a:t>
            </a:r>
            <a:r>
              <a:rPr lang="en-US" sz="1600" b="1" dirty="0" smtClean="0"/>
              <a:t>key</a:t>
            </a:r>
            <a:r>
              <a:rPr lang="en-US" sz="1600" dirty="0" smtClean="0"/>
              <a:t> column of a bitmap index, then </a:t>
            </a:r>
            <a:r>
              <a:rPr lang="en-US" sz="1600" b="1" dirty="0" smtClean="0"/>
              <a:t>the index data </a:t>
            </a:r>
            <a:r>
              <a:rPr lang="en-US" sz="1600" dirty="0" smtClean="0"/>
              <a:t>is stored in </a:t>
            </a:r>
            <a:r>
              <a:rPr lang="en-US" sz="1600" b="1" dirty="0" smtClean="0"/>
              <a:t>one B-tree</a:t>
            </a:r>
            <a:r>
              <a:rPr lang="en-US" sz="1600" dirty="0" smtClean="0"/>
              <a:t>. The individual </a:t>
            </a:r>
            <a:r>
              <a:rPr lang="en-US" sz="1600" b="1" dirty="0" smtClean="0"/>
              <a:t>bitmaps</a:t>
            </a:r>
            <a:r>
              <a:rPr lang="en-US" sz="1600" dirty="0" smtClean="0"/>
              <a:t> are stored in the </a:t>
            </a:r>
            <a:r>
              <a:rPr lang="en-US" sz="1600" b="1" dirty="0" smtClean="0"/>
              <a:t>leaf blocks</a:t>
            </a:r>
            <a:endParaRPr lang="en-US" sz="1600" dirty="0" smtClean="0"/>
          </a:p>
          <a:p>
            <a:pPr lvl="1"/>
            <a:r>
              <a:rPr lang="en-US" sz="1600" dirty="0" smtClean="0"/>
              <a:t>Assume that the </a:t>
            </a:r>
            <a:r>
              <a:rPr lang="en-US" sz="1600" dirty="0" err="1" smtClean="0"/>
              <a:t>jobs.job_title</a:t>
            </a:r>
            <a:r>
              <a:rPr lang="en-US" sz="1600" dirty="0" smtClean="0"/>
              <a:t> column has unique values Shipping Clerk, Stock Clerk, and several others. A bitmap index entry for this index has the following components:</a:t>
            </a:r>
            <a:br>
              <a:rPr lang="en-US" sz="1600" dirty="0" smtClean="0"/>
            </a:br>
            <a:r>
              <a:rPr lang="en-US" sz="1600" dirty="0" smtClean="0"/>
              <a:t/>
            </a:r>
            <a:br>
              <a:rPr lang="en-US" sz="1600" dirty="0" smtClean="0"/>
            </a:br>
            <a:r>
              <a:rPr lang="en-US" sz="1400" dirty="0" smtClean="0">
                <a:solidFill>
                  <a:srgbClr val="00B050"/>
                </a:solidFill>
              </a:rPr>
              <a:t>(1) </a:t>
            </a:r>
            <a:r>
              <a:rPr lang="en-US" sz="1400" dirty="0" smtClean="0"/>
              <a:t>The job title as the index key</a:t>
            </a:r>
            <a:br>
              <a:rPr lang="en-US" sz="1400" dirty="0" smtClean="0"/>
            </a:br>
            <a:r>
              <a:rPr lang="en-US" sz="1400" dirty="0" smtClean="0">
                <a:solidFill>
                  <a:srgbClr val="00B050"/>
                </a:solidFill>
              </a:rPr>
              <a:t>(2) </a:t>
            </a:r>
            <a:r>
              <a:rPr lang="en-US" sz="1400" dirty="0" smtClean="0"/>
              <a:t>A low </a:t>
            </a:r>
            <a:r>
              <a:rPr lang="en-US" sz="1400" dirty="0" err="1" smtClean="0"/>
              <a:t>rowid</a:t>
            </a:r>
            <a:r>
              <a:rPr lang="en-US" sz="1400" dirty="0" smtClean="0"/>
              <a:t> and high </a:t>
            </a:r>
            <a:r>
              <a:rPr lang="en-US" sz="1400" dirty="0" err="1" smtClean="0"/>
              <a:t>rowid</a:t>
            </a:r>
            <a:r>
              <a:rPr lang="en-US" sz="1400" dirty="0" smtClean="0"/>
              <a:t> for a range of </a:t>
            </a:r>
            <a:r>
              <a:rPr lang="en-US" sz="1400" dirty="0" err="1" smtClean="0"/>
              <a:t>rowids</a:t>
            </a:r>
            <a:r>
              <a:rPr lang="en-US" sz="1400" dirty="0" smtClean="0"/>
              <a:t/>
            </a:r>
            <a:br>
              <a:rPr lang="en-US" sz="1400" dirty="0" smtClean="0"/>
            </a:br>
            <a:r>
              <a:rPr lang="en-US" sz="1400" dirty="0" smtClean="0">
                <a:solidFill>
                  <a:srgbClr val="00B050"/>
                </a:solidFill>
              </a:rPr>
              <a:t>(3) </a:t>
            </a:r>
            <a:r>
              <a:rPr lang="en-US" sz="1400" dirty="0" smtClean="0"/>
              <a:t>A bitmap for specific </a:t>
            </a:r>
            <a:r>
              <a:rPr lang="en-US" sz="1400" dirty="0" err="1" smtClean="0"/>
              <a:t>rowids</a:t>
            </a:r>
            <a:r>
              <a:rPr lang="en-US" sz="1400" dirty="0" smtClean="0"/>
              <a:t> in the range</a:t>
            </a:r>
            <a:br>
              <a:rPr lang="en-US" sz="1400" dirty="0" smtClean="0"/>
            </a:br>
            <a:r>
              <a:rPr lang="en-US" sz="1400" dirty="0" smtClean="0"/>
              <a:t>Conceptually, an index leaf block in this index could contain entries as follows:</a:t>
            </a:r>
            <a:br>
              <a:rPr lang="en-US" sz="1400" dirty="0" smtClean="0"/>
            </a:br>
            <a:r>
              <a:rPr lang="en-US" sz="1400" dirty="0" smtClean="0">
                <a:solidFill>
                  <a:srgbClr val="FF0000"/>
                </a:solidFill>
              </a:rPr>
              <a:t>Shipping Clerk</a:t>
            </a:r>
            <a:r>
              <a:rPr lang="en-US" sz="1400" dirty="0" smtClean="0">
                <a:solidFill>
                  <a:srgbClr val="00B050"/>
                </a:solidFill>
              </a:rPr>
              <a:t>(1),</a:t>
            </a:r>
            <a:r>
              <a:rPr lang="en-US" sz="1400" dirty="0" err="1" smtClean="0"/>
              <a:t>AAAPzRAAFAAAABSAB</a:t>
            </a:r>
            <a:r>
              <a:rPr lang="en-US" sz="1400" dirty="0" err="1" smtClean="0">
                <a:solidFill>
                  <a:srgbClr val="FF0000"/>
                </a:solidFill>
              </a:rPr>
              <a:t>Q</a:t>
            </a:r>
            <a:r>
              <a:rPr lang="en-US" sz="1400" dirty="0" err="1" smtClean="0"/>
              <a:t>,AAAPzRAAFAAAABSAB</a:t>
            </a:r>
            <a:r>
              <a:rPr lang="en-US" sz="1400" dirty="0" err="1" smtClean="0">
                <a:solidFill>
                  <a:srgbClr val="FF0000"/>
                </a:solidFill>
              </a:rPr>
              <a:t>Z</a:t>
            </a:r>
            <a:r>
              <a:rPr lang="en-US" sz="1400" dirty="0" smtClean="0">
                <a:solidFill>
                  <a:srgbClr val="00B050"/>
                </a:solidFill>
              </a:rPr>
              <a:t>(2),</a:t>
            </a:r>
            <a:r>
              <a:rPr lang="en-US" sz="1400" dirty="0" smtClean="0"/>
              <a:t>00</a:t>
            </a:r>
            <a:r>
              <a:rPr lang="en-US" sz="1400" dirty="0" smtClean="0">
                <a:solidFill>
                  <a:srgbClr val="FF0000"/>
                </a:solidFill>
              </a:rPr>
              <a:t>1</a:t>
            </a:r>
            <a:r>
              <a:rPr lang="en-US" sz="1400" dirty="0" smtClean="0"/>
              <a:t>0000</a:t>
            </a:r>
            <a:r>
              <a:rPr lang="en-US" sz="1400" dirty="0" smtClean="0">
                <a:solidFill>
                  <a:srgbClr val="FF0000"/>
                </a:solidFill>
              </a:rPr>
              <a:t>1</a:t>
            </a:r>
            <a:r>
              <a:rPr lang="en-US" sz="1400" dirty="0" smtClean="0"/>
              <a:t>00 </a:t>
            </a:r>
            <a:r>
              <a:rPr lang="en-US" sz="1400" dirty="0" smtClean="0">
                <a:solidFill>
                  <a:srgbClr val="00B050"/>
                </a:solidFill>
              </a:rPr>
              <a:t>(3)</a:t>
            </a:r>
            <a:r>
              <a:rPr lang="en-US" sz="1400" dirty="0" smtClean="0"/>
              <a:t/>
            </a:r>
            <a:br>
              <a:rPr lang="en-US" sz="1400" dirty="0" smtClean="0"/>
            </a:br>
            <a:r>
              <a:rPr lang="en-US" sz="1400" dirty="0" smtClean="0"/>
              <a:t>Shipping Clerk,AAAPzRAAFAAAABSAB</a:t>
            </a:r>
            <a:r>
              <a:rPr lang="en-US" sz="1400" dirty="0" smtClean="0">
                <a:solidFill>
                  <a:srgbClr val="FF0000"/>
                </a:solidFill>
              </a:rPr>
              <a:t>a</a:t>
            </a:r>
            <a:r>
              <a:rPr lang="en-US" sz="1400" dirty="0" smtClean="0"/>
              <a:t>,AAAPzRAAFAAAABSAB</a:t>
            </a:r>
            <a:r>
              <a:rPr lang="en-US" sz="1400" dirty="0" smtClean="0">
                <a:solidFill>
                  <a:srgbClr val="FF0000"/>
                </a:solidFill>
              </a:rPr>
              <a:t>h</a:t>
            </a:r>
            <a:r>
              <a:rPr lang="en-US" sz="1400" dirty="0" smtClean="0"/>
              <a:t>,010010</a:t>
            </a:r>
            <a:br>
              <a:rPr lang="en-US" sz="1400" dirty="0" smtClean="0"/>
            </a:br>
            <a:r>
              <a:rPr lang="en-US" sz="1400" dirty="0" smtClean="0"/>
              <a:t>Stock Clerk,AAAPzRAAFAAAABSAAa,AAAPzRAAFAAAABSAAc,1001001100</a:t>
            </a:r>
            <a:br>
              <a:rPr lang="en-US" sz="1400" dirty="0" smtClean="0"/>
            </a:br>
            <a:r>
              <a:rPr lang="en-US" sz="1400" dirty="0" smtClean="0"/>
              <a:t>Stock Clerk,AAAPzRAAFAAAABSAAd,AAAPzRAAFAAAABSAAt,0101001001</a:t>
            </a:r>
            <a:br>
              <a:rPr lang="en-US" sz="1400" dirty="0" smtClean="0"/>
            </a:br>
            <a:r>
              <a:rPr lang="en-US" sz="1400" dirty="0" smtClean="0"/>
              <a:t>Stock Clerk,AAAPzRAAFAAAABSAAu,AAAPzRAAFAAAABSABz,100001</a:t>
            </a:r>
            <a:br>
              <a:rPr lang="en-US" sz="1400" dirty="0" smtClean="0"/>
            </a:br>
            <a:r>
              <a:rPr lang="en-US" sz="1400" dirty="0" smtClean="0"/>
              <a:t>…</a:t>
            </a:r>
          </a:p>
          <a:p>
            <a:pPr lvl="1"/>
            <a:r>
              <a:rPr lang="en-US" sz="1600" dirty="0" smtClean="0"/>
              <a:t>Assume that a session updates the job ID of one employee from ‘Shipping Clerk’ to ‘Stock Clerk’. In this case, the session requires exclusive access to the </a:t>
            </a:r>
            <a:r>
              <a:rPr lang="en-US" sz="1600" b="1" dirty="0" smtClean="0"/>
              <a:t>index key entry </a:t>
            </a:r>
            <a:r>
              <a:rPr lang="en-US" sz="1600" dirty="0" smtClean="0"/>
              <a:t>for the old value (Shipping Clerk) and the new value (Stock Clerk). Oracle </a:t>
            </a:r>
            <a:r>
              <a:rPr lang="en-US" sz="1600" b="1" dirty="0" smtClean="0"/>
              <a:t>Database locks the rows pointed to by these two entries</a:t>
            </a:r>
            <a:r>
              <a:rPr lang="en-US" sz="1600" dirty="0" smtClean="0"/>
              <a:t>—but not the rows pointed to by Accountant or any other key—until the UPDATE commits</a:t>
            </a:r>
          </a:p>
          <a:p>
            <a:pPr lvl="1"/>
            <a:r>
              <a:rPr lang="en-US" sz="1600" dirty="0" smtClean="0"/>
              <a:t>The data for a bitmap index is stored in one segment. Oracle Database stores each bitmap in one or more pieces. Each piece occupies part of a single data block</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Function-Based Indexes</a:t>
            </a:r>
            <a:endParaRPr lang="en-US" sz="3200" dirty="0"/>
          </a:p>
        </p:txBody>
      </p:sp>
      <p:sp>
        <p:nvSpPr>
          <p:cNvPr id="3" name="Content Placeholder 2"/>
          <p:cNvSpPr>
            <a:spLocks noGrp="1"/>
          </p:cNvSpPr>
          <p:nvPr>
            <p:ph idx="1"/>
          </p:nvPr>
        </p:nvSpPr>
        <p:spPr>
          <a:xfrm>
            <a:off x="609600" y="914400"/>
            <a:ext cx="8229600" cy="5791200"/>
          </a:xfrm>
        </p:spPr>
        <p:txBody>
          <a:bodyPr>
            <a:normAutofit/>
          </a:bodyPr>
          <a:lstStyle/>
          <a:p>
            <a:pPr marL="342900" lvl="1" indent="-342900">
              <a:buFont typeface="Arial" pitchFamily="34" charset="0"/>
              <a:buChar char="•"/>
            </a:pPr>
            <a:r>
              <a:rPr lang="en-US" sz="2000" dirty="0" smtClean="0"/>
              <a:t>Function-based index</a:t>
            </a:r>
          </a:p>
          <a:p>
            <a:pPr lvl="1"/>
            <a:r>
              <a:rPr lang="en-US" sz="1600" dirty="0" smtClean="0"/>
              <a:t>A function-based index computes the value of a function or expression involving one or more columns and stores it in the index. It can be either a B-tree or a bitmap index.</a:t>
            </a:r>
          </a:p>
          <a:p>
            <a:pPr lvl="1"/>
            <a:r>
              <a:rPr lang="en-US" sz="1600" dirty="0" smtClean="0"/>
              <a:t>Function-based indexes are efficient for evaluating statements that contain functions in their WHERE clauses. The database only uses the function-based index when the function is included in a query. </a:t>
            </a:r>
          </a:p>
          <a:p>
            <a:pPr lvl="1"/>
            <a:r>
              <a:rPr lang="en-US" sz="1600" dirty="0" smtClean="0"/>
              <a:t>A function-based index is useful for indexing only specific rows in a table. For example, the </a:t>
            </a:r>
            <a:r>
              <a:rPr lang="en-US" sz="1600" dirty="0" err="1" smtClean="0"/>
              <a:t>cust_valid</a:t>
            </a:r>
            <a:r>
              <a:rPr lang="en-US" sz="1600" dirty="0" smtClean="0"/>
              <a:t> column in the </a:t>
            </a:r>
            <a:r>
              <a:rPr lang="en-US" sz="1600" dirty="0" err="1" smtClean="0"/>
              <a:t>sh.customers</a:t>
            </a:r>
            <a:r>
              <a:rPr lang="en-US" sz="1600" dirty="0" smtClean="0"/>
              <a:t> table has either I or A as a value. To index only the A rows, you could write a function that returns a null value for any rows other than the A rows. You could create the index as follows:</a:t>
            </a:r>
            <a:br>
              <a:rPr lang="en-US" sz="1600" dirty="0" smtClean="0"/>
            </a:br>
            <a:r>
              <a:rPr lang="en-US" sz="1400" i="1" dirty="0" smtClean="0"/>
              <a:t>   CREATE INDEX </a:t>
            </a:r>
            <a:r>
              <a:rPr lang="en-US" sz="1400" i="1" dirty="0" err="1" smtClean="0"/>
              <a:t>cust_valid_idx</a:t>
            </a:r>
            <a:r>
              <a:rPr lang="en-US" sz="1400" i="1" dirty="0" smtClean="0"/>
              <a:t/>
            </a:r>
            <a:br>
              <a:rPr lang="en-US" sz="1400" i="1" dirty="0" smtClean="0"/>
            </a:br>
            <a:r>
              <a:rPr lang="en-US" sz="1400" i="1" dirty="0" smtClean="0"/>
              <a:t>   ON customers ( CASE </a:t>
            </a:r>
            <a:r>
              <a:rPr lang="en-US" sz="1400" i="1" dirty="0" err="1" smtClean="0"/>
              <a:t>cust_valid</a:t>
            </a:r>
            <a:r>
              <a:rPr lang="en-US" sz="1400" i="1" dirty="0" smtClean="0"/>
              <a:t> WHEN 'A' THEN 'A' END );</a:t>
            </a:r>
          </a:p>
          <a:p>
            <a:pPr lvl="1"/>
            <a:r>
              <a:rPr lang="en-US" sz="1600" dirty="0" smtClean="0"/>
              <a:t>The optimizer can use </a:t>
            </a:r>
            <a:r>
              <a:rPr lang="en-US" sz="1600" b="1" dirty="0" smtClean="0"/>
              <a:t>an index range scan </a:t>
            </a:r>
            <a:r>
              <a:rPr lang="en-US" sz="1600" dirty="0" smtClean="0"/>
              <a:t>on a function-based index for queries with expressions in WHERE clause. The range scan access path is especially beneficial when the predicate (WHERE clause) </a:t>
            </a:r>
            <a:r>
              <a:rPr lang="en-US" sz="1600" b="1" dirty="0" smtClean="0"/>
              <a:t>has low selectivity</a:t>
            </a:r>
            <a:r>
              <a:rPr lang="en-US" sz="1600" dirty="0" smtClean="0"/>
              <a:t>.</a:t>
            </a:r>
          </a:p>
          <a:p>
            <a:pPr lvl="1"/>
            <a:r>
              <a:rPr lang="en-US" sz="1600" dirty="0" smtClean="0"/>
              <a:t>A virtual column is useful for speeding access to data derived from expressions.</a:t>
            </a:r>
          </a:p>
          <a:p>
            <a:pPr lvl="1"/>
            <a:r>
              <a:rPr lang="en-US" sz="1600" dirty="0" smtClean="0"/>
              <a:t>The optimizer performs expression matching by parsing the expression in a SQL statement and then comparing the expression trees of the statement and the function-based index. This comparison is case-insensitive and ignores blank spaces.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Index Storage</a:t>
            </a:r>
            <a:endParaRPr lang="en-US" sz="3200" dirty="0"/>
          </a:p>
        </p:txBody>
      </p:sp>
      <p:sp>
        <p:nvSpPr>
          <p:cNvPr id="3" name="Content Placeholder 2"/>
          <p:cNvSpPr>
            <a:spLocks noGrp="1"/>
          </p:cNvSpPr>
          <p:nvPr>
            <p:ph idx="1"/>
          </p:nvPr>
        </p:nvSpPr>
        <p:spPr>
          <a:xfrm>
            <a:off x="609600" y="914400"/>
            <a:ext cx="8229600" cy="5791200"/>
          </a:xfrm>
        </p:spPr>
        <p:txBody>
          <a:bodyPr>
            <a:normAutofit/>
          </a:bodyPr>
          <a:lstStyle/>
          <a:p>
            <a:pPr marL="342900" lvl="1" indent="-342900">
              <a:buFont typeface="Arial" pitchFamily="34" charset="0"/>
              <a:buChar char="•"/>
            </a:pPr>
            <a:r>
              <a:rPr lang="en-US" sz="2000" dirty="0" smtClean="0"/>
              <a:t>Index Storage</a:t>
            </a:r>
          </a:p>
          <a:p>
            <a:pPr lvl="1"/>
            <a:r>
              <a:rPr lang="en-US" sz="1600" dirty="0" smtClean="0"/>
              <a:t>Oracle Database stores index data in an </a:t>
            </a:r>
            <a:r>
              <a:rPr lang="en-US" sz="1600" b="1" dirty="0" smtClean="0"/>
              <a:t>index segment</a:t>
            </a:r>
            <a:r>
              <a:rPr lang="en-US" sz="1600" dirty="0" smtClean="0"/>
              <a:t>. Space available for index data in a data block is the data block size minus block overhead, entry overhead, </a:t>
            </a:r>
            <a:r>
              <a:rPr lang="en-US" sz="1600" dirty="0" err="1" smtClean="0"/>
              <a:t>rowid</a:t>
            </a:r>
            <a:r>
              <a:rPr lang="en-US" sz="1600" dirty="0" smtClean="0"/>
              <a:t>, and one length byte for each value indexed</a:t>
            </a:r>
          </a:p>
          <a:p>
            <a:pPr lvl="1"/>
            <a:r>
              <a:rPr lang="en-US" sz="1600" dirty="0" smtClean="0"/>
              <a:t>The </a:t>
            </a:r>
            <a:r>
              <a:rPr lang="en-US" sz="1600" dirty="0" err="1" smtClean="0"/>
              <a:t>tablespace</a:t>
            </a:r>
            <a:r>
              <a:rPr lang="en-US" sz="1600" dirty="0" smtClean="0"/>
              <a:t> of an index segment is either the default </a:t>
            </a:r>
            <a:r>
              <a:rPr lang="en-US" sz="1600" dirty="0" err="1" smtClean="0"/>
              <a:t>tablespace</a:t>
            </a:r>
            <a:r>
              <a:rPr lang="en-US" sz="1600" dirty="0" smtClean="0"/>
              <a:t> of the owner or a </a:t>
            </a:r>
            <a:r>
              <a:rPr lang="en-US" sz="1600" dirty="0" err="1" smtClean="0"/>
              <a:t>tablespace</a:t>
            </a:r>
            <a:r>
              <a:rPr lang="en-US" sz="1600" dirty="0" smtClean="0"/>
              <a:t> specifically named in the CREATE INDEX statement. For ease of administration you can </a:t>
            </a:r>
            <a:r>
              <a:rPr lang="en-US" sz="1600" b="1" dirty="0" smtClean="0"/>
              <a:t>store an index in a separate </a:t>
            </a:r>
            <a:r>
              <a:rPr lang="en-US" sz="1600" b="1" dirty="0" err="1" smtClean="0"/>
              <a:t>tablespace</a:t>
            </a:r>
            <a:r>
              <a:rPr lang="en-US" sz="1600" b="1" dirty="0" smtClean="0"/>
              <a:t> from its table</a:t>
            </a:r>
            <a:r>
              <a:rPr lang="en-US" sz="1600" dirty="0" smtClean="0"/>
              <a:t>. For example, you may choose not to back up </a:t>
            </a:r>
            <a:r>
              <a:rPr lang="en-US" sz="1600" dirty="0" err="1" smtClean="0"/>
              <a:t>tablespaces</a:t>
            </a:r>
            <a:r>
              <a:rPr lang="en-US" sz="1600" dirty="0" smtClean="0"/>
              <a:t> containing only indexes, which can be rebuilt, and so decrease the time and storage required for backups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Index-Organized Tables</a:t>
            </a:r>
            <a:endParaRPr lang="en-US" sz="3200" dirty="0"/>
          </a:p>
        </p:txBody>
      </p:sp>
      <p:sp>
        <p:nvSpPr>
          <p:cNvPr id="3" name="Content Placeholder 2"/>
          <p:cNvSpPr>
            <a:spLocks noGrp="1"/>
          </p:cNvSpPr>
          <p:nvPr>
            <p:ph idx="1"/>
          </p:nvPr>
        </p:nvSpPr>
        <p:spPr>
          <a:xfrm>
            <a:off x="609600" y="914400"/>
            <a:ext cx="8229600" cy="5791200"/>
          </a:xfrm>
        </p:spPr>
        <p:txBody>
          <a:bodyPr>
            <a:normAutofit/>
          </a:bodyPr>
          <a:lstStyle/>
          <a:p>
            <a:pPr marL="342900" lvl="1" indent="-342900">
              <a:buFont typeface="Arial" pitchFamily="34" charset="0"/>
              <a:buChar char="•"/>
            </a:pPr>
            <a:r>
              <a:rPr lang="en-US" sz="2000" dirty="0" smtClean="0"/>
              <a:t>Index-Organized table</a:t>
            </a:r>
          </a:p>
          <a:p>
            <a:pPr lvl="1"/>
            <a:r>
              <a:rPr lang="en-US" sz="1600" dirty="0" smtClean="0"/>
              <a:t>In an index-organized table</a:t>
            </a:r>
            <a:r>
              <a:rPr lang="en-US" sz="1600" b="1" dirty="0" smtClean="0"/>
              <a:t>, rows are stored in an index </a:t>
            </a:r>
            <a:r>
              <a:rPr lang="en-US" sz="1600" dirty="0" smtClean="0"/>
              <a:t>defined on the primary key for the table. Each index entry in the B-tree </a:t>
            </a:r>
            <a:r>
              <a:rPr lang="en-US" sz="1600" b="1" dirty="0" smtClean="0"/>
              <a:t>also stores the non-key column values</a:t>
            </a:r>
            <a:r>
              <a:rPr lang="en-US" sz="1600" dirty="0" smtClean="0"/>
              <a:t>. Thus, the index is the data, and the data is the index</a:t>
            </a:r>
          </a:p>
          <a:p>
            <a:pPr lvl="1"/>
            <a:r>
              <a:rPr lang="en-US" sz="1600" dirty="0" smtClean="0"/>
              <a:t>The </a:t>
            </a:r>
            <a:r>
              <a:rPr lang="en-US" sz="1600" dirty="0" err="1" smtClean="0"/>
              <a:t>tablespace</a:t>
            </a:r>
            <a:r>
              <a:rPr lang="en-US" sz="1600" dirty="0" smtClean="0"/>
              <a:t> of an index segment is either the default </a:t>
            </a:r>
            <a:r>
              <a:rPr lang="en-US" sz="1600" dirty="0" err="1" smtClean="0"/>
              <a:t>tablespace</a:t>
            </a:r>
            <a:r>
              <a:rPr lang="en-US" sz="1600" dirty="0" smtClean="0"/>
              <a:t> of the owner or a </a:t>
            </a:r>
            <a:r>
              <a:rPr lang="en-US" sz="1600" dirty="0" err="1" smtClean="0"/>
              <a:t>tablespace</a:t>
            </a:r>
            <a:r>
              <a:rPr lang="en-US" sz="1600" dirty="0" smtClean="0"/>
              <a:t> specifically named in the CREATE INDEX statement. For ease of administration you can </a:t>
            </a:r>
            <a:r>
              <a:rPr lang="en-US" sz="1600" b="1" dirty="0" smtClean="0"/>
              <a:t>store an index in a separate </a:t>
            </a:r>
            <a:r>
              <a:rPr lang="en-US" sz="1600" b="1" dirty="0" err="1" smtClean="0"/>
              <a:t>tablespace</a:t>
            </a:r>
            <a:r>
              <a:rPr lang="en-US" sz="1600" b="1" dirty="0" smtClean="0"/>
              <a:t> from its table</a:t>
            </a:r>
            <a:r>
              <a:rPr lang="en-US" sz="1600" dirty="0" smtClean="0"/>
              <a:t>. For example, you may choose not to back up </a:t>
            </a:r>
            <a:r>
              <a:rPr lang="en-US" sz="1600" dirty="0" err="1" smtClean="0"/>
              <a:t>tablespaces</a:t>
            </a:r>
            <a:r>
              <a:rPr lang="en-US" sz="1600" dirty="0" smtClean="0"/>
              <a:t> containing only indexes, which can be rebuilt, and so decrease the time and storage required for backups</a:t>
            </a:r>
          </a:p>
          <a:p>
            <a:pPr lvl="1"/>
            <a:r>
              <a:rPr lang="en-US" sz="1600" dirty="0" smtClean="0"/>
              <a:t>Index-organized tables provide faster access to table rows by primary key or a valid prefix of the key. The presence of non-key columns of a row in the leaf block avoids an additional data block I/O. Another benefit is the avoidance of the space overhead of a separate primary key index</a:t>
            </a:r>
          </a:p>
          <a:p>
            <a:pPr lvl="1"/>
            <a:r>
              <a:rPr lang="en-US" sz="1600" dirty="0" smtClean="0"/>
              <a:t>Index-organized tables are useful when related pieces of data must be stored together or data must be physically stored in a specific order. This type of table is often used for information retrieval, spatial, and OLAP applications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Index-Organized Tables (Cont.)</a:t>
            </a:r>
            <a:endParaRPr lang="en-US" sz="3200" dirty="0"/>
          </a:p>
        </p:txBody>
      </p:sp>
      <p:pic>
        <p:nvPicPr>
          <p:cNvPr id="3075" name="Picture 3"/>
          <p:cNvPicPr>
            <a:picLocks noChangeAspect="1" noChangeArrowheads="1"/>
          </p:cNvPicPr>
          <p:nvPr/>
        </p:nvPicPr>
        <p:blipFill>
          <a:blip r:embed="rId2" cstate="print"/>
          <a:srcRect/>
          <a:stretch>
            <a:fillRect/>
          </a:stretch>
        </p:blipFill>
        <p:spPr bwMode="auto">
          <a:xfrm>
            <a:off x="1981200" y="1219200"/>
            <a:ext cx="5676900" cy="3295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Index-Organized Tables (Cont.)</a:t>
            </a:r>
            <a:endParaRPr lang="en-US" sz="3200" dirty="0"/>
          </a:p>
        </p:txBody>
      </p:sp>
      <p:sp>
        <p:nvSpPr>
          <p:cNvPr id="3" name="Content Placeholder 2"/>
          <p:cNvSpPr>
            <a:spLocks noGrp="1"/>
          </p:cNvSpPr>
          <p:nvPr>
            <p:ph idx="1"/>
          </p:nvPr>
        </p:nvSpPr>
        <p:spPr>
          <a:xfrm>
            <a:off x="533400" y="6019800"/>
            <a:ext cx="8229600" cy="533400"/>
          </a:xfrm>
        </p:spPr>
        <p:txBody>
          <a:bodyPr>
            <a:normAutofit fontScale="92500" lnSpcReduction="20000"/>
          </a:bodyPr>
          <a:lstStyle/>
          <a:p>
            <a:pPr marL="342900" lvl="1" indent="-342900">
              <a:buNone/>
            </a:pPr>
            <a:r>
              <a:rPr lang="en-US" sz="1600" dirty="0" smtClean="0"/>
              <a:t>An index-organized table stores all data in the same structure </a:t>
            </a:r>
          </a:p>
          <a:p>
            <a:pPr marL="342900" lvl="1" indent="-342900">
              <a:buNone/>
            </a:pPr>
            <a:r>
              <a:rPr lang="en-US" sz="1600" dirty="0" smtClean="0"/>
              <a:t>and does not need to store the </a:t>
            </a:r>
            <a:r>
              <a:rPr lang="en-US" sz="1600" dirty="0" err="1" smtClean="0"/>
              <a:t>rowid</a:t>
            </a:r>
            <a:endParaRPr lang="en-US" sz="1600" dirty="0" smtClean="0"/>
          </a:p>
        </p:txBody>
      </p:sp>
      <p:pic>
        <p:nvPicPr>
          <p:cNvPr id="4098" name="Picture 2"/>
          <p:cNvPicPr>
            <a:picLocks noChangeAspect="1" noChangeArrowheads="1"/>
          </p:cNvPicPr>
          <p:nvPr/>
        </p:nvPicPr>
        <p:blipFill>
          <a:blip r:embed="rId2" cstate="print"/>
          <a:srcRect/>
          <a:stretch>
            <a:fillRect/>
          </a:stretch>
        </p:blipFill>
        <p:spPr bwMode="auto">
          <a:xfrm>
            <a:off x="1295400" y="914400"/>
            <a:ext cx="6562725" cy="5048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Index-Organized Tables (Cont.)</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000" dirty="0" smtClean="0"/>
              <a:t>Row Overflow Area</a:t>
            </a:r>
          </a:p>
          <a:p>
            <a:pPr lvl="1"/>
            <a:r>
              <a:rPr lang="en-US" sz="1600" dirty="0" smtClean="0"/>
              <a:t>When creating an index-organized table, you can specify a </a:t>
            </a:r>
            <a:r>
              <a:rPr lang="en-US" sz="1600" b="1" dirty="0" smtClean="0"/>
              <a:t>separate segment</a:t>
            </a:r>
            <a:r>
              <a:rPr lang="en-US" sz="1600" dirty="0" smtClean="0"/>
              <a:t> as a row </a:t>
            </a:r>
            <a:r>
              <a:rPr lang="en-US" sz="1600" b="1" dirty="0" smtClean="0"/>
              <a:t>overflow area</a:t>
            </a:r>
            <a:r>
              <a:rPr lang="en-US" sz="1600" dirty="0" smtClean="0"/>
              <a:t>. In index-organized tables, B-tree index entries can be large because they contain an entire row, so a separate segment to contain the entries is useful</a:t>
            </a:r>
          </a:p>
          <a:p>
            <a:pPr lvl="1"/>
            <a:r>
              <a:rPr lang="en-US" sz="1600" dirty="0" smtClean="0"/>
              <a:t>If a row overflow area is specified, then the database can divide a row in an index-organized table into the following parts:</a:t>
            </a:r>
          </a:p>
          <a:p>
            <a:pPr lvl="2"/>
            <a:r>
              <a:rPr lang="en-US" sz="1400" dirty="0" smtClean="0"/>
              <a:t>The index entry: This part contains column values for </a:t>
            </a:r>
            <a:r>
              <a:rPr lang="en-US" sz="1400" b="1" dirty="0" smtClean="0"/>
              <a:t>all the primary key columns</a:t>
            </a:r>
            <a:r>
              <a:rPr lang="en-US" sz="1400" dirty="0" smtClean="0"/>
              <a:t>, a </a:t>
            </a:r>
            <a:r>
              <a:rPr lang="en-US" sz="1400" b="1" dirty="0" smtClean="0"/>
              <a:t>physical </a:t>
            </a:r>
            <a:r>
              <a:rPr lang="en-US" sz="1400" b="1" dirty="0" err="1" smtClean="0"/>
              <a:t>rowid</a:t>
            </a:r>
            <a:r>
              <a:rPr lang="en-US" sz="1400" b="1" dirty="0" smtClean="0"/>
              <a:t> </a:t>
            </a:r>
            <a:r>
              <a:rPr lang="en-US" sz="1400" dirty="0" smtClean="0"/>
              <a:t>that points to </a:t>
            </a:r>
            <a:r>
              <a:rPr lang="en-US" sz="1400" b="1" dirty="0" smtClean="0"/>
              <a:t>the overflow part </a:t>
            </a:r>
            <a:r>
              <a:rPr lang="en-US" sz="1400" dirty="0" smtClean="0"/>
              <a:t>of the row, and optionally a few of the non-key columns. This part is stored in the index segment</a:t>
            </a:r>
          </a:p>
          <a:p>
            <a:pPr lvl="2"/>
            <a:r>
              <a:rPr lang="en-US" sz="1400" dirty="0" smtClean="0"/>
              <a:t>The overflow part: This part contains column values for the </a:t>
            </a:r>
            <a:r>
              <a:rPr lang="en-US" sz="1400" b="1" dirty="0" smtClean="0"/>
              <a:t>remaining non-key columns</a:t>
            </a:r>
            <a:r>
              <a:rPr lang="en-US" sz="1400" dirty="0" smtClean="0"/>
              <a:t>. This part is stored in the overflow storage area segment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Index-Organized Tables (Cont.)</a:t>
            </a:r>
            <a:endParaRPr lang="en-US" sz="3200" dirty="0"/>
          </a:p>
        </p:txBody>
      </p:sp>
      <p:sp>
        <p:nvSpPr>
          <p:cNvPr id="3" name="Content Placeholder 2"/>
          <p:cNvSpPr>
            <a:spLocks noGrp="1"/>
          </p:cNvSpPr>
          <p:nvPr>
            <p:ph idx="1"/>
          </p:nvPr>
        </p:nvSpPr>
        <p:spPr>
          <a:xfrm>
            <a:off x="609600" y="914400"/>
            <a:ext cx="8229600" cy="5791200"/>
          </a:xfrm>
        </p:spPr>
        <p:txBody>
          <a:bodyPr>
            <a:normAutofit/>
          </a:bodyPr>
          <a:lstStyle/>
          <a:p>
            <a:pPr marL="342900" lvl="1" indent="-342900">
              <a:buFont typeface="Arial" pitchFamily="34" charset="0"/>
              <a:buChar char="•"/>
            </a:pPr>
            <a:r>
              <a:rPr lang="en-US" sz="2000" dirty="0" smtClean="0"/>
              <a:t>Secondary Indexes on Index-Organized Tables</a:t>
            </a:r>
          </a:p>
          <a:p>
            <a:pPr lvl="1"/>
            <a:r>
              <a:rPr lang="en-US" sz="1600" dirty="0" smtClean="0"/>
              <a:t>Secondary index is something like index on index</a:t>
            </a:r>
          </a:p>
          <a:p>
            <a:pPr lvl="1"/>
            <a:r>
              <a:rPr lang="en-US" sz="1600" dirty="0" smtClean="0"/>
              <a:t>Oracle Database uses row identifiers called logical </a:t>
            </a:r>
            <a:r>
              <a:rPr lang="en-US" sz="1600" dirty="0" err="1" smtClean="0"/>
              <a:t>rowids</a:t>
            </a:r>
            <a:r>
              <a:rPr lang="en-US" sz="1600" dirty="0" smtClean="0"/>
              <a:t> for index-organized tables. A logical </a:t>
            </a:r>
            <a:r>
              <a:rPr lang="en-US" sz="1600" dirty="0" err="1" smtClean="0"/>
              <a:t>rowid</a:t>
            </a:r>
            <a:r>
              <a:rPr lang="en-US" sz="1600" dirty="0" smtClean="0"/>
              <a:t> is a base64-encoded representation of the table primary key. The logical </a:t>
            </a:r>
            <a:r>
              <a:rPr lang="en-US" sz="1600" dirty="0" err="1" smtClean="0"/>
              <a:t>rowid</a:t>
            </a:r>
            <a:r>
              <a:rPr lang="en-US" sz="1600" dirty="0" smtClean="0"/>
              <a:t> length depends on the primary key length</a:t>
            </a:r>
          </a:p>
          <a:p>
            <a:pPr lvl="1"/>
            <a:r>
              <a:rPr lang="en-US" sz="1600" dirty="0" smtClean="0"/>
              <a:t>For heap-based table, rows in index leaf blocks can move within or between blocks because of insertions. But rows in index-organized tables do not migrate as heap-organized rows do. Because rows in index-organized tables do not have permanent physical addresses, the database uses logical </a:t>
            </a:r>
            <a:r>
              <a:rPr lang="en-US" sz="1600" dirty="0" err="1" smtClean="0"/>
              <a:t>rowids</a:t>
            </a:r>
            <a:r>
              <a:rPr lang="en-US" sz="1600" dirty="0" smtClean="0"/>
              <a:t> based on primary key</a:t>
            </a:r>
          </a:p>
          <a:p>
            <a:pPr lvl="1"/>
            <a:r>
              <a:rPr lang="en-US" sz="1600" dirty="0" smtClean="0"/>
              <a:t>Secondary indexes provide fast and efficient access to index-organized tables using columns that </a:t>
            </a:r>
            <a:r>
              <a:rPr lang="en-US" sz="1600" b="1" dirty="0" smtClean="0"/>
              <a:t>are neither the primary key </a:t>
            </a:r>
            <a:r>
              <a:rPr lang="en-US" sz="1600" dirty="0" smtClean="0"/>
              <a:t>nor </a:t>
            </a:r>
            <a:r>
              <a:rPr lang="en-US" sz="1600" b="1" dirty="0" smtClean="0"/>
              <a:t>a prefix of the primary key</a:t>
            </a:r>
            <a:endParaRPr lang="en-US" sz="1600"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Index-Organized Tables (Cont.)</a:t>
            </a:r>
            <a:endParaRPr lang="en-US" sz="3200" dirty="0"/>
          </a:p>
        </p:txBody>
      </p:sp>
      <p:sp>
        <p:nvSpPr>
          <p:cNvPr id="3" name="Content Placeholder 2"/>
          <p:cNvSpPr>
            <a:spLocks noGrp="1"/>
          </p:cNvSpPr>
          <p:nvPr>
            <p:ph idx="1"/>
          </p:nvPr>
        </p:nvSpPr>
        <p:spPr>
          <a:xfrm>
            <a:off x="609600" y="914400"/>
            <a:ext cx="8229600" cy="5791200"/>
          </a:xfrm>
        </p:spPr>
        <p:txBody>
          <a:bodyPr>
            <a:normAutofit/>
          </a:bodyPr>
          <a:lstStyle/>
          <a:p>
            <a:pPr marL="342900" lvl="1" indent="-342900">
              <a:buFont typeface="Arial" pitchFamily="34" charset="0"/>
              <a:buChar char="•"/>
            </a:pPr>
            <a:r>
              <a:rPr lang="en-US" sz="2000" dirty="0" smtClean="0"/>
              <a:t>Logical </a:t>
            </a:r>
            <a:r>
              <a:rPr lang="en-US" sz="2000" dirty="0" err="1" smtClean="0"/>
              <a:t>Rowids</a:t>
            </a:r>
            <a:r>
              <a:rPr lang="en-US" sz="2000" dirty="0" smtClean="0"/>
              <a:t> and Physical Guesses </a:t>
            </a:r>
            <a:endParaRPr lang="en-US" sz="1600" dirty="0" smtClean="0"/>
          </a:p>
          <a:p>
            <a:pPr lvl="1"/>
            <a:r>
              <a:rPr lang="en-US" sz="1600" dirty="0" smtClean="0"/>
              <a:t>Secondary indexes use the logical </a:t>
            </a:r>
            <a:r>
              <a:rPr lang="en-US" sz="1600" dirty="0" err="1" smtClean="0"/>
              <a:t>rowids</a:t>
            </a:r>
            <a:r>
              <a:rPr lang="en-US" sz="1600" dirty="0" smtClean="0"/>
              <a:t> to locate table rows. A logical </a:t>
            </a:r>
            <a:r>
              <a:rPr lang="en-US" sz="1600" dirty="0" err="1" smtClean="0"/>
              <a:t>rowid</a:t>
            </a:r>
            <a:r>
              <a:rPr lang="en-US" sz="1600" dirty="0" smtClean="0"/>
              <a:t> includes a physical guess, which is the physical </a:t>
            </a:r>
            <a:r>
              <a:rPr lang="en-US" sz="1600" dirty="0" err="1" smtClean="0"/>
              <a:t>rowid</a:t>
            </a:r>
            <a:r>
              <a:rPr lang="en-US" sz="1600" dirty="0" smtClean="0"/>
              <a:t> of the index entry when it was first made</a:t>
            </a:r>
          </a:p>
          <a:p>
            <a:pPr lvl="1"/>
            <a:r>
              <a:rPr lang="en-US" sz="1600" dirty="0" smtClean="0"/>
              <a:t>Oracle Database can use physical guesses to probe directly into the leaf block of the index-organized table, bypassing the primary key search. When the physical location of a row changes, the logical </a:t>
            </a:r>
            <a:r>
              <a:rPr lang="en-US" sz="1600" dirty="0" err="1" smtClean="0"/>
              <a:t>rowid</a:t>
            </a:r>
            <a:r>
              <a:rPr lang="en-US" sz="1600" dirty="0" smtClean="0"/>
              <a:t> remains valid even if it contains a physical guess that is stale</a:t>
            </a:r>
          </a:p>
          <a:p>
            <a:pPr lvl="1"/>
            <a:r>
              <a:rPr lang="en-US" sz="1600" dirty="0" smtClean="0"/>
              <a:t>For a heap-organized table, access by a secondary index involves a scan of the secondary index and an additional I/O to fetch the data block containing the row. For index-organized tables, access by a secondary index varies, depending on the use and accuracy of physical guesses</a:t>
            </a:r>
            <a:r>
              <a:rPr lang="en-US" sz="1600" b="1" dirty="0" smtClean="0"/>
              <a:t>:</a:t>
            </a:r>
            <a:br>
              <a:rPr lang="en-US" sz="1600" b="1" dirty="0" smtClean="0"/>
            </a:br>
            <a:r>
              <a:rPr lang="en-US" sz="1600" dirty="0" smtClean="0"/>
              <a:t>(1) </a:t>
            </a:r>
            <a:r>
              <a:rPr lang="en-US" sz="1400" dirty="0" smtClean="0"/>
              <a:t>Without physical guesses, access involves two index scans: a scan of the secondary index followed by a scan of the primary key index.</a:t>
            </a:r>
            <a:br>
              <a:rPr lang="en-US" sz="1400" dirty="0" smtClean="0"/>
            </a:br>
            <a:r>
              <a:rPr lang="en-US" sz="1400" dirty="0" smtClean="0"/>
              <a:t>(2) With physical guesses, access depends on their accuracy:</a:t>
            </a:r>
          </a:p>
          <a:p>
            <a:pPr lvl="2"/>
            <a:r>
              <a:rPr lang="en-US" sz="1400" dirty="0" smtClean="0"/>
              <a:t>With accurate physical guesses, access involves a secondary index scan and an additional I/O to fetch the data block containing the row.</a:t>
            </a:r>
          </a:p>
          <a:p>
            <a:pPr lvl="2"/>
            <a:r>
              <a:rPr lang="en-US" sz="1400" dirty="0" smtClean="0"/>
              <a:t>With inaccurate physical guesses, access involves a secondary index scan and an I/O to fetch the wrong data block (as indicated by the guess), followed by an index unique scan of the index organized table by primary key value.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Database Architecture</a:t>
            </a:r>
            <a:endParaRPr lang="en-US" sz="3200" dirty="0"/>
          </a:p>
        </p:txBody>
      </p:sp>
      <p:sp>
        <p:nvSpPr>
          <p:cNvPr id="3" name="Content Placeholder 2"/>
          <p:cNvSpPr>
            <a:spLocks noGrp="1"/>
          </p:cNvSpPr>
          <p:nvPr>
            <p:ph idx="1"/>
          </p:nvPr>
        </p:nvSpPr>
        <p:spPr>
          <a:xfrm>
            <a:off x="457200" y="990600"/>
            <a:ext cx="8229600" cy="5135563"/>
          </a:xfrm>
        </p:spPr>
        <p:txBody>
          <a:bodyPr>
            <a:normAutofit/>
          </a:bodyPr>
          <a:lstStyle/>
          <a:p>
            <a:r>
              <a:rPr lang="en-US" sz="2000" dirty="0" smtClean="0"/>
              <a:t>Database server: </a:t>
            </a:r>
          </a:p>
          <a:p>
            <a:pPr lvl="1"/>
            <a:r>
              <a:rPr lang="en-US" sz="1600" dirty="0" smtClean="0"/>
              <a:t>a </a:t>
            </a:r>
            <a:r>
              <a:rPr lang="en-US" sz="1600" b="1" dirty="0"/>
              <a:t>server </a:t>
            </a:r>
            <a:r>
              <a:rPr lang="en-US" sz="1600" b="1" dirty="0" smtClean="0"/>
              <a:t>reliably </a:t>
            </a:r>
            <a:r>
              <a:rPr lang="en-US" sz="1600" dirty="0" smtClean="0"/>
              <a:t>manages </a:t>
            </a:r>
            <a:r>
              <a:rPr lang="en-US" sz="1600" dirty="0"/>
              <a:t>a large amount of data in a multiuser environment so that users </a:t>
            </a:r>
            <a:r>
              <a:rPr lang="en-US" sz="1600" dirty="0" smtClean="0"/>
              <a:t>can concurrently </a:t>
            </a:r>
            <a:r>
              <a:rPr lang="en-US" sz="1600" dirty="0"/>
              <a:t>access the same data</a:t>
            </a:r>
            <a:r>
              <a:rPr lang="en-US" sz="1600" dirty="0" smtClean="0"/>
              <a:t>. Data</a:t>
            </a:r>
          </a:p>
          <a:p>
            <a:pPr lvl="1"/>
            <a:r>
              <a:rPr lang="en-US" sz="1600" dirty="0" smtClean="0"/>
              <a:t>prevents unauthorized access </a:t>
            </a:r>
            <a:r>
              <a:rPr lang="en-US" sz="1600" dirty="0"/>
              <a:t>and provides efficient solutions for failure </a:t>
            </a:r>
            <a:r>
              <a:rPr lang="en-US" sz="1600" dirty="0" smtClean="0"/>
              <a:t>recovery</a:t>
            </a:r>
          </a:p>
          <a:p>
            <a:pPr lvl="1"/>
            <a:r>
              <a:rPr lang="en-US" sz="1600" dirty="0"/>
              <a:t>consists of a </a:t>
            </a:r>
            <a:r>
              <a:rPr lang="en-US" sz="1600" b="1" dirty="0"/>
              <a:t>database </a:t>
            </a:r>
            <a:r>
              <a:rPr lang="en-US" sz="1600" dirty="0"/>
              <a:t>and at least one </a:t>
            </a:r>
            <a:r>
              <a:rPr lang="en-US" sz="1600" b="1" dirty="0"/>
              <a:t>database instance</a:t>
            </a:r>
            <a:endParaRPr lang="en-US" sz="1600" dirty="0" smtClean="0"/>
          </a:p>
          <a:p>
            <a:r>
              <a:rPr lang="en-US" sz="2000" dirty="0" smtClean="0"/>
              <a:t>A Database (Physical concept)</a:t>
            </a:r>
          </a:p>
          <a:p>
            <a:pPr lvl="1"/>
            <a:r>
              <a:rPr lang="en-US" sz="1600" dirty="0"/>
              <a:t>I</a:t>
            </a:r>
            <a:r>
              <a:rPr lang="en-US" sz="1600" dirty="0" smtClean="0"/>
              <a:t>s </a:t>
            </a:r>
            <a:r>
              <a:rPr lang="en-US" sz="1600" dirty="0"/>
              <a:t>a set of files, located on disk, that store data. These files can </a:t>
            </a:r>
            <a:r>
              <a:rPr lang="en-US" sz="1600" dirty="0" smtClean="0"/>
              <a:t>exist independently </a:t>
            </a:r>
            <a:r>
              <a:rPr lang="en-US" sz="1600" dirty="0"/>
              <a:t>of a database </a:t>
            </a:r>
            <a:r>
              <a:rPr lang="en-US" sz="1600" dirty="0" smtClean="0"/>
              <a:t>instance</a:t>
            </a:r>
          </a:p>
          <a:p>
            <a:r>
              <a:rPr lang="en-US" sz="2000" dirty="0" smtClean="0"/>
              <a:t>A database instance (Logical concept)</a:t>
            </a:r>
          </a:p>
          <a:p>
            <a:pPr lvl="1"/>
            <a:r>
              <a:rPr lang="en-US" sz="1600" dirty="0"/>
              <a:t>I</a:t>
            </a:r>
            <a:r>
              <a:rPr lang="en-US" sz="1600" dirty="0" smtClean="0"/>
              <a:t>s a set of memory structures that manage database files. The instance consists of a shared memory area, called the system global area (SGA), and a set of background processes. An instance can exist independently of database files</a:t>
            </a:r>
          </a:p>
          <a:p>
            <a:endParaRPr lang="en-US" sz="1900" dirty="0" smtClean="0"/>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Partition</a:t>
            </a:r>
            <a:endParaRPr lang="en-US" sz="3200" dirty="0"/>
          </a:p>
        </p:txBody>
      </p:sp>
      <p:sp>
        <p:nvSpPr>
          <p:cNvPr id="3" name="Content Placeholder 2"/>
          <p:cNvSpPr>
            <a:spLocks noGrp="1"/>
          </p:cNvSpPr>
          <p:nvPr>
            <p:ph idx="1"/>
          </p:nvPr>
        </p:nvSpPr>
        <p:spPr>
          <a:xfrm>
            <a:off x="609600" y="914400"/>
            <a:ext cx="8229600" cy="5791200"/>
          </a:xfrm>
        </p:spPr>
        <p:txBody>
          <a:bodyPr>
            <a:normAutofit/>
          </a:bodyPr>
          <a:lstStyle/>
          <a:p>
            <a:pPr marL="342900" lvl="1" indent="-342900">
              <a:buFont typeface="Arial" pitchFamily="34" charset="0"/>
              <a:buChar char="•"/>
            </a:pPr>
            <a:r>
              <a:rPr lang="en-US" sz="2000" dirty="0" smtClean="0"/>
              <a:t>Partition</a:t>
            </a:r>
          </a:p>
          <a:p>
            <a:pPr lvl="1"/>
            <a:r>
              <a:rPr lang="en-US" sz="1600" dirty="0" smtClean="0"/>
              <a:t>Partitioning enables us to decompose very large tables and indexes into smaller and more manageable pieces called partitions. Each partition is an independent object with its own name and optionally its own storage characteristics</a:t>
            </a:r>
          </a:p>
          <a:p>
            <a:pPr lvl="1"/>
            <a:r>
              <a:rPr lang="en-US" sz="1600" dirty="0" smtClean="0"/>
              <a:t>With partition, we work on smaller data set and can benefit from this, lock contention, resource contention, (increase manageability, availability, performance, and scalability)...</a:t>
            </a:r>
          </a:p>
          <a:p>
            <a:pPr marL="342900" lvl="1" indent="-342900">
              <a:buFont typeface="Arial" pitchFamily="34" charset="0"/>
              <a:buChar char="•"/>
            </a:pPr>
            <a:r>
              <a:rPr lang="en-US" sz="2000" dirty="0" smtClean="0"/>
              <a:t>Characteristics</a:t>
            </a:r>
          </a:p>
          <a:p>
            <a:pPr lvl="1"/>
            <a:r>
              <a:rPr lang="en-US" sz="1600" dirty="0" smtClean="0"/>
              <a:t>All partition share logical attributes, say column names, data types, and constraints</a:t>
            </a:r>
          </a:p>
          <a:p>
            <a:pPr lvl="1"/>
            <a:r>
              <a:rPr lang="en-US" sz="1600" dirty="0" smtClean="0"/>
              <a:t>Each partition can have its own physical attributes such as the </a:t>
            </a:r>
            <a:r>
              <a:rPr lang="en-US" sz="1600" dirty="0" err="1" smtClean="0"/>
              <a:t>tablespace</a:t>
            </a:r>
            <a:r>
              <a:rPr lang="en-US" sz="1600" dirty="0" smtClean="0"/>
              <a:t> to which it belongs</a:t>
            </a:r>
          </a:p>
          <a:p>
            <a:pPr marL="342900" lvl="1" indent="-342900">
              <a:buFont typeface="Arial" pitchFamily="34" charset="0"/>
              <a:buChar char="•"/>
            </a:pPr>
            <a:r>
              <a:rPr lang="en-US" sz="2000" dirty="0" smtClean="0"/>
              <a:t>Partition Key</a:t>
            </a:r>
          </a:p>
          <a:p>
            <a:pPr lvl="1"/>
            <a:r>
              <a:rPr lang="en-US" sz="1600" dirty="0" smtClean="0"/>
              <a:t>Is a set of one or more columns that determines the partition in which each row in a partitioned table should go</a:t>
            </a:r>
          </a:p>
          <a:p>
            <a:pPr lvl="1"/>
            <a:r>
              <a:rPr lang="en-US" sz="1600" dirty="0" smtClean="0"/>
              <a:t>Oracle Database automatically directs insert, update, and delete operations to the appropriate partition by using the partition key</a:t>
            </a:r>
          </a:p>
          <a:p>
            <a:pPr lvl="1"/>
            <a:endParaRPr lang="en-US" sz="1600"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Partition (Cont.)</a:t>
            </a:r>
            <a:endParaRPr lang="en-US" sz="3200" dirty="0"/>
          </a:p>
        </p:txBody>
      </p:sp>
      <p:sp>
        <p:nvSpPr>
          <p:cNvPr id="3" name="Content Placeholder 2"/>
          <p:cNvSpPr>
            <a:spLocks noGrp="1"/>
          </p:cNvSpPr>
          <p:nvPr>
            <p:ph idx="1"/>
          </p:nvPr>
        </p:nvSpPr>
        <p:spPr>
          <a:xfrm>
            <a:off x="609600" y="914400"/>
            <a:ext cx="8229600" cy="5791200"/>
          </a:xfrm>
        </p:spPr>
        <p:txBody>
          <a:bodyPr>
            <a:normAutofit/>
          </a:bodyPr>
          <a:lstStyle/>
          <a:p>
            <a:pPr marL="342900" lvl="1" indent="-342900">
              <a:buFont typeface="Arial" pitchFamily="34" charset="0"/>
              <a:buChar char="•"/>
            </a:pPr>
            <a:r>
              <a:rPr lang="en-US" sz="2000" dirty="0" smtClean="0"/>
              <a:t>Partitioning Strategies</a:t>
            </a:r>
          </a:p>
          <a:p>
            <a:pPr lvl="1"/>
            <a:r>
              <a:rPr lang="en-US" sz="1600" dirty="0" smtClean="0"/>
              <a:t>Range partitioning</a:t>
            </a:r>
            <a:br>
              <a:rPr lang="en-US" sz="1600" dirty="0" smtClean="0"/>
            </a:br>
            <a:r>
              <a:rPr lang="en-US" sz="1600" dirty="0" smtClean="0"/>
              <a:t>The database maps rows to partitions based on ranges of values of the partitioning key.</a:t>
            </a:r>
          </a:p>
          <a:p>
            <a:pPr lvl="1"/>
            <a:r>
              <a:rPr lang="en-US" sz="1600" dirty="0" smtClean="0"/>
              <a:t>List Partitioning </a:t>
            </a:r>
            <a:br>
              <a:rPr lang="en-US" sz="1600" dirty="0" smtClean="0"/>
            </a:br>
            <a:r>
              <a:rPr lang="en-US" sz="1600" dirty="0" smtClean="0"/>
              <a:t> The database uses a list of discrete values as the partition key for each partition.</a:t>
            </a:r>
          </a:p>
          <a:p>
            <a:pPr lvl="1"/>
            <a:r>
              <a:rPr lang="en-US" sz="1600" dirty="0" smtClean="0"/>
              <a:t>Hash Partitioning</a:t>
            </a:r>
            <a:br>
              <a:rPr lang="en-US" sz="1600" dirty="0" smtClean="0"/>
            </a:br>
            <a:r>
              <a:rPr lang="en-US" sz="1600" dirty="0" smtClean="0"/>
              <a:t>The database maps rows to partitions based on a hashing algorithm that the database applies to the user-specified partitioning key.</a:t>
            </a:r>
          </a:p>
          <a:p>
            <a:pPr marL="342900" lvl="1" indent="-342900">
              <a:buFont typeface="Arial" pitchFamily="34" charset="0"/>
              <a:buChar char="•"/>
            </a:pPr>
            <a:r>
              <a:rPr lang="en-US" sz="2000" dirty="0" smtClean="0"/>
              <a:t>Partitioned Table</a:t>
            </a:r>
          </a:p>
          <a:p>
            <a:pPr lvl="1"/>
            <a:r>
              <a:rPr lang="en-US" sz="1600" dirty="0" smtClean="0"/>
              <a:t>It consists of one or more partitions, which are managed individually and can operate independently of the other partition</a:t>
            </a:r>
          </a:p>
          <a:p>
            <a:pPr lvl="1"/>
            <a:r>
              <a:rPr lang="en-US" sz="1600" dirty="0" smtClean="0"/>
              <a:t>It is made up of one or more </a:t>
            </a:r>
            <a:r>
              <a:rPr lang="en-US" sz="1600" b="1" dirty="0" smtClean="0"/>
              <a:t>table partition segments</a:t>
            </a:r>
            <a:r>
              <a:rPr lang="en-US" sz="1600" dirty="0" smtClean="0"/>
              <a:t>. Each table partition segments contains a portion of the table data. Note: No </a:t>
            </a:r>
            <a:r>
              <a:rPr lang="en-US" sz="1600" b="1" dirty="0" smtClean="0"/>
              <a:t>table segment </a:t>
            </a:r>
            <a:r>
              <a:rPr lang="en-US" sz="1600" dirty="0" smtClean="0"/>
              <a:t>created for partition table.</a:t>
            </a:r>
          </a:p>
          <a:p>
            <a:pPr lvl="1"/>
            <a:r>
              <a:rPr lang="en-US" sz="1600" dirty="0" smtClean="0"/>
              <a:t>Some or all partitions of a heap-organized table can be stored in compressed format. Table compression can be declared for a </a:t>
            </a:r>
            <a:r>
              <a:rPr lang="en-US" sz="1600" dirty="0" err="1" smtClean="0"/>
              <a:t>tablespace</a:t>
            </a:r>
            <a:r>
              <a:rPr lang="en-US" sz="1600" dirty="0" smtClean="0"/>
              <a:t>, table, or table partition</a:t>
            </a:r>
          </a:p>
          <a:p>
            <a:pPr lvl="1"/>
            <a:r>
              <a:rPr lang="en-US" sz="1600" dirty="0" smtClean="0"/>
              <a:t>We can alter the compression attribute for a table, in which case the change only applies to new data going into that table. So, a single table or partition may contain compressed and un-compressed data</a:t>
            </a:r>
          </a:p>
          <a:p>
            <a:pPr lvl="1"/>
            <a:r>
              <a:rPr lang="en-US" sz="1600" dirty="0" smtClean="0"/>
              <a:t>Note: If compression could increase the size of a block, then the database does not apply it to the block</a:t>
            </a:r>
          </a:p>
          <a:p>
            <a:pPr marL="342900" lvl="1" indent="-342900">
              <a:buNone/>
            </a:pPr>
            <a:endParaRPr lang="en-US" sz="1600" dirty="0" smtClean="0"/>
          </a:p>
          <a:p>
            <a:pPr lvl="1"/>
            <a:endParaRPr lang="en-US" sz="1600"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Partition (Cont.)</a:t>
            </a:r>
            <a:endParaRPr lang="en-US" sz="3200" dirty="0"/>
          </a:p>
        </p:txBody>
      </p:sp>
      <p:sp>
        <p:nvSpPr>
          <p:cNvPr id="3" name="Content Placeholder 2"/>
          <p:cNvSpPr>
            <a:spLocks noGrp="1"/>
          </p:cNvSpPr>
          <p:nvPr>
            <p:ph idx="1"/>
          </p:nvPr>
        </p:nvSpPr>
        <p:spPr>
          <a:xfrm>
            <a:off x="609600" y="914400"/>
            <a:ext cx="8229600" cy="5791200"/>
          </a:xfrm>
        </p:spPr>
        <p:txBody>
          <a:bodyPr>
            <a:normAutofit/>
          </a:bodyPr>
          <a:lstStyle/>
          <a:p>
            <a:pPr marL="342900" lvl="1" indent="-342900">
              <a:buFont typeface="Arial" pitchFamily="34" charset="0"/>
              <a:buChar char="•"/>
            </a:pPr>
            <a:r>
              <a:rPr lang="en-US" sz="2000" dirty="0" smtClean="0"/>
              <a:t>Partitioned Index</a:t>
            </a:r>
          </a:p>
          <a:p>
            <a:pPr lvl="1"/>
            <a:r>
              <a:rPr lang="en-US" sz="1600" dirty="0" smtClean="0"/>
              <a:t>Is an index that, like a partitioned table, has been decomposed into smaller and more manageable pieces</a:t>
            </a:r>
          </a:p>
          <a:p>
            <a:pPr marL="342900" lvl="1" indent="-342900">
              <a:buFont typeface="Arial" pitchFamily="34" charset="0"/>
              <a:buChar char="•"/>
            </a:pPr>
            <a:r>
              <a:rPr lang="en-US" sz="2000" dirty="0" smtClean="0"/>
              <a:t>Local Partitioned Indexes</a:t>
            </a:r>
          </a:p>
          <a:p>
            <a:pPr lvl="1"/>
            <a:r>
              <a:rPr lang="en-US" sz="1600" dirty="0" smtClean="0"/>
              <a:t>Each  index partition is applied to each partition of the partitioned table</a:t>
            </a:r>
          </a:p>
          <a:p>
            <a:pPr lvl="1"/>
            <a:r>
              <a:rPr lang="en-US" sz="1600" dirty="0" smtClean="0"/>
              <a:t>For </a:t>
            </a:r>
            <a:r>
              <a:rPr lang="en-US" sz="1600" dirty="0" err="1" smtClean="0"/>
              <a:t>e.g</a:t>
            </a:r>
            <a:r>
              <a:rPr lang="en-US" sz="1600" dirty="0" smtClean="0"/>
              <a:t>, create a partitioned table which has two partitions as following, and then create local partitioned index on the partitioned table</a:t>
            </a:r>
            <a:br>
              <a:rPr lang="en-US" sz="1600" dirty="0" smtClean="0"/>
            </a:br>
            <a:r>
              <a:rPr lang="en-US" sz="1600" dirty="0" smtClean="0"/>
              <a:t/>
            </a:r>
            <a:br>
              <a:rPr lang="en-US" sz="1600" dirty="0" smtClean="0"/>
            </a:br>
            <a:r>
              <a:rPr lang="en-US" sz="1400" i="1" dirty="0" smtClean="0"/>
              <a:t>   CREATE TABLE </a:t>
            </a:r>
            <a:r>
              <a:rPr lang="en-US" sz="1400" i="1" dirty="0" err="1" smtClean="0"/>
              <a:t>hash_sales</a:t>
            </a:r>
            <a:endParaRPr lang="en-US" sz="1400" i="1" dirty="0" smtClean="0"/>
          </a:p>
          <a:p>
            <a:pPr lvl="2">
              <a:buNone/>
            </a:pPr>
            <a:r>
              <a:rPr lang="en-US" sz="1400" i="1" dirty="0" smtClean="0"/>
              <a:t>( </a:t>
            </a:r>
            <a:r>
              <a:rPr lang="en-US" sz="1400" i="1" dirty="0" err="1" smtClean="0"/>
              <a:t>prod_id</a:t>
            </a:r>
            <a:r>
              <a:rPr lang="en-US" sz="1400" i="1" dirty="0" smtClean="0"/>
              <a:t> NUMBER(6)</a:t>
            </a:r>
          </a:p>
          <a:p>
            <a:pPr lvl="2">
              <a:buNone/>
            </a:pPr>
            <a:r>
              <a:rPr lang="en-US" sz="1400" i="1" dirty="0" smtClean="0"/>
              <a:t>, </a:t>
            </a:r>
            <a:r>
              <a:rPr lang="en-US" sz="1400" i="1" dirty="0" err="1" smtClean="0"/>
              <a:t>cust_id</a:t>
            </a:r>
            <a:r>
              <a:rPr lang="en-US" sz="1400" i="1" dirty="0" smtClean="0"/>
              <a:t> NUMBER</a:t>
            </a:r>
          </a:p>
          <a:p>
            <a:pPr lvl="2">
              <a:buNone/>
            </a:pPr>
            <a:r>
              <a:rPr lang="en-US" sz="1400" i="1" dirty="0" smtClean="0"/>
              <a:t>, </a:t>
            </a:r>
            <a:r>
              <a:rPr lang="en-US" sz="1400" i="1" dirty="0" err="1" smtClean="0"/>
              <a:t>time_id</a:t>
            </a:r>
            <a:r>
              <a:rPr lang="en-US" sz="1400" i="1" dirty="0" smtClean="0"/>
              <a:t> DATE</a:t>
            </a:r>
          </a:p>
          <a:p>
            <a:pPr lvl="2">
              <a:buNone/>
            </a:pPr>
            <a:r>
              <a:rPr lang="en-US" sz="1400" i="1" dirty="0" smtClean="0"/>
              <a:t>...</a:t>
            </a:r>
          </a:p>
          <a:p>
            <a:pPr lvl="2">
              <a:buNone/>
            </a:pPr>
            <a:r>
              <a:rPr lang="en-US" sz="1400" i="1" dirty="0" smtClean="0"/>
              <a:t>)</a:t>
            </a:r>
          </a:p>
          <a:p>
            <a:pPr lvl="2">
              <a:buNone/>
            </a:pPr>
            <a:r>
              <a:rPr lang="en-US" sz="1400" i="1" dirty="0" smtClean="0"/>
              <a:t>PARTITION BY HASH (</a:t>
            </a:r>
            <a:r>
              <a:rPr lang="en-US" sz="1400" i="1" dirty="0" err="1" smtClean="0"/>
              <a:t>prod_id</a:t>
            </a:r>
            <a:r>
              <a:rPr lang="en-US" sz="1400" i="1" dirty="0" smtClean="0"/>
              <a:t>)</a:t>
            </a:r>
          </a:p>
          <a:p>
            <a:pPr lvl="2">
              <a:buNone/>
            </a:pPr>
            <a:r>
              <a:rPr lang="en-US" sz="1400" b="1" i="1" dirty="0" smtClean="0"/>
              <a:t>PARTITIONS 2;</a:t>
            </a:r>
          </a:p>
          <a:p>
            <a:pPr lvl="2">
              <a:buNone/>
            </a:pPr>
            <a:r>
              <a:rPr lang="en-US" sz="1400" i="1" dirty="0" smtClean="0"/>
              <a:t>CREATE INDEX </a:t>
            </a:r>
            <a:r>
              <a:rPr lang="en-US" sz="1400" i="1" dirty="0" err="1" smtClean="0"/>
              <a:t>hash_sales_idx</a:t>
            </a:r>
            <a:r>
              <a:rPr lang="en-US" sz="1400" i="1" dirty="0" smtClean="0"/>
              <a:t> ON </a:t>
            </a:r>
            <a:r>
              <a:rPr lang="en-US" sz="1400" i="1" dirty="0" err="1" smtClean="0"/>
              <a:t>hash_sales</a:t>
            </a:r>
            <a:r>
              <a:rPr lang="en-US" sz="1400" i="1" dirty="0" smtClean="0"/>
              <a:t>(</a:t>
            </a:r>
            <a:r>
              <a:rPr lang="en-US" sz="1400" i="1" dirty="0" err="1" smtClean="0"/>
              <a:t>time_id</a:t>
            </a:r>
            <a:r>
              <a:rPr lang="en-US" sz="1400" i="1" dirty="0" smtClean="0"/>
              <a:t>) </a:t>
            </a:r>
            <a:r>
              <a:rPr lang="en-US" sz="1400" b="1" i="1" dirty="0" smtClean="0"/>
              <a:t>LOCAL;</a:t>
            </a:r>
          </a:p>
          <a:p>
            <a:pPr lvl="1"/>
            <a:endParaRPr lang="en-US" sz="1600"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Partition (Cont.)</a:t>
            </a:r>
            <a:endParaRPr lang="en-US" sz="3200" dirty="0"/>
          </a:p>
        </p:txBody>
      </p:sp>
      <p:sp>
        <p:nvSpPr>
          <p:cNvPr id="3" name="Content Placeholder 2"/>
          <p:cNvSpPr>
            <a:spLocks noGrp="1"/>
          </p:cNvSpPr>
          <p:nvPr>
            <p:ph idx="1"/>
          </p:nvPr>
        </p:nvSpPr>
        <p:spPr>
          <a:xfrm>
            <a:off x="533400" y="838200"/>
            <a:ext cx="8229600" cy="457200"/>
          </a:xfrm>
        </p:spPr>
        <p:txBody>
          <a:bodyPr>
            <a:normAutofit/>
          </a:bodyPr>
          <a:lstStyle/>
          <a:p>
            <a:pPr marL="342900" lvl="1" indent="-342900">
              <a:buFont typeface="Arial" pitchFamily="34" charset="0"/>
              <a:buChar char="•"/>
            </a:pPr>
            <a:r>
              <a:rPr lang="en-US" sz="2000" dirty="0" smtClean="0"/>
              <a:t>Local Partitioned Indexes (Cont.)</a:t>
            </a:r>
          </a:p>
          <a:p>
            <a:pPr lvl="1"/>
            <a:endParaRPr lang="en-US" sz="1600" dirty="0" smtClean="0"/>
          </a:p>
        </p:txBody>
      </p:sp>
      <p:pic>
        <p:nvPicPr>
          <p:cNvPr id="5123" name="Picture 3"/>
          <p:cNvPicPr>
            <a:picLocks noChangeAspect="1" noChangeArrowheads="1"/>
          </p:cNvPicPr>
          <p:nvPr/>
        </p:nvPicPr>
        <p:blipFill>
          <a:blip r:embed="rId2" cstate="print"/>
          <a:srcRect/>
          <a:stretch>
            <a:fillRect/>
          </a:stretch>
        </p:blipFill>
        <p:spPr bwMode="auto">
          <a:xfrm>
            <a:off x="1524000" y="1171575"/>
            <a:ext cx="6257925" cy="5686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Partition (Cont.)</a:t>
            </a:r>
            <a:endParaRPr lang="en-US" sz="3200" dirty="0"/>
          </a:p>
        </p:txBody>
      </p:sp>
      <p:sp>
        <p:nvSpPr>
          <p:cNvPr id="3" name="Content Placeholder 2"/>
          <p:cNvSpPr>
            <a:spLocks noGrp="1"/>
          </p:cNvSpPr>
          <p:nvPr>
            <p:ph idx="1"/>
          </p:nvPr>
        </p:nvSpPr>
        <p:spPr>
          <a:xfrm>
            <a:off x="609600" y="914400"/>
            <a:ext cx="8229600" cy="5715000"/>
          </a:xfrm>
        </p:spPr>
        <p:txBody>
          <a:bodyPr>
            <a:normAutofit/>
          </a:bodyPr>
          <a:lstStyle/>
          <a:p>
            <a:pPr marL="342900" lvl="1" indent="-342900">
              <a:buFont typeface="Arial" pitchFamily="34" charset="0"/>
              <a:buChar char="•"/>
            </a:pPr>
            <a:r>
              <a:rPr lang="en-US" sz="2000" dirty="0" smtClean="0"/>
              <a:t>Local Partitioned Indexes Storage</a:t>
            </a:r>
          </a:p>
          <a:p>
            <a:pPr lvl="1"/>
            <a:r>
              <a:rPr lang="en-US" sz="1600" dirty="0" smtClean="0"/>
              <a:t>Like a table partition, a local index partition is stored in its own segment. Each segment contains a portion of the total index data. Thus, a local index made up of four partitions is not stored in a single index segment, but in four separate segments</a:t>
            </a:r>
          </a:p>
          <a:p>
            <a:pPr lvl="1"/>
            <a:endParaRPr lang="en-US" sz="1600" dirty="0" smtClean="0"/>
          </a:p>
          <a:p>
            <a:pPr marL="342900" lvl="1" indent="-342900">
              <a:buFont typeface="Arial" pitchFamily="34" charset="0"/>
              <a:buChar char="•"/>
            </a:pPr>
            <a:r>
              <a:rPr lang="en-US" sz="2000" dirty="0" smtClean="0"/>
              <a:t>Global Partitioned Indexes</a:t>
            </a:r>
          </a:p>
          <a:p>
            <a:pPr lvl="1"/>
            <a:r>
              <a:rPr lang="en-US" sz="1600" dirty="0" smtClean="0"/>
              <a:t>Is a B-tree index that is partitioned independently of the underlying table on which it is created </a:t>
            </a:r>
          </a:p>
          <a:p>
            <a:pPr lvl="1"/>
            <a:r>
              <a:rPr lang="en-US" sz="1600" dirty="0" smtClean="0"/>
              <a:t>A single index partition can point </a:t>
            </a:r>
            <a:r>
              <a:rPr lang="en-US" sz="1600" b="1" dirty="0" smtClean="0"/>
              <a:t>to any or all table partitions</a:t>
            </a:r>
            <a:r>
              <a:rPr lang="en-US" sz="1600" dirty="0" smtClean="0"/>
              <a:t>, whereas in a locally partitioned index, a one-to-one parity exists between index partitions and table partitions</a:t>
            </a:r>
          </a:p>
          <a:p>
            <a:pPr lvl="1"/>
            <a:r>
              <a:rPr lang="en-US" sz="1600" dirty="0" smtClean="0"/>
              <a:t>Can partition a global index by range or by hash</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Partition (Cont.)</a:t>
            </a:r>
            <a:endParaRPr lang="en-US" sz="3200" dirty="0"/>
          </a:p>
        </p:txBody>
      </p:sp>
      <p:sp>
        <p:nvSpPr>
          <p:cNvPr id="3" name="Content Placeholder 2"/>
          <p:cNvSpPr>
            <a:spLocks noGrp="1"/>
          </p:cNvSpPr>
          <p:nvPr>
            <p:ph idx="1"/>
          </p:nvPr>
        </p:nvSpPr>
        <p:spPr>
          <a:xfrm>
            <a:off x="609600" y="914400"/>
            <a:ext cx="8229600" cy="5715000"/>
          </a:xfrm>
        </p:spPr>
        <p:txBody>
          <a:bodyPr>
            <a:normAutofit/>
          </a:bodyPr>
          <a:lstStyle/>
          <a:p>
            <a:pPr marL="342900" lvl="1" indent="-342900">
              <a:buFont typeface="Arial" pitchFamily="34" charset="0"/>
              <a:buChar char="•"/>
            </a:pPr>
            <a:r>
              <a:rPr lang="en-US" sz="2000" dirty="0" smtClean="0"/>
              <a:t>Global Partitioned Indexes (Cont.)</a:t>
            </a:r>
          </a:p>
          <a:p>
            <a:pPr lvl="1"/>
            <a:r>
              <a:rPr lang="en-US" sz="1600" dirty="0" smtClean="0"/>
              <a:t>For </a:t>
            </a:r>
            <a:r>
              <a:rPr lang="en-US" sz="1600" dirty="0" err="1" smtClean="0"/>
              <a:t>e.g</a:t>
            </a:r>
            <a:r>
              <a:rPr lang="en-US" sz="1600" dirty="0" smtClean="0"/>
              <a:t/>
            </a:r>
            <a:br>
              <a:rPr lang="en-US" sz="1600" dirty="0" smtClean="0"/>
            </a:br>
            <a:r>
              <a:rPr lang="en-US" sz="1400" i="1" dirty="0" smtClean="0"/>
              <a:t>    CREATE TABLE </a:t>
            </a:r>
            <a:r>
              <a:rPr lang="en-US" sz="1400" i="1" dirty="0" err="1" smtClean="0"/>
              <a:t>time_range_sales</a:t>
            </a:r>
            <a:endParaRPr lang="en-US" sz="1400" i="1" dirty="0" smtClean="0"/>
          </a:p>
          <a:p>
            <a:pPr lvl="2">
              <a:buNone/>
            </a:pPr>
            <a:r>
              <a:rPr lang="en-US" sz="1400" i="1" dirty="0" smtClean="0"/>
              <a:t>( </a:t>
            </a:r>
            <a:r>
              <a:rPr lang="en-US" sz="1400" i="1" dirty="0" err="1" smtClean="0"/>
              <a:t>prod_id</a:t>
            </a:r>
            <a:r>
              <a:rPr lang="en-US" sz="1400" i="1" dirty="0" smtClean="0"/>
              <a:t> NUMBER(6)</a:t>
            </a:r>
          </a:p>
          <a:p>
            <a:pPr lvl="2">
              <a:buNone/>
            </a:pPr>
            <a:r>
              <a:rPr lang="en-US" sz="1400" i="1" dirty="0" smtClean="0"/>
              <a:t>, </a:t>
            </a:r>
            <a:r>
              <a:rPr lang="en-US" sz="1400" i="1" dirty="0" err="1" smtClean="0"/>
              <a:t>cust_id</a:t>
            </a:r>
            <a:r>
              <a:rPr lang="en-US" sz="1400" i="1" dirty="0" smtClean="0"/>
              <a:t> NUMBER</a:t>
            </a:r>
          </a:p>
          <a:p>
            <a:pPr lvl="2">
              <a:buNone/>
            </a:pPr>
            <a:r>
              <a:rPr lang="en-US" sz="1400" i="1" dirty="0" smtClean="0"/>
              <a:t>, </a:t>
            </a:r>
            <a:r>
              <a:rPr lang="en-US" sz="1400" i="1" dirty="0" err="1" smtClean="0"/>
              <a:t>time_id</a:t>
            </a:r>
            <a:r>
              <a:rPr lang="en-US" sz="1400" i="1" dirty="0" smtClean="0"/>
              <a:t> DATE</a:t>
            </a:r>
          </a:p>
          <a:p>
            <a:pPr lvl="2">
              <a:buNone/>
            </a:pPr>
            <a:r>
              <a:rPr lang="en-US" sz="1400" i="1" dirty="0" smtClean="0"/>
              <a:t>...</a:t>
            </a:r>
          </a:p>
          <a:p>
            <a:pPr lvl="2">
              <a:buNone/>
            </a:pPr>
            <a:r>
              <a:rPr lang="en-US" sz="1400" i="1" dirty="0" smtClean="0"/>
              <a:t>)</a:t>
            </a:r>
          </a:p>
          <a:p>
            <a:pPr lvl="2">
              <a:buNone/>
            </a:pPr>
            <a:r>
              <a:rPr lang="en-US" sz="1400" i="1" dirty="0" smtClean="0"/>
              <a:t>PARTITION BY RANGE (</a:t>
            </a:r>
            <a:r>
              <a:rPr lang="en-US" sz="1400" i="1" dirty="0" err="1" smtClean="0"/>
              <a:t>time_id</a:t>
            </a:r>
            <a:r>
              <a:rPr lang="en-US" sz="1400" i="1" dirty="0" smtClean="0"/>
              <a:t>)</a:t>
            </a:r>
          </a:p>
          <a:p>
            <a:pPr lvl="2">
              <a:buNone/>
            </a:pPr>
            <a:r>
              <a:rPr lang="en-US" sz="1400" i="1" dirty="0" smtClean="0"/>
              <a:t>(PARTITION SALES_1998 VALUES LESS THAN (TO_DATE('01-JAN-1999','DD-MON-YYYY')),</a:t>
            </a:r>
          </a:p>
          <a:p>
            <a:pPr lvl="2">
              <a:buNone/>
            </a:pPr>
            <a:r>
              <a:rPr lang="en-US" sz="1400" i="1" dirty="0" smtClean="0"/>
              <a:t>PARTITION SALES_1999 VALUES LESS THAN (TO_DATE('01-JAN-2000','DD-MON-YYYY')),</a:t>
            </a:r>
          </a:p>
          <a:p>
            <a:pPr lvl="2">
              <a:buNone/>
            </a:pPr>
            <a:r>
              <a:rPr lang="en-US" sz="1400" i="1" dirty="0" smtClean="0"/>
              <a:t>PARTITION SALES_2000 VALUES LESS THAN (TO_DATE('01-JAN-2001','DD-MON-YYYY')),</a:t>
            </a:r>
          </a:p>
          <a:p>
            <a:pPr lvl="2">
              <a:buNone/>
            </a:pPr>
            <a:r>
              <a:rPr lang="en-US" sz="1400" i="1" dirty="0" smtClean="0"/>
              <a:t>PARTITION SALES_2001 VALUES LESS THAN (MAXVALUE));</a:t>
            </a:r>
          </a:p>
          <a:p>
            <a:pPr lvl="2">
              <a:buNone/>
            </a:pPr>
            <a:endParaRPr lang="en-US" sz="1400" i="1" dirty="0" smtClean="0"/>
          </a:p>
          <a:p>
            <a:pPr lvl="2">
              <a:buNone/>
            </a:pPr>
            <a:r>
              <a:rPr lang="en-US" sz="1400" i="1" dirty="0" smtClean="0"/>
              <a:t>CREATE INDEX </a:t>
            </a:r>
            <a:r>
              <a:rPr lang="en-US" sz="1400" i="1" dirty="0" err="1" smtClean="0"/>
              <a:t>time_channel_sales_idx</a:t>
            </a:r>
            <a:r>
              <a:rPr lang="en-US" sz="1400" i="1" dirty="0" smtClean="0"/>
              <a:t> ON </a:t>
            </a:r>
            <a:r>
              <a:rPr lang="en-US" sz="1400" i="1" dirty="0" err="1" smtClean="0"/>
              <a:t>time_range_sales</a:t>
            </a:r>
            <a:r>
              <a:rPr lang="en-US" sz="1400" i="1" dirty="0" smtClean="0"/>
              <a:t> (</a:t>
            </a:r>
            <a:r>
              <a:rPr lang="en-US" sz="1400" i="1" dirty="0" err="1" smtClean="0"/>
              <a:t>channel_id</a:t>
            </a:r>
            <a:r>
              <a:rPr lang="en-US" sz="1400" i="1" dirty="0" smtClean="0"/>
              <a:t>)</a:t>
            </a:r>
          </a:p>
          <a:p>
            <a:pPr lvl="2">
              <a:buNone/>
            </a:pPr>
            <a:r>
              <a:rPr lang="en-US" sz="1400" b="1" i="1" dirty="0" smtClean="0"/>
              <a:t>GLOBAL</a:t>
            </a:r>
            <a:r>
              <a:rPr lang="en-US" sz="1400" i="1" dirty="0" smtClean="0"/>
              <a:t> PARTITION BY RANGE (</a:t>
            </a:r>
            <a:r>
              <a:rPr lang="en-US" sz="1400" i="1" dirty="0" err="1" smtClean="0"/>
              <a:t>channel_id</a:t>
            </a:r>
            <a:r>
              <a:rPr lang="en-US" sz="1400" i="1" dirty="0" smtClean="0"/>
              <a:t>)</a:t>
            </a:r>
          </a:p>
          <a:p>
            <a:pPr lvl="2">
              <a:buNone/>
            </a:pPr>
            <a:r>
              <a:rPr lang="en-US" sz="1400" i="1" dirty="0" smtClean="0"/>
              <a:t>(PARTITION p1 VALUES LESS THAN (3),</a:t>
            </a:r>
          </a:p>
          <a:p>
            <a:pPr lvl="2">
              <a:buNone/>
            </a:pPr>
            <a:r>
              <a:rPr lang="en-US" sz="1400" i="1" dirty="0" smtClean="0"/>
              <a:t>PARTITION p2 VALUES LESS THAN (4),</a:t>
            </a:r>
          </a:p>
          <a:p>
            <a:pPr lvl="2">
              <a:buNone/>
            </a:pPr>
            <a:r>
              <a:rPr lang="en-US" sz="1400" i="1" dirty="0" smtClean="0"/>
              <a:t>PARTITION p3 VALUES LESS THAN (MAXVALUE));</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Partition (Cont.)</a:t>
            </a:r>
            <a:endParaRPr lang="en-US" sz="3200" dirty="0"/>
          </a:p>
        </p:txBody>
      </p:sp>
      <p:pic>
        <p:nvPicPr>
          <p:cNvPr id="6147" name="Picture 3"/>
          <p:cNvPicPr>
            <a:picLocks noChangeAspect="1" noChangeArrowheads="1"/>
          </p:cNvPicPr>
          <p:nvPr/>
        </p:nvPicPr>
        <p:blipFill>
          <a:blip r:embed="rId2" cstate="print"/>
          <a:srcRect/>
          <a:stretch>
            <a:fillRect/>
          </a:stretch>
        </p:blipFill>
        <p:spPr bwMode="auto">
          <a:xfrm>
            <a:off x="2209800" y="762001"/>
            <a:ext cx="5181600" cy="60303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View</a:t>
            </a:r>
            <a:endParaRPr lang="en-US" sz="3200" dirty="0"/>
          </a:p>
        </p:txBody>
      </p:sp>
      <p:sp>
        <p:nvSpPr>
          <p:cNvPr id="3" name="Content Placeholder 2"/>
          <p:cNvSpPr>
            <a:spLocks noGrp="1"/>
          </p:cNvSpPr>
          <p:nvPr>
            <p:ph idx="1"/>
          </p:nvPr>
        </p:nvSpPr>
        <p:spPr>
          <a:xfrm>
            <a:off x="609600" y="914400"/>
            <a:ext cx="8229600" cy="5715000"/>
          </a:xfrm>
        </p:spPr>
        <p:txBody>
          <a:bodyPr>
            <a:normAutofit/>
          </a:bodyPr>
          <a:lstStyle/>
          <a:p>
            <a:pPr marL="342900" lvl="1" indent="-342900">
              <a:buFont typeface="Arial" pitchFamily="34" charset="0"/>
              <a:buChar char="•"/>
            </a:pPr>
            <a:r>
              <a:rPr lang="en-US" sz="2000" dirty="0" smtClean="0"/>
              <a:t>View</a:t>
            </a:r>
          </a:p>
          <a:p>
            <a:pPr lvl="1"/>
            <a:r>
              <a:rPr lang="en-US" sz="1600" dirty="0" smtClean="0"/>
              <a:t>Is a logical representation of one or more tables</a:t>
            </a:r>
          </a:p>
          <a:p>
            <a:pPr lvl="1"/>
            <a:r>
              <a:rPr lang="en-US" sz="1600" dirty="0" smtClean="0"/>
              <a:t>In essence, a view is a stored query. A view derives its data from the tables on which it is based, called base tables. Base tables can be tables or other views</a:t>
            </a:r>
          </a:p>
          <a:p>
            <a:pPr lvl="1"/>
            <a:r>
              <a:rPr lang="en-US" sz="1600" dirty="0" smtClean="0"/>
              <a:t>a view is not allocated storage space, nor does a view contain data. It defines in data dictionary</a:t>
            </a:r>
          </a:p>
          <a:p>
            <a:pPr lvl="1"/>
            <a:r>
              <a:rPr lang="en-US" sz="1600" dirty="0" smtClean="0"/>
              <a:t>A view has dependencies on its referenced objects, which are automatically handled by the database</a:t>
            </a:r>
          </a:p>
          <a:p>
            <a:pPr marL="342900" lvl="1" indent="-342900">
              <a:buFont typeface="Arial" pitchFamily="34" charset="0"/>
              <a:buChar char="•"/>
            </a:pPr>
            <a:r>
              <a:rPr lang="en-US" sz="2000" dirty="0" smtClean="0"/>
              <a:t>Benefits </a:t>
            </a:r>
          </a:p>
          <a:p>
            <a:pPr lvl="1"/>
            <a:r>
              <a:rPr lang="en-US" sz="1600" dirty="0" smtClean="0"/>
              <a:t>Provide an additional level of table security by restricting access to a predetermined set of rows or columns of a table</a:t>
            </a:r>
          </a:p>
          <a:p>
            <a:pPr lvl="1"/>
            <a:r>
              <a:rPr lang="en-US" sz="1600" dirty="0" smtClean="0"/>
              <a:t>Hide data complexity (table join, calculation etc)</a:t>
            </a:r>
          </a:p>
          <a:p>
            <a:pPr lvl="1"/>
            <a:r>
              <a:rPr lang="en-US" sz="1600" dirty="0" smtClean="0"/>
              <a:t>Present the data in a different perspective from that of the base table</a:t>
            </a:r>
          </a:p>
          <a:p>
            <a:pPr lvl="1"/>
            <a:r>
              <a:rPr lang="en-US" sz="1600" dirty="0" smtClean="0"/>
              <a:t>Isolate applications from changes in definitions of base tables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View (Cont.)</a:t>
            </a:r>
            <a:endParaRPr lang="en-US" sz="3200" dirty="0"/>
          </a:p>
        </p:txBody>
      </p:sp>
      <p:sp>
        <p:nvSpPr>
          <p:cNvPr id="3" name="Content Placeholder 2"/>
          <p:cNvSpPr>
            <a:spLocks noGrp="1"/>
          </p:cNvSpPr>
          <p:nvPr>
            <p:ph idx="1"/>
          </p:nvPr>
        </p:nvSpPr>
        <p:spPr>
          <a:xfrm>
            <a:off x="609600" y="914400"/>
            <a:ext cx="8229600" cy="5715000"/>
          </a:xfrm>
        </p:spPr>
        <p:txBody>
          <a:bodyPr>
            <a:normAutofit/>
          </a:bodyPr>
          <a:lstStyle/>
          <a:p>
            <a:pPr marL="342900" lvl="1" indent="-342900">
              <a:buFont typeface="Arial" pitchFamily="34" charset="0"/>
              <a:buChar char="•"/>
            </a:pPr>
            <a:r>
              <a:rPr lang="en-US" sz="2000" dirty="0" smtClean="0"/>
              <a:t>How data is accessed in a View</a:t>
            </a:r>
          </a:p>
          <a:p>
            <a:pPr marL="800100" lvl="1" indent="-342900">
              <a:buFont typeface="+mj-lt"/>
              <a:buAutoNum type="arabicPeriod"/>
            </a:pPr>
            <a:r>
              <a:rPr lang="en-US" sz="1600" b="1" dirty="0" smtClean="0"/>
              <a:t>Merges a query (whenever possible)</a:t>
            </a:r>
            <a:r>
              <a:rPr lang="en-US" sz="1600" dirty="0" smtClean="0"/>
              <a:t> against a view with the queries that define the view and any underlying views</a:t>
            </a:r>
            <a:br>
              <a:rPr lang="en-US" sz="1600" dirty="0" smtClean="0"/>
            </a:br>
            <a:r>
              <a:rPr lang="en-US" sz="1600" dirty="0" smtClean="0"/>
              <a:t>Oracle Database optimizes the merged query as if you issued the query without referencing the views. Therefore, Oracle Database can use indexes on any referenced base table columns, whether the columns are referenced in the view definition or in the user query against the view.</a:t>
            </a:r>
            <a:br>
              <a:rPr lang="en-US" sz="1600" dirty="0" smtClean="0"/>
            </a:br>
            <a:r>
              <a:rPr lang="en-US" sz="1600" dirty="0" smtClean="0"/>
              <a:t>Sometimes Oracle Database cannot merge the view definition with the user query. In such cases, Oracle Database may not use all indexes on referenced columns.</a:t>
            </a:r>
          </a:p>
          <a:p>
            <a:pPr marL="800100" lvl="1" indent="-342900">
              <a:buFont typeface="+mj-lt"/>
              <a:buAutoNum type="arabicPeriod"/>
            </a:pPr>
            <a:r>
              <a:rPr lang="en-US" sz="1600" dirty="0" smtClean="0"/>
              <a:t>Parses the merged statement in a shared SQL area</a:t>
            </a:r>
            <a:br>
              <a:rPr lang="en-US" sz="1600" dirty="0" smtClean="0"/>
            </a:br>
            <a:r>
              <a:rPr lang="en-US" sz="1600" dirty="0" smtClean="0"/>
              <a:t>Oracle Database parses a statement that references a view in a new shared SQL area only if no existing shared SQL area contains a similar statement. Thus, views provide the benefit of reduced memory use associated with shared SQL.</a:t>
            </a:r>
          </a:p>
          <a:p>
            <a:pPr marL="800100" lvl="1" indent="-342900">
              <a:buFont typeface="+mj-lt"/>
              <a:buAutoNum type="arabicPeriod"/>
            </a:pPr>
            <a:r>
              <a:rPr lang="en-US" sz="1600" dirty="0" smtClean="0"/>
              <a:t>Executes the SQL statement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Materialized View</a:t>
            </a:r>
            <a:endParaRPr lang="en-US" sz="3200" dirty="0"/>
          </a:p>
        </p:txBody>
      </p:sp>
      <p:sp>
        <p:nvSpPr>
          <p:cNvPr id="3" name="Content Placeholder 2"/>
          <p:cNvSpPr>
            <a:spLocks noGrp="1"/>
          </p:cNvSpPr>
          <p:nvPr>
            <p:ph idx="1"/>
          </p:nvPr>
        </p:nvSpPr>
        <p:spPr>
          <a:xfrm>
            <a:off x="609600" y="914400"/>
            <a:ext cx="8229600" cy="5715000"/>
          </a:xfrm>
        </p:spPr>
        <p:txBody>
          <a:bodyPr>
            <a:normAutofit/>
          </a:bodyPr>
          <a:lstStyle/>
          <a:p>
            <a:pPr marL="342900" lvl="1" indent="-342900">
              <a:buFont typeface="Arial" pitchFamily="34" charset="0"/>
              <a:buChar char="•"/>
            </a:pPr>
            <a:r>
              <a:rPr lang="en-US" sz="2000" dirty="0" smtClean="0"/>
              <a:t>Materialized View</a:t>
            </a:r>
          </a:p>
          <a:p>
            <a:pPr lvl="1"/>
            <a:r>
              <a:rPr lang="en-US" sz="1600" dirty="0" smtClean="0"/>
              <a:t>Is query results that have</a:t>
            </a:r>
            <a:r>
              <a:rPr lang="en-US" sz="1600" b="1" dirty="0" smtClean="0"/>
              <a:t> been stored or "materialized" in advance </a:t>
            </a:r>
            <a:r>
              <a:rPr lang="en-US" sz="1600" dirty="0" smtClean="0"/>
              <a:t>as schema objects The FROM clause of the query can name tables, views, and materialized views. Collectively these objects are called </a:t>
            </a:r>
            <a:r>
              <a:rPr lang="en-US" sz="1600" b="1" dirty="0" smtClean="0"/>
              <a:t>master tables </a:t>
            </a:r>
            <a:r>
              <a:rPr lang="en-US" sz="1600" dirty="0" smtClean="0"/>
              <a:t>(a replication term) or </a:t>
            </a:r>
            <a:r>
              <a:rPr lang="en-US" sz="1600" b="1" dirty="0" smtClean="0"/>
              <a:t>detail tables </a:t>
            </a:r>
            <a:r>
              <a:rPr lang="en-US" sz="1600" dirty="0" smtClean="0"/>
              <a:t>(a data warehousing term).. </a:t>
            </a:r>
          </a:p>
          <a:p>
            <a:pPr marL="342900" lvl="1" indent="-342900">
              <a:buFont typeface="Arial" pitchFamily="34" charset="0"/>
              <a:buChar char="•"/>
            </a:pPr>
            <a:r>
              <a:rPr lang="en-US" sz="2000" dirty="0" smtClean="0"/>
              <a:t>Characteristics</a:t>
            </a:r>
          </a:p>
          <a:p>
            <a:pPr lvl="1"/>
            <a:r>
              <a:rPr lang="en-US" sz="1600" dirty="0" smtClean="0"/>
              <a:t>They contain actual data and consume storage space </a:t>
            </a:r>
          </a:p>
          <a:p>
            <a:pPr lvl="1"/>
            <a:r>
              <a:rPr lang="en-US" sz="1600" dirty="0" smtClean="0"/>
              <a:t>They can be refreshed when the data in their master tables changes</a:t>
            </a:r>
          </a:p>
          <a:p>
            <a:pPr lvl="1"/>
            <a:r>
              <a:rPr lang="en-US" sz="1600" dirty="0" smtClean="0"/>
              <a:t>They can improve performance of SQL execution when used for query rewrite operations</a:t>
            </a:r>
          </a:p>
          <a:p>
            <a:pPr lvl="1"/>
            <a:r>
              <a:rPr lang="en-US" sz="1600" dirty="0" smtClean="0"/>
              <a:t>Their existence is transparent to SQL applications and users</a:t>
            </a:r>
          </a:p>
          <a:p>
            <a:pPr marL="342900" lvl="1" indent="-342900">
              <a:buFont typeface="Arial" pitchFamily="34" charset="0"/>
              <a:buChar char="•"/>
            </a:pPr>
            <a:r>
              <a:rPr lang="en-US" sz="2000" dirty="0" smtClean="0"/>
              <a:t>Refresh Methods</a:t>
            </a:r>
          </a:p>
          <a:p>
            <a:pPr marL="742950" lvl="2" indent="-342900"/>
            <a:r>
              <a:rPr lang="en-US" sz="1600" dirty="0" smtClean="0"/>
              <a:t>Incremental refresh (materialized view log logs the changes to the master table)</a:t>
            </a:r>
          </a:p>
          <a:p>
            <a:pPr marL="742950" lvl="2" indent="-342900"/>
            <a:r>
              <a:rPr lang="en-US" sz="1600" dirty="0" smtClean="0"/>
              <a:t>Complete refresh</a:t>
            </a:r>
          </a:p>
          <a:p>
            <a:pPr marL="742950" lvl="2" indent="-342900"/>
            <a:r>
              <a:rPr lang="en-US" sz="1600" dirty="0" smtClean="0"/>
              <a:t>On demand refresh</a:t>
            </a:r>
          </a:p>
          <a:p>
            <a:pPr marL="742950" lvl="2" indent="-342900"/>
            <a:r>
              <a:rPr lang="en-US" sz="1600" dirty="0" smtClean="0"/>
              <a:t>Regular time intervals refresh</a:t>
            </a:r>
          </a:p>
          <a:p>
            <a:pPr marL="742950" lvl="2" indent="-342900"/>
            <a:r>
              <a:rPr lang="en-US" sz="1600" dirty="0" smtClean="0"/>
              <a:t>On transaction commits to the master table (require materialized view and the master tables are in the same database)</a:t>
            </a:r>
          </a:p>
          <a:p>
            <a:pPr marL="342900" lvl="1" indent="-342900">
              <a:buFont typeface="Arial" pitchFamily="34" charset="0"/>
              <a:buChar char="•"/>
            </a:pPr>
            <a:r>
              <a:rPr lang="en-US" sz="2000" dirty="0" smtClean="0"/>
              <a:t>Query Rewrite to use the materialized view (function as a cache)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sz="3200" dirty="0" smtClean="0"/>
              <a:t>Database Storage Structures</a:t>
            </a:r>
            <a:endParaRPr lang="en-US" sz="3200" dirty="0"/>
          </a:p>
        </p:txBody>
      </p:sp>
      <p:sp>
        <p:nvSpPr>
          <p:cNvPr id="3" name="Content Placeholder 2"/>
          <p:cNvSpPr>
            <a:spLocks noGrp="1"/>
          </p:cNvSpPr>
          <p:nvPr>
            <p:ph idx="1"/>
          </p:nvPr>
        </p:nvSpPr>
        <p:spPr>
          <a:xfrm>
            <a:off x="457200" y="1219200"/>
            <a:ext cx="8229600" cy="4906963"/>
          </a:xfrm>
        </p:spPr>
        <p:txBody>
          <a:bodyPr>
            <a:normAutofit/>
          </a:bodyPr>
          <a:lstStyle/>
          <a:p>
            <a:r>
              <a:rPr lang="en-US" sz="2000" dirty="0" smtClean="0"/>
              <a:t>Physical Storage Structure: the physical database structures are the files that store the data</a:t>
            </a:r>
          </a:p>
          <a:p>
            <a:pPr lvl="1"/>
            <a:r>
              <a:rPr lang="en-US" sz="1600" dirty="0" smtClean="0"/>
              <a:t>Data files  (one or more per database)</a:t>
            </a:r>
            <a:br>
              <a:rPr lang="en-US" sz="1600" dirty="0" smtClean="0"/>
            </a:br>
            <a:r>
              <a:rPr lang="en-US" sz="1600" dirty="0" smtClean="0"/>
              <a:t>Contain all the database data.</a:t>
            </a:r>
            <a:br>
              <a:rPr lang="en-US" sz="1600" dirty="0" smtClean="0"/>
            </a:br>
            <a:r>
              <a:rPr lang="en-US" sz="1600" dirty="0" smtClean="0"/>
              <a:t>Contain the data of logical database structures, such as tables and indexes.</a:t>
            </a:r>
          </a:p>
          <a:p>
            <a:pPr lvl="1"/>
            <a:r>
              <a:rPr lang="en-US" sz="1600" dirty="0" smtClean="0"/>
              <a:t>Control files (one per database)</a:t>
            </a:r>
            <a:br>
              <a:rPr lang="en-US" sz="1600" dirty="0" smtClean="0"/>
            </a:br>
            <a:r>
              <a:rPr lang="en-US" sz="1600" dirty="0" smtClean="0"/>
              <a:t> Contains metadata specifying the physical structure of the database, including the database name and the names and locations of the database files. </a:t>
            </a:r>
          </a:p>
          <a:p>
            <a:pPr lvl="1"/>
            <a:r>
              <a:rPr lang="en-US" sz="1600" dirty="0" smtClean="0"/>
              <a:t>Online redo log files (one redo log per database)</a:t>
            </a:r>
            <a:br>
              <a:rPr lang="en-US" sz="1600" dirty="0" smtClean="0"/>
            </a:br>
            <a:r>
              <a:rPr lang="en-US" sz="1600" dirty="0" smtClean="0"/>
              <a:t> Is a set of two or more online redo log files. An online redo log is made up of redo entries (also called redo records), which record all changes made to data. </a:t>
            </a:r>
            <a:endParaRPr lang="en-US" sz="1600" dirty="0"/>
          </a:p>
          <a:p>
            <a:pPr lvl="1"/>
            <a:r>
              <a:rPr lang="en-US" sz="1600" dirty="0" smtClean="0"/>
              <a:t>Parameter files, Diagnostic files, Backup files and archived redo log files …</a:t>
            </a:r>
          </a:p>
          <a:p>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Dimensions</a:t>
            </a:r>
            <a:endParaRPr lang="en-US" sz="3200" dirty="0"/>
          </a:p>
        </p:txBody>
      </p:sp>
      <p:sp>
        <p:nvSpPr>
          <p:cNvPr id="3" name="Content Placeholder 2"/>
          <p:cNvSpPr>
            <a:spLocks noGrp="1"/>
          </p:cNvSpPr>
          <p:nvPr>
            <p:ph idx="1"/>
          </p:nvPr>
        </p:nvSpPr>
        <p:spPr>
          <a:xfrm>
            <a:off x="609600" y="914400"/>
            <a:ext cx="8229600" cy="5715000"/>
          </a:xfrm>
        </p:spPr>
        <p:txBody>
          <a:bodyPr>
            <a:normAutofit/>
          </a:bodyPr>
          <a:lstStyle/>
          <a:p>
            <a:pPr marL="342900" lvl="1" indent="-342900">
              <a:buFont typeface="Arial" pitchFamily="34" charset="0"/>
              <a:buChar char="•"/>
            </a:pPr>
            <a:r>
              <a:rPr lang="en-US" sz="2000" dirty="0" smtClean="0"/>
              <a:t>Materialized View</a:t>
            </a:r>
          </a:p>
          <a:p>
            <a:pPr lvl="1"/>
            <a:r>
              <a:rPr lang="en-US" sz="1600" dirty="0" smtClean="0"/>
              <a:t>A typical data warehouse has two important components: dimensions and facts</a:t>
            </a:r>
          </a:p>
          <a:p>
            <a:pPr lvl="1"/>
            <a:r>
              <a:rPr lang="en-US" sz="1600" dirty="0" smtClean="0"/>
              <a:t>A dimension is any </a:t>
            </a:r>
            <a:r>
              <a:rPr lang="en-US" sz="1600" b="1" dirty="0" smtClean="0"/>
              <a:t>category</a:t>
            </a:r>
            <a:r>
              <a:rPr lang="en-US" sz="1600" dirty="0" smtClean="0"/>
              <a:t> used in specifying business questions, for example, time, geography, product, department, and distribution channel</a:t>
            </a:r>
          </a:p>
          <a:p>
            <a:pPr lvl="1"/>
            <a:r>
              <a:rPr lang="en-US" sz="1600" dirty="0" smtClean="0"/>
              <a:t>A fact is </a:t>
            </a:r>
            <a:r>
              <a:rPr lang="en-US" sz="1600" b="1" dirty="0" smtClean="0"/>
              <a:t>an event or entity </a:t>
            </a:r>
            <a:r>
              <a:rPr lang="en-US" sz="1600" dirty="0" smtClean="0"/>
              <a:t>associated with </a:t>
            </a:r>
            <a:r>
              <a:rPr lang="en-US" sz="1600" b="1" dirty="0" smtClean="0"/>
              <a:t>a particular set of dimension values</a:t>
            </a:r>
            <a:r>
              <a:rPr lang="en-US" sz="1600" dirty="0" smtClean="0"/>
              <a:t>, for example, units sold or profits</a:t>
            </a:r>
          </a:p>
          <a:p>
            <a:pPr marL="342900" lvl="1" indent="-342900">
              <a:buFont typeface="Arial" pitchFamily="34" charset="0"/>
              <a:buChar char="•"/>
            </a:pPr>
            <a:r>
              <a:rPr lang="en-US" sz="2000" dirty="0" smtClean="0"/>
              <a:t>Hierarchical Structure of a Dimension</a:t>
            </a:r>
          </a:p>
          <a:p>
            <a:pPr lvl="1"/>
            <a:r>
              <a:rPr lang="en-US" sz="1600" dirty="0" smtClean="0"/>
              <a:t>A dimension table is a logical structure that defines hierarchical relationships between pairs of columns or column sets</a:t>
            </a:r>
          </a:p>
          <a:p>
            <a:pPr lvl="1"/>
            <a:r>
              <a:rPr lang="en-US" sz="1600" dirty="0" smtClean="0"/>
              <a:t>Dimensional information is stored in dimension tables</a:t>
            </a:r>
          </a:p>
          <a:p>
            <a:pPr lvl="1"/>
            <a:r>
              <a:rPr lang="en-US" sz="1600" dirty="0" smtClean="0"/>
              <a:t>Fact information is stored in a fact table</a:t>
            </a:r>
          </a:p>
          <a:p>
            <a:pPr lvl="1"/>
            <a:r>
              <a:rPr lang="en-US" sz="1600" dirty="0" smtClean="0"/>
              <a:t>Data analysis typically starts at higher levels in the dimensional hierarchy and gradually drills down if the situation warrants such analysis</a:t>
            </a:r>
          </a:p>
          <a:p>
            <a:pPr lvl="1"/>
            <a:r>
              <a:rPr lang="en-US" sz="1600" dirty="0" smtClean="0"/>
              <a:t>Each value at the child level is associated with one and only one value at the parent level. A hierarchical relationship is a functional dependency from one level of a hierarchy to the next level in the hierarchy</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Synonyms</a:t>
            </a:r>
            <a:endParaRPr lang="en-US" sz="3200" dirty="0"/>
          </a:p>
        </p:txBody>
      </p:sp>
      <p:sp>
        <p:nvSpPr>
          <p:cNvPr id="3" name="Content Placeholder 2"/>
          <p:cNvSpPr>
            <a:spLocks noGrp="1"/>
          </p:cNvSpPr>
          <p:nvPr>
            <p:ph idx="1"/>
          </p:nvPr>
        </p:nvSpPr>
        <p:spPr>
          <a:xfrm>
            <a:off x="609600" y="914400"/>
            <a:ext cx="8229600" cy="5715000"/>
          </a:xfrm>
        </p:spPr>
        <p:txBody>
          <a:bodyPr>
            <a:normAutofit/>
          </a:bodyPr>
          <a:lstStyle/>
          <a:p>
            <a:pPr marL="342900" lvl="1" indent="-342900">
              <a:buFont typeface="Arial" pitchFamily="34" charset="0"/>
              <a:buChar char="•"/>
            </a:pPr>
            <a:r>
              <a:rPr lang="en-US" sz="2000" dirty="0" smtClean="0"/>
              <a:t>Synonyms</a:t>
            </a:r>
          </a:p>
          <a:p>
            <a:pPr lvl="1"/>
            <a:r>
              <a:rPr lang="en-US" sz="1600" dirty="0" smtClean="0"/>
              <a:t>Is an alias for a schema object</a:t>
            </a:r>
          </a:p>
          <a:p>
            <a:pPr lvl="1"/>
            <a:r>
              <a:rPr lang="en-US" sz="1600" dirty="0" smtClean="0"/>
              <a:t>It requires no storage other than its definition in the data dictionary</a:t>
            </a:r>
          </a:p>
          <a:p>
            <a:pPr lvl="1"/>
            <a:r>
              <a:rPr lang="en-US" sz="1600" dirty="0" smtClean="0"/>
              <a:t>private or public</a:t>
            </a:r>
          </a:p>
          <a:p>
            <a:pPr lvl="1"/>
            <a:r>
              <a:rPr lang="en-US" sz="1600" dirty="0" smtClean="0"/>
              <a:t>Use public synonyms sparingly because they make database consolidation more difficult</a:t>
            </a:r>
          </a:p>
          <a:p>
            <a:pPr marL="342900" lvl="1" indent="-342900">
              <a:buFont typeface="Arial" pitchFamily="34" charset="0"/>
              <a:buChar char="•"/>
            </a:pPr>
            <a:r>
              <a:rPr lang="en-US" sz="2000" dirty="0" smtClean="0"/>
              <a:t>Uses</a:t>
            </a:r>
          </a:p>
          <a:p>
            <a:pPr lvl="1"/>
            <a:r>
              <a:rPr lang="en-US" sz="1600" dirty="0" smtClean="0"/>
              <a:t>Used to simplify SQL statements for database users</a:t>
            </a:r>
          </a:p>
          <a:p>
            <a:pPr lvl="1"/>
            <a:r>
              <a:rPr lang="en-US" sz="1600" dirty="0" smtClean="0"/>
              <a:t>Useful for hiding the identity and location of an underlying schema object. If the underlying object must be renamed or moved, then only the synonym must be redefined. Applications based on the synonym continue to work without modification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Integrity Constraints</a:t>
            </a:r>
            <a:endParaRPr lang="en-US" sz="3200" dirty="0"/>
          </a:p>
        </p:txBody>
      </p:sp>
      <p:sp>
        <p:nvSpPr>
          <p:cNvPr id="3" name="Content Placeholder 2"/>
          <p:cNvSpPr>
            <a:spLocks noGrp="1"/>
          </p:cNvSpPr>
          <p:nvPr>
            <p:ph idx="1"/>
          </p:nvPr>
        </p:nvSpPr>
        <p:spPr>
          <a:xfrm>
            <a:off x="609600" y="914400"/>
            <a:ext cx="8229600" cy="5715000"/>
          </a:xfrm>
        </p:spPr>
        <p:txBody>
          <a:bodyPr>
            <a:normAutofit/>
          </a:bodyPr>
          <a:lstStyle/>
          <a:p>
            <a:pPr marL="342900" lvl="1" indent="-342900">
              <a:buFont typeface="Arial" pitchFamily="34" charset="0"/>
              <a:buChar char="•"/>
            </a:pPr>
            <a:r>
              <a:rPr lang="en-US" sz="2000" dirty="0" smtClean="0"/>
              <a:t>Integrity Constraint</a:t>
            </a:r>
          </a:p>
          <a:p>
            <a:pPr lvl="1"/>
            <a:r>
              <a:rPr lang="en-US" sz="1600" dirty="0" smtClean="0"/>
              <a:t>Is a schema object that is created and dropped using SQL statements</a:t>
            </a:r>
          </a:p>
          <a:p>
            <a:pPr lvl="1"/>
            <a:r>
              <a:rPr lang="en-US" sz="1600" dirty="0" smtClean="0"/>
              <a:t>The best practice is to enforce data integrity by using integrity constraint, instead of by other means</a:t>
            </a:r>
          </a:p>
          <a:p>
            <a:pPr lvl="1"/>
            <a:r>
              <a:rPr lang="en-US" sz="1600" dirty="0" smtClean="0"/>
              <a:t>Can apply constraints both at the table and column level</a:t>
            </a:r>
          </a:p>
          <a:p>
            <a:pPr marL="342900" lvl="1" indent="-342900">
              <a:buFont typeface="Arial" pitchFamily="34" charset="0"/>
              <a:buChar char="•"/>
            </a:pPr>
            <a:r>
              <a:rPr lang="en-US" sz="2000" dirty="0" smtClean="0"/>
              <a:t>Constraint type</a:t>
            </a:r>
          </a:p>
          <a:p>
            <a:pPr lvl="1"/>
            <a:r>
              <a:rPr lang="en-US" sz="1600" dirty="0" smtClean="0"/>
              <a:t>NOT NULL</a:t>
            </a:r>
          </a:p>
          <a:p>
            <a:pPr lvl="1"/>
            <a:r>
              <a:rPr lang="en-US" sz="1600" dirty="0" smtClean="0"/>
              <a:t>Unique key (unique and can be null)</a:t>
            </a:r>
          </a:p>
          <a:p>
            <a:pPr lvl="1"/>
            <a:r>
              <a:rPr lang="en-US" sz="1600" dirty="0" smtClean="0"/>
              <a:t>Primary key (unique but can’t be null)</a:t>
            </a:r>
          </a:p>
          <a:p>
            <a:pPr lvl="1"/>
            <a:r>
              <a:rPr lang="en-US" sz="1600" dirty="0" smtClean="0"/>
              <a:t>Foreign key (As a rule, foreign keys should be indexed.)</a:t>
            </a:r>
          </a:p>
          <a:p>
            <a:pPr lvl="1"/>
            <a:r>
              <a:rPr lang="en-US" sz="1600" dirty="0" smtClean="0"/>
              <a:t>Check (powerful and useful, say ‘salary’ should be greater than 1000)</a:t>
            </a:r>
          </a:p>
          <a:p>
            <a:pPr lvl="1"/>
            <a:r>
              <a:rPr lang="en-US" sz="1600" dirty="0" smtClean="0"/>
              <a:t>REF</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Integrity Constraints (Cont.)</a:t>
            </a:r>
            <a:endParaRPr lang="en-US" sz="3200" dirty="0"/>
          </a:p>
        </p:txBody>
      </p:sp>
      <p:sp>
        <p:nvSpPr>
          <p:cNvPr id="3" name="Content Placeholder 2"/>
          <p:cNvSpPr>
            <a:spLocks noGrp="1"/>
          </p:cNvSpPr>
          <p:nvPr>
            <p:ph idx="1"/>
          </p:nvPr>
        </p:nvSpPr>
        <p:spPr>
          <a:xfrm>
            <a:off x="609600" y="914400"/>
            <a:ext cx="8229600" cy="2819400"/>
          </a:xfrm>
        </p:spPr>
        <p:txBody>
          <a:bodyPr>
            <a:normAutofit/>
          </a:bodyPr>
          <a:lstStyle/>
          <a:p>
            <a:pPr marL="342900" lvl="1" indent="-342900">
              <a:buFont typeface="Arial" pitchFamily="34" charset="0"/>
              <a:buChar char="•"/>
            </a:pPr>
            <a:r>
              <a:rPr lang="en-US" sz="2000" dirty="0" smtClean="0"/>
              <a:t>When a parent key is modified:</a:t>
            </a:r>
          </a:p>
          <a:p>
            <a:pPr lvl="1"/>
            <a:r>
              <a:rPr lang="en-US" sz="1600" dirty="0" smtClean="0"/>
              <a:t>No action on deletion or update</a:t>
            </a:r>
            <a:br>
              <a:rPr lang="en-US" sz="1600" dirty="0" smtClean="0"/>
            </a:br>
            <a:r>
              <a:rPr lang="en-US" sz="1600" dirty="0" smtClean="0"/>
              <a:t>Modify referenced key values is forbidden if the results would violate referential integrity.</a:t>
            </a:r>
          </a:p>
          <a:p>
            <a:pPr lvl="1"/>
            <a:r>
              <a:rPr lang="en-US" sz="1600" dirty="0" smtClean="0"/>
              <a:t>Cascading deletions</a:t>
            </a:r>
            <a:br>
              <a:rPr lang="en-US" sz="1600" dirty="0" smtClean="0"/>
            </a:br>
            <a:r>
              <a:rPr lang="en-US" sz="1600" dirty="0" smtClean="0"/>
              <a:t>(DELETE CASCADE) when rows containing referenced key values are deleted, causing all rows in child tables with dependent foreign key values to also be deleted.</a:t>
            </a:r>
          </a:p>
          <a:p>
            <a:pPr lvl="1"/>
            <a:r>
              <a:rPr lang="en-US" sz="1600" dirty="0" smtClean="0"/>
              <a:t>Deletions that set null</a:t>
            </a:r>
            <a:br>
              <a:rPr lang="en-US" sz="1600" dirty="0" smtClean="0"/>
            </a:br>
            <a:r>
              <a:rPr lang="en-US" sz="1600" dirty="0" smtClean="0"/>
              <a:t>(DELETE SET NULL) when rows containing referenced key values are deleted, causing all rows in child tables with dependent foreign key values to set those values to null.</a:t>
            </a:r>
          </a:p>
        </p:txBody>
      </p:sp>
      <p:pic>
        <p:nvPicPr>
          <p:cNvPr id="7171" name="Picture 3"/>
          <p:cNvPicPr>
            <a:picLocks noChangeAspect="1" noChangeArrowheads="1"/>
          </p:cNvPicPr>
          <p:nvPr/>
        </p:nvPicPr>
        <p:blipFill>
          <a:blip r:embed="rId2" cstate="print"/>
          <a:srcRect/>
          <a:stretch>
            <a:fillRect/>
          </a:stretch>
        </p:blipFill>
        <p:spPr bwMode="auto">
          <a:xfrm>
            <a:off x="1219200" y="3762375"/>
            <a:ext cx="7153275" cy="3095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Integrity Constraints (Cont.)</a:t>
            </a:r>
            <a:endParaRPr lang="en-US" sz="3200"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990600" y="1447800"/>
            <a:ext cx="7153275" cy="2838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Integrity Constraints (Cont.)</a:t>
            </a:r>
            <a:endParaRPr lang="en-US" sz="3200" dirty="0"/>
          </a:p>
        </p:txBody>
      </p:sp>
      <p:sp>
        <p:nvSpPr>
          <p:cNvPr id="3" name="Content Placeholder 2"/>
          <p:cNvSpPr>
            <a:spLocks noGrp="1"/>
          </p:cNvSpPr>
          <p:nvPr>
            <p:ph idx="1"/>
          </p:nvPr>
        </p:nvSpPr>
        <p:spPr>
          <a:xfrm>
            <a:off x="609600" y="914400"/>
            <a:ext cx="8229600" cy="5715000"/>
          </a:xfrm>
        </p:spPr>
        <p:txBody>
          <a:bodyPr>
            <a:normAutofit/>
          </a:bodyPr>
          <a:lstStyle/>
          <a:p>
            <a:pPr marL="342900" lvl="1" indent="-342900">
              <a:buFont typeface="Arial" pitchFamily="34" charset="0"/>
              <a:buChar char="•"/>
            </a:pPr>
            <a:r>
              <a:rPr lang="en-US" sz="2000" dirty="0" err="1" smtClean="0"/>
              <a:t>Nondeferrable</a:t>
            </a:r>
            <a:r>
              <a:rPr lang="en-US" sz="2000" dirty="0" smtClean="0"/>
              <a:t> Constraints </a:t>
            </a:r>
          </a:p>
          <a:p>
            <a:pPr lvl="1"/>
            <a:r>
              <a:rPr lang="en-US" sz="1600" dirty="0" smtClean="0"/>
              <a:t>If a constraint is not deferrable, then Oracle Database never defers the validity check of the constraint to the end of the transaction. Instead, the database checks the constraint at the end of each statement. If the constraint is violated, then the statement rolls back</a:t>
            </a:r>
          </a:p>
          <a:p>
            <a:pPr marL="342900" lvl="1" indent="-342900">
              <a:buFont typeface="Arial" pitchFamily="34" charset="0"/>
              <a:buChar char="•"/>
            </a:pPr>
            <a:r>
              <a:rPr lang="en-US" sz="2000" dirty="0" smtClean="0"/>
              <a:t>Deferrable Constraints </a:t>
            </a:r>
          </a:p>
          <a:p>
            <a:pPr lvl="1"/>
            <a:r>
              <a:rPr lang="en-US" sz="1600" dirty="0" smtClean="0"/>
              <a:t>A deferrable constraint permits a transaction to use the SET CONSTRAINT clause to defer checking of this constraint until a COMMIT statement is issued</a:t>
            </a:r>
          </a:p>
          <a:p>
            <a:pPr lvl="1"/>
            <a:r>
              <a:rPr lang="en-US" sz="1600" dirty="0" smtClean="0"/>
              <a:t>INITIALLY IMMEDIATE</a:t>
            </a:r>
            <a:br>
              <a:rPr lang="en-US" sz="1600" dirty="0" smtClean="0"/>
            </a:br>
            <a:r>
              <a:rPr lang="en-US" sz="1600" dirty="0" smtClean="0"/>
              <a:t>The database checks the constraint immediately after each statement executes. If the constraint is violated, then the database rolls back the statement.</a:t>
            </a:r>
          </a:p>
          <a:p>
            <a:pPr lvl="1"/>
            <a:r>
              <a:rPr lang="en-US" sz="1600" dirty="0" smtClean="0"/>
              <a:t>INITIALLY DEFERRED</a:t>
            </a:r>
            <a:br>
              <a:rPr lang="en-US" sz="1600" dirty="0" smtClean="0"/>
            </a:br>
            <a:r>
              <a:rPr lang="en-US" sz="1600" dirty="0" smtClean="0"/>
              <a:t>The database checks the constraint when a COMMIT is issued. If the constraint is violated, then the database rolls back the transaction.</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Data Dictionary</a:t>
            </a:r>
            <a:endParaRPr lang="en-US" sz="3200" dirty="0"/>
          </a:p>
        </p:txBody>
      </p:sp>
      <p:sp>
        <p:nvSpPr>
          <p:cNvPr id="3" name="Content Placeholder 2"/>
          <p:cNvSpPr>
            <a:spLocks noGrp="1"/>
          </p:cNvSpPr>
          <p:nvPr>
            <p:ph idx="1"/>
          </p:nvPr>
        </p:nvSpPr>
        <p:spPr>
          <a:xfrm>
            <a:off x="609600" y="914400"/>
            <a:ext cx="8229600" cy="5715000"/>
          </a:xfrm>
        </p:spPr>
        <p:txBody>
          <a:bodyPr>
            <a:normAutofit/>
          </a:bodyPr>
          <a:lstStyle/>
          <a:p>
            <a:pPr marL="342900" lvl="1" indent="-342900">
              <a:buFont typeface="Arial" pitchFamily="34" charset="0"/>
              <a:buChar char="•"/>
            </a:pPr>
            <a:r>
              <a:rPr lang="en-US" sz="2000" dirty="0" smtClean="0"/>
              <a:t>Data Dictionary </a:t>
            </a:r>
          </a:p>
          <a:p>
            <a:pPr lvl="1"/>
            <a:r>
              <a:rPr lang="en-US" sz="1600" dirty="0" smtClean="0"/>
              <a:t>A read-only set of tables that provides administrative metadata about the database, includes:</a:t>
            </a:r>
          </a:p>
          <a:p>
            <a:pPr lvl="1"/>
            <a:r>
              <a:rPr lang="en-US" sz="1600" dirty="0" smtClean="0"/>
              <a:t>The definitions of every schema object in the database, including default values for columns and integrity constraint information</a:t>
            </a:r>
          </a:p>
          <a:p>
            <a:pPr lvl="1"/>
            <a:r>
              <a:rPr lang="en-US" sz="1600" dirty="0" smtClean="0"/>
              <a:t>The amount of space allocated for and currently used by the schema objects</a:t>
            </a:r>
          </a:p>
          <a:p>
            <a:pPr lvl="1"/>
            <a:r>
              <a:rPr lang="en-US" sz="1600" dirty="0" smtClean="0"/>
              <a:t>The names of Oracle Database users, privileges and roles granted to users, and auditing information related to users</a:t>
            </a:r>
          </a:p>
          <a:p>
            <a:pPr marL="342900" lvl="1" indent="-342900">
              <a:buFont typeface="Arial" pitchFamily="34" charset="0"/>
              <a:buChar char="•"/>
            </a:pPr>
            <a:r>
              <a:rPr lang="en-US" sz="2000" dirty="0" smtClean="0"/>
              <a:t>Contents </a:t>
            </a:r>
          </a:p>
          <a:p>
            <a:pPr lvl="1"/>
            <a:r>
              <a:rPr lang="en-US" sz="1600" dirty="0" smtClean="0"/>
              <a:t>Base tables (cryptic format)</a:t>
            </a:r>
            <a:br>
              <a:rPr lang="en-US" sz="1600" dirty="0" smtClean="0"/>
            </a:br>
            <a:r>
              <a:rPr lang="en-US" sz="1600" dirty="0" smtClean="0"/>
              <a:t>These underlying tables store information about the database. Only Oracle Database should write to and read these tables.</a:t>
            </a:r>
          </a:p>
          <a:p>
            <a:pPr lvl="1"/>
            <a:r>
              <a:rPr lang="en-US" sz="1600" dirty="0" smtClean="0"/>
              <a:t>Views</a:t>
            </a:r>
            <a:br>
              <a:rPr lang="en-US" sz="1600" dirty="0" smtClean="0"/>
            </a:br>
            <a:r>
              <a:rPr lang="en-US" sz="1600" dirty="0" smtClean="0"/>
              <a:t>These views decode the base table data into useful information, such as user or table names.</a:t>
            </a:r>
          </a:p>
          <a:p>
            <a:pPr marL="342900" lvl="1" indent="-342900">
              <a:buFont typeface="Arial" pitchFamily="34" charset="0"/>
              <a:buChar char="•"/>
            </a:pPr>
            <a:r>
              <a:rPr lang="en-US" sz="2000" dirty="0" smtClean="0"/>
              <a:t>Cache</a:t>
            </a:r>
          </a:p>
          <a:p>
            <a:pPr lvl="1"/>
            <a:r>
              <a:rPr lang="en-US" sz="1600" dirty="0" smtClean="0"/>
              <a:t>Much of the data dictionary information is in the data dictionary cache because the database constantly requires the information to validate user access and verify the state of schema objects</a:t>
            </a:r>
          </a:p>
          <a:p>
            <a:pPr lvl="1"/>
            <a:endParaRPr lang="en-US" sz="1600"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Data Dictionary (Cont.)</a:t>
            </a:r>
            <a:endParaRPr lang="en-US" sz="3200" dirty="0"/>
          </a:p>
        </p:txBody>
      </p:sp>
      <p:sp>
        <p:nvSpPr>
          <p:cNvPr id="3" name="Content Placeholder 2"/>
          <p:cNvSpPr>
            <a:spLocks noGrp="1"/>
          </p:cNvSpPr>
          <p:nvPr>
            <p:ph idx="1"/>
          </p:nvPr>
        </p:nvSpPr>
        <p:spPr>
          <a:xfrm>
            <a:off x="609600" y="914400"/>
            <a:ext cx="8229600" cy="1752600"/>
          </a:xfrm>
        </p:spPr>
        <p:txBody>
          <a:bodyPr>
            <a:normAutofit/>
          </a:bodyPr>
          <a:lstStyle/>
          <a:p>
            <a:pPr marL="342900" lvl="1" indent="-342900">
              <a:buFont typeface="Arial" pitchFamily="34" charset="0"/>
              <a:buChar char="•"/>
            </a:pPr>
            <a:r>
              <a:rPr lang="en-US" sz="2000" dirty="0" smtClean="0"/>
              <a:t>Data Dictionary Views </a:t>
            </a:r>
          </a:p>
          <a:p>
            <a:pPr lvl="1"/>
            <a:r>
              <a:rPr lang="en-US" sz="1600" dirty="0" smtClean="0"/>
              <a:t>Are grouped in sets. In many cases, a set consists of three views containing similar information and distinguished from each other by their prefixes as shown below</a:t>
            </a:r>
          </a:p>
          <a:p>
            <a:pPr lvl="1"/>
            <a:r>
              <a:rPr lang="en-US" sz="1600" dirty="0" smtClean="0"/>
              <a:t>The system-supplied </a:t>
            </a:r>
            <a:r>
              <a:rPr lang="en-US" sz="1600" b="1" dirty="0" smtClean="0"/>
              <a:t>DICTIONARY</a:t>
            </a:r>
            <a:r>
              <a:rPr lang="en-US" sz="1600" dirty="0" smtClean="0"/>
              <a:t> view contains the names and abbreviated descriptions of all data dictionary views</a:t>
            </a:r>
          </a:p>
          <a:p>
            <a:pPr lvl="1"/>
            <a:endParaRPr lang="en-US" sz="1600" dirty="0" smtClean="0"/>
          </a:p>
        </p:txBody>
      </p:sp>
      <p:pic>
        <p:nvPicPr>
          <p:cNvPr id="9218" name="Picture 2"/>
          <p:cNvPicPr>
            <a:picLocks noChangeAspect="1" noChangeArrowheads="1"/>
          </p:cNvPicPr>
          <p:nvPr/>
        </p:nvPicPr>
        <p:blipFill>
          <a:blip r:embed="rId2" cstate="print"/>
          <a:srcRect/>
          <a:stretch>
            <a:fillRect/>
          </a:stretch>
        </p:blipFill>
        <p:spPr bwMode="auto">
          <a:xfrm>
            <a:off x="990600" y="2895600"/>
            <a:ext cx="7191375" cy="2552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Dynamic Performance Views</a:t>
            </a:r>
            <a:endParaRPr lang="en-US" sz="3200" dirty="0"/>
          </a:p>
        </p:txBody>
      </p:sp>
      <p:sp>
        <p:nvSpPr>
          <p:cNvPr id="3" name="Content Placeholder 2"/>
          <p:cNvSpPr>
            <a:spLocks noGrp="1"/>
          </p:cNvSpPr>
          <p:nvPr>
            <p:ph idx="1"/>
          </p:nvPr>
        </p:nvSpPr>
        <p:spPr>
          <a:xfrm>
            <a:off x="609600" y="914400"/>
            <a:ext cx="8229600" cy="5715000"/>
          </a:xfrm>
        </p:spPr>
        <p:txBody>
          <a:bodyPr>
            <a:normAutofit/>
          </a:bodyPr>
          <a:lstStyle/>
          <a:p>
            <a:pPr marL="342900" lvl="1" indent="-342900">
              <a:buFont typeface="Arial" pitchFamily="34" charset="0"/>
              <a:buChar char="•"/>
            </a:pPr>
            <a:r>
              <a:rPr lang="en-US" sz="2000" dirty="0" smtClean="0"/>
              <a:t>Dynamic performance views</a:t>
            </a:r>
          </a:p>
          <a:p>
            <a:pPr lvl="1"/>
            <a:r>
              <a:rPr lang="en-US" sz="1600" dirty="0" smtClean="0"/>
              <a:t>Oracle Database maintains a set of virtual tables in memory that record current database activity. Dynamic performance views (also called </a:t>
            </a:r>
            <a:r>
              <a:rPr lang="en-US" sz="1600" b="1" dirty="0" smtClean="0"/>
              <a:t>V$ views</a:t>
            </a:r>
            <a:r>
              <a:rPr lang="en-US" sz="1600" dirty="0" smtClean="0"/>
              <a:t>) are based on virtual tables</a:t>
            </a:r>
          </a:p>
          <a:p>
            <a:pPr lvl="1"/>
            <a:r>
              <a:rPr lang="en-US" sz="1600" dirty="0" smtClean="0"/>
              <a:t>SYS owns the dynamic performance tables, whose names begin with V_$. Views are created on these tables, and then public synonyms prefixed with V$</a:t>
            </a:r>
          </a:p>
          <a:p>
            <a:pPr lvl="1"/>
            <a:r>
              <a:rPr lang="en-US" sz="1600" dirty="0" smtClean="0"/>
              <a:t>For almost every V$ view, a corresponding GV$ view exists</a:t>
            </a:r>
          </a:p>
          <a:p>
            <a:pPr lvl="1"/>
            <a:r>
              <a:rPr lang="en-US" sz="1600" dirty="0" smtClean="0"/>
              <a:t>catalog.sql script creates everything…</a:t>
            </a:r>
          </a:p>
          <a:p>
            <a:pPr marL="342900" lvl="1" indent="-342900">
              <a:buFont typeface="Arial" pitchFamily="34" charset="0"/>
              <a:buChar char="•"/>
            </a:pPr>
            <a:r>
              <a:rPr lang="en-US" sz="2000" dirty="0" smtClean="0"/>
              <a:t>Contains</a:t>
            </a:r>
          </a:p>
          <a:p>
            <a:pPr lvl="1"/>
            <a:r>
              <a:rPr lang="en-US" sz="1600" dirty="0" smtClean="0"/>
              <a:t>System and session parameters</a:t>
            </a:r>
          </a:p>
          <a:p>
            <a:pPr lvl="1"/>
            <a:r>
              <a:rPr lang="en-US" sz="1600" dirty="0" smtClean="0"/>
              <a:t>Memory usage and allocation </a:t>
            </a:r>
          </a:p>
          <a:p>
            <a:pPr lvl="1"/>
            <a:r>
              <a:rPr lang="en-US" sz="1600" dirty="0" smtClean="0"/>
              <a:t>File states (including RMAN backup files)</a:t>
            </a:r>
          </a:p>
          <a:p>
            <a:pPr lvl="1"/>
            <a:r>
              <a:rPr lang="en-US" sz="1600" dirty="0" smtClean="0"/>
              <a:t>Progress of jobs and tasks</a:t>
            </a:r>
          </a:p>
          <a:p>
            <a:pPr lvl="1"/>
            <a:r>
              <a:rPr lang="en-US" sz="1600" dirty="0" smtClean="0"/>
              <a:t>SQL execution</a:t>
            </a:r>
          </a:p>
          <a:p>
            <a:pPr lvl="1"/>
            <a:r>
              <a:rPr lang="en-US" sz="1600" dirty="0" smtClean="0"/>
              <a:t>Statistics and metrics</a:t>
            </a:r>
          </a:p>
          <a:p>
            <a:r>
              <a:rPr lang="en-US" sz="2000" dirty="0" smtClean="0"/>
              <a:t>The DBMS_METADATA package provides interfaces for extracting complete definitions of database objects</a:t>
            </a:r>
          </a:p>
          <a:p>
            <a:pPr lvl="1"/>
            <a:endParaRPr lang="en-US" sz="1600"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0"/>
            <a:ext cx="8229600" cy="1143000"/>
          </a:xfrm>
        </p:spPr>
        <p:txBody>
          <a:bodyPr/>
          <a:lstStyle/>
          <a:p>
            <a:r>
              <a:rPr lang="en-US" dirty="0" smtClean="0"/>
              <a:t>II. Oracle </a:t>
            </a:r>
            <a:r>
              <a:rPr lang="en-US" dirty="0" smtClean="0"/>
              <a:t>Data Access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Database Storage Structures (Cont.)</a:t>
            </a:r>
            <a:endParaRPr lang="en-US" sz="3200" dirty="0"/>
          </a:p>
        </p:txBody>
      </p:sp>
      <p:sp>
        <p:nvSpPr>
          <p:cNvPr id="3" name="Content Placeholder 2"/>
          <p:cNvSpPr>
            <a:spLocks noGrp="1"/>
          </p:cNvSpPr>
          <p:nvPr>
            <p:ph idx="1"/>
          </p:nvPr>
        </p:nvSpPr>
        <p:spPr>
          <a:xfrm>
            <a:off x="533400" y="1066800"/>
            <a:ext cx="8229600" cy="4525963"/>
          </a:xfrm>
        </p:spPr>
        <p:txBody>
          <a:bodyPr/>
          <a:lstStyle/>
          <a:p>
            <a:r>
              <a:rPr lang="en-US" sz="2000" dirty="0" smtClean="0"/>
              <a:t>Logical Storage Structure</a:t>
            </a:r>
            <a:endParaRPr lang="en-US" sz="1900" dirty="0" smtClean="0"/>
          </a:p>
          <a:p>
            <a:pPr lvl="1"/>
            <a:r>
              <a:rPr lang="en-US" sz="1600" dirty="0" smtClean="0"/>
              <a:t>Data blocks </a:t>
            </a:r>
            <a:br>
              <a:rPr lang="en-US" sz="1600" dirty="0" smtClean="0"/>
            </a:br>
            <a:r>
              <a:rPr lang="en-US" sz="1600" dirty="0" smtClean="0"/>
              <a:t>At the finest level of granularity, Oracle Database data is stored in data blocks. One data block corresponds to a specific number of bytes on disk.</a:t>
            </a:r>
          </a:p>
          <a:p>
            <a:pPr lvl="1"/>
            <a:r>
              <a:rPr lang="en-US" sz="1600" dirty="0" smtClean="0"/>
              <a:t>Extents</a:t>
            </a:r>
            <a:br>
              <a:rPr lang="en-US" sz="1600" dirty="0" smtClean="0"/>
            </a:br>
            <a:r>
              <a:rPr lang="en-US" sz="1600" dirty="0" smtClean="0"/>
              <a:t>Is a specific number of logically contiguous data blocks, obtained in a single allocation, used to store a specific type of information.</a:t>
            </a:r>
          </a:p>
          <a:p>
            <a:pPr lvl="1"/>
            <a:r>
              <a:rPr lang="en-US" sz="1600" dirty="0" smtClean="0"/>
              <a:t>Segments</a:t>
            </a:r>
            <a:br>
              <a:rPr lang="en-US" sz="1600" dirty="0" smtClean="0"/>
            </a:br>
            <a:r>
              <a:rPr lang="en-US" sz="1600" dirty="0" smtClean="0"/>
              <a:t>Is a set of extents allocated for a user object (for example, a table or index), undo data, or temporary data.</a:t>
            </a:r>
          </a:p>
          <a:p>
            <a:pPr lvl="1"/>
            <a:r>
              <a:rPr lang="en-US" sz="1600" dirty="0" err="1" smtClean="0"/>
              <a:t>Tablespaces</a:t>
            </a:r>
            <a:r>
              <a:rPr lang="en-US" sz="1600" dirty="0"/>
              <a:t/>
            </a:r>
            <a:br>
              <a:rPr lang="en-US" sz="1600" dirty="0"/>
            </a:br>
            <a:r>
              <a:rPr lang="en-US" sz="1600" dirty="0" smtClean="0"/>
              <a:t>A database is divided into logical storage units called </a:t>
            </a:r>
            <a:r>
              <a:rPr lang="en-US" sz="1600" dirty="0" err="1" smtClean="0"/>
              <a:t>tablespaces</a:t>
            </a:r>
            <a:r>
              <a:rPr lang="en-US" sz="1600" dirty="0" smtClean="0"/>
              <a:t>. A </a:t>
            </a:r>
            <a:r>
              <a:rPr lang="en-US" sz="1600" dirty="0" err="1" smtClean="0"/>
              <a:t>tablespace</a:t>
            </a:r>
            <a:r>
              <a:rPr lang="en-US" sz="1600" dirty="0" smtClean="0"/>
              <a:t> is the logical container for a segment. Each </a:t>
            </a:r>
            <a:r>
              <a:rPr lang="en-US" sz="1600" dirty="0" err="1" smtClean="0"/>
              <a:t>tablespace</a:t>
            </a:r>
            <a:r>
              <a:rPr lang="en-US" sz="1600" dirty="0" smtClean="0"/>
              <a:t> contains at least one data file.</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SQL</a:t>
            </a:r>
            <a:endParaRPr lang="en-US" sz="3200" dirty="0"/>
          </a:p>
        </p:txBody>
      </p:sp>
      <p:sp>
        <p:nvSpPr>
          <p:cNvPr id="3" name="Content Placeholder 2"/>
          <p:cNvSpPr>
            <a:spLocks noGrp="1"/>
          </p:cNvSpPr>
          <p:nvPr>
            <p:ph idx="1"/>
          </p:nvPr>
        </p:nvSpPr>
        <p:spPr>
          <a:xfrm>
            <a:off x="609600" y="914400"/>
            <a:ext cx="8229600" cy="5715000"/>
          </a:xfrm>
        </p:spPr>
        <p:txBody>
          <a:bodyPr>
            <a:normAutofit/>
          </a:bodyPr>
          <a:lstStyle/>
          <a:p>
            <a:pPr marL="342900" lvl="1" indent="-342900">
              <a:buFont typeface="Arial" pitchFamily="34" charset="0"/>
              <a:buChar char="•"/>
            </a:pPr>
            <a:r>
              <a:rPr lang="en-US" sz="2000" dirty="0" smtClean="0"/>
              <a:t>SQL Standards</a:t>
            </a:r>
          </a:p>
          <a:p>
            <a:pPr lvl="1"/>
            <a:r>
              <a:rPr lang="en-US" sz="1600" dirty="0" smtClean="0"/>
              <a:t>SQL is a standard language for relational database accepted by ANSI and ISO</a:t>
            </a:r>
          </a:p>
          <a:p>
            <a:pPr lvl="1"/>
            <a:r>
              <a:rPr lang="en-US" sz="1600" dirty="0" smtClean="0"/>
              <a:t>The latest adopted SQL Standard is in 2003, often referred as SQL: 2003</a:t>
            </a:r>
          </a:p>
          <a:p>
            <a:pPr lvl="1"/>
            <a:r>
              <a:rPr lang="en-US" sz="1600" dirty="0" smtClean="0"/>
              <a:t>Part of the SQL Standard - SQL/XML was revised in 2006, referred as SQL/XML: 2006</a:t>
            </a:r>
          </a:p>
          <a:p>
            <a:pPr lvl="1"/>
            <a:r>
              <a:rPr lang="en-US" sz="1600" dirty="0" smtClean="0"/>
              <a:t>Oracle SQL includes many extensions to standard SQL</a:t>
            </a:r>
          </a:p>
          <a:p>
            <a:pPr lvl="1"/>
            <a:r>
              <a:rPr lang="en-US" sz="1600" dirty="0" smtClean="0"/>
              <a:t>PL/SQL is Oracle property which enable us to write SQL statement like procedure language</a:t>
            </a:r>
          </a:p>
          <a:p>
            <a:pPr lvl="1"/>
            <a:endParaRPr lang="en-US" sz="1600"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DDL</a:t>
            </a:r>
            <a:endParaRPr lang="en-US" sz="3200" dirty="0"/>
          </a:p>
        </p:txBody>
      </p:sp>
      <p:sp>
        <p:nvSpPr>
          <p:cNvPr id="3" name="Content Placeholder 2"/>
          <p:cNvSpPr>
            <a:spLocks noGrp="1"/>
          </p:cNvSpPr>
          <p:nvPr>
            <p:ph idx="1"/>
          </p:nvPr>
        </p:nvSpPr>
        <p:spPr>
          <a:xfrm>
            <a:off x="609600" y="914400"/>
            <a:ext cx="8229600" cy="5715000"/>
          </a:xfrm>
        </p:spPr>
        <p:txBody>
          <a:bodyPr>
            <a:normAutofit/>
          </a:bodyPr>
          <a:lstStyle/>
          <a:p>
            <a:pPr marL="342900" lvl="1" indent="-342900">
              <a:buFont typeface="Arial" pitchFamily="34" charset="0"/>
              <a:buChar char="•"/>
            </a:pPr>
            <a:r>
              <a:rPr lang="en-US" sz="2000" dirty="0" smtClean="0"/>
              <a:t>Data Definition Language, </a:t>
            </a:r>
            <a:r>
              <a:rPr lang="en-US" sz="2000" b="1" dirty="0" smtClean="0"/>
              <a:t>define, structurally</a:t>
            </a:r>
            <a:r>
              <a:rPr lang="en-US" sz="2000" dirty="0" smtClean="0"/>
              <a:t>  </a:t>
            </a:r>
            <a:r>
              <a:rPr lang="en-US" sz="2000" b="1" dirty="0" smtClean="0"/>
              <a:t>Change, Drop </a:t>
            </a:r>
            <a:r>
              <a:rPr lang="en-US" sz="2000" dirty="0" smtClean="0"/>
              <a:t>schema objects (Change the structure of the database)</a:t>
            </a:r>
          </a:p>
          <a:p>
            <a:pPr lvl="1"/>
            <a:r>
              <a:rPr lang="en-US" sz="1600" dirty="0" smtClean="0"/>
              <a:t>Create, alter, and drop schema objects and other database structures, including the database itself and database users. Most DDL statements start with the keywords CREATE, ALTER, or DROP</a:t>
            </a:r>
          </a:p>
          <a:p>
            <a:pPr lvl="1"/>
            <a:r>
              <a:rPr lang="en-US" sz="1600" dirty="0" smtClean="0"/>
              <a:t>Delete all the data in schema objects without removing the structure of these objects (TRUNCATE, unlike DELETE, it generates no undo data, which makes it faster than DELETE. Also, TRUNCATE does not invoke delete triggers)</a:t>
            </a:r>
          </a:p>
          <a:p>
            <a:pPr lvl="1"/>
            <a:r>
              <a:rPr lang="en-US" sz="1600" dirty="0" smtClean="0"/>
              <a:t>Grant and revoke privileges and roles (GRANT, REVOKE)</a:t>
            </a:r>
          </a:p>
          <a:p>
            <a:pPr lvl="1"/>
            <a:r>
              <a:rPr lang="en-US" sz="1600" dirty="0" smtClean="0"/>
              <a:t>Turn auditing options on and off (AUDIT, NOAUDIT)</a:t>
            </a:r>
          </a:p>
          <a:p>
            <a:pPr lvl="1"/>
            <a:r>
              <a:rPr lang="en-US" sz="1600" dirty="0" smtClean="0"/>
              <a:t>Add a comment to the </a:t>
            </a:r>
            <a:r>
              <a:rPr lang="en-US" sz="1600" b="1" dirty="0" smtClean="0"/>
              <a:t>data dictionary </a:t>
            </a:r>
            <a:r>
              <a:rPr lang="en-US" sz="1600" dirty="0" smtClean="0"/>
              <a:t>(COMMENT)</a:t>
            </a:r>
          </a:p>
          <a:p>
            <a:pPr marL="342900" lvl="1" indent="-342900">
              <a:buFont typeface="Arial" pitchFamily="34" charset="0"/>
              <a:buChar char="•"/>
            </a:pPr>
            <a:r>
              <a:rPr lang="en-US" sz="2000" dirty="0" smtClean="0"/>
              <a:t>An implicit COMMIT occurs immediately before the database executes a DDL statement and a COMMIT or ROLLBACK occurs immediately afterward</a:t>
            </a:r>
          </a:p>
          <a:p>
            <a:pPr lvl="1"/>
            <a:endParaRPr lang="en-US" sz="1600" dirty="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DML</a:t>
            </a:r>
            <a:endParaRPr lang="en-US" sz="3200" dirty="0"/>
          </a:p>
        </p:txBody>
      </p:sp>
      <p:sp>
        <p:nvSpPr>
          <p:cNvPr id="3" name="Content Placeholder 2"/>
          <p:cNvSpPr>
            <a:spLocks noGrp="1"/>
          </p:cNvSpPr>
          <p:nvPr>
            <p:ph idx="1"/>
          </p:nvPr>
        </p:nvSpPr>
        <p:spPr>
          <a:xfrm>
            <a:off x="609600" y="914400"/>
            <a:ext cx="8229600" cy="5715000"/>
          </a:xfrm>
        </p:spPr>
        <p:txBody>
          <a:bodyPr>
            <a:normAutofit/>
          </a:bodyPr>
          <a:lstStyle/>
          <a:p>
            <a:pPr marL="342900" lvl="1" indent="-342900">
              <a:buFont typeface="Arial" pitchFamily="34" charset="0"/>
              <a:buChar char="•"/>
            </a:pPr>
            <a:r>
              <a:rPr lang="en-US" sz="2000" dirty="0" smtClean="0"/>
              <a:t>Data Manipulation</a:t>
            </a:r>
            <a:r>
              <a:rPr lang="en-US" sz="2000" b="1" dirty="0" smtClean="0"/>
              <a:t> </a:t>
            </a:r>
            <a:r>
              <a:rPr lang="en-US" sz="2000" dirty="0" smtClean="0"/>
              <a:t>Language, </a:t>
            </a:r>
            <a:r>
              <a:rPr lang="en-US" sz="2000" b="1" dirty="0" smtClean="0"/>
              <a:t>query</a:t>
            </a:r>
            <a:r>
              <a:rPr lang="en-US" sz="2000" dirty="0" smtClean="0"/>
              <a:t> or </a:t>
            </a:r>
            <a:r>
              <a:rPr lang="en-US" sz="2000" b="1" dirty="0" smtClean="0"/>
              <a:t>manipulate </a:t>
            </a:r>
            <a:r>
              <a:rPr lang="en-US" sz="2000" dirty="0" smtClean="0"/>
              <a:t>schema objects (Change the content of the database)</a:t>
            </a:r>
          </a:p>
          <a:p>
            <a:pPr lvl="1"/>
            <a:r>
              <a:rPr lang="en-US" sz="1600" dirty="0" smtClean="0"/>
              <a:t>Retrieve or fetch data from one or more tables or views (SELECT)</a:t>
            </a:r>
          </a:p>
          <a:p>
            <a:pPr lvl="1"/>
            <a:r>
              <a:rPr lang="en-US" sz="1600" dirty="0" smtClean="0"/>
              <a:t>Add new rows of data into a table or view (INSERT) by specifying a list of column values or using a </a:t>
            </a:r>
            <a:r>
              <a:rPr lang="en-US" sz="1600" dirty="0" err="1" smtClean="0"/>
              <a:t>subquery</a:t>
            </a:r>
            <a:r>
              <a:rPr lang="en-US" sz="1600" dirty="0" smtClean="0"/>
              <a:t> to select and manipulate existing data</a:t>
            </a:r>
          </a:p>
          <a:p>
            <a:pPr lvl="1"/>
            <a:r>
              <a:rPr lang="en-US" sz="1600" dirty="0" smtClean="0"/>
              <a:t>Change column values in existing rows of a table or view (UPDATE)</a:t>
            </a:r>
          </a:p>
          <a:p>
            <a:pPr lvl="1"/>
            <a:r>
              <a:rPr lang="en-US" sz="1600" dirty="0" smtClean="0"/>
              <a:t>Update or insert rows conditionally into a table or view (MERGE) </a:t>
            </a:r>
          </a:p>
          <a:p>
            <a:pPr lvl="1"/>
            <a:r>
              <a:rPr lang="en-US" sz="1600" dirty="0" smtClean="0"/>
              <a:t>Remove rows from tables or views (DELETE)</a:t>
            </a:r>
          </a:p>
          <a:p>
            <a:pPr lvl="1"/>
            <a:r>
              <a:rPr lang="en-US" sz="1600" dirty="0" smtClean="0"/>
              <a:t>View the execution plan for a SQL statement (EXPLAIN PLAN)</a:t>
            </a:r>
          </a:p>
          <a:p>
            <a:pPr lvl="1"/>
            <a:r>
              <a:rPr lang="en-US" sz="1600" dirty="0" smtClean="0"/>
              <a:t>Lock a table or view, temporarily limiting access by other users (LOCK TABLE)</a:t>
            </a:r>
          </a:p>
          <a:p>
            <a:r>
              <a:rPr lang="en-US" sz="2000" dirty="0" smtClean="0"/>
              <a:t>A collection of DML statements that forms a logical unit of work is called a transaction.  DML statements do not implicitly commit the current transaction</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Control Statements</a:t>
            </a:r>
            <a:endParaRPr lang="en-US" sz="3200" dirty="0"/>
          </a:p>
        </p:txBody>
      </p:sp>
      <p:sp>
        <p:nvSpPr>
          <p:cNvPr id="3" name="Content Placeholder 2"/>
          <p:cNvSpPr>
            <a:spLocks noGrp="1"/>
          </p:cNvSpPr>
          <p:nvPr>
            <p:ph idx="1"/>
          </p:nvPr>
        </p:nvSpPr>
        <p:spPr>
          <a:xfrm>
            <a:off x="609600" y="914400"/>
            <a:ext cx="8229600" cy="5715000"/>
          </a:xfrm>
        </p:spPr>
        <p:txBody>
          <a:bodyPr>
            <a:normAutofit/>
          </a:bodyPr>
          <a:lstStyle/>
          <a:p>
            <a:pPr marL="342900" lvl="1" indent="-342900">
              <a:buFont typeface="Arial" pitchFamily="34" charset="0"/>
              <a:buChar char="•"/>
            </a:pPr>
            <a:r>
              <a:rPr lang="en-US" sz="2000" dirty="0" smtClean="0"/>
              <a:t>Transaction Control Statements - Manage the changes made by DML statements and group DML statements into transactions</a:t>
            </a:r>
          </a:p>
          <a:p>
            <a:pPr lvl="1"/>
            <a:r>
              <a:rPr lang="en-US" sz="1600" dirty="0" smtClean="0"/>
              <a:t>Make changes to a transaction permanent (COMMIT)</a:t>
            </a:r>
          </a:p>
          <a:p>
            <a:pPr lvl="1"/>
            <a:r>
              <a:rPr lang="en-US" sz="1600" dirty="0" smtClean="0"/>
              <a:t>Undo the changes in a transaction, since the transaction started (ROLLBACK) or since a </a:t>
            </a:r>
            <a:r>
              <a:rPr lang="en-US" sz="1600" dirty="0" err="1" smtClean="0"/>
              <a:t>savepoint</a:t>
            </a:r>
            <a:r>
              <a:rPr lang="en-US" sz="1600" dirty="0" smtClean="0"/>
              <a:t> (ROLLBACK TO SAVEPOINT)</a:t>
            </a:r>
          </a:p>
          <a:p>
            <a:pPr lvl="1"/>
            <a:r>
              <a:rPr lang="en-US" sz="1600" dirty="0" smtClean="0"/>
              <a:t>Set a point to which you can roll back (SAVEPOINT)</a:t>
            </a:r>
          </a:p>
          <a:p>
            <a:pPr lvl="1"/>
            <a:r>
              <a:rPr lang="en-US" sz="1600" dirty="0" smtClean="0"/>
              <a:t>Establish properties for a transaction (SET TRANSACTION) </a:t>
            </a:r>
          </a:p>
          <a:p>
            <a:pPr lvl="1"/>
            <a:r>
              <a:rPr lang="en-US" sz="1600" dirty="0" smtClean="0"/>
              <a:t>Remove rows from tables or views (DELETE)</a:t>
            </a:r>
          </a:p>
          <a:p>
            <a:pPr lvl="1"/>
            <a:r>
              <a:rPr lang="en-US" sz="1600" dirty="0" smtClean="0"/>
              <a:t>Specify whether a deferrable integrity constraint is checked following each DML statement or when the transaction is committed (SET CONSTRAINT)</a:t>
            </a:r>
          </a:p>
          <a:p>
            <a:pPr lvl="1"/>
            <a:endParaRPr lang="en-US" sz="1600"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Control Statements (Cont.)</a:t>
            </a:r>
            <a:endParaRPr lang="en-US" sz="3200" dirty="0"/>
          </a:p>
        </p:txBody>
      </p:sp>
      <p:sp>
        <p:nvSpPr>
          <p:cNvPr id="3" name="Content Placeholder 2"/>
          <p:cNvSpPr>
            <a:spLocks noGrp="1"/>
          </p:cNvSpPr>
          <p:nvPr>
            <p:ph idx="1"/>
          </p:nvPr>
        </p:nvSpPr>
        <p:spPr>
          <a:xfrm>
            <a:off x="609600" y="914400"/>
            <a:ext cx="8229600" cy="5715000"/>
          </a:xfrm>
        </p:spPr>
        <p:txBody>
          <a:bodyPr>
            <a:normAutofit/>
          </a:bodyPr>
          <a:lstStyle/>
          <a:p>
            <a:pPr marL="342900" lvl="1" indent="-342900">
              <a:buFont typeface="Arial" pitchFamily="34" charset="0"/>
              <a:buChar char="•"/>
            </a:pPr>
            <a:r>
              <a:rPr lang="en-US" sz="2000" dirty="0" smtClean="0"/>
              <a:t>Session Control Statements - Dynamically manage the properties of a user session</a:t>
            </a:r>
            <a:endParaRPr lang="en-US" sz="1600" dirty="0" smtClean="0"/>
          </a:p>
          <a:p>
            <a:pPr lvl="1"/>
            <a:r>
              <a:rPr lang="en-US" sz="1600" dirty="0" smtClean="0"/>
              <a:t>Alter the current session by performing a specialized function, such as enabling and disabling SQL tracing (ALTER SESSION)</a:t>
            </a:r>
          </a:p>
          <a:p>
            <a:pPr lvl="1"/>
            <a:r>
              <a:rPr lang="en-US" sz="1600" dirty="0" smtClean="0"/>
              <a:t>Enable and disable roles, which are groups of privileges, for the current session (SET ROLE)</a:t>
            </a:r>
          </a:p>
          <a:p>
            <a:pPr lvl="1"/>
            <a:r>
              <a:rPr lang="en-US" sz="1600" dirty="0" smtClean="0"/>
              <a:t>Session control statements do not implicitly commit the current transaction</a:t>
            </a:r>
          </a:p>
          <a:p>
            <a:pPr marL="342900" lvl="1" indent="-342900">
              <a:buFont typeface="Arial" pitchFamily="34" charset="0"/>
              <a:buChar char="•"/>
            </a:pPr>
            <a:r>
              <a:rPr lang="en-US" sz="2000" dirty="0" smtClean="0"/>
              <a:t>System Control Statements - Change the properties of the database </a:t>
            </a:r>
            <a:r>
              <a:rPr lang="en-US" sz="2000" b="1" dirty="0" smtClean="0"/>
              <a:t>instance </a:t>
            </a:r>
            <a:endParaRPr lang="en-US" sz="2000" dirty="0" smtClean="0"/>
          </a:p>
          <a:p>
            <a:pPr lvl="1"/>
            <a:r>
              <a:rPr lang="en-US" sz="1600" dirty="0" smtClean="0"/>
              <a:t>The only system control statement is ALTER SYSTEM. It enables you to change settings such as the minimum number of shared servers, terminate a session, and perform other system-level tasks</a:t>
            </a:r>
          </a:p>
          <a:p>
            <a:pPr lvl="1"/>
            <a:endParaRPr lang="en-US" sz="1600" dirty="0"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Embedded SQL Statements</a:t>
            </a:r>
            <a:endParaRPr lang="en-US" sz="3200" dirty="0"/>
          </a:p>
        </p:txBody>
      </p:sp>
      <p:sp>
        <p:nvSpPr>
          <p:cNvPr id="3" name="Content Placeholder 2"/>
          <p:cNvSpPr>
            <a:spLocks noGrp="1"/>
          </p:cNvSpPr>
          <p:nvPr>
            <p:ph idx="1"/>
          </p:nvPr>
        </p:nvSpPr>
        <p:spPr>
          <a:xfrm>
            <a:off x="609600" y="914400"/>
            <a:ext cx="8229600" cy="5715000"/>
          </a:xfrm>
        </p:spPr>
        <p:txBody>
          <a:bodyPr>
            <a:normAutofit/>
          </a:bodyPr>
          <a:lstStyle/>
          <a:p>
            <a:pPr marL="342900" lvl="1" indent="-342900">
              <a:buFont typeface="Arial" pitchFamily="34" charset="0"/>
              <a:buChar char="•"/>
            </a:pPr>
            <a:r>
              <a:rPr lang="en-US" sz="2000" dirty="0" smtClean="0"/>
              <a:t>Incorporate DDL, DML, and transaction control statements within a procedural language program. They are used with the Oracle </a:t>
            </a:r>
            <a:r>
              <a:rPr lang="en-US" sz="2000" dirty="0" err="1" smtClean="0"/>
              <a:t>precompilers</a:t>
            </a:r>
            <a:r>
              <a:rPr lang="en-US" sz="2000" dirty="0" smtClean="0"/>
              <a:t>. Embedded SQL is one approach to incorporating SQL in your procedural language applications. Another approach is to use a procedural API such as Open Database Connectivity (ODBC) or Java Database Connectivity (JDBC)</a:t>
            </a:r>
          </a:p>
          <a:p>
            <a:pPr lvl="1"/>
            <a:r>
              <a:rPr lang="en-US" sz="1600" dirty="0" smtClean="0"/>
              <a:t>Define, allocate, and release cursors (DECLARE CURSOR, OPEN, CLOSE)</a:t>
            </a:r>
          </a:p>
          <a:p>
            <a:pPr lvl="1"/>
            <a:r>
              <a:rPr lang="en-US" sz="1600" dirty="0" smtClean="0"/>
              <a:t>Specify a database and connect to it (DECLARE DATABASE, CONNECT)</a:t>
            </a:r>
          </a:p>
          <a:p>
            <a:pPr lvl="1"/>
            <a:r>
              <a:rPr lang="en-US" sz="1600" dirty="0" smtClean="0"/>
              <a:t>Assign variable names (DECLARE STATEMENT)</a:t>
            </a:r>
          </a:p>
          <a:p>
            <a:pPr lvl="1"/>
            <a:r>
              <a:rPr lang="en-US" sz="1600" dirty="0" smtClean="0"/>
              <a:t>Initialize descriptors (DESCRIBE)</a:t>
            </a:r>
          </a:p>
          <a:p>
            <a:pPr lvl="1"/>
            <a:r>
              <a:rPr lang="en-US" sz="1600" dirty="0" smtClean="0"/>
              <a:t>Specify how error and warning conditions are handled (WHENEVER)</a:t>
            </a:r>
          </a:p>
          <a:p>
            <a:pPr lvl="1"/>
            <a:r>
              <a:rPr lang="en-US" sz="1600" dirty="0" smtClean="0"/>
              <a:t>Parse and run SQL statements (PREPARE, EXECUTE, EXECUTE IMMEDIATE)</a:t>
            </a:r>
          </a:p>
          <a:p>
            <a:pPr lvl="1"/>
            <a:r>
              <a:rPr lang="en-US" sz="1600" dirty="0" smtClean="0"/>
              <a:t>Retrieve data from the database (FETCH)</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Optimizer</a:t>
            </a:r>
            <a:endParaRPr lang="en-US" sz="3200" dirty="0"/>
          </a:p>
        </p:txBody>
      </p:sp>
      <p:sp>
        <p:nvSpPr>
          <p:cNvPr id="3" name="Content Placeholder 2"/>
          <p:cNvSpPr>
            <a:spLocks noGrp="1"/>
          </p:cNvSpPr>
          <p:nvPr>
            <p:ph idx="1"/>
          </p:nvPr>
        </p:nvSpPr>
        <p:spPr>
          <a:xfrm>
            <a:off x="609600" y="914400"/>
            <a:ext cx="8229600" cy="2057400"/>
          </a:xfrm>
        </p:spPr>
        <p:txBody>
          <a:bodyPr>
            <a:normAutofit/>
          </a:bodyPr>
          <a:lstStyle/>
          <a:p>
            <a:pPr marL="342900" lvl="1" indent="-342900">
              <a:buFont typeface="Arial" pitchFamily="34" charset="0"/>
              <a:buChar char="•"/>
            </a:pPr>
            <a:r>
              <a:rPr lang="en-US" sz="2000" dirty="0" smtClean="0"/>
              <a:t>A.K.A query optimizer, Cost-Based optimizer, it determines the most efficient means to access data (Only for DML)</a:t>
            </a:r>
          </a:p>
          <a:p>
            <a:pPr marL="342900" lvl="1" indent="-342900">
              <a:buFont typeface="Arial" pitchFamily="34" charset="0"/>
              <a:buChar char="•"/>
            </a:pPr>
            <a:r>
              <a:rPr lang="en-US" sz="2000" dirty="0" smtClean="0"/>
              <a:t>Optimizer Components</a:t>
            </a:r>
          </a:p>
          <a:p>
            <a:pPr lvl="1"/>
            <a:r>
              <a:rPr lang="en-US" sz="1600" b="1" dirty="0" smtClean="0"/>
              <a:t>Selectivity</a:t>
            </a:r>
            <a:r>
              <a:rPr lang="en-US" sz="1600" dirty="0" smtClean="0"/>
              <a:t> - represents a fraction of rows from a row set. The selectivity is tied to a query predicate, or a combination of predicates</a:t>
            </a:r>
          </a:p>
          <a:p>
            <a:pPr lvl="1"/>
            <a:r>
              <a:rPr lang="en-US" sz="1600" b="1" dirty="0" smtClean="0"/>
              <a:t>Cardinality</a:t>
            </a:r>
            <a:r>
              <a:rPr lang="en-US" sz="1600" dirty="0" smtClean="0"/>
              <a:t> - represents the number of rows in a row set</a:t>
            </a:r>
          </a:p>
          <a:p>
            <a:pPr lvl="1"/>
            <a:endParaRPr lang="en-US" sz="1600" dirty="0" smtClean="0"/>
          </a:p>
        </p:txBody>
      </p:sp>
      <p:pic>
        <p:nvPicPr>
          <p:cNvPr id="1027" name="Picture 3"/>
          <p:cNvPicPr>
            <a:picLocks noChangeAspect="1" noChangeArrowheads="1"/>
          </p:cNvPicPr>
          <p:nvPr/>
        </p:nvPicPr>
        <p:blipFill>
          <a:blip r:embed="rId2" cstate="print"/>
          <a:srcRect/>
          <a:stretch>
            <a:fillRect/>
          </a:stretch>
        </p:blipFill>
        <p:spPr bwMode="auto">
          <a:xfrm>
            <a:off x="1981200" y="3048000"/>
            <a:ext cx="4514850" cy="3600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Access Paths/Optimizer Statistics</a:t>
            </a:r>
            <a:endParaRPr lang="en-US" sz="3200" dirty="0"/>
          </a:p>
        </p:txBody>
      </p:sp>
      <p:sp>
        <p:nvSpPr>
          <p:cNvPr id="3" name="Content Placeholder 2"/>
          <p:cNvSpPr>
            <a:spLocks noGrp="1"/>
          </p:cNvSpPr>
          <p:nvPr>
            <p:ph idx="1"/>
          </p:nvPr>
        </p:nvSpPr>
        <p:spPr>
          <a:xfrm>
            <a:off x="609600" y="914400"/>
            <a:ext cx="8229600" cy="5029200"/>
          </a:xfrm>
        </p:spPr>
        <p:txBody>
          <a:bodyPr>
            <a:normAutofit/>
          </a:bodyPr>
          <a:lstStyle/>
          <a:p>
            <a:pPr marL="342900" lvl="1" indent="-342900">
              <a:buFont typeface="Arial" pitchFamily="34" charset="0"/>
              <a:buChar char="•"/>
            </a:pPr>
            <a:r>
              <a:rPr lang="en-US" sz="2000" dirty="0" smtClean="0"/>
              <a:t>Access Paths is the way in which data is retrieved from the database</a:t>
            </a:r>
          </a:p>
          <a:p>
            <a:pPr lvl="1"/>
            <a:r>
              <a:rPr lang="en-US" sz="1600" dirty="0" smtClean="0"/>
              <a:t>Full table scans</a:t>
            </a:r>
          </a:p>
          <a:p>
            <a:pPr lvl="1"/>
            <a:r>
              <a:rPr lang="en-US" sz="1600" dirty="0" err="1" smtClean="0"/>
              <a:t>Rowid</a:t>
            </a:r>
            <a:r>
              <a:rPr lang="en-US" sz="1600" dirty="0" smtClean="0"/>
              <a:t> scans</a:t>
            </a:r>
          </a:p>
          <a:p>
            <a:pPr lvl="1"/>
            <a:r>
              <a:rPr lang="en-US" sz="1600" dirty="0" smtClean="0"/>
              <a:t>Index scans</a:t>
            </a:r>
          </a:p>
          <a:p>
            <a:pPr lvl="1"/>
            <a:r>
              <a:rPr lang="en-US" sz="1600" dirty="0" smtClean="0"/>
              <a:t>Cluster scans</a:t>
            </a:r>
          </a:p>
          <a:p>
            <a:pPr lvl="1"/>
            <a:r>
              <a:rPr lang="en-US" sz="1600" dirty="0" smtClean="0"/>
              <a:t>Hash scans</a:t>
            </a:r>
          </a:p>
          <a:p>
            <a:pPr marL="342900" lvl="1" indent="-342900">
              <a:buFont typeface="Arial" pitchFamily="34" charset="0"/>
              <a:buChar char="•"/>
            </a:pPr>
            <a:r>
              <a:rPr lang="en-US" sz="2000" dirty="0" smtClean="0"/>
              <a:t>Optimizer statistics are a collection of data that describe details about the database and the objects in the database</a:t>
            </a:r>
          </a:p>
          <a:p>
            <a:pPr lvl="1"/>
            <a:r>
              <a:rPr lang="en-US" sz="1600" dirty="0" smtClean="0"/>
              <a:t>Table statistics</a:t>
            </a:r>
          </a:p>
          <a:p>
            <a:pPr lvl="1"/>
            <a:r>
              <a:rPr lang="en-US" sz="1600" dirty="0" smtClean="0"/>
              <a:t>Column statistics</a:t>
            </a:r>
          </a:p>
          <a:p>
            <a:pPr lvl="1"/>
            <a:r>
              <a:rPr lang="en-US" sz="1600" dirty="0" smtClean="0"/>
              <a:t>Index statistics</a:t>
            </a:r>
          </a:p>
          <a:p>
            <a:pPr lvl="1"/>
            <a:r>
              <a:rPr lang="en-US" sz="1600" dirty="0" smtClean="0"/>
              <a:t>System statistics</a:t>
            </a:r>
          </a:p>
          <a:p>
            <a:pPr lvl="1"/>
            <a:r>
              <a:rPr lang="en-US" sz="1600" dirty="0" smtClean="0"/>
              <a:t>Use DBMS_STATS package to gather statistics manually</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SQL processing</a:t>
            </a:r>
            <a:endParaRPr lang="en-US" sz="3200" dirty="0"/>
          </a:p>
        </p:txBody>
      </p:sp>
      <p:sp>
        <p:nvSpPr>
          <p:cNvPr id="3" name="Content Placeholder 2"/>
          <p:cNvSpPr>
            <a:spLocks noGrp="1"/>
          </p:cNvSpPr>
          <p:nvPr>
            <p:ph idx="1"/>
          </p:nvPr>
        </p:nvSpPr>
        <p:spPr>
          <a:xfrm>
            <a:off x="609600" y="914400"/>
            <a:ext cx="8229600" cy="457200"/>
          </a:xfrm>
        </p:spPr>
        <p:txBody>
          <a:bodyPr>
            <a:normAutofit/>
          </a:bodyPr>
          <a:lstStyle/>
          <a:p>
            <a:pPr marL="342900" lvl="1" indent="-342900">
              <a:buFont typeface="Arial" pitchFamily="34" charset="0"/>
              <a:buChar char="•"/>
            </a:pPr>
            <a:r>
              <a:rPr lang="en-US" sz="2000" dirty="0" smtClean="0"/>
              <a:t>Stages of the SQL processing</a:t>
            </a:r>
          </a:p>
        </p:txBody>
      </p:sp>
      <p:pic>
        <p:nvPicPr>
          <p:cNvPr id="2050" name="Picture 2"/>
          <p:cNvPicPr>
            <a:picLocks noChangeAspect="1" noChangeArrowheads="1"/>
          </p:cNvPicPr>
          <p:nvPr/>
        </p:nvPicPr>
        <p:blipFill>
          <a:blip r:embed="rId2" cstate="print"/>
          <a:srcRect/>
          <a:stretch>
            <a:fillRect/>
          </a:stretch>
        </p:blipFill>
        <p:spPr bwMode="auto">
          <a:xfrm>
            <a:off x="1752600" y="1371600"/>
            <a:ext cx="3581400" cy="548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SQL processing (Cont.)</a:t>
            </a:r>
            <a:endParaRPr lang="en-US" sz="3200" dirty="0"/>
          </a:p>
        </p:txBody>
      </p:sp>
      <p:sp>
        <p:nvSpPr>
          <p:cNvPr id="3" name="Content Placeholder 2"/>
          <p:cNvSpPr>
            <a:spLocks noGrp="1"/>
          </p:cNvSpPr>
          <p:nvPr>
            <p:ph idx="1"/>
          </p:nvPr>
        </p:nvSpPr>
        <p:spPr>
          <a:xfrm>
            <a:off x="609600" y="914400"/>
            <a:ext cx="8229600" cy="1524000"/>
          </a:xfrm>
        </p:spPr>
        <p:txBody>
          <a:bodyPr>
            <a:normAutofit/>
          </a:bodyPr>
          <a:lstStyle/>
          <a:p>
            <a:pPr marL="342900" lvl="1" indent="-342900">
              <a:buFont typeface="Arial" pitchFamily="34" charset="0"/>
              <a:buChar char="•"/>
            </a:pPr>
            <a:r>
              <a:rPr lang="en-US" sz="2000" dirty="0" smtClean="0"/>
              <a:t>SQL Parsing</a:t>
            </a:r>
          </a:p>
          <a:p>
            <a:pPr lvl="1"/>
            <a:r>
              <a:rPr lang="en-US" sz="1600" dirty="0" smtClean="0"/>
              <a:t>Hard parse (SQL statement hashed ID does NOT exist in Shared SQL Area, library cache miss). Need hold the latch (lock) during visiting/updating data dictionary and data dictionary cache and the Shared SQL Area</a:t>
            </a:r>
          </a:p>
          <a:p>
            <a:pPr lvl="1"/>
            <a:r>
              <a:rPr lang="en-US" sz="1600" dirty="0" smtClean="0"/>
              <a:t>Soft parse (Library cache hit)</a:t>
            </a:r>
          </a:p>
        </p:txBody>
      </p:sp>
      <p:pic>
        <p:nvPicPr>
          <p:cNvPr id="3074" name="Picture 2"/>
          <p:cNvPicPr>
            <a:picLocks noChangeAspect="1" noChangeArrowheads="1"/>
          </p:cNvPicPr>
          <p:nvPr/>
        </p:nvPicPr>
        <p:blipFill>
          <a:blip r:embed="rId2" cstate="print"/>
          <a:srcRect/>
          <a:stretch>
            <a:fillRect/>
          </a:stretch>
        </p:blipFill>
        <p:spPr bwMode="auto">
          <a:xfrm>
            <a:off x="1447800" y="2590800"/>
            <a:ext cx="6238875" cy="4171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Database Instance Structures</a:t>
            </a:r>
            <a:endParaRPr lang="en-US" sz="3200" dirty="0"/>
          </a:p>
        </p:txBody>
      </p:sp>
      <p:sp>
        <p:nvSpPr>
          <p:cNvPr id="3" name="Content Placeholder 2"/>
          <p:cNvSpPr>
            <a:spLocks noGrp="1"/>
          </p:cNvSpPr>
          <p:nvPr>
            <p:ph idx="1"/>
          </p:nvPr>
        </p:nvSpPr>
        <p:spPr>
          <a:xfrm>
            <a:off x="533400" y="1066800"/>
            <a:ext cx="8229600" cy="4525963"/>
          </a:xfrm>
        </p:spPr>
        <p:txBody>
          <a:bodyPr>
            <a:normAutofit/>
          </a:bodyPr>
          <a:lstStyle/>
          <a:p>
            <a:r>
              <a:rPr lang="en-US" sz="2000" dirty="0" smtClean="0"/>
              <a:t>Oracle Database Processes</a:t>
            </a:r>
          </a:p>
          <a:p>
            <a:pPr lvl="1"/>
            <a:r>
              <a:rPr lang="en-US" sz="1600" dirty="0" smtClean="0"/>
              <a:t>Client processes (Client side)</a:t>
            </a:r>
            <a:br>
              <a:rPr lang="en-US" sz="1600" dirty="0" smtClean="0"/>
            </a:br>
            <a:r>
              <a:rPr lang="en-US" sz="1600" dirty="0" smtClean="0"/>
              <a:t>These processes are created and maintained to run the software code of an application program or an Oracle tool. Most environments have separate computers for client processes.</a:t>
            </a:r>
          </a:p>
          <a:p>
            <a:pPr lvl="1"/>
            <a:r>
              <a:rPr lang="en-US" sz="1600" dirty="0" smtClean="0"/>
              <a:t>Server processes (Server side) </a:t>
            </a:r>
            <a:br>
              <a:rPr lang="en-US" sz="1600" dirty="0" smtClean="0"/>
            </a:br>
            <a:r>
              <a:rPr lang="en-US" sz="1600" dirty="0"/>
              <a:t>These processes </a:t>
            </a:r>
            <a:r>
              <a:rPr lang="en-US" sz="1600" dirty="0" smtClean="0"/>
              <a:t>communicate with client processes and interact with Oracle Database to fulfill requests. These processes communicate </a:t>
            </a:r>
          </a:p>
          <a:p>
            <a:pPr lvl="1"/>
            <a:r>
              <a:rPr lang="en-US" sz="1600" dirty="0" smtClean="0"/>
              <a:t>Background processes (Server side)</a:t>
            </a:r>
            <a:br>
              <a:rPr lang="en-US" sz="1600" dirty="0" smtClean="0"/>
            </a:br>
            <a:r>
              <a:rPr lang="en-US" sz="1600" dirty="0" smtClean="0"/>
              <a:t>These processes consolidate functions that would otherwise be handled by multiple Oracle Database programs running for each client process. Background processes asynchronously perform I/O and monitor other Oracle Database processes to provide increased parallelism for better performance and reliability.</a:t>
            </a:r>
          </a:p>
          <a:p>
            <a:pPr lvl="1"/>
            <a:endParaRPr lang="en-US" sz="1400" dirty="0"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Server-Side Programming</a:t>
            </a:r>
            <a:endParaRPr lang="en-US" sz="3200" dirty="0"/>
          </a:p>
        </p:txBody>
      </p:sp>
      <p:sp>
        <p:nvSpPr>
          <p:cNvPr id="3" name="Content Placeholder 2"/>
          <p:cNvSpPr>
            <a:spLocks noGrp="1"/>
          </p:cNvSpPr>
          <p:nvPr>
            <p:ph idx="1"/>
          </p:nvPr>
        </p:nvSpPr>
        <p:spPr>
          <a:xfrm>
            <a:off x="609600" y="914400"/>
            <a:ext cx="8229600" cy="4953000"/>
          </a:xfrm>
        </p:spPr>
        <p:txBody>
          <a:bodyPr>
            <a:normAutofit/>
          </a:bodyPr>
          <a:lstStyle/>
          <a:p>
            <a:pPr marL="342900" lvl="1" indent="-342900">
              <a:buFont typeface="Arial" pitchFamily="34" charset="0"/>
              <a:buChar char="•"/>
            </a:pPr>
            <a:r>
              <a:rPr lang="en-US" sz="2000" dirty="0" smtClean="0"/>
              <a:t>SQL itself is not procedural </a:t>
            </a:r>
          </a:p>
          <a:p>
            <a:pPr lvl="1"/>
            <a:r>
              <a:rPr lang="en-US" sz="1600" dirty="0" smtClean="0"/>
              <a:t>Embed SQL statement in client procedural programming languages like C/C++/JAVA.</a:t>
            </a:r>
          </a:p>
          <a:p>
            <a:pPr lvl="1"/>
            <a:r>
              <a:rPr lang="en-US" sz="1600" dirty="0" smtClean="0"/>
              <a:t>Use server-side programming to develop data logic that resides in the database</a:t>
            </a:r>
          </a:p>
          <a:p>
            <a:pPr marL="1257300" lvl="2" indent="-342900">
              <a:buFont typeface="+mj-lt"/>
              <a:buAutoNum type="arabicPeriod"/>
            </a:pPr>
            <a:r>
              <a:rPr lang="en-US" sz="1600" dirty="0" smtClean="0"/>
              <a:t>PL/SQL (procedure, function, anonymous block which can be called on client side, say ODBC/JDBC/OCI)</a:t>
            </a:r>
          </a:p>
          <a:p>
            <a:pPr marL="1257300" lvl="2" indent="-342900">
              <a:buFont typeface="+mj-lt"/>
              <a:buAutoNum type="arabicPeriod"/>
            </a:pPr>
            <a:r>
              <a:rPr lang="en-US" sz="1600" dirty="0" smtClean="0"/>
              <a:t>Stored Java Procedure</a:t>
            </a:r>
            <a:br>
              <a:rPr lang="en-US" sz="1600" dirty="0" smtClean="0"/>
            </a:br>
            <a:r>
              <a:rPr lang="en-US" sz="1600" dirty="0" smtClean="0"/>
              <a:t>Is a Java method published to SQL and stored in the database. Like a PL/SQL subprogram, a Java procedure can be invoked directly with products like SQL*Plus or indirectly with a trigger. You can access it from any Oracle Net client—OCI, </a:t>
            </a:r>
            <a:r>
              <a:rPr lang="en-US" sz="1600" dirty="0" err="1" smtClean="0"/>
              <a:t>precompiler</a:t>
            </a:r>
            <a:r>
              <a:rPr lang="en-US" sz="1600" dirty="0" smtClean="0"/>
              <a:t>, or JDBC</a:t>
            </a:r>
            <a:br>
              <a:rPr lang="en-US" sz="1600" dirty="0" smtClean="0"/>
            </a:br>
            <a:r>
              <a:rPr lang="en-US" sz="1600" dirty="0" smtClean="0"/>
              <a:t>To publish Java methods, you write call specifications, which map Java method names, parameter types, and return types to their SQL counterparts. When called by client applications, a Java stored procedure can accept arguments, reference Java classes, and return Java result values</a:t>
            </a:r>
            <a:br>
              <a:rPr lang="en-US" sz="1600" dirty="0" smtClean="0"/>
            </a:br>
            <a:r>
              <a:rPr lang="en-US" sz="1600" dirty="0" smtClean="0"/>
              <a:t>Applications calling the Java method by referencing the name of the call specification. The run-time system looks up the call specification definition in the Oracle data dictionary and runs the corresponding Java method</a:t>
            </a:r>
          </a:p>
          <a:p>
            <a:pPr marL="1257300" lvl="2" indent="-342900">
              <a:buFont typeface="+mj-lt"/>
              <a:buAutoNum type="arabicPeriod"/>
            </a:pPr>
            <a:r>
              <a:rPr lang="en-US" sz="1600" i="1" dirty="0" smtClean="0"/>
              <a:t>Oracle Database Java Developer's Guide</a:t>
            </a:r>
            <a:endParaRPr lang="en-US" sz="1600" dirty="0"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Server-Side Programming (Cont.)</a:t>
            </a:r>
            <a:endParaRPr lang="en-US" sz="3200" dirty="0"/>
          </a:p>
        </p:txBody>
      </p:sp>
      <p:sp>
        <p:nvSpPr>
          <p:cNvPr id="3" name="Content Placeholder 2"/>
          <p:cNvSpPr>
            <a:spLocks noGrp="1"/>
          </p:cNvSpPr>
          <p:nvPr>
            <p:ph idx="1"/>
          </p:nvPr>
        </p:nvSpPr>
        <p:spPr>
          <a:xfrm>
            <a:off x="609600" y="914400"/>
            <a:ext cx="8229600" cy="381000"/>
          </a:xfrm>
        </p:spPr>
        <p:txBody>
          <a:bodyPr>
            <a:normAutofit lnSpcReduction="10000"/>
          </a:bodyPr>
          <a:lstStyle/>
          <a:p>
            <a:pPr marL="342900" lvl="1" indent="-342900">
              <a:buFont typeface="Arial" pitchFamily="34" charset="0"/>
              <a:buChar char="•"/>
            </a:pPr>
            <a:r>
              <a:rPr lang="en-US" sz="2000" dirty="0" smtClean="0"/>
              <a:t>PL/SQL</a:t>
            </a:r>
          </a:p>
          <a:p>
            <a:pPr lvl="1">
              <a:buNone/>
            </a:pPr>
            <a:endParaRPr lang="en-US" sz="1600" dirty="0" smtClean="0"/>
          </a:p>
        </p:txBody>
      </p:sp>
      <p:pic>
        <p:nvPicPr>
          <p:cNvPr id="4098" name="Picture 2"/>
          <p:cNvPicPr>
            <a:picLocks noChangeAspect="1" noChangeArrowheads="1"/>
          </p:cNvPicPr>
          <p:nvPr/>
        </p:nvPicPr>
        <p:blipFill>
          <a:blip r:embed="rId2" cstate="print"/>
          <a:srcRect/>
          <a:stretch>
            <a:fillRect/>
          </a:stretch>
        </p:blipFill>
        <p:spPr bwMode="auto">
          <a:xfrm>
            <a:off x="914400" y="1524000"/>
            <a:ext cx="6734175" cy="471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Server-Side Programming (Cont.)</a:t>
            </a:r>
            <a:endParaRPr lang="en-US" sz="3200" dirty="0"/>
          </a:p>
        </p:txBody>
      </p:sp>
      <p:sp>
        <p:nvSpPr>
          <p:cNvPr id="3" name="Content Placeholder 2"/>
          <p:cNvSpPr>
            <a:spLocks noGrp="1"/>
          </p:cNvSpPr>
          <p:nvPr>
            <p:ph idx="1"/>
          </p:nvPr>
        </p:nvSpPr>
        <p:spPr>
          <a:xfrm>
            <a:off x="609600" y="914400"/>
            <a:ext cx="8229600" cy="533400"/>
          </a:xfrm>
        </p:spPr>
        <p:txBody>
          <a:bodyPr>
            <a:normAutofit/>
          </a:bodyPr>
          <a:lstStyle/>
          <a:p>
            <a:pPr marL="342900" lvl="1" indent="-342900">
              <a:buFont typeface="Arial" pitchFamily="34" charset="0"/>
              <a:buChar char="•"/>
            </a:pPr>
            <a:r>
              <a:rPr lang="en-US" sz="2000" dirty="0" smtClean="0"/>
              <a:t>Stored Java procedures</a:t>
            </a:r>
            <a:endParaRPr lang="en-US" sz="1600" dirty="0" smtClean="0"/>
          </a:p>
        </p:txBody>
      </p:sp>
      <p:pic>
        <p:nvPicPr>
          <p:cNvPr id="5122" name="Picture 2"/>
          <p:cNvPicPr>
            <a:picLocks noChangeAspect="1" noChangeArrowheads="1"/>
          </p:cNvPicPr>
          <p:nvPr/>
        </p:nvPicPr>
        <p:blipFill>
          <a:blip r:embed="rId2" cstate="print"/>
          <a:srcRect/>
          <a:stretch>
            <a:fillRect/>
          </a:stretch>
        </p:blipFill>
        <p:spPr bwMode="auto">
          <a:xfrm>
            <a:off x="1524000" y="1676400"/>
            <a:ext cx="5410200" cy="3867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Server-Side Programming (Cont.)</a:t>
            </a:r>
            <a:endParaRPr lang="en-US" sz="3200" dirty="0"/>
          </a:p>
        </p:txBody>
      </p:sp>
      <p:sp>
        <p:nvSpPr>
          <p:cNvPr id="3" name="Content Placeholder 2"/>
          <p:cNvSpPr>
            <a:spLocks noGrp="1"/>
          </p:cNvSpPr>
          <p:nvPr>
            <p:ph idx="1"/>
          </p:nvPr>
        </p:nvSpPr>
        <p:spPr>
          <a:xfrm>
            <a:off x="609600" y="914400"/>
            <a:ext cx="8229600" cy="533400"/>
          </a:xfrm>
        </p:spPr>
        <p:txBody>
          <a:bodyPr>
            <a:normAutofit/>
          </a:bodyPr>
          <a:lstStyle/>
          <a:p>
            <a:pPr marL="342900" lvl="1" indent="-342900">
              <a:buFont typeface="Arial" pitchFamily="34" charset="0"/>
              <a:buChar char="•"/>
            </a:pPr>
            <a:r>
              <a:rPr lang="en-US" sz="2000" dirty="0" smtClean="0"/>
              <a:t>Oracle JVM Components Structure</a:t>
            </a:r>
            <a:endParaRPr lang="en-US" sz="1600" dirty="0" smtClean="0"/>
          </a:p>
        </p:txBody>
      </p:sp>
      <p:pic>
        <p:nvPicPr>
          <p:cNvPr id="6147" name="Picture 3"/>
          <p:cNvPicPr>
            <a:picLocks noChangeAspect="1" noChangeArrowheads="1"/>
          </p:cNvPicPr>
          <p:nvPr/>
        </p:nvPicPr>
        <p:blipFill>
          <a:blip r:embed="rId2" cstate="print"/>
          <a:srcRect/>
          <a:stretch>
            <a:fillRect/>
          </a:stretch>
        </p:blipFill>
        <p:spPr bwMode="auto">
          <a:xfrm>
            <a:off x="3124200" y="1524000"/>
            <a:ext cx="2619375" cy="4819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Server-Side Programming (Cont.)</a:t>
            </a:r>
            <a:endParaRPr lang="en-US" sz="3200" dirty="0"/>
          </a:p>
        </p:txBody>
      </p:sp>
      <p:sp>
        <p:nvSpPr>
          <p:cNvPr id="3" name="Content Placeholder 2"/>
          <p:cNvSpPr>
            <a:spLocks noGrp="1"/>
          </p:cNvSpPr>
          <p:nvPr>
            <p:ph idx="1"/>
          </p:nvPr>
        </p:nvSpPr>
        <p:spPr>
          <a:xfrm>
            <a:off x="609600" y="914400"/>
            <a:ext cx="8229600" cy="533400"/>
          </a:xfrm>
        </p:spPr>
        <p:txBody>
          <a:bodyPr>
            <a:normAutofit/>
          </a:bodyPr>
          <a:lstStyle/>
          <a:p>
            <a:pPr marL="342900" lvl="1" indent="-342900">
              <a:buFont typeface="Arial" pitchFamily="34" charset="0"/>
              <a:buChar char="•"/>
            </a:pPr>
            <a:r>
              <a:rPr lang="en-US" sz="2000" dirty="0" smtClean="0"/>
              <a:t>Main Oracle JVM Components </a:t>
            </a:r>
            <a:endParaRPr lang="en-US" sz="1600" dirty="0" smtClean="0"/>
          </a:p>
        </p:txBody>
      </p:sp>
      <p:pic>
        <p:nvPicPr>
          <p:cNvPr id="7171" name="Picture 3"/>
          <p:cNvPicPr>
            <a:picLocks noChangeAspect="1" noChangeArrowheads="1"/>
          </p:cNvPicPr>
          <p:nvPr/>
        </p:nvPicPr>
        <p:blipFill>
          <a:blip r:embed="rId2" cstate="print"/>
          <a:srcRect/>
          <a:stretch>
            <a:fillRect/>
          </a:stretch>
        </p:blipFill>
        <p:spPr bwMode="auto">
          <a:xfrm>
            <a:off x="1585913" y="1719263"/>
            <a:ext cx="5972175" cy="3419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Server-Side Programming (Cont.)</a:t>
            </a:r>
            <a:endParaRPr lang="en-US" sz="3200" dirty="0"/>
          </a:p>
        </p:txBody>
      </p:sp>
      <p:sp>
        <p:nvSpPr>
          <p:cNvPr id="3" name="Content Placeholder 2"/>
          <p:cNvSpPr>
            <a:spLocks noGrp="1"/>
          </p:cNvSpPr>
          <p:nvPr>
            <p:ph idx="1"/>
          </p:nvPr>
        </p:nvSpPr>
        <p:spPr>
          <a:xfrm>
            <a:off x="609600" y="914400"/>
            <a:ext cx="8229600" cy="533400"/>
          </a:xfrm>
        </p:spPr>
        <p:txBody>
          <a:bodyPr>
            <a:normAutofit/>
          </a:bodyPr>
          <a:lstStyle/>
          <a:p>
            <a:pPr marL="342900" lvl="1" indent="-342900">
              <a:buFont typeface="Arial" pitchFamily="34" charset="0"/>
              <a:buChar char="•"/>
            </a:pPr>
            <a:r>
              <a:rPr lang="en-US" sz="2000" dirty="0" smtClean="0"/>
              <a:t>Oracle JDBC Driver</a:t>
            </a:r>
            <a:endParaRPr lang="en-US" sz="1600" dirty="0" smtClean="0"/>
          </a:p>
        </p:txBody>
      </p:sp>
      <p:pic>
        <p:nvPicPr>
          <p:cNvPr id="8194" name="Picture 2"/>
          <p:cNvPicPr>
            <a:picLocks noChangeAspect="1" noChangeArrowheads="1"/>
          </p:cNvPicPr>
          <p:nvPr/>
        </p:nvPicPr>
        <p:blipFill>
          <a:blip r:embed="rId2" cstate="print"/>
          <a:srcRect/>
          <a:stretch>
            <a:fillRect/>
          </a:stretch>
        </p:blipFill>
        <p:spPr bwMode="auto">
          <a:xfrm>
            <a:off x="914400" y="1600200"/>
            <a:ext cx="7077075" cy="3752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Triggers</a:t>
            </a:r>
            <a:endParaRPr lang="en-US" sz="3200" dirty="0"/>
          </a:p>
        </p:txBody>
      </p:sp>
      <p:sp>
        <p:nvSpPr>
          <p:cNvPr id="3" name="Content Placeholder 2"/>
          <p:cNvSpPr>
            <a:spLocks noGrp="1"/>
          </p:cNvSpPr>
          <p:nvPr>
            <p:ph idx="1"/>
          </p:nvPr>
        </p:nvSpPr>
        <p:spPr>
          <a:xfrm>
            <a:off x="609600" y="914400"/>
            <a:ext cx="8229600" cy="4953000"/>
          </a:xfrm>
        </p:spPr>
        <p:txBody>
          <a:bodyPr>
            <a:normAutofit/>
          </a:bodyPr>
          <a:lstStyle/>
          <a:p>
            <a:pPr marL="342900" lvl="1" indent="-342900">
              <a:buFont typeface="Arial" pitchFamily="34" charset="0"/>
              <a:buChar char="•"/>
            </a:pPr>
            <a:r>
              <a:rPr lang="en-US" sz="2000" dirty="0" smtClean="0"/>
              <a:t>Is a compiled stored program unit, written in either PL/SQL or Java, that Oracle Database invokes ("fires") automatically whenever one of the following operations occurs:</a:t>
            </a:r>
          </a:p>
          <a:p>
            <a:pPr lvl="1"/>
            <a:r>
              <a:rPr lang="en-US" sz="1600" dirty="0" smtClean="0"/>
              <a:t>DML statements (modify data in schema objects) on a particular table or view, issued by any user</a:t>
            </a:r>
          </a:p>
          <a:p>
            <a:pPr lvl="1"/>
            <a:r>
              <a:rPr lang="en-US" sz="1600" dirty="0" smtClean="0"/>
              <a:t>DDL statements issued either by a particular user or any user</a:t>
            </a:r>
          </a:p>
          <a:p>
            <a:pPr lvl="1"/>
            <a:r>
              <a:rPr lang="en-US" sz="1600" dirty="0" smtClean="0"/>
              <a:t>Database events (User login or logoff, errors, and database startup or shutdown etc)</a:t>
            </a:r>
          </a:p>
          <a:p>
            <a:r>
              <a:rPr lang="en-US" sz="2000" dirty="0" smtClean="0"/>
              <a:t>Oracle strongly recommends that you only use triggers to enforce complex business rules not definable using an </a:t>
            </a:r>
            <a:r>
              <a:rPr lang="en-US" sz="2000" b="1" dirty="0" smtClean="0"/>
              <a:t>integrity constraint</a:t>
            </a:r>
            <a:endParaRPr lang="en-US" sz="2000" dirty="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Triggers (Cont.)</a:t>
            </a:r>
            <a:endParaRPr lang="en-US" sz="3200" dirty="0"/>
          </a:p>
        </p:txBody>
      </p:sp>
      <p:sp>
        <p:nvSpPr>
          <p:cNvPr id="3" name="Content Placeholder 2"/>
          <p:cNvSpPr>
            <a:spLocks noGrp="1"/>
          </p:cNvSpPr>
          <p:nvPr>
            <p:ph idx="1"/>
          </p:nvPr>
        </p:nvSpPr>
        <p:spPr>
          <a:xfrm>
            <a:off x="609600" y="914400"/>
            <a:ext cx="8229600" cy="4953000"/>
          </a:xfrm>
        </p:spPr>
        <p:txBody>
          <a:bodyPr>
            <a:normAutofit/>
          </a:bodyPr>
          <a:lstStyle/>
          <a:p>
            <a:pPr marL="342900" lvl="1" indent="-342900">
              <a:buFont typeface="Arial" pitchFamily="34" charset="0"/>
              <a:buChar char="•"/>
            </a:pPr>
            <a:r>
              <a:rPr lang="en-US" sz="2000" dirty="0" smtClean="0"/>
              <a:t>Types of triggers</a:t>
            </a:r>
          </a:p>
          <a:p>
            <a:pPr lvl="1"/>
            <a:r>
              <a:rPr lang="en-US" sz="1600" dirty="0" smtClean="0"/>
              <a:t>Row triggers</a:t>
            </a:r>
          </a:p>
          <a:p>
            <a:pPr lvl="1"/>
            <a:r>
              <a:rPr lang="en-US" sz="1600" dirty="0" smtClean="0"/>
              <a:t>Statement triggers</a:t>
            </a:r>
          </a:p>
          <a:p>
            <a:pPr lvl="1"/>
            <a:r>
              <a:rPr lang="en-US" sz="1600" dirty="0" smtClean="0"/>
              <a:t>INSTEAD OF triggers</a:t>
            </a:r>
          </a:p>
          <a:p>
            <a:pPr lvl="1"/>
            <a:r>
              <a:rPr lang="en-US" sz="1600" dirty="0" smtClean="0"/>
              <a:t>Event triggers</a:t>
            </a:r>
          </a:p>
          <a:p>
            <a:pPr lvl="1"/>
            <a:r>
              <a:rPr lang="en-US" sz="1600" dirty="0" smtClean="0"/>
              <a:t>A system event trigger can be caused by events such as database instance startup and shutdown or error messages</a:t>
            </a:r>
          </a:p>
          <a:p>
            <a:pPr lvl="1"/>
            <a:r>
              <a:rPr lang="en-US" sz="1600" dirty="0" smtClean="0"/>
              <a:t>A user event trigger is fired because of events related to user logon and logoff, DDL statements, and DML statements</a:t>
            </a:r>
          </a:p>
          <a:p>
            <a:pPr marL="342900" lvl="1" indent="-342900">
              <a:buFont typeface="Arial" pitchFamily="34" charset="0"/>
              <a:buChar char="•"/>
            </a:pPr>
            <a:r>
              <a:rPr lang="en-US" sz="2000" dirty="0" smtClean="0"/>
              <a:t>Timing for Triggers (Define whether the trigger action is to be run before or after the triggering statement)</a:t>
            </a:r>
          </a:p>
          <a:p>
            <a:pPr lvl="1"/>
            <a:r>
              <a:rPr lang="en-US" sz="1600" dirty="0" smtClean="0"/>
              <a:t>Before the firing statement</a:t>
            </a:r>
          </a:p>
          <a:p>
            <a:pPr lvl="1"/>
            <a:r>
              <a:rPr lang="en-US" sz="1600" dirty="0" smtClean="0"/>
              <a:t>Before each row affected by the firing statement</a:t>
            </a:r>
          </a:p>
          <a:p>
            <a:pPr lvl="1"/>
            <a:r>
              <a:rPr lang="en-US" sz="1600" dirty="0" smtClean="0"/>
              <a:t>After each row affected by the firing statement</a:t>
            </a:r>
          </a:p>
          <a:p>
            <a:pPr lvl="1"/>
            <a:r>
              <a:rPr lang="en-US" sz="1600" dirty="0" smtClean="0"/>
              <a:t>After each row affected by the firing statement</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0"/>
            <a:ext cx="8229600" cy="1143000"/>
          </a:xfrm>
        </p:spPr>
        <p:txBody>
          <a:bodyPr>
            <a:normAutofit fontScale="90000"/>
          </a:bodyPr>
          <a:lstStyle/>
          <a:p>
            <a:r>
              <a:rPr lang="en-US" dirty="0" smtClean="0"/>
              <a:t>III. Oracle </a:t>
            </a:r>
            <a:r>
              <a:rPr lang="en-US" dirty="0" smtClean="0"/>
              <a:t>Transaction Management</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Transaction</a:t>
            </a:r>
            <a:endParaRPr lang="en-US" sz="3200" dirty="0"/>
          </a:p>
        </p:txBody>
      </p:sp>
      <p:sp>
        <p:nvSpPr>
          <p:cNvPr id="3" name="Content Placeholder 2"/>
          <p:cNvSpPr>
            <a:spLocks noGrp="1"/>
          </p:cNvSpPr>
          <p:nvPr>
            <p:ph idx="1"/>
          </p:nvPr>
        </p:nvSpPr>
        <p:spPr>
          <a:xfrm>
            <a:off x="609600" y="914400"/>
            <a:ext cx="8229600" cy="5410200"/>
          </a:xfrm>
        </p:spPr>
        <p:txBody>
          <a:bodyPr>
            <a:normAutofit/>
          </a:bodyPr>
          <a:lstStyle/>
          <a:p>
            <a:pPr marL="342900" lvl="1" indent="-342900">
              <a:buFont typeface="Arial" pitchFamily="34" charset="0"/>
              <a:buChar char="•"/>
            </a:pPr>
            <a:r>
              <a:rPr lang="en-US" sz="2000" dirty="0" smtClean="0"/>
              <a:t>Is a logical, atomic unit of work that contains one or more SQL statements</a:t>
            </a:r>
          </a:p>
          <a:p>
            <a:pPr lvl="1"/>
            <a:r>
              <a:rPr lang="en-US" sz="1600" dirty="0" smtClean="0"/>
              <a:t>Atomicity. All tasks of a transaction are performed or none of them are. There are no partial transactions</a:t>
            </a:r>
          </a:p>
          <a:p>
            <a:pPr lvl="1"/>
            <a:r>
              <a:rPr lang="en-US" sz="1600" dirty="0" smtClean="0"/>
              <a:t>Consistency. The transaction takes the database from one consistent state to another consistent state</a:t>
            </a:r>
          </a:p>
          <a:p>
            <a:pPr lvl="1"/>
            <a:r>
              <a:rPr lang="en-US" sz="1600" dirty="0" smtClean="0"/>
              <a:t>Isolation. The effect of a transaction is not visible to other transactions until the transaction is committed</a:t>
            </a:r>
          </a:p>
          <a:p>
            <a:pPr lvl="1"/>
            <a:r>
              <a:rPr lang="en-US" sz="1600" dirty="0" smtClean="0"/>
              <a:t>Durability. Changes made by committed transactions are permanent. After a transaction completes, the database ensures through its recovery mechanisms that changes from the transaction are not lost</a:t>
            </a:r>
          </a:p>
          <a:p>
            <a:pPr marL="342900" lvl="1" indent="-342900">
              <a:buFont typeface="Arial" pitchFamily="34" charset="0"/>
              <a:buChar char="•"/>
            </a:pPr>
            <a:r>
              <a:rPr lang="en-US" sz="2000" dirty="0" smtClean="0"/>
              <a:t>Specifically a transaction contains ONE of the following </a:t>
            </a:r>
          </a:p>
          <a:p>
            <a:pPr lvl="1"/>
            <a:r>
              <a:rPr lang="en-US" sz="1600" dirty="0" smtClean="0"/>
              <a:t>One or more data manipulation language (DML) statements that together constitute an atomic change to the database</a:t>
            </a:r>
          </a:p>
          <a:p>
            <a:pPr lvl="1"/>
            <a:r>
              <a:rPr lang="en-US" sz="1600" dirty="0" smtClean="0"/>
              <a:t>One data definition language (DDL) statement</a:t>
            </a:r>
          </a:p>
          <a:p>
            <a:pPr marL="342900" lvl="1" indent="-342900">
              <a:buFont typeface="Arial" pitchFamily="34" charset="0"/>
              <a:buChar char="•"/>
            </a:pPr>
            <a:r>
              <a:rPr lang="en-US" sz="2000" dirty="0" smtClean="0"/>
              <a:t>Oracle supports Statement-Level Atomicity</a:t>
            </a:r>
          </a:p>
          <a:p>
            <a:pPr lvl="1"/>
            <a:r>
              <a:rPr lang="en-US" sz="1600" dirty="0" smtClean="0"/>
              <a:t>The failed statement does not impact the previous statement in one transaction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Database Instance Structures(Cont.)</a:t>
            </a:r>
            <a:endParaRPr lang="en-US" sz="3200" dirty="0"/>
          </a:p>
        </p:txBody>
      </p:sp>
      <p:sp>
        <p:nvSpPr>
          <p:cNvPr id="3" name="Content Placeholder 2"/>
          <p:cNvSpPr>
            <a:spLocks noGrp="1"/>
          </p:cNvSpPr>
          <p:nvPr>
            <p:ph idx="1"/>
          </p:nvPr>
        </p:nvSpPr>
        <p:spPr>
          <a:xfrm>
            <a:off x="533400" y="1066800"/>
            <a:ext cx="8229600" cy="4525963"/>
          </a:xfrm>
        </p:spPr>
        <p:txBody>
          <a:bodyPr/>
          <a:lstStyle/>
          <a:p>
            <a:r>
              <a:rPr lang="en-US" sz="2000" dirty="0" smtClean="0"/>
              <a:t>Instance Memory Structures</a:t>
            </a:r>
          </a:p>
          <a:p>
            <a:pPr lvl="1"/>
            <a:r>
              <a:rPr lang="en-US" sz="1600" dirty="0"/>
              <a:t>System Global Area (SGA)</a:t>
            </a:r>
            <a:br>
              <a:rPr lang="en-US" sz="1600" dirty="0"/>
            </a:br>
            <a:r>
              <a:rPr lang="en-US" sz="1600" dirty="0"/>
              <a:t>The SGA is a group of shared memory structures that contain data and control information for one database instance. Examples of SGA components include cached data blocks and shared SQL areas.</a:t>
            </a:r>
          </a:p>
          <a:p>
            <a:pPr lvl="1"/>
            <a:r>
              <a:rPr lang="en-US" sz="1600" dirty="0" smtClean="0"/>
              <a:t>Program Global Areas (PGA)</a:t>
            </a:r>
            <a:br>
              <a:rPr lang="en-US" sz="1600" dirty="0" smtClean="0"/>
            </a:br>
            <a:r>
              <a:rPr lang="en-US" sz="1600" dirty="0" smtClean="0"/>
              <a:t>A PGA is a memory region that contain data and control information for a server or background process. Access to the PGA is exclusive to the process. Each server process and background process has its own PGA.</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Transaction (Cont.)</a:t>
            </a:r>
            <a:endParaRPr lang="en-US" sz="3200" dirty="0"/>
          </a:p>
        </p:txBody>
      </p:sp>
      <p:sp>
        <p:nvSpPr>
          <p:cNvPr id="3" name="Content Placeholder 2"/>
          <p:cNvSpPr>
            <a:spLocks noGrp="1"/>
          </p:cNvSpPr>
          <p:nvPr>
            <p:ph idx="1"/>
          </p:nvPr>
        </p:nvSpPr>
        <p:spPr>
          <a:xfrm>
            <a:off x="609600" y="914400"/>
            <a:ext cx="8229600" cy="5638800"/>
          </a:xfrm>
        </p:spPr>
        <p:txBody>
          <a:bodyPr>
            <a:normAutofit/>
          </a:bodyPr>
          <a:lstStyle/>
          <a:p>
            <a:pPr marL="342900" lvl="1" indent="-342900">
              <a:buFont typeface="Arial" pitchFamily="34" charset="0"/>
              <a:buChar char="•"/>
            </a:pPr>
            <a:r>
              <a:rPr lang="en-US" sz="2000" dirty="0" smtClean="0"/>
              <a:t>Begin a transaction</a:t>
            </a:r>
          </a:p>
          <a:p>
            <a:pPr lvl="1"/>
            <a:r>
              <a:rPr lang="en-US" sz="1600" dirty="0" smtClean="0"/>
              <a:t>A transaction begins when the first executable SQL statement is encountered</a:t>
            </a:r>
          </a:p>
          <a:p>
            <a:pPr lvl="1"/>
            <a:r>
              <a:rPr lang="en-US" sz="1600" dirty="0" smtClean="0"/>
              <a:t>Then Oracle Database assigns the transaction to an available </a:t>
            </a:r>
            <a:r>
              <a:rPr lang="en-US" sz="1600" b="1" dirty="0" smtClean="0"/>
              <a:t>undo data segment </a:t>
            </a:r>
            <a:r>
              <a:rPr lang="en-US" sz="1600" dirty="0" smtClean="0"/>
              <a:t>to record the undo entries for the new transaction</a:t>
            </a:r>
          </a:p>
          <a:p>
            <a:pPr lvl="1"/>
            <a:r>
              <a:rPr lang="en-US" sz="1600" dirty="0" smtClean="0"/>
              <a:t>A transaction ID is not allocated until an undo segment and transaction table slot are allocated</a:t>
            </a:r>
          </a:p>
          <a:p>
            <a:pPr lvl="1"/>
            <a:r>
              <a:rPr lang="en-US" sz="1600" dirty="0" smtClean="0"/>
              <a:t>A transaction ID is unique to a transaction and represents the undo segment number, slot, and sequence number</a:t>
            </a:r>
          </a:p>
          <a:p>
            <a:pPr marL="342900" lvl="1" indent="-342900">
              <a:buFont typeface="Arial" pitchFamily="34" charset="0"/>
              <a:buChar char="•"/>
            </a:pPr>
            <a:r>
              <a:rPr lang="en-US" sz="2000" dirty="0" smtClean="0"/>
              <a:t>End a transaction when following action occurs</a:t>
            </a:r>
          </a:p>
          <a:p>
            <a:pPr lvl="1"/>
            <a:r>
              <a:rPr lang="en-US" sz="1600" dirty="0" smtClean="0"/>
              <a:t>A user issues a COMMIT or ROLLBACK statement </a:t>
            </a:r>
            <a:r>
              <a:rPr lang="en-US" sz="1600" i="1" dirty="0" smtClean="0"/>
              <a:t>without a SAVEPOINT clause</a:t>
            </a:r>
            <a:r>
              <a:rPr lang="en-US" sz="1600" dirty="0" smtClean="0"/>
              <a:t> One data definition language (DDL) statement</a:t>
            </a:r>
          </a:p>
          <a:p>
            <a:pPr lvl="1"/>
            <a:r>
              <a:rPr lang="en-US" sz="1600" dirty="0" smtClean="0"/>
              <a:t>A user runs a DDL command such as CREATE, DROP, RENAME, or ALTER</a:t>
            </a:r>
            <a:br>
              <a:rPr lang="en-US" sz="1600" dirty="0" smtClean="0"/>
            </a:br>
            <a:r>
              <a:rPr lang="en-US" sz="1600" dirty="0" smtClean="0"/>
              <a:t>The database issues an implicit COMMIT statement before and after every DDL statement</a:t>
            </a:r>
          </a:p>
          <a:p>
            <a:pPr lvl="1"/>
            <a:r>
              <a:rPr lang="en-US" sz="1600" dirty="0" smtClean="0"/>
              <a:t>A user exits normally from most Oracle Database utilities and tools, causing the current transaction to be implicitly committed. The commit behavior when a user disconnects is application-dependent and configurable</a:t>
            </a:r>
          </a:p>
          <a:p>
            <a:pPr lvl="1"/>
            <a:r>
              <a:rPr lang="en-US" sz="1600" dirty="0" smtClean="0"/>
              <a:t>A client process terminates abnormally, causing the transaction to be implicitly rolled back using metadata stored in the transaction table and the undo segment</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Transaction (Cont.)</a:t>
            </a:r>
            <a:endParaRPr lang="en-US" sz="3200" dirty="0"/>
          </a:p>
        </p:txBody>
      </p:sp>
      <p:sp>
        <p:nvSpPr>
          <p:cNvPr id="3" name="Content Placeholder 2"/>
          <p:cNvSpPr>
            <a:spLocks noGrp="1"/>
          </p:cNvSpPr>
          <p:nvPr>
            <p:ph idx="1"/>
          </p:nvPr>
        </p:nvSpPr>
        <p:spPr>
          <a:xfrm>
            <a:off x="609600" y="914400"/>
            <a:ext cx="8229600" cy="5638800"/>
          </a:xfrm>
        </p:spPr>
        <p:txBody>
          <a:bodyPr>
            <a:normAutofit/>
          </a:bodyPr>
          <a:lstStyle/>
          <a:p>
            <a:pPr marL="342900" lvl="1" indent="-342900">
              <a:buFont typeface="Arial" pitchFamily="34" charset="0"/>
              <a:buChar char="•"/>
            </a:pPr>
            <a:r>
              <a:rPr lang="en-US" sz="2000" dirty="0" smtClean="0"/>
              <a:t>We can give a transaction a name by</a:t>
            </a:r>
          </a:p>
          <a:p>
            <a:pPr lvl="1"/>
            <a:r>
              <a:rPr lang="en-US" sz="1600" dirty="0" smtClean="0"/>
              <a:t>SET TRANSACTION ... NAME statement, which if used must be first statement of the transaction</a:t>
            </a:r>
          </a:p>
          <a:p>
            <a:pPr lvl="1"/>
            <a:r>
              <a:rPr lang="en-US" sz="1600" dirty="0" smtClean="0"/>
              <a:t>Easier to monitor or triage the transaction by using the given name</a:t>
            </a:r>
          </a:p>
          <a:p>
            <a:pPr lvl="1"/>
            <a:r>
              <a:rPr lang="en-US" sz="1600" dirty="0" smtClean="0"/>
              <a:t>Easier to search for specific transaction in transaction auditing redo record (</a:t>
            </a:r>
            <a:r>
              <a:rPr lang="en-US" sz="1600" dirty="0" err="1" smtClean="0"/>
              <a:t>LogMiner</a:t>
            </a:r>
            <a:r>
              <a:rPr lang="en-US" sz="1600" dirty="0" smtClean="0"/>
              <a:t>).</a:t>
            </a:r>
          </a:p>
          <a:p>
            <a:pPr lvl="1"/>
            <a:r>
              <a:rPr lang="en-US" sz="1600" dirty="0" smtClean="0"/>
              <a:t>Can find specific transaction in V$TRANSACTION</a:t>
            </a:r>
          </a:p>
          <a:p>
            <a:pPr marL="342900" lvl="1" indent="-342900">
              <a:buFont typeface="Arial" pitchFamily="34" charset="0"/>
              <a:buChar char="•"/>
            </a:pPr>
            <a:r>
              <a:rPr lang="en-US" sz="2000" dirty="0" smtClean="0"/>
              <a:t>Before the transaction commits, the state of the data is as follows:</a:t>
            </a:r>
          </a:p>
          <a:p>
            <a:pPr lvl="1"/>
            <a:r>
              <a:rPr lang="en-US" sz="1600" dirty="0" smtClean="0"/>
              <a:t>Has generated </a:t>
            </a:r>
            <a:r>
              <a:rPr lang="en-US" sz="1600" b="1" dirty="0" smtClean="0"/>
              <a:t>undo data </a:t>
            </a:r>
            <a:r>
              <a:rPr lang="en-US" sz="1600" dirty="0" smtClean="0"/>
              <a:t>information in the SGA. The undo data contains the old data values changed by the SQL statements of the transaction</a:t>
            </a:r>
          </a:p>
          <a:p>
            <a:pPr lvl="1"/>
            <a:r>
              <a:rPr lang="en-US" sz="1600" dirty="0" smtClean="0"/>
              <a:t>Has generated redo in the </a:t>
            </a:r>
            <a:r>
              <a:rPr lang="en-US" sz="1600" b="1" dirty="0" smtClean="0"/>
              <a:t>online redo log buffer </a:t>
            </a:r>
            <a:r>
              <a:rPr lang="en-US" sz="1600" dirty="0" smtClean="0"/>
              <a:t>of the SGA. The redo log record contains the change to the data block and the change to the undo block</a:t>
            </a:r>
          </a:p>
          <a:p>
            <a:pPr lvl="1"/>
            <a:r>
              <a:rPr lang="en-US" sz="1600" dirty="0" smtClean="0"/>
              <a:t>Changes have been made to the database buffers of the SGA. Actually even for committed transaction, the changes stored in database buffers are not necessarily written to the data files immediately by  the database writer</a:t>
            </a:r>
          </a:p>
          <a:p>
            <a:pPr lvl="1"/>
            <a:r>
              <a:rPr lang="en-US" sz="1600" dirty="0" smtClean="0"/>
              <a:t>The rows affected by the data change are locked. Other users cannot change the data in the affected rows, nor can they see the uncommitted changes</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Transaction (Cont.)</a:t>
            </a:r>
            <a:endParaRPr lang="en-US" sz="3200" dirty="0"/>
          </a:p>
        </p:txBody>
      </p:sp>
      <p:sp>
        <p:nvSpPr>
          <p:cNvPr id="3" name="Content Placeholder 2"/>
          <p:cNvSpPr>
            <a:spLocks noGrp="1"/>
          </p:cNvSpPr>
          <p:nvPr>
            <p:ph idx="1"/>
          </p:nvPr>
        </p:nvSpPr>
        <p:spPr>
          <a:xfrm>
            <a:off x="609600" y="914400"/>
            <a:ext cx="8229600" cy="5638800"/>
          </a:xfrm>
        </p:spPr>
        <p:txBody>
          <a:bodyPr>
            <a:normAutofit/>
          </a:bodyPr>
          <a:lstStyle/>
          <a:p>
            <a:pPr marL="342900" lvl="1" indent="-342900">
              <a:buFont typeface="Arial" pitchFamily="34" charset="0"/>
              <a:buChar char="•"/>
            </a:pPr>
            <a:r>
              <a:rPr lang="en-US" sz="2000" dirty="0" smtClean="0"/>
              <a:t>Rollback to </a:t>
            </a:r>
            <a:r>
              <a:rPr lang="en-US" sz="2000" dirty="0" err="1" smtClean="0"/>
              <a:t>savepoint</a:t>
            </a:r>
            <a:endParaRPr lang="en-US" sz="2000" dirty="0" smtClean="0"/>
          </a:p>
          <a:p>
            <a:pPr lvl="1"/>
            <a:r>
              <a:rPr lang="en-US" sz="1600" dirty="0" smtClean="0"/>
              <a:t>Oracle Database rolls back only the statements run after the </a:t>
            </a:r>
            <a:r>
              <a:rPr lang="en-US" sz="1600" dirty="0" err="1" smtClean="0"/>
              <a:t>savepoint</a:t>
            </a:r>
            <a:endParaRPr lang="en-US" sz="1600" dirty="0" smtClean="0"/>
          </a:p>
          <a:p>
            <a:pPr lvl="1"/>
            <a:r>
              <a:rPr lang="en-US" sz="1600" dirty="0" smtClean="0"/>
              <a:t>Oracle Database preserves the </a:t>
            </a:r>
            <a:r>
              <a:rPr lang="en-US" sz="1600" dirty="0" err="1" smtClean="0"/>
              <a:t>savepoint</a:t>
            </a:r>
            <a:r>
              <a:rPr lang="en-US" sz="1600" dirty="0" smtClean="0"/>
              <a:t> specified in the ROLLBACK TO SAVEPOINT statement, but all subsequent </a:t>
            </a:r>
            <a:r>
              <a:rPr lang="en-US" sz="1600" dirty="0" err="1" smtClean="0"/>
              <a:t>savepoints</a:t>
            </a:r>
            <a:r>
              <a:rPr lang="en-US" sz="1600" dirty="0" smtClean="0"/>
              <a:t> are lost</a:t>
            </a:r>
          </a:p>
          <a:p>
            <a:pPr lvl="1"/>
            <a:r>
              <a:rPr lang="en-US" sz="1600" dirty="0" smtClean="0"/>
              <a:t>Oracle Database releases all table and row locks acquired after the specified </a:t>
            </a:r>
            <a:r>
              <a:rPr lang="en-US" sz="1600" dirty="0" err="1" smtClean="0"/>
              <a:t>savepoint</a:t>
            </a:r>
            <a:r>
              <a:rPr lang="en-US" sz="1600" dirty="0" smtClean="0"/>
              <a:t> but retains all data locks acquired previous to the </a:t>
            </a:r>
            <a:r>
              <a:rPr lang="en-US" sz="1600" dirty="0" err="1" smtClean="0"/>
              <a:t>savepoint</a:t>
            </a:r>
            <a:endParaRPr lang="en-US" sz="1600" dirty="0" smtClean="0"/>
          </a:p>
          <a:p>
            <a:pPr marL="342900" lvl="1" indent="-342900">
              <a:buFont typeface="Arial" pitchFamily="34" charset="0"/>
              <a:buChar char="•"/>
            </a:pPr>
            <a:r>
              <a:rPr lang="en-US" sz="2000" dirty="0" smtClean="0"/>
              <a:t>Rollback of Transactions:</a:t>
            </a:r>
          </a:p>
          <a:p>
            <a:pPr lvl="1"/>
            <a:r>
              <a:rPr lang="en-US" sz="1600" dirty="0" smtClean="0"/>
              <a:t>Undoes all changes made by all the SQL statements in the transaction by using the corresponding undo segments. (The transaction table entry for every active transaction contains a pointer to all the undo data (in reverse order of application) for the transaction)</a:t>
            </a:r>
          </a:p>
          <a:p>
            <a:pPr lvl="1"/>
            <a:r>
              <a:rPr lang="en-US" sz="1600" dirty="0" smtClean="0"/>
              <a:t>Releases all the locks of data held by the transaction</a:t>
            </a:r>
          </a:p>
          <a:p>
            <a:pPr lvl="1"/>
            <a:r>
              <a:rPr lang="en-US" sz="1600" dirty="0" smtClean="0"/>
              <a:t>Erases all </a:t>
            </a:r>
            <a:r>
              <a:rPr lang="en-US" sz="1600" dirty="0" err="1" smtClean="0"/>
              <a:t>savepoints</a:t>
            </a:r>
            <a:r>
              <a:rPr lang="en-US" sz="1600" dirty="0" smtClean="0"/>
              <a:t> in the transaction</a:t>
            </a:r>
          </a:p>
          <a:p>
            <a:pPr lvl="1"/>
            <a:r>
              <a:rPr lang="en-US" sz="1600" dirty="0" smtClean="0"/>
              <a:t>Ends the transaction</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Transaction (Cont.)</a:t>
            </a:r>
            <a:endParaRPr lang="en-US" sz="3200" dirty="0"/>
          </a:p>
        </p:txBody>
      </p:sp>
      <p:sp>
        <p:nvSpPr>
          <p:cNvPr id="3" name="Content Placeholder 2"/>
          <p:cNvSpPr>
            <a:spLocks noGrp="1"/>
          </p:cNvSpPr>
          <p:nvPr>
            <p:ph idx="1"/>
          </p:nvPr>
        </p:nvSpPr>
        <p:spPr>
          <a:xfrm>
            <a:off x="609600" y="914400"/>
            <a:ext cx="8229600" cy="5638800"/>
          </a:xfrm>
        </p:spPr>
        <p:txBody>
          <a:bodyPr>
            <a:normAutofit/>
          </a:bodyPr>
          <a:lstStyle/>
          <a:p>
            <a:pPr marL="342900" lvl="1" indent="-342900">
              <a:buFont typeface="Arial" pitchFamily="34" charset="0"/>
              <a:buChar char="•"/>
            </a:pPr>
            <a:r>
              <a:rPr lang="en-US" sz="2000" dirty="0" smtClean="0"/>
              <a:t>Commit the transaction</a:t>
            </a:r>
          </a:p>
          <a:p>
            <a:pPr lvl="1"/>
            <a:r>
              <a:rPr lang="en-US" sz="1600" dirty="0" smtClean="0"/>
              <a:t>A system change number (SCN) is generated for the COMMIT.</a:t>
            </a:r>
          </a:p>
          <a:p>
            <a:pPr lvl="1"/>
            <a:r>
              <a:rPr lang="en-US" sz="1600" dirty="0" smtClean="0"/>
              <a:t>The log writer (LGWR) process </a:t>
            </a:r>
            <a:r>
              <a:rPr lang="en-US" sz="1600" b="1" dirty="0" smtClean="0"/>
              <a:t>writes remaining redo log entries </a:t>
            </a:r>
            <a:r>
              <a:rPr lang="en-US" sz="1600" dirty="0" smtClean="0"/>
              <a:t>in the redo log buffers to the </a:t>
            </a:r>
            <a:r>
              <a:rPr lang="en-US" sz="1600" b="1" dirty="0" smtClean="0"/>
              <a:t>online redo log </a:t>
            </a:r>
            <a:r>
              <a:rPr lang="en-US" sz="1600" dirty="0" smtClean="0"/>
              <a:t>and writes the transaction </a:t>
            </a:r>
            <a:r>
              <a:rPr lang="en-US" sz="1600" b="1" dirty="0" smtClean="0"/>
              <a:t>SCN</a:t>
            </a:r>
            <a:r>
              <a:rPr lang="en-US" sz="1600" dirty="0" smtClean="0"/>
              <a:t> to the </a:t>
            </a:r>
            <a:r>
              <a:rPr lang="en-US" sz="1600" b="1" dirty="0" smtClean="0"/>
              <a:t>online redo log</a:t>
            </a:r>
            <a:r>
              <a:rPr lang="en-US" sz="1600" dirty="0" smtClean="0"/>
              <a:t>. </a:t>
            </a:r>
            <a:r>
              <a:rPr lang="en-US" sz="1600" i="1" dirty="0" smtClean="0"/>
              <a:t>This atomic event constitutes the commit of the transaction</a:t>
            </a:r>
          </a:p>
          <a:p>
            <a:pPr lvl="1"/>
            <a:r>
              <a:rPr lang="en-US" sz="1600" dirty="0" smtClean="0"/>
              <a:t>Oracle Database deletes </a:t>
            </a:r>
            <a:r>
              <a:rPr lang="en-US" sz="1600" dirty="0" err="1" smtClean="0"/>
              <a:t>savepoints</a:t>
            </a:r>
            <a:endParaRPr lang="en-US" sz="1600" dirty="0" smtClean="0"/>
          </a:p>
          <a:p>
            <a:pPr lvl="1"/>
            <a:r>
              <a:rPr lang="en-US" sz="1600" dirty="0" smtClean="0"/>
              <a:t>Oracle Database performs a </a:t>
            </a:r>
            <a:r>
              <a:rPr lang="en-US" sz="1600" b="1" dirty="0" smtClean="0"/>
              <a:t>commit cleanout.</a:t>
            </a:r>
            <a:r>
              <a:rPr lang="en-US" sz="1600" dirty="0" smtClean="0"/>
              <a:t> (Cache in SGA may stale)</a:t>
            </a:r>
            <a:r>
              <a:rPr lang="en-US" sz="1600" b="1" dirty="0" smtClean="0"/>
              <a:t/>
            </a:r>
            <a:br>
              <a:rPr lang="en-US" sz="1600" b="1" dirty="0" smtClean="0"/>
            </a:br>
            <a:r>
              <a:rPr lang="en-US" sz="1600" dirty="0" smtClean="0"/>
              <a:t>If modified blocks containing data from the committed transaction are</a:t>
            </a:r>
            <a:r>
              <a:rPr lang="en-US" sz="1600" b="1" dirty="0" smtClean="0"/>
              <a:t> still in the SGA, </a:t>
            </a:r>
            <a:r>
              <a:rPr lang="en-US" sz="1600" dirty="0" smtClean="0"/>
              <a:t>and if no other session is modifying them, then the database removes lock-related transaction information from the blocks. </a:t>
            </a:r>
            <a:r>
              <a:rPr lang="en-US" sz="1600" b="1" dirty="0" smtClean="0"/>
              <a:t>Ideally, the COMMIT cleans out the blocks so that a subsequent SELECT does not have to perform this task</a:t>
            </a:r>
          </a:p>
          <a:p>
            <a:pPr lvl="1"/>
            <a:r>
              <a:rPr lang="en-US" sz="1600" dirty="0" smtClean="0"/>
              <a:t>Oracle Database marks the transaction complete</a:t>
            </a:r>
          </a:p>
          <a:p>
            <a:pPr marL="342900" lvl="1" indent="-342900">
              <a:buFont typeface="Arial" pitchFamily="34" charset="0"/>
              <a:buChar char="•"/>
            </a:pPr>
            <a:r>
              <a:rPr lang="en-US" sz="2000" dirty="0" smtClean="0"/>
              <a:t>LGWR</a:t>
            </a:r>
          </a:p>
          <a:p>
            <a:pPr lvl="1"/>
            <a:r>
              <a:rPr lang="en-US" sz="1600" dirty="0" smtClean="0"/>
              <a:t>The default behavior is for LGWR to write redo to the online redo log synchronously and for transactions to wait for the buffered redo to be on disk before returning a commit to the user. However, for lower transaction commit latency, application developers can specify that redo be written asynchronously so that transactions need not wait for the redo to be on disk and can return from the COMMIT call immediately</a:t>
            </a:r>
          </a:p>
          <a:p>
            <a:pPr lvl="1"/>
            <a:endParaRPr lang="en-US" sz="1600" dirty="0"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Autonomous Transactions</a:t>
            </a:r>
            <a:endParaRPr lang="en-US" sz="3200" dirty="0"/>
          </a:p>
        </p:txBody>
      </p:sp>
      <p:sp>
        <p:nvSpPr>
          <p:cNvPr id="3" name="Content Placeholder 2"/>
          <p:cNvSpPr>
            <a:spLocks noGrp="1"/>
          </p:cNvSpPr>
          <p:nvPr>
            <p:ph idx="1"/>
          </p:nvPr>
        </p:nvSpPr>
        <p:spPr>
          <a:xfrm>
            <a:off x="609600" y="914400"/>
            <a:ext cx="8229600" cy="5638800"/>
          </a:xfrm>
        </p:spPr>
        <p:txBody>
          <a:bodyPr>
            <a:normAutofit/>
          </a:bodyPr>
          <a:lstStyle/>
          <a:p>
            <a:pPr marL="342900" lvl="1" indent="-342900">
              <a:buFont typeface="Arial" pitchFamily="34" charset="0"/>
              <a:buChar char="•"/>
            </a:pPr>
            <a:r>
              <a:rPr lang="en-US" sz="2000" dirty="0" smtClean="0"/>
              <a:t>Is an independent transaction that can be called from another transaction</a:t>
            </a:r>
            <a:endParaRPr lang="en-US" sz="1600" dirty="0" smtClean="0"/>
          </a:p>
          <a:p>
            <a:pPr lvl="1"/>
            <a:r>
              <a:rPr lang="en-US" sz="1600" dirty="0" smtClean="0"/>
              <a:t>The autonomous transaction does not see uncommitted changes made by the main transaction and does not share locks or resources with the main transaction</a:t>
            </a:r>
          </a:p>
          <a:p>
            <a:pPr lvl="1"/>
            <a:r>
              <a:rPr lang="en-US" sz="1600" dirty="0" smtClean="0"/>
              <a:t>Changes in an autonomous transaction are visible to other transactions upon commit of the autonomous transactions</a:t>
            </a:r>
          </a:p>
          <a:p>
            <a:pPr lvl="1"/>
            <a:r>
              <a:rPr lang="en-US" sz="1600" dirty="0" smtClean="0"/>
              <a:t>Autonomous transactions can start other autonomous transactions. There are no limits, other than resource limits, on how many levels of autonomous transactions can be called</a:t>
            </a:r>
            <a:endParaRPr lang="en-US" sz="1600" b="1" dirty="0" smtClean="0"/>
          </a:p>
          <a:p>
            <a:pPr marL="342900" lvl="1" indent="-342900">
              <a:buFont typeface="Arial" pitchFamily="34" charset="0"/>
              <a:buChar char="•"/>
            </a:pPr>
            <a:r>
              <a:rPr lang="en-US" sz="2000" dirty="0" smtClean="0"/>
              <a:t>Executed within an </a:t>
            </a:r>
            <a:r>
              <a:rPr lang="en-US" sz="2000" b="1" dirty="0" smtClean="0"/>
              <a:t>autonomous scope (</a:t>
            </a:r>
            <a:r>
              <a:rPr lang="en-US" sz="2000" dirty="0" smtClean="0"/>
              <a:t>AUTONOMOUS_TRANSACTION</a:t>
            </a:r>
            <a:r>
              <a:rPr lang="en-US" sz="2000" b="1" dirty="0" smtClean="0"/>
              <a:t>), </a:t>
            </a:r>
            <a:r>
              <a:rPr lang="en-US" sz="2000" dirty="0" smtClean="0"/>
              <a:t>it commits have not impact on calling transaction (outside of the scope)</a:t>
            </a:r>
          </a:p>
          <a:p>
            <a:pPr marL="342900" lvl="1" indent="-342900">
              <a:buFont typeface="Arial" pitchFamily="34" charset="0"/>
              <a:buChar char="•"/>
            </a:pPr>
            <a:r>
              <a:rPr lang="en-US" sz="2000" dirty="0" smtClean="0"/>
              <a:t>Autonomous transactions suspend the calling transaction</a:t>
            </a:r>
          </a:p>
          <a:p>
            <a:pPr lvl="1"/>
            <a:endParaRPr lang="en-US" sz="1600" dirty="0"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Data Concurrency and Consistency</a:t>
            </a:r>
            <a:endParaRPr lang="en-US" sz="3200" dirty="0"/>
          </a:p>
        </p:txBody>
      </p:sp>
      <p:sp>
        <p:nvSpPr>
          <p:cNvPr id="3" name="Content Placeholder 2"/>
          <p:cNvSpPr>
            <a:spLocks noGrp="1"/>
          </p:cNvSpPr>
          <p:nvPr>
            <p:ph idx="1"/>
          </p:nvPr>
        </p:nvSpPr>
        <p:spPr>
          <a:xfrm>
            <a:off x="609600" y="914400"/>
            <a:ext cx="8229600" cy="5638800"/>
          </a:xfrm>
        </p:spPr>
        <p:txBody>
          <a:bodyPr>
            <a:normAutofit/>
          </a:bodyPr>
          <a:lstStyle/>
          <a:p>
            <a:pPr marL="342900" lvl="1" indent="-342900">
              <a:buFont typeface="Arial" pitchFamily="34" charset="0"/>
              <a:buChar char="•"/>
            </a:pPr>
            <a:r>
              <a:rPr lang="en-US" sz="2000" dirty="0" smtClean="0"/>
              <a:t>Data concurrency</a:t>
            </a:r>
          </a:p>
          <a:p>
            <a:pPr lvl="1"/>
            <a:r>
              <a:rPr lang="en-US" sz="1600" dirty="0" smtClean="0"/>
              <a:t>Ensures that users can access data at the same time </a:t>
            </a:r>
          </a:p>
          <a:p>
            <a:pPr lvl="1"/>
            <a:r>
              <a:rPr lang="en-US" sz="1600" dirty="0" err="1" smtClean="0"/>
              <a:t>Serializability</a:t>
            </a:r>
            <a:r>
              <a:rPr lang="en-US" sz="1600" dirty="0" smtClean="0"/>
              <a:t> transaction</a:t>
            </a:r>
          </a:p>
          <a:p>
            <a:pPr marL="342900" lvl="1" indent="-342900">
              <a:buFont typeface="Arial" pitchFamily="34" charset="0"/>
              <a:buChar char="•"/>
            </a:pPr>
            <a:r>
              <a:rPr lang="en-US" sz="2000" dirty="0" smtClean="0"/>
              <a:t>Data consistency</a:t>
            </a:r>
          </a:p>
          <a:p>
            <a:pPr lvl="1"/>
            <a:r>
              <a:rPr lang="en-US" sz="1600" dirty="0" smtClean="0"/>
              <a:t>Ensures that each user sees a consistent view of the data, including visible changes made by the user's own transactions and committed transactions of other users</a:t>
            </a:r>
          </a:p>
          <a:p>
            <a:pPr lvl="1"/>
            <a:r>
              <a:rPr lang="en-US" sz="1600" dirty="0" smtClean="0"/>
              <a:t>Oracle Database maintains data consistency by using a </a:t>
            </a:r>
            <a:r>
              <a:rPr lang="en-US" sz="1600" b="1" dirty="0" err="1" smtClean="0"/>
              <a:t>multiversion</a:t>
            </a:r>
            <a:r>
              <a:rPr lang="en-US" sz="1600" b="1" dirty="0" smtClean="0"/>
              <a:t> consistency model </a:t>
            </a:r>
            <a:r>
              <a:rPr lang="en-US" sz="1600" dirty="0" smtClean="0"/>
              <a:t>and various types of locks and transactions. The database can present a view of data to multiple concurrent users, with each view consistent to a point in time. Because </a:t>
            </a:r>
            <a:r>
              <a:rPr lang="en-US" sz="1600" b="1" dirty="0" smtClean="0"/>
              <a:t>different versions of data blocks can exist simultaneously</a:t>
            </a:r>
            <a:r>
              <a:rPr lang="en-US" sz="1600" dirty="0" smtClean="0"/>
              <a:t>, transactions can read the version of data committed at the point in time required by a query and return results that are </a:t>
            </a:r>
            <a:r>
              <a:rPr lang="en-US" sz="1600" b="1" dirty="0" smtClean="0"/>
              <a:t>consistent to a single point in time</a:t>
            </a:r>
            <a:endParaRPr lang="en-US" sz="1600" dirty="0" smtClean="0"/>
          </a:p>
          <a:p>
            <a:pPr lvl="1">
              <a:buNone/>
            </a:pPr>
            <a:endParaRPr lang="en-US" sz="1600" dirty="0"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Multi-Versioning Read Consistency</a:t>
            </a:r>
            <a:endParaRPr lang="en-US" sz="3200" dirty="0"/>
          </a:p>
        </p:txBody>
      </p:sp>
      <p:sp>
        <p:nvSpPr>
          <p:cNvPr id="3" name="Content Placeholder 2"/>
          <p:cNvSpPr>
            <a:spLocks noGrp="1"/>
          </p:cNvSpPr>
          <p:nvPr>
            <p:ph idx="1"/>
          </p:nvPr>
        </p:nvSpPr>
        <p:spPr>
          <a:xfrm>
            <a:off x="609600" y="914400"/>
            <a:ext cx="8229600" cy="5791200"/>
          </a:xfrm>
        </p:spPr>
        <p:txBody>
          <a:bodyPr>
            <a:normAutofit/>
          </a:bodyPr>
          <a:lstStyle/>
          <a:p>
            <a:pPr marL="342900" lvl="1" indent="-342900">
              <a:buFont typeface="Arial" pitchFamily="34" charset="0"/>
              <a:buChar char="•"/>
            </a:pPr>
            <a:r>
              <a:rPr lang="en-US" sz="2000" dirty="0" smtClean="0"/>
              <a:t>Is the ability to simultaneously materialize multiple versions of data </a:t>
            </a:r>
            <a:endParaRPr lang="en-US" sz="1600" dirty="0" smtClean="0"/>
          </a:p>
          <a:p>
            <a:pPr lvl="1"/>
            <a:r>
              <a:rPr lang="en-US" sz="1600" dirty="0" smtClean="0"/>
              <a:t>Read-consistent queries</a:t>
            </a:r>
            <a:br>
              <a:rPr lang="en-US" sz="1600" dirty="0" smtClean="0"/>
            </a:br>
            <a:r>
              <a:rPr lang="en-US" sz="1600" dirty="0" smtClean="0"/>
              <a:t>The data returned by a query </a:t>
            </a:r>
            <a:r>
              <a:rPr lang="en-US" sz="1600" b="1" dirty="0" smtClean="0"/>
              <a:t>is committed </a:t>
            </a:r>
            <a:r>
              <a:rPr lang="en-US" sz="1600" dirty="0" smtClean="0"/>
              <a:t>and consistent with respect to a single point in time</a:t>
            </a:r>
          </a:p>
          <a:p>
            <a:pPr lvl="1"/>
            <a:r>
              <a:rPr lang="en-US" sz="1600" dirty="0" smtClean="0"/>
              <a:t>Oracle Database </a:t>
            </a:r>
            <a:r>
              <a:rPr lang="en-US" sz="1600" b="1" dirty="0" smtClean="0"/>
              <a:t>never permits dirty reads</a:t>
            </a:r>
            <a:r>
              <a:rPr lang="en-US" sz="1600" dirty="0" smtClean="0"/>
              <a:t>, which occur when a transaction reads uncommitted data in another transaction</a:t>
            </a:r>
          </a:p>
          <a:p>
            <a:pPr lvl="1"/>
            <a:r>
              <a:rPr lang="en-US" sz="1600" dirty="0" err="1" smtClean="0"/>
              <a:t>Nonblocking</a:t>
            </a:r>
            <a:r>
              <a:rPr lang="en-US" sz="1600" dirty="0" smtClean="0"/>
              <a:t> queries. Readers and writers of data do not block one another</a:t>
            </a:r>
          </a:p>
          <a:p>
            <a:pPr marL="342900" lvl="1" indent="-342900">
              <a:buFont typeface="Arial" pitchFamily="34" charset="0"/>
              <a:buChar char="•"/>
            </a:pPr>
            <a:r>
              <a:rPr lang="en-US" sz="2000" dirty="0" smtClean="0"/>
              <a:t>Statement-Level Read Consistency </a:t>
            </a:r>
          </a:p>
          <a:p>
            <a:pPr lvl="1"/>
            <a:r>
              <a:rPr lang="en-US" sz="1600" dirty="0" smtClean="0"/>
              <a:t>Enforced by the database, and it guarantees that data returned by a single query is committed and consistent with respect to a single point in time</a:t>
            </a:r>
          </a:p>
          <a:p>
            <a:pPr lvl="1"/>
            <a:r>
              <a:rPr lang="en-US" sz="1600" b="1" dirty="0" smtClean="0"/>
              <a:t>The point in time </a:t>
            </a:r>
            <a:r>
              <a:rPr lang="en-US" sz="1600" dirty="0" smtClean="0"/>
              <a:t>to which a single SQL statement is consistent depends on the transaction isolation level and the nature of the query</a:t>
            </a:r>
            <a:br>
              <a:rPr lang="en-US" sz="1600" dirty="0" smtClean="0"/>
            </a:br>
            <a:r>
              <a:rPr lang="en-US" sz="1500" dirty="0" smtClean="0"/>
              <a:t>In the</a:t>
            </a:r>
            <a:r>
              <a:rPr lang="en-US" sz="1500" b="1" dirty="0" smtClean="0"/>
              <a:t> read committed isolation level</a:t>
            </a:r>
            <a:r>
              <a:rPr lang="en-US" sz="1500" dirty="0" smtClean="0"/>
              <a:t>, this point is the time at which the statement was opened. For example, if a SELECT statement opens at SCN 1000, then this statement is consistent to SCN 1000</a:t>
            </a:r>
            <a:br>
              <a:rPr lang="en-US" sz="1500" dirty="0" smtClean="0"/>
            </a:br>
            <a:r>
              <a:rPr lang="en-US" sz="1500" dirty="0" smtClean="0"/>
              <a:t>In a </a:t>
            </a:r>
            <a:r>
              <a:rPr lang="en-US" sz="1500" b="1" dirty="0" err="1" smtClean="0"/>
              <a:t>serializable</a:t>
            </a:r>
            <a:r>
              <a:rPr lang="en-US" sz="1500" b="1" dirty="0" smtClean="0"/>
              <a:t> or read-only transaction, </a:t>
            </a:r>
            <a:r>
              <a:rPr lang="en-US" sz="1500" dirty="0" smtClean="0"/>
              <a:t>this point is time the transaction began. For example, if a transaction begins at SCN 1000, and if multiple SELECT statements occur in this transaction, then each statement is consistent to SCN 1000</a:t>
            </a:r>
            <a:br>
              <a:rPr lang="en-US" sz="1500" dirty="0" smtClean="0"/>
            </a:br>
            <a:r>
              <a:rPr lang="en-US" sz="1500" dirty="0" smtClean="0"/>
              <a:t>In a </a:t>
            </a:r>
            <a:r>
              <a:rPr lang="en-US" sz="1500" b="1" dirty="0" smtClean="0"/>
              <a:t>Flashback Query operation </a:t>
            </a:r>
            <a:r>
              <a:rPr lang="en-US" sz="1500" dirty="0" smtClean="0"/>
              <a:t>(SELECT ... AS OF), the SELECT statement explicitly specifies the point in time. For example, you can query a table as it appeared last Thursday at 2 p.m.</a:t>
            </a:r>
          </a:p>
          <a:p>
            <a:pPr lvl="1"/>
            <a:endParaRPr lang="en-US" sz="1600" dirty="0"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Multi-Versioning Read Consistency (Cont.)</a:t>
            </a:r>
            <a:endParaRPr lang="en-US" sz="3200" dirty="0"/>
          </a:p>
        </p:txBody>
      </p:sp>
      <p:sp>
        <p:nvSpPr>
          <p:cNvPr id="3" name="Content Placeholder 2"/>
          <p:cNvSpPr>
            <a:spLocks noGrp="1"/>
          </p:cNvSpPr>
          <p:nvPr>
            <p:ph idx="1"/>
          </p:nvPr>
        </p:nvSpPr>
        <p:spPr>
          <a:xfrm>
            <a:off x="609600" y="914400"/>
            <a:ext cx="8229600" cy="5791200"/>
          </a:xfrm>
        </p:spPr>
        <p:txBody>
          <a:bodyPr>
            <a:normAutofit/>
          </a:bodyPr>
          <a:lstStyle/>
          <a:p>
            <a:pPr marL="342900" lvl="1" indent="-342900">
              <a:buFont typeface="Arial" pitchFamily="34" charset="0"/>
              <a:buChar char="•"/>
            </a:pPr>
            <a:r>
              <a:rPr lang="en-US" sz="2000" dirty="0" smtClean="0"/>
              <a:t>Transaction-Level Read Consistency </a:t>
            </a:r>
            <a:endParaRPr lang="en-US" sz="1600" dirty="0" smtClean="0"/>
          </a:p>
          <a:p>
            <a:pPr lvl="1"/>
            <a:r>
              <a:rPr lang="en-US" sz="1600" dirty="0" smtClean="0"/>
              <a:t>Oracle Database can also provide read consistency to all queries in a transaction </a:t>
            </a:r>
          </a:p>
          <a:p>
            <a:pPr lvl="1"/>
            <a:r>
              <a:rPr lang="en-US" sz="1600" dirty="0" smtClean="0"/>
              <a:t>each statement in a transaction sees data from the </a:t>
            </a:r>
            <a:r>
              <a:rPr lang="en-US" sz="1600" i="1" dirty="0" smtClean="0"/>
              <a:t>same </a:t>
            </a:r>
            <a:r>
              <a:rPr lang="en-US" sz="1600" dirty="0" smtClean="0"/>
              <a:t>point in time, which is the time at which the</a:t>
            </a:r>
            <a:r>
              <a:rPr lang="en-US" sz="1600" i="1" dirty="0" smtClean="0"/>
              <a:t> </a:t>
            </a:r>
            <a:r>
              <a:rPr lang="en-US" sz="1600" dirty="0" smtClean="0"/>
              <a:t>transaction began</a:t>
            </a:r>
          </a:p>
          <a:p>
            <a:pPr lvl="1"/>
            <a:r>
              <a:rPr lang="en-US" sz="1600" dirty="0" smtClean="0"/>
              <a:t>Queries made by a </a:t>
            </a:r>
            <a:r>
              <a:rPr lang="en-US" sz="1600" b="1" dirty="0" err="1" smtClean="0"/>
              <a:t>serializable</a:t>
            </a:r>
            <a:r>
              <a:rPr lang="en-US" sz="1600" b="1" dirty="0" smtClean="0"/>
              <a:t> transaction </a:t>
            </a:r>
            <a:r>
              <a:rPr lang="en-US" sz="1600" dirty="0" smtClean="0"/>
              <a:t>see changes made by the transaction itself</a:t>
            </a:r>
          </a:p>
          <a:p>
            <a:pPr lvl="1"/>
            <a:r>
              <a:rPr lang="en-US" sz="1600" dirty="0" smtClean="0"/>
              <a:t>Transaction-level read consistency produces repeatable reads and does not expose a query to </a:t>
            </a:r>
            <a:r>
              <a:rPr lang="en-US" sz="1600" b="1" dirty="0" smtClean="0"/>
              <a:t>phantom reads</a:t>
            </a:r>
            <a:endParaRPr lang="en-US" sz="1600" dirty="0" smtClean="0"/>
          </a:p>
          <a:p>
            <a:pPr marL="342900" lvl="1" indent="-342900">
              <a:buFont typeface="Arial" pitchFamily="34" charset="0"/>
              <a:buChar char="•"/>
            </a:pPr>
            <a:r>
              <a:rPr lang="en-US" sz="2000" dirty="0" smtClean="0"/>
              <a:t>Read Consistency and Undo Segments</a:t>
            </a:r>
          </a:p>
          <a:p>
            <a:pPr lvl="1"/>
            <a:r>
              <a:rPr lang="en-US" sz="1600" dirty="0" smtClean="0"/>
              <a:t>To manage the </a:t>
            </a:r>
            <a:r>
              <a:rPr lang="en-US" sz="1600" dirty="0" err="1" smtClean="0"/>
              <a:t>multiversion</a:t>
            </a:r>
            <a:r>
              <a:rPr lang="en-US" sz="1600" dirty="0" smtClean="0"/>
              <a:t> read consistency model, the database create a read-consistent set of data when a table is simultaneously queried and updated by using </a:t>
            </a:r>
            <a:r>
              <a:rPr lang="en-US" sz="1600" b="1" dirty="0" smtClean="0"/>
              <a:t>undo data </a:t>
            </a:r>
            <a:r>
              <a:rPr lang="en-US" sz="1600" dirty="0" err="1" smtClean="0"/>
              <a:t>data</a:t>
            </a:r>
            <a:r>
              <a:rPr lang="en-US" sz="1600" dirty="0" smtClean="0"/>
              <a:t> (reconstructing the data from undo data segments if necessary)</a:t>
            </a:r>
          </a:p>
          <a:p>
            <a:pPr marL="342900" lvl="1" indent="-342900">
              <a:buFont typeface="Arial" pitchFamily="34" charset="0"/>
              <a:buChar char="•"/>
            </a:pPr>
            <a:r>
              <a:rPr lang="en-US" sz="2000" dirty="0" smtClean="0"/>
              <a:t>Read Consistency and Transaction Tables</a:t>
            </a:r>
          </a:p>
          <a:p>
            <a:pPr lvl="1"/>
            <a:r>
              <a:rPr lang="en-US" sz="1600" dirty="0" smtClean="0"/>
              <a:t>The database uses a transaction table to determine if a transaction was uncommitted when the database began modifying the block. Use </a:t>
            </a:r>
            <a:r>
              <a:rPr lang="en-US" sz="1600" b="1" dirty="0" smtClean="0"/>
              <a:t>INITRANS</a:t>
            </a:r>
            <a:r>
              <a:rPr lang="en-US" sz="1600" dirty="0" smtClean="0"/>
              <a:t> of CREATE TABLE/ALTER TABLE to control the amount of transaction history </a:t>
            </a:r>
            <a:r>
              <a:rPr lang="en-US" sz="1600" dirty="0" err="1" smtClean="0"/>
              <a:t>keeped</a:t>
            </a:r>
            <a:r>
              <a:rPr lang="en-US" sz="1600" dirty="0" smtClean="0"/>
              <a:t> the transaction table</a:t>
            </a:r>
          </a:p>
          <a:p>
            <a:pPr lvl="1"/>
            <a:r>
              <a:rPr lang="en-US" sz="1600" dirty="0" smtClean="0"/>
              <a:t>The block header of every segment block contains a transaction table</a:t>
            </a:r>
          </a:p>
          <a:p>
            <a:pPr lvl="1"/>
            <a:r>
              <a:rPr lang="en-US" sz="1600" dirty="0" smtClean="0"/>
              <a:t>Entries in the transaction table describe which transactions have rows locked and which rows in the block contain committed and uncommitted changes. The transaction table points to the undo segment, which provides information about the timing of changes made to the database</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Isolation Levels (Cont.)</a:t>
            </a:r>
            <a:endParaRPr lang="en-US" sz="3200" dirty="0"/>
          </a:p>
        </p:txBody>
      </p:sp>
      <p:sp>
        <p:nvSpPr>
          <p:cNvPr id="3" name="Content Placeholder 2"/>
          <p:cNvSpPr>
            <a:spLocks noGrp="1"/>
          </p:cNvSpPr>
          <p:nvPr>
            <p:ph idx="1"/>
          </p:nvPr>
        </p:nvSpPr>
        <p:spPr>
          <a:xfrm>
            <a:off x="609600" y="914400"/>
            <a:ext cx="8229600" cy="5562600"/>
          </a:xfrm>
        </p:spPr>
        <p:txBody>
          <a:bodyPr>
            <a:normAutofit/>
          </a:bodyPr>
          <a:lstStyle/>
          <a:p>
            <a:pPr marL="342900" lvl="1" indent="-342900">
              <a:buFont typeface="Arial" pitchFamily="34" charset="0"/>
              <a:buChar char="•"/>
            </a:pPr>
            <a:r>
              <a:rPr lang="en-US" sz="2000" dirty="0" smtClean="0"/>
              <a:t>The SQL standard defines four levels of isolation in terms of the phenomena</a:t>
            </a:r>
            <a:endParaRPr lang="en-US" sz="1600" dirty="0" smtClean="0"/>
          </a:p>
          <a:p>
            <a:pPr lvl="1"/>
            <a:r>
              <a:rPr lang="en-US" sz="1600" dirty="0" smtClean="0"/>
              <a:t>Dirty reads</a:t>
            </a:r>
            <a:br>
              <a:rPr lang="en-US" sz="1600" dirty="0" smtClean="0"/>
            </a:br>
            <a:r>
              <a:rPr lang="en-US" sz="1600" dirty="0" smtClean="0"/>
              <a:t>A transaction reads data that has been written by another transaction that has not been committed yet.</a:t>
            </a:r>
          </a:p>
          <a:p>
            <a:pPr lvl="1"/>
            <a:r>
              <a:rPr lang="en-US" sz="1600" dirty="0" err="1" smtClean="0"/>
              <a:t>Nonrepeatable</a:t>
            </a:r>
            <a:r>
              <a:rPr lang="en-US" sz="1600" dirty="0" smtClean="0"/>
              <a:t> (fuzzy) reads</a:t>
            </a:r>
            <a:br>
              <a:rPr lang="en-US" sz="1600" dirty="0" smtClean="0"/>
            </a:br>
            <a:r>
              <a:rPr lang="en-US" sz="1600" dirty="0" smtClean="0"/>
              <a:t>A transaction rereads data it has previously read and finds that another committed transaction has modified or deleted the data. For example, a user queries a row and then later queries the same row, only to discover that the data has changed.</a:t>
            </a:r>
          </a:p>
          <a:p>
            <a:pPr lvl="1"/>
            <a:r>
              <a:rPr lang="en-US" sz="1600" dirty="0" smtClean="0"/>
              <a:t>Phantom reads</a:t>
            </a:r>
            <a:br>
              <a:rPr lang="en-US" sz="1600" dirty="0" smtClean="0"/>
            </a:br>
            <a:r>
              <a:rPr lang="en-US" sz="1600" dirty="0" smtClean="0"/>
              <a:t>A transaction reruns a query returning a set of rows that satisfies a search condition and finds that another committed transaction has inserted additional rows that satisfy the condition. </a:t>
            </a:r>
            <a:br>
              <a:rPr lang="en-US" sz="1600" dirty="0" smtClean="0"/>
            </a:br>
            <a:r>
              <a:rPr lang="en-US" sz="1600" dirty="0" smtClean="0"/>
              <a:t>For example, a transaction queries the number of employees. Five minutes later it performs the same query, but now the number has increased by one because another user inserted a record for a new hire. More data satisfies the query criteria than before, but unlike in a fuzzy read the previously read data is unchanged.</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dirty="0" smtClean="0"/>
              <a:t>Isolation Levels (Cont.)</a:t>
            </a:r>
            <a:endParaRPr lang="en-US" sz="3200" dirty="0"/>
          </a:p>
        </p:txBody>
      </p:sp>
      <p:sp>
        <p:nvSpPr>
          <p:cNvPr id="3" name="Content Placeholder 2"/>
          <p:cNvSpPr>
            <a:spLocks noGrp="1"/>
          </p:cNvSpPr>
          <p:nvPr>
            <p:ph idx="1"/>
          </p:nvPr>
        </p:nvSpPr>
        <p:spPr>
          <a:xfrm>
            <a:off x="609600" y="914400"/>
            <a:ext cx="8229600" cy="1524000"/>
          </a:xfrm>
        </p:spPr>
        <p:txBody>
          <a:bodyPr>
            <a:normAutofit/>
          </a:bodyPr>
          <a:lstStyle/>
          <a:p>
            <a:pPr marL="342900" lvl="1" indent="-342900">
              <a:buFont typeface="Arial" pitchFamily="34" charset="0"/>
              <a:buChar char="•"/>
            </a:pPr>
            <a:r>
              <a:rPr lang="en-US" sz="2000" dirty="0" smtClean="0"/>
              <a:t>ISO/SQL isolation level defined in terms of phenomena that must be prevented between concurrently executing transactions</a:t>
            </a:r>
          </a:p>
          <a:p>
            <a:pPr lvl="1"/>
            <a:endParaRPr lang="en-US" sz="1600" dirty="0" smtClean="0"/>
          </a:p>
        </p:txBody>
      </p:sp>
      <p:pic>
        <p:nvPicPr>
          <p:cNvPr id="9218" name="Picture 2"/>
          <p:cNvPicPr>
            <a:picLocks noChangeAspect="1" noChangeArrowheads="1"/>
          </p:cNvPicPr>
          <p:nvPr/>
        </p:nvPicPr>
        <p:blipFill>
          <a:blip r:embed="rId2" cstate="print"/>
          <a:srcRect/>
          <a:stretch>
            <a:fillRect/>
          </a:stretch>
        </p:blipFill>
        <p:spPr bwMode="auto">
          <a:xfrm>
            <a:off x="914400" y="1981200"/>
            <a:ext cx="6715125" cy="1952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6030</TotalTime>
  <Words>16809</Words>
  <Application>Microsoft Office PowerPoint</Application>
  <PresentationFormat>On-screen Show (4:3)</PresentationFormat>
  <Paragraphs>1351</Paragraphs>
  <Slides>206</Slides>
  <Notes>34</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Oracle Database Concept</vt:lpstr>
      <vt:lpstr>Preface</vt:lpstr>
      <vt:lpstr>Schema Objects</vt:lpstr>
      <vt:lpstr>Database Architecture</vt:lpstr>
      <vt:lpstr>Database Architecture</vt:lpstr>
      <vt:lpstr>Database Storage Structures</vt:lpstr>
      <vt:lpstr>Database Storage Structures (Cont.)</vt:lpstr>
      <vt:lpstr>Database Instance Structures</vt:lpstr>
      <vt:lpstr>Database Instance Structures(Cont.)</vt:lpstr>
      <vt:lpstr>I. Oracle Relational Data Structures</vt:lpstr>
      <vt:lpstr>Schema Objects</vt:lpstr>
      <vt:lpstr>Schema Objects (Cont.)</vt:lpstr>
      <vt:lpstr>Schema Object Storage</vt:lpstr>
      <vt:lpstr>Schema Object Storage (Cont.)</vt:lpstr>
      <vt:lpstr>SYS and SYSTEM Schemas</vt:lpstr>
      <vt:lpstr>Tables</vt:lpstr>
      <vt:lpstr>ROWID</vt:lpstr>
      <vt:lpstr>Object Table</vt:lpstr>
      <vt:lpstr>Temporary Table</vt:lpstr>
      <vt:lpstr>External Table</vt:lpstr>
      <vt:lpstr>Table Storage</vt:lpstr>
      <vt:lpstr>Table Clusters</vt:lpstr>
      <vt:lpstr>Index Table Clusters</vt:lpstr>
      <vt:lpstr>Index Table Clusters (Cont.)</vt:lpstr>
      <vt:lpstr>Hash Table Clusters</vt:lpstr>
      <vt:lpstr>Hash Table Clusters (Cont.)</vt:lpstr>
      <vt:lpstr>Index</vt:lpstr>
      <vt:lpstr>Index (Cont.)</vt:lpstr>
      <vt:lpstr>Index (Cont.)</vt:lpstr>
      <vt:lpstr>Types of Index</vt:lpstr>
      <vt:lpstr>B-Tree Indexes</vt:lpstr>
      <vt:lpstr>B-Tree Indexes (Cont.)</vt:lpstr>
      <vt:lpstr>B-Tree Indexes (Cont.)</vt:lpstr>
      <vt:lpstr>B-Tree Indexes (Cont.)</vt:lpstr>
      <vt:lpstr>B-Tree Indexes (Cont.)</vt:lpstr>
      <vt:lpstr>B-Tree Indexes (Cont.)</vt:lpstr>
      <vt:lpstr>B-Tree Indexes (Cont.)</vt:lpstr>
      <vt:lpstr>Bitmap Indexes</vt:lpstr>
      <vt:lpstr>Bitmap Indexes (Cont.)</vt:lpstr>
      <vt:lpstr>Bitmap Indexes (Cont.)</vt:lpstr>
      <vt:lpstr>Bitmap Indexes (Cont.)</vt:lpstr>
      <vt:lpstr>Function-Based Indexes</vt:lpstr>
      <vt:lpstr>Index Storage</vt:lpstr>
      <vt:lpstr>Index-Organized Tables</vt:lpstr>
      <vt:lpstr>Index-Organized Tables (Cont.)</vt:lpstr>
      <vt:lpstr>Index-Organized Tables (Cont.)</vt:lpstr>
      <vt:lpstr>Index-Organized Tables (Cont.)</vt:lpstr>
      <vt:lpstr>Index-Organized Tables (Cont.)</vt:lpstr>
      <vt:lpstr>Index-Organized Tables (Cont.)</vt:lpstr>
      <vt:lpstr>Partition</vt:lpstr>
      <vt:lpstr>Partition (Cont.)</vt:lpstr>
      <vt:lpstr>Partition (Cont.)</vt:lpstr>
      <vt:lpstr>Partition (Cont.)</vt:lpstr>
      <vt:lpstr>Partition (Cont.)</vt:lpstr>
      <vt:lpstr>Partition (Cont.)</vt:lpstr>
      <vt:lpstr>Partition (Cont.)</vt:lpstr>
      <vt:lpstr>View</vt:lpstr>
      <vt:lpstr>View (Cont.)</vt:lpstr>
      <vt:lpstr>Materialized View</vt:lpstr>
      <vt:lpstr>Dimensions</vt:lpstr>
      <vt:lpstr>Synonyms</vt:lpstr>
      <vt:lpstr>Integrity Constraints</vt:lpstr>
      <vt:lpstr>Integrity Constraints (Cont.)</vt:lpstr>
      <vt:lpstr>Integrity Constraints (Cont.)</vt:lpstr>
      <vt:lpstr>Integrity Constraints (Cont.)</vt:lpstr>
      <vt:lpstr>Data Dictionary</vt:lpstr>
      <vt:lpstr>Data Dictionary (Cont.)</vt:lpstr>
      <vt:lpstr>Dynamic Performance Views</vt:lpstr>
      <vt:lpstr>II. Oracle Data Access</vt:lpstr>
      <vt:lpstr>SQL</vt:lpstr>
      <vt:lpstr>DDL</vt:lpstr>
      <vt:lpstr>DML</vt:lpstr>
      <vt:lpstr>Control Statements</vt:lpstr>
      <vt:lpstr>Control Statements (Cont.)</vt:lpstr>
      <vt:lpstr>Embedded SQL Statements</vt:lpstr>
      <vt:lpstr>Optimizer</vt:lpstr>
      <vt:lpstr>Access Paths/Optimizer Statistics</vt:lpstr>
      <vt:lpstr>SQL processing</vt:lpstr>
      <vt:lpstr>SQL processing (Cont.)</vt:lpstr>
      <vt:lpstr>Server-Side Programming</vt:lpstr>
      <vt:lpstr>Server-Side Programming (Cont.)</vt:lpstr>
      <vt:lpstr>Server-Side Programming (Cont.)</vt:lpstr>
      <vt:lpstr>Server-Side Programming (Cont.)</vt:lpstr>
      <vt:lpstr>Server-Side Programming (Cont.)</vt:lpstr>
      <vt:lpstr>Server-Side Programming (Cont.)</vt:lpstr>
      <vt:lpstr>Triggers</vt:lpstr>
      <vt:lpstr>Triggers (Cont.)</vt:lpstr>
      <vt:lpstr>III. Oracle Transaction Management</vt:lpstr>
      <vt:lpstr>Transaction</vt:lpstr>
      <vt:lpstr>Transaction (Cont.)</vt:lpstr>
      <vt:lpstr>Transaction (Cont.)</vt:lpstr>
      <vt:lpstr>Transaction (Cont.)</vt:lpstr>
      <vt:lpstr>Transaction (Cont.)</vt:lpstr>
      <vt:lpstr>Autonomous Transactions</vt:lpstr>
      <vt:lpstr>Data Concurrency and Consistency</vt:lpstr>
      <vt:lpstr>Multi-Versioning Read Consistency</vt:lpstr>
      <vt:lpstr>Multi-Versioning Read Consistency (Cont.)</vt:lpstr>
      <vt:lpstr>Isolation Levels (Cont.)</vt:lpstr>
      <vt:lpstr>Isolation Levels (Cont.)</vt:lpstr>
      <vt:lpstr>Isolation Levels (Cont.)</vt:lpstr>
      <vt:lpstr>Isolation Levels (Cont.)</vt:lpstr>
      <vt:lpstr>Isolation Levels (Cont.)</vt:lpstr>
      <vt:lpstr>Isolation Levels (Cont.)</vt:lpstr>
      <vt:lpstr>Isolation Levels (Cont.)</vt:lpstr>
      <vt:lpstr>Isolation Levels (Cont.)</vt:lpstr>
      <vt:lpstr>Isolation Levels (Cont.)</vt:lpstr>
      <vt:lpstr>Isolation Levels (Cont.)</vt:lpstr>
      <vt:lpstr>Isolation Levels (Cont.)</vt:lpstr>
      <vt:lpstr>Locks</vt:lpstr>
      <vt:lpstr>Locks (Cont.)</vt:lpstr>
      <vt:lpstr>DML Locks</vt:lpstr>
      <vt:lpstr>DML Locks (Cont.)</vt:lpstr>
      <vt:lpstr>DML Locks (Cont.)</vt:lpstr>
      <vt:lpstr>DDL Locks</vt:lpstr>
      <vt:lpstr>System Locks</vt:lpstr>
      <vt:lpstr>IV. Oracle Database Storage Structures</vt:lpstr>
      <vt:lpstr>Physical Storage Structures</vt:lpstr>
      <vt:lpstr>Mechanisms for Storing Database Files</vt:lpstr>
      <vt:lpstr>ASM Storage Components</vt:lpstr>
      <vt:lpstr>ASM Instance </vt:lpstr>
      <vt:lpstr>Data files and tablespace</vt:lpstr>
      <vt:lpstr>Data files and tablespace (Cont.)</vt:lpstr>
      <vt:lpstr>Permanent and Temporary Data Files</vt:lpstr>
      <vt:lpstr>Data File Structure</vt:lpstr>
      <vt:lpstr>Control Files</vt:lpstr>
      <vt:lpstr>Control Files Structure</vt:lpstr>
      <vt:lpstr>Online redo log</vt:lpstr>
      <vt:lpstr>Online redo log (Cont.)</vt:lpstr>
      <vt:lpstr>Online redo log (Cont.)</vt:lpstr>
      <vt:lpstr>Structure of the Online Redo Log</vt:lpstr>
      <vt:lpstr>Logical Storage Structures</vt:lpstr>
      <vt:lpstr>Logical Storage Structures (Cont.)</vt:lpstr>
      <vt:lpstr>Logical Space Management</vt:lpstr>
      <vt:lpstr>Data blocks</vt:lpstr>
      <vt:lpstr>Data blocks (Cont.)</vt:lpstr>
      <vt:lpstr>Data blocks (Cont.)</vt:lpstr>
      <vt:lpstr>Data blocks (Cont.)</vt:lpstr>
      <vt:lpstr>Data blocks (Cont.)</vt:lpstr>
      <vt:lpstr>Data blocks (Cont.)</vt:lpstr>
      <vt:lpstr>Data blocks (Cont.)</vt:lpstr>
      <vt:lpstr>Data blocks (Cont.)</vt:lpstr>
      <vt:lpstr>Data blocks (Cont.)</vt:lpstr>
      <vt:lpstr>Data blocks (Cont.)</vt:lpstr>
      <vt:lpstr>Data blocks (Cont.)</vt:lpstr>
      <vt:lpstr>Extents</vt:lpstr>
      <vt:lpstr>Allocation of Extents</vt:lpstr>
      <vt:lpstr>Deallocation of Extents</vt:lpstr>
      <vt:lpstr>Segments</vt:lpstr>
      <vt:lpstr>Segments (Cont.)</vt:lpstr>
      <vt:lpstr>Other Segments</vt:lpstr>
      <vt:lpstr>ASSM and the High Water Mark</vt:lpstr>
      <vt:lpstr>Tablespaces</vt:lpstr>
      <vt:lpstr>System Tablespaces</vt:lpstr>
      <vt:lpstr>Other Tablespaces</vt:lpstr>
      <vt:lpstr>V. Oracle Instance Architecture</vt:lpstr>
      <vt:lpstr>Database instance</vt:lpstr>
      <vt:lpstr>Database instance (Cont.)</vt:lpstr>
      <vt:lpstr>Database instance (Cont.)</vt:lpstr>
      <vt:lpstr>Instance Startup</vt:lpstr>
      <vt:lpstr>Instance Startup (Cont.)</vt:lpstr>
      <vt:lpstr>Instance Startup (Cont.)</vt:lpstr>
      <vt:lpstr>Instance Startup (Cont.)</vt:lpstr>
      <vt:lpstr>Instance Shutdown</vt:lpstr>
      <vt:lpstr>Instance Shutdown</vt:lpstr>
      <vt:lpstr>Instance Recovery</vt:lpstr>
      <vt:lpstr>Instance Recovery (Cont.)</vt:lpstr>
      <vt:lpstr>Parameter and Diagnostic Files</vt:lpstr>
      <vt:lpstr>Memory Architecture</vt:lpstr>
      <vt:lpstr>Memory Architecture (Cont.)</vt:lpstr>
      <vt:lpstr>UGA</vt:lpstr>
      <vt:lpstr>PGA</vt:lpstr>
      <vt:lpstr>PGA (Cont.)</vt:lpstr>
      <vt:lpstr>PGA (Cont.)</vt:lpstr>
      <vt:lpstr>SGA</vt:lpstr>
      <vt:lpstr>SGA (Cont.)</vt:lpstr>
      <vt:lpstr>SGA (Cont.)</vt:lpstr>
      <vt:lpstr>SGA (Cont.)</vt:lpstr>
      <vt:lpstr>SGA (Cont.)</vt:lpstr>
      <vt:lpstr>SGA (Cont.)</vt:lpstr>
      <vt:lpstr>SGA (Cont.)</vt:lpstr>
      <vt:lpstr>SGA (Cont.)</vt:lpstr>
      <vt:lpstr>SGA (Cont.)</vt:lpstr>
      <vt:lpstr>SGA (Cont.)</vt:lpstr>
      <vt:lpstr>SGA (Cont.)</vt:lpstr>
      <vt:lpstr>SGA (Cont.)</vt:lpstr>
      <vt:lpstr>Process Architecture</vt:lpstr>
      <vt:lpstr>Process Architecture</vt:lpstr>
      <vt:lpstr>Server Process</vt:lpstr>
      <vt:lpstr>Background Process</vt:lpstr>
      <vt:lpstr>System Monitor Process</vt:lpstr>
      <vt:lpstr>Database Writer Process</vt:lpstr>
      <vt:lpstr>LGWR Process</vt:lpstr>
      <vt:lpstr>LGWR Process (Cont.)</vt:lpstr>
      <vt:lpstr>Checkpoint Process</vt:lpstr>
      <vt:lpstr>Other Processes</vt:lpstr>
      <vt:lpstr>Optional Processes</vt:lpstr>
      <vt:lpstr>Optional Processes (Cont.)</vt:lpstr>
      <vt:lpstr>Application and Networking Architecture</vt:lpstr>
      <vt:lpstr>Networking Architecture</vt:lpstr>
      <vt:lpstr>Networking Architecture (Cont.)</vt:lpstr>
      <vt:lpstr>Networking Architecture (Cont.)</vt:lpstr>
      <vt:lpstr>Networking Architecture (Cont.)</vt:lpstr>
      <vt:lpstr>Networking Architecture (Cont.)</vt:lpstr>
      <vt:lpstr>Networking Architecture (Cont.)</vt:lpstr>
      <vt:lpstr>Networking Architecture (Cont.)</vt:lpstr>
      <vt:lpstr>VI. Oracle Database Administration and Development TO BE CONTINUED…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Database Concept</dc:title>
  <dc:creator>Chen, Ken (ISC Shanghai)</dc:creator>
  <cp:lastModifiedBy>EMC</cp:lastModifiedBy>
  <cp:revision>1722</cp:revision>
  <dcterms:created xsi:type="dcterms:W3CDTF">2006-08-16T00:00:00Z</dcterms:created>
  <dcterms:modified xsi:type="dcterms:W3CDTF">2012-06-18T03:43:56Z</dcterms:modified>
</cp:coreProperties>
</file>