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p:scale>
          <a:sx n="100" d="100"/>
          <a:sy n="100" d="100"/>
        </p:scale>
        <p:origin x="-15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97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97ED8-7890-4D1D-8449-CEAA90431818}" type="datetimeFigureOut">
              <a:rPr lang="en-US" smtClean="0"/>
              <a:pPr/>
              <a:t>7/15/2013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A0855-5C37-4555-AE25-441975F025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A0855-5C37-4555-AE25-441975F025CE}" type="slidenum">
              <a:rPr lang="en-US" smtClean="0"/>
              <a:pPr/>
              <a:t>58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A0855-5C37-4555-AE25-441975F025CE}" type="slidenum">
              <a:rPr lang="en-US" smtClean="0"/>
              <a:pPr/>
              <a:t>59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A0855-5C37-4555-AE25-441975F025CE}" type="slidenum">
              <a:rPr lang="en-US" smtClean="0"/>
              <a:pPr/>
              <a:t>60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A0855-5C37-4555-AE25-441975F025CE}" type="slidenum">
              <a:rPr lang="en-US" smtClean="0"/>
              <a:pPr/>
              <a:t>61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Professional </a:t>
            </a:r>
            <a:br>
              <a:rPr lang="en-US" dirty="0" smtClean="0"/>
            </a:br>
            <a:r>
              <a:rPr lang="en-US" dirty="0" smtClean="0"/>
              <a:t>Linux Kernel Architecture</a:t>
            </a:r>
            <a:endParaRPr lang="en-US" dirty="0"/>
          </a:p>
        </p:txBody>
      </p:sp>
      <p:sp>
        <p:nvSpPr>
          <p:cNvPr id="3" name="Subtitle 2"/>
          <p:cNvSpPr>
            <a:spLocks noGrp="1"/>
          </p:cNvSpPr>
          <p:nvPr>
            <p:ph type="subTitle" idx="1"/>
          </p:nvPr>
        </p:nvSpPr>
        <p:spPr/>
        <p:txBody>
          <a:bodyPr/>
          <a:lstStyle/>
          <a:p>
            <a:r>
              <a:rPr lang="en-US" dirty="0" smtClean="0"/>
              <a:t>Ken Chen 2013/01/03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err="1" smtClean="0"/>
              <a:t>Filesystems</a:t>
            </a:r>
            <a:endParaRPr lang="en-US" altLang="zh-CN" sz="2400" dirty="0" smtClean="0"/>
          </a:p>
          <a:p>
            <a:pPr lvl="1"/>
            <a:endParaRPr lang="en-US" altLang="zh-CN"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None/>
            </a:pPr>
            <a:endParaRPr lang="en-US" sz="2000" dirty="0"/>
          </a:p>
        </p:txBody>
      </p:sp>
      <p:pic>
        <p:nvPicPr>
          <p:cNvPr id="6" name="Picture 2"/>
          <p:cNvPicPr>
            <a:picLocks noChangeAspect="1" noChangeArrowheads="1"/>
          </p:cNvPicPr>
          <p:nvPr/>
        </p:nvPicPr>
        <p:blipFill>
          <a:blip r:embed="rId2" cstate="print"/>
          <a:srcRect/>
          <a:stretch>
            <a:fillRect/>
          </a:stretch>
        </p:blipFill>
        <p:spPr bwMode="auto">
          <a:xfrm>
            <a:off x="1981200" y="1828800"/>
            <a:ext cx="4486275"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List Handling</a:t>
            </a:r>
            <a:endParaRPr lang="en-US" altLang="zh-CN" sz="2400" dirty="0" smtClean="0"/>
          </a:p>
          <a:p>
            <a:pPr lvl="1"/>
            <a:r>
              <a:rPr lang="en-US" sz="2000" dirty="0" err="1" smtClean="0"/>
              <a:t>list_add</a:t>
            </a:r>
            <a:r>
              <a:rPr lang="en-US" sz="2000" dirty="0" smtClean="0"/>
              <a:t>(new, head)</a:t>
            </a:r>
          </a:p>
          <a:p>
            <a:pPr lvl="1"/>
            <a:r>
              <a:rPr lang="en-US" sz="2000" dirty="0" err="1" smtClean="0"/>
              <a:t>list_add_tail</a:t>
            </a:r>
            <a:r>
              <a:rPr lang="en-US" sz="2000" dirty="0" smtClean="0"/>
              <a:t>(new, head)</a:t>
            </a:r>
          </a:p>
          <a:p>
            <a:pPr lvl="1"/>
            <a:r>
              <a:rPr lang="en-US" sz="2000" dirty="0" err="1" smtClean="0"/>
              <a:t>list_del</a:t>
            </a:r>
            <a:r>
              <a:rPr lang="en-US" sz="2000" dirty="0" smtClean="0"/>
              <a:t>(entry)</a:t>
            </a:r>
          </a:p>
          <a:p>
            <a:pPr lvl="1"/>
            <a:r>
              <a:rPr lang="en-US" sz="2000" dirty="0" err="1" smtClean="0"/>
              <a:t>list_empty</a:t>
            </a:r>
            <a:r>
              <a:rPr lang="en-US" sz="2000" dirty="0" smtClean="0"/>
              <a:t>(head)</a:t>
            </a:r>
          </a:p>
          <a:p>
            <a:pPr lvl="1"/>
            <a:r>
              <a:rPr lang="en-US" sz="2000" dirty="0" err="1" smtClean="0"/>
              <a:t>list_splice</a:t>
            </a:r>
            <a:r>
              <a:rPr lang="en-US" sz="2000" dirty="0" smtClean="0"/>
              <a:t>(list, head)</a:t>
            </a:r>
          </a:p>
          <a:p>
            <a:pPr lvl="1"/>
            <a:r>
              <a:rPr lang="en-US" sz="2000" dirty="0" err="1" smtClean="0"/>
              <a:t>list_entry</a:t>
            </a:r>
            <a:r>
              <a:rPr lang="en-US" sz="2000" dirty="0" smtClean="0"/>
              <a:t>(</a:t>
            </a:r>
            <a:r>
              <a:rPr lang="en-US" sz="2000" dirty="0" err="1" smtClean="0"/>
              <a:t>ptr</a:t>
            </a:r>
            <a:r>
              <a:rPr lang="en-US" sz="2000" dirty="0" smtClean="0"/>
              <a:t>, type, member)</a:t>
            </a:r>
          </a:p>
          <a:p>
            <a:pPr lvl="1"/>
            <a:r>
              <a:rPr lang="en-US" sz="2000" dirty="0" err="1" smtClean="0"/>
              <a:t>list_for_each</a:t>
            </a:r>
            <a:r>
              <a:rPr lang="en-US" sz="2000" dirty="0" smtClean="0"/>
              <a:t>(pos, head)</a:t>
            </a:r>
            <a:endParaRPr lang="en-US" altLang="zh-CN"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None/>
            </a:pP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4572000" y="1371600"/>
            <a:ext cx="3400425"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Object Management and Reference Counting</a:t>
            </a:r>
            <a:endParaRPr lang="en-US" altLang="zh-CN" sz="2400" dirty="0" smtClean="0"/>
          </a:p>
          <a:p>
            <a:pPr lvl="1"/>
            <a:r>
              <a:rPr lang="en-US" sz="2000" dirty="0" smtClean="0"/>
              <a:t>Generic kernel object</a:t>
            </a:r>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None/>
            </a:pPr>
            <a:endParaRPr lang="en-US" sz="2000" dirty="0"/>
          </a:p>
        </p:txBody>
      </p:sp>
      <p:pic>
        <p:nvPicPr>
          <p:cNvPr id="7170" name="Picture 2"/>
          <p:cNvPicPr>
            <a:picLocks noChangeAspect="1" noChangeArrowheads="1"/>
          </p:cNvPicPr>
          <p:nvPr/>
        </p:nvPicPr>
        <p:blipFill>
          <a:blip r:embed="rId2" cstate="print"/>
          <a:srcRect/>
          <a:stretch>
            <a:fillRect/>
          </a:stretch>
        </p:blipFill>
        <p:spPr bwMode="auto">
          <a:xfrm>
            <a:off x="914400" y="1981200"/>
            <a:ext cx="3838575" cy="188595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562600" y="1981200"/>
            <a:ext cx="2333625" cy="781050"/>
          </a:xfrm>
          <a:prstGeom prst="rect">
            <a:avLst/>
          </a:prstGeom>
          <a:noFill/>
          <a:ln w="9525">
            <a:noFill/>
            <a:miter lim="800000"/>
            <a:headEnd/>
            <a:tailEnd/>
          </a:ln>
        </p:spPr>
      </p:pic>
      <p:pic>
        <p:nvPicPr>
          <p:cNvPr id="7173" name="Picture 5"/>
          <p:cNvPicPr>
            <a:picLocks noChangeAspect="1" noChangeArrowheads="1"/>
          </p:cNvPicPr>
          <p:nvPr/>
        </p:nvPicPr>
        <p:blipFill>
          <a:blip r:embed="rId4" cstate="print"/>
          <a:srcRect/>
          <a:stretch>
            <a:fillRect/>
          </a:stretch>
        </p:blipFill>
        <p:spPr bwMode="auto">
          <a:xfrm>
            <a:off x="1295400" y="3733800"/>
            <a:ext cx="7658100" cy="3124200"/>
          </a:xfrm>
          <a:prstGeom prst="rect">
            <a:avLst/>
          </a:prstGeom>
          <a:noFill/>
          <a:ln w="9525">
            <a:noFill/>
            <a:miter lim="800000"/>
            <a:headEnd/>
            <a:tailEnd/>
          </a:ln>
        </p:spPr>
      </p:pic>
      <p:pic>
        <p:nvPicPr>
          <p:cNvPr id="7174" name="Picture 6"/>
          <p:cNvPicPr>
            <a:picLocks noChangeAspect="1" noChangeArrowheads="1"/>
          </p:cNvPicPr>
          <p:nvPr/>
        </p:nvPicPr>
        <p:blipFill>
          <a:blip r:embed="rId5" cstate="print"/>
          <a:srcRect/>
          <a:stretch>
            <a:fillRect/>
          </a:stretch>
        </p:blipFill>
        <p:spPr bwMode="auto">
          <a:xfrm>
            <a:off x="5562600" y="2971800"/>
            <a:ext cx="2724150" cy="20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Object Management and Reference Counting</a:t>
            </a:r>
            <a:endParaRPr lang="en-US" altLang="zh-CN" sz="2400" dirty="0" smtClean="0"/>
          </a:p>
          <a:p>
            <a:pPr lvl="1"/>
            <a:r>
              <a:rPr lang="en-US" sz="2000" dirty="0" smtClean="0"/>
              <a:t>Sets of Objects</a:t>
            </a:r>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None/>
            </a:pPr>
            <a:endParaRPr lang="en-US" sz="2000" dirty="0"/>
          </a:p>
        </p:txBody>
      </p:sp>
      <p:pic>
        <p:nvPicPr>
          <p:cNvPr id="8194" name="Picture 2"/>
          <p:cNvPicPr>
            <a:picLocks noChangeAspect="1" noChangeArrowheads="1"/>
          </p:cNvPicPr>
          <p:nvPr/>
        </p:nvPicPr>
        <p:blipFill>
          <a:blip r:embed="rId2" cstate="print"/>
          <a:srcRect/>
          <a:stretch>
            <a:fillRect/>
          </a:stretch>
        </p:blipFill>
        <p:spPr bwMode="auto">
          <a:xfrm>
            <a:off x="914400" y="2057400"/>
            <a:ext cx="3981450" cy="146685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762000" y="3657600"/>
            <a:ext cx="7610475" cy="121920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914400" y="5410200"/>
            <a:ext cx="4400550"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Per-CPU Variables</a:t>
            </a:r>
            <a:endParaRPr lang="en-US" altLang="zh-CN" sz="2400" dirty="0" smtClean="0"/>
          </a:p>
          <a:p>
            <a:pPr lvl="1"/>
            <a:r>
              <a:rPr lang="zh-CN" altLang="en-US" sz="2000" dirty="0" smtClean="0"/>
              <a:t>通过</a:t>
            </a:r>
            <a:r>
              <a:rPr lang="en-US" altLang="zh-CN" sz="2000" dirty="0" smtClean="0"/>
              <a:t>DEFINE_PER_CPU(name, type)</a:t>
            </a:r>
            <a:r>
              <a:rPr lang="zh-CN" altLang="en-US" sz="2000" dirty="0" smtClean="0"/>
              <a:t>定义</a:t>
            </a:r>
            <a:r>
              <a:rPr lang="en-US" altLang="zh-CN" sz="2000" dirty="0" smtClean="0"/>
              <a:t>per-</a:t>
            </a:r>
            <a:r>
              <a:rPr lang="en-US" altLang="zh-CN" sz="2000" dirty="0" err="1" smtClean="0"/>
              <a:t>cpu</a:t>
            </a:r>
            <a:r>
              <a:rPr lang="zh-CN" altLang="en-US" sz="2000" dirty="0" smtClean="0"/>
              <a:t>变量。在有若干</a:t>
            </a:r>
            <a:r>
              <a:rPr lang="en-US" altLang="zh-CN" sz="2000" dirty="0" smtClean="0"/>
              <a:t>CPU</a:t>
            </a:r>
            <a:r>
              <a:rPr lang="zh-CN" altLang="en-US" sz="2000" dirty="0" smtClean="0"/>
              <a:t>的</a:t>
            </a:r>
            <a:r>
              <a:rPr lang="en-US" altLang="zh-CN" sz="2000" dirty="0" smtClean="0"/>
              <a:t>SMP</a:t>
            </a:r>
            <a:r>
              <a:rPr lang="zh-CN" altLang="en-US" sz="2000" dirty="0" smtClean="0"/>
              <a:t>系统上，会为每个</a:t>
            </a:r>
            <a:r>
              <a:rPr lang="en-US" altLang="zh-CN" sz="2000" dirty="0" smtClean="0"/>
              <a:t>CPU</a:t>
            </a:r>
            <a:r>
              <a:rPr lang="zh-CN" altLang="en-US" sz="2000" dirty="0" smtClean="0"/>
              <a:t>分别创建变量的一个实例。用于某个特定</a:t>
            </a:r>
            <a:r>
              <a:rPr lang="en-US" altLang="zh-CN" sz="2000" dirty="0" smtClean="0"/>
              <a:t>CPU</a:t>
            </a:r>
            <a:r>
              <a:rPr lang="zh-CN" altLang="en-US" sz="2000" dirty="0" smtClean="0"/>
              <a:t>的实例可以通过</a:t>
            </a:r>
            <a:r>
              <a:rPr lang="en-US" altLang="zh-CN" sz="2000" dirty="0" err="1" smtClean="0"/>
              <a:t>get_cpu</a:t>
            </a:r>
            <a:r>
              <a:rPr lang="en-US" altLang="zh-CN" sz="2000" dirty="0" smtClean="0"/>
              <a:t>(name, </a:t>
            </a:r>
            <a:r>
              <a:rPr lang="en-US" altLang="zh-CN" sz="2000" dirty="0" err="1" smtClean="0"/>
              <a:t>cpu</a:t>
            </a:r>
            <a:r>
              <a:rPr lang="en-US" altLang="zh-CN" sz="2000" dirty="0" smtClean="0"/>
              <a:t>)</a:t>
            </a:r>
            <a:r>
              <a:rPr lang="zh-CN" altLang="en-US" sz="2000" dirty="0" smtClean="0"/>
              <a:t>获得，其中</a:t>
            </a:r>
            <a:r>
              <a:rPr lang="en-US" altLang="zh-CN" sz="2000" dirty="0" err="1" smtClean="0"/>
              <a:t>smp_processor_id</a:t>
            </a:r>
            <a:r>
              <a:rPr lang="en-US" altLang="zh-CN" sz="2000" dirty="0" smtClean="0"/>
              <a:t>()</a:t>
            </a:r>
            <a:r>
              <a:rPr lang="zh-CN" altLang="en-US" sz="2000" dirty="0" smtClean="0"/>
              <a:t>可以返回当前活动处理器的</a:t>
            </a:r>
            <a:r>
              <a:rPr lang="en-US" altLang="zh-CN" sz="2000" dirty="0" smtClean="0"/>
              <a:t>ID</a:t>
            </a:r>
            <a:endParaRPr lang="en-US" sz="2000" dirty="0" smtClean="0"/>
          </a:p>
          <a:p>
            <a:pPr marL="342900" lvl="1" indent="-342900">
              <a:buFont typeface="Arial" pitchFamily="34" charset="0"/>
              <a:buChar char="•"/>
            </a:pPr>
            <a:r>
              <a:rPr lang="en-US" sz="2400" dirty="0" smtClean="0"/>
              <a:t>Access to </a:t>
            </a:r>
            <a:r>
              <a:rPr lang="en-US" sz="2400" dirty="0" err="1" smtClean="0"/>
              <a:t>Userspace</a:t>
            </a:r>
            <a:endParaRPr lang="en-US" sz="2400" dirty="0" smtClean="0"/>
          </a:p>
          <a:p>
            <a:pPr lvl="1"/>
            <a:r>
              <a:rPr lang="zh-CN" altLang="en-US" sz="2000" dirty="0" smtClean="0"/>
              <a:t>源代码中多处指针都标记为</a:t>
            </a:r>
            <a:r>
              <a:rPr lang="en-US" altLang="zh-CN" sz="2000" dirty="0" smtClean="0"/>
              <a:t>__user</a:t>
            </a:r>
            <a:r>
              <a:rPr lang="zh-CN" altLang="en-US" sz="2000" dirty="0" smtClean="0"/>
              <a:t>，该标识符对用户空间程序是未知的。内核使用该记号来标识指向用户地址空间中区域的指针，在没有进一步预防措施的情况下，不能轻易访问这些指针指向的区域。这是因为内存是通过页表映射到虚拟地址空间的用户空间部分的，而不是由物理内存直接映射的。因此内核需要确保指针指向的页帧确实存在于物理内存中。通过显示标记，可以支持利用自动检测工具</a:t>
            </a:r>
            <a:r>
              <a:rPr lang="en-US" altLang="zh-CN" sz="2000" dirty="0" smtClean="0"/>
              <a:t>sparse</a:t>
            </a:r>
            <a:r>
              <a:rPr lang="zh-CN" altLang="en-US" sz="2000" dirty="0" smtClean="0"/>
              <a:t>来确认实际上遵守了必要的条件</a:t>
            </a:r>
            <a:endParaRPr lang="en-US" altLang="en-US" sz="2000" dirty="0" smtClean="0"/>
          </a:p>
          <a:p>
            <a:pPr marL="342900" lvl="1" indent="-342900">
              <a:buFont typeface="Arial" pitchFamily="34" charset="0"/>
              <a:buChar char="•"/>
            </a:pPr>
            <a:r>
              <a:rPr lang="zh-CN" altLang="en-US" sz="2000" dirty="0" smtClean="0"/>
              <a:t>大多数体系结构不允许在内核中执行浮点运算，需要想办法用整型来替代</a:t>
            </a:r>
            <a:endParaRPr lang="en-US" sz="2000" dirty="0" smtClean="0"/>
          </a:p>
          <a:p>
            <a:pPr marL="342900" lvl="1" indent="-342900">
              <a:buNone/>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Priorities</a:t>
            </a:r>
            <a:endParaRPr lang="en-US" altLang="zh-CN" sz="2400" dirty="0" smtClean="0"/>
          </a:p>
          <a:p>
            <a:pPr lvl="1"/>
            <a:r>
              <a:rPr lang="en-US" sz="2000" dirty="0" smtClean="0"/>
              <a:t>L</a:t>
            </a:r>
            <a:r>
              <a:rPr lang="en-US" altLang="zh-CN" sz="2000" dirty="0" smtClean="0"/>
              <a:t>inux</a:t>
            </a:r>
            <a:r>
              <a:rPr lang="zh-CN" altLang="en-US" sz="2000" dirty="0" smtClean="0"/>
              <a:t>不支持硬实时处理，至少主流的内核不支持。一些修改过的版本如</a:t>
            </a:r>
            <a:r>
              <a:rPr lang="en-US" altLang="zh-CN" sz="2000" dirty="0" err="1" smtClean="0"/>
              <a:t>RTLinux</a:t>
            </a:r>
            <a:r>
              <a:rPr lang="zh-CN" altLang="en-US" sz="2000" dirty="0" smtClean="0"/>
              <a:t>、</a:t>
            </a:r>
            <a:r>
              <a:rPr lang="en-US" altLang="zh-CN" sz="2000" dirty="0" err="1" smtClean="0"/>
              <a:t>Xenomai</a:t>
            </a:r>
            <a:r>
              <a:rPr lang="zh-CN" altLang="en-US" sz="2000" dirty="0" smtClean="0"/>
              <a:t>、</a:t>
            </a:r>
            <a:r>
              <a:rPr lang="en-US" altLang="zh-CN" sz="2000" dirty="0" smtClean="0"/>
              <a:t>RATI</a:t>
            </a:r>
            <a:r>
              <a:rPr lang="zh-CN" altLang="en-US" sz="2000" dirty="0" smtClean="0"/>
              <a:t>提供了该特性。在这些修改后的方案中，</a:t>
            </a:r>
            <a:r>
              <a:rPr lang="en-US" altLang="zh-CN" sz="2000" dirty="0" smtClean="0"/>
              <a:t>Linux</a:t>
            </a:r>
            <a:r>
              <a:rPr lang="zh-CN" altLang="en-US" sz="2000" dirty="0" smtClean="0"/>
              <a:t>内核作为独立的“进程”运行来处理次重要的软件，而实时的工作则在内核外部完成。只有没有实时的关键操作执行时，内核才运行</a:t>
            </a:r>
            <a:endParaRPr lang="en-US" sz="2000" dirty="0" smtClean="0"/>
          </a:p>
          <a:p>
            <a:pPr marL="342900" lvl="1" indent="-342900">
              <a:buFont typeface="Arial" pitchFamily="34" charset="0"/>
              <a:buChar char="•"/>
            </a:pPr>
            <a:r>
              <a:rPr lang="en-US" sz="2400" dirty="0" smtClean="0"/>
              <a:t>Process Life Cycle</a:t>
            </a:r>
          </a:p>
          <a:p>
            <a:pPr lvl="1"/>
            <a:r>
              <a:rPr lang="en-US" sz="2000" dirty="0" smtClean="0"/>
              <a:t>R</a:t>
            </a:r>
            <a:r>
              <a:rPr lang="en-US" altLang="zh-CN" sz="2000" dirty="0" smtClean="0"/>
              <a:t>unning</a:t>
            </a:r>
            <a:r>
              <a:rPr lang="zh-CN" altLang="en-US" sz="2000" dirty="0" smtClean="0"/>
              <a:t>：该进程此刻在执行</a:t>
            </a:r>
            <a:endParaRPr lang="en-US" altLang="zh-CN" sz="2000" dirty="0" smtClean="0"/>
          </a:p>
          <a:p>
            <a:pPr lvl="1"/>
            <a:r>
              <a:rPr lang="en-US" sz="2000" dirty="0" smtClean="0"/>
              <a:t>W</a:t>
            </a:r>
            <a:r>
              <a:rPr lang="en-US" altLang="zh-CN" sz="2000" dirty="0" smtClean="0"/>
              <a:t>aiting</a:t>
            </a:r>
            <a:r>
              <a:rPr lang="zh-CN" altLang="en-US" sz="2000" dirty="0" smtClean="0"/>
              <a:t>：进程能够运行，但没有得到许可，因为</a:t>
            </a:r>
            <a:r>
              <a:rPr lang="en-US" altLang="zh-CN" sz="2000" dirty="0" smtClean="0"/>
              <a:t>CPU</a:t>
            </a:r>
            <a:r>
              <a:rPr lang="zh-CN" altLang="en-US" sz="2000" dirty="0" smtClean="0"/>
              <a:t>分配给另外一个进程。调度器可以在下一次任务切换时选择该进程</a:t>
            </a:r>
            <a:endParaRPr lang="en-US" altLang="zh-CN" sz="2000" dirty="0" smtClean="0"/>
          </a:p>
          <a:p>
            <a:pPr lvl="1"/>
            <a:r>
              <a:rPr lang="en-US" sz="2000" dirty="0" smtClean="0"/>
              <a:t>S</a:t>
            </a:r>
            <a:r>
              <a:rPr lang="en-US" altLang="zh-CN" sz="2000" dirty="0" smtClean="0"/>
              <a:t>leeping</a:t>
            </a:r>
            <a:r>
              <a:rPr lang="zh-CN" altLang="en-US" sz="2000" dirty="0" smtClean="0"/>
              <a:t>：进程正在睡眠无法执行，因为它在等待一个外部事件。调度器无法在下一次任务切换时选择该进程</a:t>
            </a:r>
            <a:endParaRPr lang="en-US" sz="2000" dirty="0"/>
          </a:p>
        </p:txBody>
      </p:sp>
      <p:pic>
        <p:nvPicPr>
          <p:cNvPr id="9218" name="Picture 2"/>
          <p:cNvPicPr>
            <a:picLocks noChangeAspect="1" noChangeArrowheads="1"/>
          </p:cNvPicPr>
          <p:nvPr/>
        </p:nvPicPr>
        <p:blipFill>
          <a:blip r:embed="rId2" cstate="print"/>
          <a:srcRect/>
          <a:stretch>
            <a:fillRect/>
          </a:stretch>
        </p:blipFill>
        <p:spPr bwMode="auto">
          <a:xfrm>
            <a:off x="2514600" y="5334001"/>
            <a:ext cx="3048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Preemptive Multitasking </a:t>
            </a:r>
            <a:r>
              <a:rPr lang="en-US" altLang="zh-CN" sz="2400" dirty="0" smtClean="0"/>
              <a:t>(</a:t>
            </a:r>
            <a:r>
              <a:rPr lang="zh-CN" altLang="en-US" sz="2400" dirty="0" smtClean="0">
                <a:solidFill>
                  <a:srgbClr val="FF0000"/>
                </a:solidFill>
              </a:rPr>
              <a:t>内核如何实现的</a:t>
            </a:r>
            <a:r>
              <a:rPr lang="en-US" altLang="zh-CN" sz="2400" dirty="0" smtClean="0">
                <a:solidFill>
                  <a:srgbClr val="FF0000"/>
                </a:solidFill>
              </a:rPr>
              <a:t>?</a:t>
            </a:r>
            <a:r>
              <a:rPr lang="en-US" altLang="zh-CN" sz="2400" dirty="0" smtClean="0"/>
              <a:t>)</a:t>
            </a:r>
            <a:endParaRPr lang="en-US" sz="2400" dirty="0" smtClean="0"/>
          </a:p>
          <a:p>
            <a:pPr lvl="1"/>
            <a:r>
              <a:rPr lang="zh-CN" altLang="en-US" sz="2000" dirty="0" smtClean="0"/>
              <a:t>普通进程总是可能被抢占，甚至是由其它进程抢</a:t>
            </a:r>
            <a:r>
              <a:rPr lang="zh-CN" altLang="en-US" sz="2000" dirty="0" smtClean="0"/>
              <a:t>占</a:t>
            </a:r>
            <a:r>
              <a:rPr lang="en-US" altLang="zh-CN" sz="2000" dirty="0" smtClean="0"/>
              <a:t/>
            </a:r>
            <a:br>
              <a:rPr lang="en-US" altLang="zh-CN" sz="2000" dirty="0" smtClean="0"/>
            </a:br>
            <a:r>
              <a:rPr lang="zh-CN" altLang="en-US" sz="2000" dirty="0" smtClean="0"/>
              <a:t>内核可以在适当的时候调用</a:t>
            </a:r>
            <a:r>
              <a:rPr lang="en-US" altLang="zh-CN" sz="2000" dirty="0" smtClean="0"/>
              <a:t>schedule</a:t>
            </a:r>
            <a:r>
              <a:rPr lang="zh-CN" altLang="en-US" sz="2000" dirty="0" smtClean="0"/>
              <a:t>或</a:t>
            </a:r>
            <a:r>
              <a:rPr lang="en-US" altLang="zh-CN" sz="2000" dirty="0" err="1" smtClean="0"/>
              <a:t>schedule_tick</a:t>
            </a:r>
            <a:r>
              <a:rPr lang="zh-CN" altLang="en-US" sz="2000" dirty="0" smtClean="0"/>
              <a:t>抢占当前正在运行的进程，</a:t>
            </a:r>
            <a:r>
              <a:rPr lang="en-US" altLang="zh-CN" sz="2000" dirty="0" smtClean="0"/>
              <a:t>(</a:t>
            </a:r>
            <a:r>
              <a:rPr lang="zh-CN" altLang="en-US" sz="2000" dirty="0" smtClean="0"/>
              <a:t>搜索所有有</a:t>
            </a:r>
            <a:r>
              <a:rPr lang="en-US" altLang="zh-CN" sz="2000" dirty="0" smtClean="0"/>
              <a:t>__</a:t>
            </a:r>
            <a:r>
              <a:rPr lang="en-US" altLang="zh-CN" sz="2000" dirty="0" err="1" smtClean="0"/>
              <a:t>sched</a:t>
            </a:r>
            <a:r>
              <a:rPr lang="zh-CN" altLang="en-US" sz="2000" dirty="0" smtClean="0"/>
              <a:t>标记的函数</a:t>
            </a:r>
            <a:r>
              <a:rPr lang="en-US" altLang="zh-CN" sz="2000" dirty="0" smtClean="0"/>
              <a:t>)</a:t>
            </a:r>
            <a:endParaRPr lang="en-US" altLang="zh-CN" sz="2000" dirty="0" smtClean="0"/>
          </a:p>
          <a:p>
            <a:pPr lvl="1"/>
            <a:r>
              <a:rPr lang="zh-CN" altLang="en-US" sz="2000" dirty="0" smtClean="0"/>
              <a:t>如果系统处于核心态并正在处理系统调用，那么系统中的其它进程时无法夺取其</a:t>
            </a:r>
            <a:r>
              <a:rPr lang="en-US" altLang="zh-CN" sz="2000" dirty="0" smtClean="0"/>
              <a:t>CPU</a:t>
            </a:r>
            <a:r>
              <a:rPr lang="zh-CN" altLang="en-US" sz="2000" dirty="0" smtClean="0"/>
              <a:t>时间的，调度器必须等到系统调用执行结束，才能选择另一个进程执行。但中断可以终止系统调用</a:t>
            </a:r>
            <a:endParaRPr lang="en-US" altLang="zh-CN" sz="2000" dirty="0" smtClean="0"/>
          </a:p>
          <a:p>
            <a:pPr lvl="1"/>
            <a:r>
              <a:rPr lang="zh-CN" altLang="en-US" sz="2000" dirty="0" smtClean="0"/>
              <a:t>中断可以暂停处于用户态和核心态的进程。中断具有最高优先级，因为在中断触发后需要尽快处</a:t>
            </a:r>
            <a:r>
              <a:rPr lang="zh-CN" altLang="en-US" sz="2000" dirty="0" smtClean="0"/>
              <a:t>理</a:t>
            </a:r>
          </a:p>
          <a:p>
            <a:pPr lvl="1"/>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a:t>
            </a:r>
          </a:p>
          <a:p>
            <a:pPr lvl="1"/>
            <a:endParaRPr lang="en-US" sz="2000" dirty="0"/>
          </a:p>
        </p:txBody>
      </p:sp>
      <p:pic>
        <p:nvPicPr>
          <p:cNvPr id="10242" name="Picture 2"/>
          <p:cNvPicPr>
            <a:picLocks noChangeAspect="1" noChangeArrowheads="1"/>
          </p:cNvPicPr>
          <p:nvPr/>
        </p:nvPicPr>
        <p:blipFill>
          <a:blip r:embed="rId2" cstate="print"/>
          <a:srcRect/>
          <a:stretch>
            <a:fillRect/>
          </a:stretch>
        </p:blipFill>
        <p:spPr bwMode="auto">
          <a:xfrm>
            <a:off x="1524000" y="1600200"/>
            <a:ext cx="6248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 (C</a:t>
            </a:r>
            <a:r>
              <a:rPr lang="en-US" altLang="zh-CN" sz="2400" dirty="0" smtClean="0"/>
              <a:t>ont.)</a:t>
            </a:r>
            <a:endParaRPr lang="en-US" sz="2400" dirty="0" smtClean="0"/>
          </a:p>
          <a:p>
            <a:pPr lvl="1"/>
            <a:endParaRPr lang="en-US" sz="2000" dirty="0"/>
          </a:p>
        </p:txBody>
      </p:sp>
      <p:pic>
        <p:nvPicPr>
          <p:cNvPr id="11267" name="Picture 3"/>
          <p:cNvPicPr>
            <a:picLocks noChangeAspect="1" noChangeArrowheads="1"/>
          </p:cNvPicPr>
          <p:nvPr/>
        </p:nvPicPr>
        <p:blipFill>
          <a:blip r:embed="rId2" cstate="print"/>
          <a:srcRect/>
          <a:stretch>
            <a:fillRect/>
          </a:stretch>
        </p:blipFill>
        <p:spPr bwMode="auto">
          <a:xfrm>
            <a:off x="533400" y="1019175"/>
            <a:ext cx="7219950" cy="583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 (C</a:t>
            </a:r>
            <a:r>
              <a:rPr lang="en-US" altLang="zh-CN" sz="2400" dirty="0" smtClean="0"/>
              <a:t>ont.)</a:t>
            </a:r>
            <a:endParaRPr lang="en-US" sz="2400" dirty="0" smtClean="0"/>
          </a:p>
          <a:p>
            <a:pPr lvl="1"/>
            <a:endParaRPr lang="en-US" sz="2000" dirty="0"/>
          </a:p>
        </p:txBody>
      </p:sp>
      <p:pic>
        <p:nvPicPr>
          <p:cNvPr id="12290" name="Picture 2"/>
          <p:cNvPicPr>
            <a:picLocks noChangeAspect="1" noChangeArrowheads="1"/>
          </p:cNvPicPr>
          <p:nvPr/>
        </p:nvPicPr>
        <p:blipFill>
          <a:blip r:embed="rId2" cstate="print"/>
          <a:srcRect/>
          <a:stretch>
            <a:fillRect/>
          </a:stretch>
        </p:blipFill>
        <p:spPr bwMode="auto">
          <a:xfrm>
            <a:off x="1219200" y="1752600"/>
            <a:ext cx="6019800"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Agenda</a:t>
            </a:r>
            <a:endParaRPr lang="en-US" sz="3200" dirty="0"/>
          </a:p>
        </p:txBody>
      </p:sp>
      <p:sp>
        <p:nvSpPr>
          <p:cNvPr id="3" name="Content Placeholder 2"/>
          <p:cNvSpPr>
            <a:spLocks noGrp="1"/>
          </p:cNvSpPr>
          <p:nvPr>
            <p:ph idx="1"/>
          </p:nvPr>
        </p:nvSpPr>
        <p:spPr/>
        <p:txBody>
          <a:bodyPr>
            <a:normAutofit fontScale="70000" lnSpcReduction="20000"/>
          </a:bodyPr>
          <a:lstStyle/>
          <a:p>
            <a:r>
              <a:rPr lang="zh-CN" altLang="en-US" dirty="0" smtClean="0"/>
              <a:t>简介和概述</a:t>
            </a:r>
            <a:endParaRPr lang="en-US" dirty="0" smtClean="0"/>
          </a:p>
          <a:p>
            <a:r>
              <a:rPr lang="zh-CN" altLang="en-US" dirty="0" smtClean="0"/>
              <a:t>进程管理和调度</a:t>
            </a:r>
            <a:endParaRPr lang="en-US" dirty="0" smtClean="0"/>
          </a:p>
          <a:p>
            <a:r>
              <a:rPr lang="zh-CN" altLang="en-US" dirty="0" smtClean="0"/>
              <a:t>内存管理</a:t>
            </a:r>
            <a:endParaRPr lang="en-US" dirty="0" smtClean="0"/>
          </a:p>
          <a:p>
            <a:r>
              <a:rPr lang="zh-CN" altLang="en-US" dirty="0" smtClean="0"/>
              <a:t>进程虚拟内存</a:t>
            </a:r>
            <a:endParaRPr lang="en-US" dirty="0" smtClean="0"/>
          </a:p>
          <a:p>
            <a:r>
              <a:rPr lang="zh-CN" altLang="en-US" dirty="0" smtClean="0"/>
              <a:t>锁与进程通信</a:t>
            </a:r>
            <a:endParaRPr lang="en-US" dirty="0" smtClean="0"/>
          </a:p>
          <a:p>
            <a:r>
              <a:rPr lang="zh-CN" altLang="en-US" dirty="0" smtClean="0"/>
              <a:t>设备驱动程序</a:t>
            </a:r>
            <a:endParaRPr lang="en-US" dirty="0" smtClean="0"/>
          </a:p>
          <a:p>
            <a:r>
              <a:rPr lang="zh-CN" altLang="en-US" dirty="0" smtClean="0"/>
              <a:t>模块</a:t>
            </a:r>
            <a:endParaRPr lang="en-US" dirty="0" smtClean="0"/>
          </a:p>
          <a:p>
            <a:r>
              <a:rPr lang="zh-CN" altLang="en-US" dirty="0" smtClean="0"/>
              <a:t>虚拟文件系统</a:t>
            </a:r>
            <a:endParaRPr lang="en-US" dirty="0" smtClean="0"/>
          </a:p>
          <a:p>
            <a:r>
              <a:rPr lang="en-US" dirty="0" smtClean="0"/>
              <a:t>E</a:t>
            </a:r>
            <a:r>
              <a:rPr lang="en-US" altLang="zh-CN" dirty="0" smtClean="0"/>
              <a:t>xt</a:t>
            </a:r>
            <a:r>
              <a:rPr lang="zh-CN" altLang="en-US" dirty="0" smtClean="0"/>
              <a:t>文件系统族</a:t>
            </a:r>
            <a:endParaRPr lang="en-US" dirty="0" smtClean="0"/>
          </a:p>
          <a:p>
            <a:r>
              <a:rPr lang="zh-CN" altLang="en-US" dirty="0" smtClean="0"/>
              <a:t>无持久存储的文件系统</a:t>
            </a:r>
            <a:endParaRPr lang="en-US" altLang="zh-CN" dirty="0" smtClean="0"/>
          </a:p>
          <a:p>
            <a:r>
              <a:rPr lang="zh-CN" altLang="en-US" dirty="0" smtClean="0"/>
              <a:t>扩展属性和访问控制表</a:t>
            </a:r>
            <a:endParaRPr lang="en-US" altLang="zh-CN" dirty="0" smtClean="0"/>
          </a:p>
          <a:p>
            <a:r>
              <a:rPr lang="zh-CN" altLang="en-US" dirty="0" smtClean="0"/>
              <a:t>网络</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 (C</a:t>
            </a:r>
            <a:r>
              <a:rPr lang="en-US" altLang="zh-CN" sz="2400" dirty="0" smtClean="0"/>
              <a:t>ont.)</a:t>
            </a:r>
            <a:endParaRPr lang="en-US" sz="2400" dirty="0" smtClean="0"/>
          </a:p>
          <a:p>
            <a:pPr lvl="1"/>
            <a:endParaRPr lang="en-US" sz="2000" dirty="0"/>
          </a:p>
        </p:txBody>
      </p:sp>
      <p:pic>
        <p:nvPicPr>
          <p:cNvPr id="13314" name="Picture 2"/>
          <p:cNvPicPr>
            <a:picLocks noChangeAspect="1" noChangeArrowheads="1"/>
          </p:cNvPicPr>
          <p:nvPr/>
        </p:nvPicPr>
        <p:blipFill>
          <a:blip r:embed="rId2" cstate="print"/>
          <a:srcRect/>
          <a:stretch>
            <a:fillRect/>
          </a:stretch>
        </p:blipFill>
        <p:spPr bwMode="auto">
          <a:xfrm>
            <a:off x="914400" y="1028700"/>
            <a:ext cx="7105650" cy="582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 (C</a:t>
            </a:r>
            <a:r>
              <a:rPr lang="en-US" altLang="zh-CN" sz="2400" dirty="0" smtClean="0"/>
              <a:t>ont.)</a:t>
            </a:r>
            <a:endParaRPr lang="en-US" sz="2400" dirty="0" smtClean="0"/>
          </a:p>
          <a:p>
            <a:pPr lvl="1"/>
            <a:endParaRPr lang="en-US" sz="2000" dirty="0"/>
          </a:p>
        </p:txBody>
      </p:sp>
      <p:pic>
        <p:nvPicPr>
          <p:cNvPr id="14338" name="Picture 2"/>
          <p:cNvPicPr>
            <a:picLocks noChangeAspect="1" noChangeArrowheads="1"/>
          </p:cNvPicPr>
          <p:nvPr/>
        </p:nvPicPr>
        <p:blipFill>
          <a:blip r:embed="rId2" cstate="print"/>
          <a:srcRect/>
          <a:stretch>
            <a:fillRect/>
          </a:stretch>
        </p:blipFill>
        <p:spPr bwMode="auto">
          <a:xfrm>
            <a:off x="1371600" y="1752600"/>
            <a:ext cx="4914900" cy="406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err="1" smtClean="0"/>
              <a:t>task_struct.state</a:t>
            </a:r>
            <a:endParaRPr lang="en-US" sz="2400" dirty="0" smtClean="0"/>
          </a:p>
          <a:p>
            <a:pPr lvl="1"/>
            <a:r>
              <a:rPr lang="en-US" sz="2000" dirty="0" smtClean="0"/>
              <a:t>TASK_RUNNING</a:t>
            </a:r>
            <a:r>
              <a:rPr lang="zh-CN" altLang="en-US" sz="2000" dirty="0" smtClean="0"/>
              <a:t>：意味着进程处于可运行状态。这并不意味着已经实际分配了</a:t>
            </a:r>
            <a:r>
              <a:rPr lang="en-US" altLang="zh-CN" sz="2000" dirty="0" smtClean="0"/>
              <a:t>CPU</a:t>
            </a:r>
            <a:r>
              <a:rPr lang="zh-CN" altLang="en-US" sz="2000" dirty="0" smtClean="0"/>
              <a:t>。进程可能会一直等到调度器选中它。该状态确保进程可以立即运行，而无需等待外部事件</a:t>
            </a:r>
            <a:endParaRPr lang="en-US" sz="2000" dirty="0" smtClean="0"/>
          </a:p>
          <a:p>
            <a:pPr lvl="1"/>
            <a:r>
              <a:rPr lang="en-US" sz="2000" dirty="0" smtClean="0"/>
              <a:t>TASK_INTERRUPTIBLE</a:t>
            </a:r>
            <a:r>
              <a:rPr lang="zh-CN" altLang="en-US" sz="2000" dirty="0" smtClean="0"/>
              <a:t>：是针对等待事件或其它资源的睡眠进程设置的。在内核发送信号给该进程表明事件已经发生时，进程状态变为</a:t>
            </a:r>
            <a:r>
              <a:rPr lang="en-US" altLang="zh-CN" sz="2000" dirty="0" smtClean="0"/>
              <a:t>TASK_RUNNING</a:t>
            </a:r>
            <a:r>
              <a:rPr lang="zh-CN" altLang="en-US" sz="2000" dirty="0" smtClean="0"/>
              <a:t>，它只要调度器选中该进程即可恢复执行</a:t>
            </a:r>
            <a:r>
              <a:rPr lang="en-US" altLang="zh-CN" sz="2000" dirty="0" smtClean="0"/>
              <a:t>(</a:t>
            </a:r>
            <a:r>
              <a:rPr lang="zh-CN" altLang="en-US" sz="2000" dirty="0" smtClean="0">
                <a:solidFill>
                  <a:srgbClr val="FF0000"/>
                </a:solidFill>
              </a:rPr>
              <a:t>内核如何发信号给进程表明事件已经发生</a:t>
            </a:r>
            <a:r>
              <a:rPr lang="zh-CN" altLang="en-US" sz="2000" dirty="0" smtClean="0">
                <a:solidFill>
                  <a:srgbClr val="FF0000"/>
                </a:solidFill>
              </a:rPr>
              <a:t>？</a:t>
            </a:r>
            <a:r>
              <a:rPr lang="zh-CN" altLang="en-US" sz="2000" dirty="0" smtClean="0">
                <a:solidFill>
                  <a:srgbClr val="FF0000"/>
                </a:solidFill>
              </a:rPr>
              <a:t>通</a:t>
            </a:r>
            <a:r>
              <a:rPr lang="zh-CN" altLang="en-US" sz="2000" dirty="0" smtClean="0">
                <a:solidFill>
                  <a:srgbClr val="FF0000"/>
                </a:solidFill>
              </a:rPr>
              <a:t>过设置</a:t>
            </a:r>
            <a:r>
              <a:rPr lang="en-US" altLang="zh-CN" sz="2000" dirty="0" smtClean="0"/>
              <a:t>)</a:t>
            </a:r>
            <a:endParaRPr lang="en-US" sz="2000" dirty="0" smtClean="0"/>
          </a:p>
          <a:p>
            <a:pPr lvl="1"/>
            <a:r>
              <a:rPr lang="en-US" sz="2000" dirty="0" smtClean="0"/>
              <a:t>TASK_UNINTERRUPTIBLE</a:t>
            </a:r>
            <a:r>
              <a:rPr lang="zh-CN" altLang="en-US" sz="2000" dirty="0" smtClean="0"/>
              <a:t>：用于因内核指示而停用的睡眠进程。它们不能由外部信号唤醒，只能由内核亲自唤醒</a:t>
            </a:r>
            <a:endParaRPr lang="en-US" sz="2000" dirty="0" smtClean="0"/>
          </a:p>
          <a:p>
            <a:pPr lvl="1"/>
            <a:r>
              <a:rPr lang="en-US" sz="2000" dirty="0" smtClean="0"/>
              <a:t>TASK_STOPPED</a:t>
            </a:r>
            <a:r>
              <a:rPr lang="zh-CN" altLang="en-US" sz="2000" dirty="0" smtClean="0"/>
              <a:t>：表示进程特意停止运行，例如调试器暂停</a:t>
            </a:r>
            <a:endParaRPr lang="en-US" sz="2000" dirty="0" smtClean="0"/>
          </a:p>
          <a:p>
            <a:pPr lvl="1"/>
            <a:r>
              <a:rPr lang="en-US" sz="2000" dirty="0" smtClean="0"/>
              <a:t>TASK_TRACED</a:t>
            </a:r>
            <a:r>
              <a:rPr lang="zh-CN" altLang="en-US" sz="2000" dirty="0" smtClean="0"/>
              <a:t>：用于从停止的进程中，将被调试的那些进程与常规的进程区分开来</a:t>
            </a:r>
            <a:endParaRPr lang="en-US" sz="2000" dirty="0" smtClean="0"/>
          </a:p>
          <a:p>
            <a:pPr lvl="1"/>
            <a:r>
              <a:rPr lang="en-US" altLang="zh-CN" sz="2000" dirty="0" err="1" smtClean="0"/>
              <a:t>setrlimit</a:t>
            </a:r>
            <a:r>
              <a:rPr lang="en-US" altLang="zh-CN" sz="2000" dirty="0" smtClean="0"/>
              <a:t> - </a:t>
            </a:r>
            <a:r>
              <a:rPr lang="en-US" sz="2000" dirty="0" smtClean="0"/>
              <a:t>(</a:t>
            </a:r>
            <a:r>
              <a:rPr lang="en-US" altLang="zh-CN" sz="2000" dirty="0" smtClean="0"/>
              <a:t>cat /proc/self/limits</a:t>
            </a:r>
            <a:r>
              <a:rPr lang="en-US" sz="2000" dirty="0" smtClean="0"/>
              <a:t>)</a:t>
            </a:r>
          </a:p>
          <a:p>
            <a:pPr lvl="1"/>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a:t>
            </a:r>
            <a:r>
              <a:rPr lang="en-US" sz="2400" dirty="0" err="1" smtClean="0"/>
              <a:t>Solariczone</a:t>
            </a:r>
            <a:r>
              <a:rPr lang="en-US" sz="2400" dirty="0" smtClean="0"/>
              <a:t> zone/FreeBSD jail)</a:t>
            </a:r>
          </a:p>
          <a:p>
            <a:pPr lvl="1"/>
            <a:r>
              <a:rPr lang="en-US" sz="2000" dirty="0" err="1" smtClean="0"/>
              <a:t>chroot</a:t>
            </a:r>
            <a:r>
              <a:rPr lang="en-US" sz="2000" dirty="0" smtClean="0"/>
              <a:t> </a:t>
            </a:r>
            <a:r>
              <a:rPr lang="en-US" altLang="zh-CN" sz="2000" dirty="0" smtClean="0"/>
              <a:t>– </a:t>
            </a:r>
            <a:r>
              <a:rPr lang="zh-CN" altLang="en-US" sz="2000" dirty="0" smtClean="0"/>
              <a:t>简单的命名空间</a:t>
            </a:r>
            <a:endParaRPr lang="en-US" sz="2000" dirty="0" smtClean="0"/>
          </a:p>
          <a:p>
            <a:pPr lvl="1"/>
            <a:r>
              <a:rPr lang="en-US" sz="2000" dirty="0" smtClean="0"/>
              <a:t>fork/exec</a:t>
            </a:r>
            <a:r>
              <a:rPr lang="zh-CN" altLang="en-US" sz="2000" dirty="0" smtClean="0"/>
              <a:t>系统调用有特定的选项控制是与父进程共享命名空间还是建立新的命名空间</a:t>
            </a:r>
            <a:endParaRPr lang="en-US" altLang="zh-CN" sz="2000" dirty="0" smtClean="0"/>
          </a:p>
          <a:p>
            <a:pPr lvl="1"/>
            <a:r>
              <a:rPr lang="en-US" altLang="zh-CN" sz="2000" dirty="0" err="1" smtClean="0"/>
              <a:t>unshare</a:t>
            </a:r>
            <a:r>
              <a:rPr lang="zh-CN" altLang="en-US" sz="2000" dirty="0" smtClean="0"/>
              <a:t>系统调用将进程的某些部分从父进程分离</a:t>
            </a:r>
            <a:endParaRPr lang="en-US" sz="2000" dirty="0" smtClean="0"/>
          </a:p>
        </p:txBody>
      </p:sp>
      <p:pic>
        <p:nvPicPr>
          <p:cNvPr id="15362" name="Picture 2"/>
          <p:cNvPicPr>
            <a:picLocks noChangeAspect="1" noChangeArrowheads="1"/>
          </p:cNvPicPr>
          <p:nvPr/>
        </p:nvPicPr>
        <p:blipFill>
          <a:blip r:embed="rId2" cstate="print"/>
          <a:srcRect/>
          <a:stretch>
            <a:fillRect/>
          </a:stretch>
        </p:blipFill>
        <p:spPr bwMode="auto">
          <a:xfrm>
            <a:off x="2362200" y="3090234"/>
            <a:ext cx="4448175" cy="37677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a:t>
            </a:r>
            <a:r>
              <a:rPr lang="en-US" altLang="zh-CN" sz="2400" dirty="0" smtClean="0"/>
              <a:t>implementation</a:t>
            </a:r>
            <a:endParaRPr lang="en-US" sz="2400" dirty="0" smtClean="0"/>
          </a:p>
          <a:p>
            <a:pPr lvl="1"/>
            <a:r>
              <a:rPr lang="zh-CN" altLang="en-US" sz="2000" dirty="0" smtClean="0"/>
              <a:t>每个子系统的命名空间结构，将全局组件包装到命令空间中</a:t>
            </a:r>
            <a:endParaRPr lang="en-US" altLang="zh-CN" sz="2000" dirty="0" smtClean="0"/>
          </a:p>
          <a:p>
            <a:pPr lvl="1"/>
            <a:r>
              <a:rPr lang="zh-CN" altLang="en-US" sz="2000" dirty="0" smtClean="0"/>
              <a:t>将给定进程关联到所属各个命名空间的机制</a:t>
            </a:r>
            <a:endParaRPr lang="en-US" altLang="zh-CN" sz="2000" dirty="0" smtClean="0"/>
          </a:p>
          <a:p>
            <a:pPr lvl="1"/>
            <a:endParaRPr lang="en-US" sz="2000" dirty="0" smtClean="0"/>
          </a:p>
        </p:txBody>
      </p:sp>
      <p:pic>
        <p:nvPicPr>
          <p:cNvPr id="16386" name="Picture 2"/>
          <p:cNvPicPr>
            <a:picLocks noChangeAspect="1" noChangeArrowheads="1"/>
          </p:cNvPicPr>
          <p:nvPr/>
        </p:nvPicPr>
        <p:blipFill>
          <a:blip r:embed="rId2" cstate="print"/>
          <a:srcRect/>
          <a:stretch>
            <a:fillRect/>
          </a:stretch>
        </p:blipFill>
        <p:spPr bwMode="auto">
          <a:xfrm>
            <a:off x="1524000" y="2362200"/>
            <a:ext cx="592455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a:t>
            </a:r>
            <a:r>
              <a:rPr lang="en-US" altLang="zh-CN" sz="2400" dirty="0" smtClean="0"/>
              <a:t>implementation (Cont.)</a:t>
            </a:r>
            <a:endParaRPr lang="en-US"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UTS (Unix Timesharing System</a:t>
            </a:r>
            <a:r>
              <a:rPr lang="en-US" altLang="zh-CN" sz="2000" dirty="0" smtClean="0"/>
              <a:t>) </a:t>
            </a:r>
            <a:r>
              <a:rPr lang="zh-CN" altLang="en-US" sz="2000" dirty="0" smtClean="0"/>
              <a:t>命名空间包含了运行内核的名称、版本、底层体系结构类型等信息</a:t>
            </a:r>
            <a:endParaRPr lang="en-US" altLang="zh-CN" sz="2000" dirty="0" smtClean="0"/>
          </a:p>
          <a:p>
            <a:pPr lvl="1"/>
            <a:r>
              <a:rPr lang="zh-CN" altLang="en-US" sz="2000" dirty="0" smtClean="0"/>
              <a:t>保存在</a:t>
            </a:r>
            <a:r>
              <a:rPr lang="en-US" altLang="zh-CN" sz="2000" dirty="0" err="1" smtClean="0"/>
              <a:t>struct</a:t>
            </a:r>
            <a:r>
              <a:rPr lang="en-US" altLang="zh-CN" sz="2000" dirty="0" smtClean="0"/>
              <a:t> </a:t>
            </a:r>
            <a:r>
              <a:rPr lang="en-US" altLang="zh-CN" sz="2000" dirty="0" err="1" smtClean="0"/>
              <a:t>ipc_namespace</a:t>
            </a:r>
            <a:r>
              <a:rPr lang="zh-CN" altLang="en-US" sz="2000" dirty="0" smtClean="0"/>
              <a:t>中的所有与进程间通信有段的信息</a:t>
            </a:r>
            <a:endParaRPr lang="en-US" altLang="zh-CN" sz="2000" dirty="0" smtClean="0"/>
          </a:p>
          <a:p>
            <a:pPr lvl="1"/>
            <a:r>
              <a:rPr lang="zh-CN" altLang="en-US" sz="2000" dirty="0" smtClean="0"/>
              <a:t>已经装载的文件系统的视图，在</a:t>
            </a:r>
            <a:r>
              <a:rPr lang="en-US" altLang="zh-CN" sz="2000" dirty="0" err="1" smtClean="0"/>
              <a:t>struct</a:t>
            </a:r>
            <a:r>
              <a:rPr lang="en-US" altLang="zh-CN" sz="2000" dirty="0" smtClean="0"/>
              <a:t> </a:t>
            </a:r>
            <a:r>
              <a:rPr lang="en-US" altLang="zh-CN" sz="2000" dirty="0" err="1" smtClean="0"/>
              <a:t>mnt_namespace</a:t>
            </a:r>
            <a:r>
              <a:rPr lang="zh-CN" altLang="en-US" sz="2000" dirty="0" smtClean="0"/>
              <a:t>中给出</a:t>
            </a:r>
            <a:endParaRPr lang="en-US" altLang="zh-CN" sz="2000" dirty="0" smtClean="0"/>
          </a:p>
          <a:p>
            <a:pPr lvl="1"/>
            <a:r>
              <a:rPr lang="zh-CN" altLang="en-US" sz="2000" dirty="0" smtClean="0"/>
              <a:t>有关进程</a:t>
            </a:r>
            <a:r>
              <a:rPr lang="en-US" altLang="zh-CN" sz="2000" dirty="0" smtClean="0"/>
              <a:t>ID</a:t>
            </a:r>
            <a:r>
              <a:rPr lang="zh-CN" altLang="en-US" sz="2000" dirty="0" smtClean="0"/>
              <a:t>的信息，由</a:t>
            </a:r>
            <a:r>
              <a:rPr lang="en-US" altLang="zh-CN" sz="2000" dirty="0" err="1" smtClean="0"/>
              <a:t>struct</a:t>
            </a:r>
            <a:r>
              <a:rPr lang="en-US" altLang="zh-CN" sz="2000" dirty="0" smtClean="0"/>
              <a:t> </a:t>
            </a:r>
            <a:r>
              <a:rPr lang="en-US" altLang="zh-CN" sz="2000" dirty="0" err="1" smtClean="0"/>
              <a:t>pid_namespace</a:t>
            </a:r>
            <a:r>
              <a:rPr lang="zh-CN" altLang="en-US" sz="2000" dirty="0" smtClean="0"/>
              <a:t>给出</a:t>
            </a:r>
            <a:endParaRPr lang="en-US" altLang="zh-CN" sz="2000" dirty="0" smtClean="0"/>
          </a:p>
          <a:p>
            <a:pPr lvl="1"/>
            <a:r>
              <a:rPr lang="en-US" altLang="zh-CN" sz="2000" dirty="0" err="1" smtClean="0"/>
              <a:t>struct</a:t>
            </a:r>
            <a:r>
              <a:rPr lang="en-US" altLang="zh-CN" sz="2000" dirty="0" smtClean="0"/>
              <a:t> </a:t>
            </a:r>
            <a:r>
              <a:rPr lang="en-US" altLang="zh-CN" sz="2000" dirty="0" err="1" smtClean="0"/>
              <a:t>user_namespace</a:t>
            </a:r>
            <a:r>
              <a:rPr lang="zh-CN" altLang="en-US" sz="2000" dirty="0" smtClean="0"/>
              <a:t>保存的用于限制每个用户资源使用的信息</a:t>
            </a:r>
            <a:endParaRPr lang="en-US" altLang="zh-CN" sz="2000" dirty="0" smtClean="0"/>
          </a:p>
          <a:p>
            <a:pPr lvl="1"/>
            <a:r>
              <a:rPr lang="en-US" altLang="zh-CN" sz="2000" dirty="0" err="1" smtClean="0"/>
              <a:t>Struct</a:t>
            </a:r>
            <a:r>
              <a:rPr lang="en-US" altLang="zh-CN" sz="2000" dirty="0" smtClean="0"/>
              <a:t> </a:t>
            </a:r>
            <a:r>
              <a:rPr lang="en-US" altLang="zh-CN" sz="2000" dirty="0" err="1" smtClean="0"/>
              <a:t>net_ns</a:t>
            </a:r>
            <a:r>
              <a:rPr lang="zh-CN" altLang="en-US" sz="2000" dirty="0" smtClean="0"/>
              <a:t>包含所有网络相关的命名空间参数</a:t>
            </a:r>
            <a:endParaRPr lang="en-US" sz="2000" dirty="0" smtClean="0"/>
          </a:p>
          <a:p>
            <a:pPr lvl="1"/>
            <a:endParaRPr lang="en-US" sz="2000" dirty="0" smtClean="0"/>
          </a:p>
        </p:txBody>
      </p:sp>
      <p:pic>
        <p:nvPicPr>
          <p:cNvPr id="17410" name="Picture 2"/>
          <p:cNvPicPr>
            <a:picLocks noChangeAspect="1" noChangeArrowheads="1"/>
          </p:cNvPicPr>
          <p:nvPr/>
        </p:nvPicPr>
        <p:blipFill>
          <a:blip r:embed="rId2" cstate="print"/>
          <a:srcRect/>
          <a:stretch>
            <a:fillRect/>
          </a:stretch>
        </p:blipFill>
        <p:spPr bwMode="auto">
          <a:xfrm>
            <a:off x="914400" y="1600200"/>
            <a:ext cx="3505200" cy="1857375"/>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a:stretch>
            <a:fillRect/>
          </a:stretch>
        </p:blipFill>
        <p:spPr bwMode="auto">
          <a:xfrm>
            <a:off x="4191000" y="1676400"/>
            <a:ext cx="4953000"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PID</a:t>
            </a:r>
          </a:p>
          <a:p>
            <a:pPr lvl="1"/>
            <a:r>
              <a:rPr lang="en-US" sz="2000" dirty="0" smtClean="0"/>
              <a:t>L</a:t>
            </a:r>
            <a:r>
              <a:rPr lang="en-US" altLang="zh-CN" sz="2000" dirty="0" smtClean="0"/>
              <a:t>inux</a:t>
            </a:r>
            <a:r>
              <a:rPr lang="zh-CN" altLang="en-US" sz="2000" dirty="0" smtClean="0"/>
              <a:t>采用</a:t>
            </a:r>
            <a:r>
              <a:rPr lang="en-US" altLang="zh-CN" sz="2000" dirty="0" smtClean="0"/>
              <a:t>bitmap</a:t>
            </a:r>
            <a:r>
              <a:rPr lang="zh-CN" altLang="en-US" sz="2000" dirty="0" smtClean="0"/>
              <a:t>管理全局</a:t>
            </a:r>
            <a:r>
              <a:rPr lang="en-US" altLang="zh-CN" sz="2000" dirty="0" smtClean="0"/>
              <a:t/>
            </a:r>
            <a:br>
              <a:rPr lang="en-US" altLang="zh-CN" sz="2000" dirty="0" smtClean="0"/>
            </a:br>
            <a:r>
              <a:rPr lang="en-US" altLang="zh-CN" sz="2000" dirty="0" smtClean="0"/>
              <a:t>PID</a:t>
            </a:r>
            <a:r>
              <a:rPr lang="zh-CN" altLang="en-US" sz="2000" dirty="0" smtClean="0"/>
              <a:t>分配和释放</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18434" name="Picture 2"/>
          <p:cNvPicPr>
            <a:picLocks noChangeAspect="1" noChangeArrowheads="1"/>
          </p:cNvPicPr>
          <p:nvPr/>
        </p:nvPicPr>
        <p:blipFill>
          <a:blip r:embed="rId2" cstate="print"/>
          <a:srcRect/>
          <a:stretch>
            <a:fillRect/>
          </a:stretch>
        </p:blipFill>
        <p:spPr bwMode="auto">
          <a:xfrm>
            <a:off x="304800" y="3352800"/>
            <a:ext cx="4210050" cy="2800350"/>
          </a:xfrm>
          <a:prstGeom prst="rect">
            <a:avLst/>
          </a:prstGeom>
          <a:noFill/>
          <a:ln w="9525">
            <a:no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4419600" y="1752600"/>
            <a:ext cx="4552950" cy="1419225"/>
          </a:xfrm>
          <a:prstGeom prst="rect">
            <a:avLst/>
          </a:prstGeom>
          <a:noFill/>
          <a:ln w="9525">
            <a:noFill/>
            <a:miter lim="800000"/>
            <a:headEnd/>
            <a:tailEnd/>
          </a:ln>
        </p:spPr>
      </p:pic>
      <p:pic>
        <p:nvPicPr>
          <p:cNvPr id="18437" name="Picture 5"/>
          <p:cNvPicPr>
            <a:picLocks noChangeAspect="1" noChangeArrowheads="1"/>
          </p:cNvPicPr>
          <p:nvPr/>
        </p:nvPicPr>
        <p:blipFill>
          <a:blip r:embed="rId4" cstate="print"/>
          <a:srcRect/>
          <a:stretch>
            <a:fillRect/>
          </a:stretch>
        </p:blipFill>
        <p:spPr bwMode="auto">
          <a:xfrm>
            <a:off x="5181600" y="3276600"/>
            <a:ext cx="3724275"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PID (C</a:t>
            </a:r>
            <a:r>
              <a:rPr lang="en-US" altLang="zh-CN" sz="2400" dirty="0" smtClean="0"/>
              <a:t>ont.)</a:t>
            </a:r>
            <a:endParaRPr lang="en-US"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19458" name="Picture 2"/>
          <p:cNvPicPr>
            <a:picLocks noChangeAspect="1" noChangeArrowheads="1"/>
          </p:cNvPicPr>
          <p:nvPr/>
        </p:nvPicPr>
        <p:blipFill>
          <a:blip r:embed="rId2" cstate="print"/>
          <a:srcRect/>
          <a:stretch>
            <a:fillRect/>
          </a:stretch>
        </p:blipFill>
        <p:spPr bwMode="auto">
          <a:xfrm>
            <a:off x="381000" y="0"/>
            <a:ext cx="7102615"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en-US" altLang="zh-CN" sz="2000" dirty="0" smtClean="0"/>
              <a:t>fork</a:t>
            </a:r>
            <a:r>
              <a:rPr lang="zh-CN" altLang="en-US" sz="2000" dirty="0" smtClean="0"/>
              <a:t>重量级调用，建立父进程的一个完整副本，然后作为子进程执行。</a:t>
            </a:r>
            <a:r>
              <a:rPr lang="en-US" altLang="zh-CN" sz="2000" dirty="0" smtClean="0"/>
              <a:t>Linux</a:t>
            </a:r>
            <a:r>
              <a:rPr lang="zh-CN" altLang="en-US" sz="2000" dirty="0" smtClean="0"/>
              <a:t>采用</a:t>
            </a:r>
            <a:r>
              <a:rPr lang="en-US" altLang="zh-CN" sz="2000" dirty="0" smtClean="0"/>
              <a:t>Copy-On-Write</a:t>
            </a:r>
            <a:r>
              <a:rPr lang="zh-CN" altLang="en-US" sz="2000" dirty="0" smtClean="0"/>
              <a:t>技术</a:t>
            </a:r>
            <a:r>
              <a:rPr lang="en-US" altLang="zh-CN" sz="2000" dirty="0" smtClean="0"/>
              <a:t>(</a:t>
            </a:r>
            <a:r>
              <a:rPr lang="zh-CN" altLang="en-US" sz="2000" dirty="0" smtClean="0"/>
              <a:t>只复制其页表，并把页表中的页标记为只读，只要父或子进程共享的页进行写入，就会触发异常，内核可以通过内存管理数据结构判断出被写入的页是</a:t>
            </a:r>
            <a:r>
              <a:rPr lang="en-US" altLang="zh-CN" sz="2000" dirty="0" smtClean="0"/>
              <a:t>COW</a:t>
            </a:r>
            <a:r>
              <a:rPr lang="zh-CN" altLang="en-US" sz="2000" dirty="0" smtClean="0"/>
              <a:t>页，内核会创建该页专用于当前进程的副本</a:t>
            </a:r>
            <a:r>
              <a:rPr lang="en-US" altLang="zh-CN" sz="2000" dirty="0" smtClean="0"/>
              <a:t>)</a:t>
            </a:r>
          </a:p>
          <a:p>
            <a:pPr lvl="1"/>
            <a:r>
              <a:rPr lang="en-US" altLang="zh-CN" sz="2000" dirty="0" err="1" smtClean="0"/>
              <a:t>vfork</a:t>
            </a:r>
            <a:r>
              <a:rPr lang="zh-CN" altLang="en-US" sz="2000" dirty="0" smtClean="0"/>
              <a:t>父子进程共享数据。用于子进程形成后立即执行</a:t>
            </a:r>
            <a:r>
              <a:rPr lang="en-US" altLang="zh-CN" sz="2000" dirty="0" err="1" smtClean="0"/>
              <a:t>execve</a:t>
            </a:r>
            <a:r>
              <a:rPr lang="zh-CN" altLang="en-US" sz="2000" dirty="0" smtClean="0"/>
              <a:t>系统加载新程序的情形。在子进程退出或开始新程序之前，内核保证父进程处于阻塞状态。</a:t>
            </a:r>
            <a:r>
              <a:rPr lang="en-US" altLang="zh-CN" sz="2000" dirty="0" smtClean="0"/>
              <a:t>(</a:t>
            </a:r>
            <a:r>
              <a:rPr lang="zh-CN" altLang="en-US" sz="2000" dirty="0" smtClean="0"/>
              <a:t>由于</a:t>
            </a:r>
            <a:r>
              <a:rPr lang="en-US" altLang="zh-CN" sz="2000" dirty="0" smtClean="0"/>
              <a:t>fork</a:t>
            </a:r>
            <a:r>
              <a:rPr lang="zh-CN" altLang="en-US" sz="2000" dirty="0" smtClean="0"/>
              <a:t>使用了</a:t>
            </a:r>
            <a:r>
              <a:rPr lang="en-US" altLang="zh-CN" sz="2000" dirty="0" smtClean="0"/>
              <a:t>COW</a:t>
            </a:r>
            <a:r>
              <a:rPr lang="zh-CN" altLang="en-US" sz="2000" dirty="0" smtClean="0"/>
              <a:t>，</a:t>
            </a:r>
            <a:r>
              <a:rPr lang="en-US" altLang="zh-CN" sz="2000" dirty="0" err="1" smtClean="0"/>
              <a:t>vfork</a:t>
            </a:r>
            <a:r>
              <a:rPr lang="zh-CN" altLang="en-US" sz="2000" dirty="0" smtClean="0"/>
              <a:t>在速度方面不再有优势，应该避免使用它</a:t>
            </a:r>
            <a:r>
              <a:rPr lang="en-US" altLang="zh-CN" sz="2000" dirty="0" smtClean="0"/>
              <a:t>)</a:t>
            </a:r>
          </a:p>
          <a:p>
            <a:pPr lvl="1"/>
            <a:r>
              <a:rPr lang="en-US" altLang="zh-CN" sz="2000" dirty="0" smtClean="0"/>
              <a:t>clone</a:t>
            </a:r>
            <a:r>
              <a:rPr lang="zh-CN" altLang="en-US" sz="2000" dirty="0" smtClean="0"/>
              <a:t>产生线程，可以对父子进程之间共享、复制进行精确控制</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
        <p:nvSpPr>
          <p:cNvPr id="4" name="Rectangle 3"/>
          <p:cNvSpPr/>
          <p:nvPr/>
        </p:nvSpPr>
        <p:spPr>
          <a:xfrm>
            <a:off x="838200" y="1752600"/>
            <a:ext cx="7467600" cy="472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4400" y="1981200"/>
            <a:ext cx="990600" cy="369332"/>
          </a:xfrm>
          <a:prstGeom prst="rect">
            <a:avLst/>
          </a:prstGeom>
          <a:noFill/>
        </p:spPr>
        <p:txBody>
          <a:bodyPr wrap="square" rtlCol="0">
            <a:spAutoFit/>
          </a:bodyPr>
          <a:lstStyle/>
          <a:p>
            <a:r>
              <a:rPr lang="en-US" altLang="zh-CN" dirty="0" err="1" smtClean="0"/>
              <a:t>sys_fork</a:t>
            </a:r>
            <a:endParaRPr lang="en-US" dirty="0"/>
          </a:p>
        </p:txBody>
      </p:sp>
      <p:sp>
        <p:nvSpPr>
          <p:cNvPr id="6" name="TextBox 5"/>
          <p:cNvSpPr txBox="1"/>
          <p:nvPr/>
        </p:nvSpPr>
        <p:spPr>
          <a:xfrm>
            <a:off x="2362200" y="1981200"/>
            <a:ext cx="1295400" cy="369332"/>
          </a:xfrm>
          <a:prstGeom prst="rect">
            <a:avLst/>
          </a:prstGeom>
          <a:noFill/>
        </p:spPr>
        <p:txBody>
          <a:bodyPr wrap="square" rtlCol="0">
            <a:spAutoFit/>
          </a:bodyPr>
          <a:lstStyle/>
          <a:p>
            <a:r>
              <a:rPr lang="en-US" altLang="zh-CN" dirty="0" err="1" smtClean="0"/>
              <a:t>sys_vfork</a:t>
            </a:r>
            <a:endParaRPr lang="en-US" dirty="0"/>
          </a:p>
        </p:txBody>
      </p:sp>
      <p:sp>
        <p:nvSpPr>
          <p:cNvPr id="7" name="TextBox 6"/>
          <p:cNvSpPr txBox="1"/>
          <p:nvPr/>
        </p:nvSpPr>
        <p:spPr>
          <a:xfrm>
            <a:off x="3962400" y="1981200"/>
            <a:ext cx="1143000" cy="369332"/>
          </a:xfrm>
          <a:prstGeom prst="rect">
            <a:avLst/>
          </a:prstGeom>
          <a:noFill/>
        </p:spPr>
        <p:txBody>
          <a:bodyPr wrap="square" rtlCol="0">
            <a:spAutoFit/>
          </a:bodyPr>
          <a:lstStyle/>
          <a:p>
            <a:r>
              <a:rPr lang="en-US" altLang="zh-CN" dirty="0" err="1" smtClean="0"/>
              <a:t>sys_clone</a:t>
            </a:r>
            <a:endParaRPr lang="en-US" dirty="0"/>
          </a:p>
        </p:txBody>
      </p:sp>
      <p:sp>
        <p:nvSpPr>
          <p:cNvPr id="8" name="TextBox 7"/>
          <p:cNvSpPr txBox="1"/>
          <p:nvPr/>
        </p:nvSpPr>
        <p:spPr>
          <a:xfrm>
            <a:off x="2362200" y="3124200"/>
            <a:ext cx="1066800" cy="369332"/>
          </a:xfrm>
          <a:prstGeom prst="rect">
            <a:avLst/>
          </a:prstGeom>
          <a:noFill/>
        </p:spPr>
        <p:txBody>
          <a:bodyPr wrap="square" rtlCol="0">
            <a:spAutoFit/>
          </a:bodyPr>
          <a:lstStyle/>
          <a:p>
            <a:pPr algn="ctr"/>
            <a:r>
              <a:rPr lang="en-US" altLang="zh-CN" dirty="0" err="1" smtClean="0"/>
              <a:t>do_fork</a:t>
            </a:r>
            <a:endParaRPr lang="en-US" dirty="0"/>
          </a:p>
        </p:txBody>
      </p:sp>
      <p:cxnSp>
        <p:nvCxnSpPr>
          <p:cNvPr id="10" name="Straight Arrow Connector 9"/>
          <p:cNvCxnSpPr/>
          <p:nvPr/>
        </p:nvCxnSpPr>
        <p:spPr>
          <a:xfrm>
            <a:off x="1600200" y="2362200"/>
            <a:ext cx="914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19400" y="2438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00400" y="24384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257800" y="220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67400" y="1981200"/>
            <a:ext cx="2286000" cy="1200329"/>
          </a:xfrm>
          <a:prstGeom prst="rect">
            <a:avLst/>
          </a:prstGeom>
          <a:noFill/>
        </p:spPr>
        <p:txBody>
          <a:bodyPr wrap="square" rtlCol="0">
            <a:spAutoFit/>
          </a:bodyPr>
          <a:lstStyle/>
          <a:p>
            <a:r>
              <a:rPr lang="en-US" altLang="zh-CN" dirty="0" smtClean="0"/>
              <a:t>CPU</a:t>
            </a:r>
            <a:r>
              <a:rPr lang="zh-CN" altLang="en-US" dirty="0" smtClean="0"/>
              <a:t>体系相关。这些函数的任务是从处理器寄存器中提取由用户空间提供的信息</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2362200" y="3200400"/>
            <a:ext cx="5743575"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Agenda</a:t>
            </a:r>
            <a:endParaRPr lang="en-US" sz="3200" dirty="0"/>
          </a:p>
        </p:txBody>
      </p:sp>
      <p:sp>
        <p:nvSpPr>
          <p:cNvPr id="3" name="Content Placeholder 2"/>
          <p:cNvSpPr>
            <a:spLocks noGrp="1"/>
          </p:cNvSpPr>
          <p:nvPr>
            <p:ph idx="1"/>
          </p:nvPr>
        </p:nvSpPr>
        <p:spPr/>
        <p:txBody>
          <a:bodyPr>
            <a:normAutofit fontScale="70000" lnSpcReduction="20000"/>
          </a:bodyPr>
          <a:lstStyle/>
          <a:p>
            <a:r>
              <a:rPr lang="zh-CN" altLang="en-US" dirty="0" smtClean="0"/>
              <a:t>系统调用</a:t>
            </a:r>
            <a:endParaRPr lang="en-US" dirty="0" smtClean="0"/>
          </a:p>
          <a:p>
            <a:r>
              <a:rPr lang="zh-CN" altLang="en-US" dirty="0" smtClean="0"/>
              <a:t>内核活动</a:t>
            </a:r>
            <a:endParaRPr lang="en-US" dirty="0" smtClean="0"/>
          </a:p>
          <a:p>
            <a:r>
              <a:rPr lang="zh-CN" altLang="en-US" dirty="0" smtClean="0"/>
              <a:t>时间管理</a:t>
            </a:r>
            <a:endParaRPr lang="en-US" dirty="0" smtClean="0"/>
          </a:p>
          <a:p>
            <a:r>
              <a:rPr lang="zh-CN" altLang="en-US" dirty="0" smtClean="0"/>
              <a:t>页缓存和块缓存</a:t>
            </a:r>
            <a:endParaRPr lang="en-US" dirty="0" smtClean="0"/>
          </a:p>
          <a:p>
            <a:r>
              <a:rPr lang="zh-CN" altLang="en-US" dirty="0" smtClean="0"/>
              <a:t>数据同步</a:t>
            </a:r>
            <a:endParaRPr lang="en-US" dirty="0" smtClean="0"/>
          </a:p>
          <a:p>
            <a:r>
              <a:rPr lang="zh-CN" altLang="en-US" dirty="0" smtClean="0"/>
              <a:t>页面回收和页交换</a:t>
            </a:r>
            <a:endParaRPr lang="en-US" dirty="0" smtClean="0"/>
          </a:p>
          <a:p>
            <a:r>
              <a:rPr lang="zh-CN" altLang="en-US" dirty="0" smtClean="0"/>
              <a:t>审计</a:t>
            </a:r>
            <a:endParaRPr lang="en-US" dirty="0" smtClean="0"/>
          </a:p>
          <a:p>
            <a:r>
              <a:rPr lang="zh-CN" altLang="en-US" dirty="0" smtClean="0"/>
              <a:t>体系结构相关知识</a:t>
            </a:r>
            <a:endParaRPr lang="en-US" dirty="0" smtClean="0"/>
          </a:p>
          <a:p>
            <a:r>
              <a:rPr lang="zh-CN" altLang="en-US" dirty="0" smtClean="0"/>
              <a:t>使用源代码</a:t>
            </a:r>
            <a:endParaRPr lang="en-US" dirty="0" smtClean="0"/>
          </a:p>
          <a:p>
            <a:r>
              <a:rPr lang="zh-CN" altLang="en-US" dirty="0" smtClean="0"/>
              <a:t>有关</a:t>
            </a:r>
            <a:r>
              <a:rPr lang="en-US" altLang="zh-CN" dirty="0" smtClean="0"/>
              <a:t>C</a:t>
            </a:r>
            <a:r>
              <a:rPr lang="zh-CN" altLang="en-US" dirty="0" smtClean="0"/>
              <a:t>语言注记</a:t>
            </a:r>
            <a:endParaRPr lang="en-US" altLang="zh-CN" dirty="0" smtClean="0"/>
          </a:p>
          <a:p>
            <a:r>
              <a:rPr lang="zh-CN" altLang="en-US" dirty="0" smtClean="0"/>
              <a:t>系统启动</a:t>
            </a:r>
            <a:endParaRPr lang="en-US" altLang="zh-CN" dirty="0" smtClean="0"/>
          </a:p>
          <a:p>
            <a:r>
              <a:rPr lang="en-US" dirty="0" smtClean="0"/>
              <a:t>ELF</a:t>
            </a:r>
            <a:r>
              <a:rPr lang="zh-CN" altLang="en-US" dirty="0" smtClean="0"/>
              <a:t>二进制格式</a:t>
            </a:r>
            <a:endParaRPr lang="en-US" dirty="0" smtClean="0"/>
          </a:p>
          <a:p>
            <a:r>
              <a:rPr lang="zh-CN" altLang="en-US" dirty="0" smtClean="0"/>
              <a:t>内核开发过程</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en-US" altLang="zh-CN" sz="2000" dirty="0" smtClean="0"/>
              <a:t>fork</a:t>
            </a:r>
            <a:r>
              <a:rPr lang="zh-CN" altLang="en-US" sz="2000" dirty="0" smtClean="0"/>
              <a:t>返回新</a:t>
            </a:r>
            <a:r>
              <a:rPr lang="en-US" altLang="zh-CN" sz="2000" dirty="0" smtClean="0"/>
              <a:t>PID.</a:t>
            </a:r>
            <a:r>
              <a:rPr lang="zh-CN" altLang="en-US" sz="2000" dirty="0" smtClean="0"/>
              <a:t>如果设置了</a:t>
            </a:r>
            <a:r>
              <a:rPr lang="en-US" altLang="zh-CN" sz="2000" dirty="0" smtClean="0"/>
              <a:t>CLONE_NEWPID</a:t>
            </a:r>
            <a:r>
              <a:rPr lang="zh-CN" altLang="en-US" sz="2000" dirty="0" smtClean="0"/>
              <a:t>标志，</a:t>
            </a:r>
            <a:r>
              <a:rPr lang="en-US" altLang="zh-CN" sz="2000" dirty="0" smtClean="0"/>
              <a:t>fork</a:t>
            </a:r>
            <a:r>
              <a:rPr lang="zh-CN" altLang="en-US" sz="2000" dirty="0" smtClean="0"/>
              <a:t>操作可能创建了新的</a:t>
            </a:r>
            <a:r>
              <a:rPr lang="en-US" altLang="zh-CN" sz="2000" dirty="0" smtClean="0"/>
              <a:t>PID</a:t>
            </a:r>
            <a:r>
              <a:rPr lang="zh-CN" altLang="en-US" sz="2000" dirty="0" smtClean="0"/>
              <a:t>命名空间</a:t>
            </a:r>
            <a:endParaRPr lang="en-US" altLang="zh-CN" sz="2000" dirty="0" smtClean="0"/>
          </a:p>
          <a:p>
            <a:pPr lvl="1"/>
            <a:r>
              <a:rPr lang="zh-CN" altLang="en-US" sz="2000" dirty="0" smtClean="0"/>
              <a:t>如果将要使用</a:t>
            </a:r>
            <a:r>
              <a:rPr lang="en-US" altLang="zh-CN" sz="2000" dirty="0" err="1" smtClean="0"/>
              <a:t>ptrace</a:t>
            </a:r>
            <a:r>
              <a:rPr lang="zh-CN" altLang="en-US" sz="2000" dirty="0" smtClean="0"/>
              <a:t>监控新的进程，那么在创建新进程后会立即向其发送</a:t>
            </a:r>
            <a:r>
              <a:rPr lang="en-US" altLang="zh-CN" sz="2000" dirty="0" smtClean="0"/>
              <a:t>SIGSTOP</a:t>
            </a:r>
            <a:r>
              <a:rPr lang="zh-CN" altLang="en-US" sz="2000" dirty="0" smtClean="0"/>
              <a:t>信号，以便附接的调试器检查其数据</a:t>
            </a:r>
            <a:endParaRPr lang="en-US" altLang="zh-CN" sz="2000" dirty="0" smtClean="0"/>
          </a:p>
          <a:p>
            <a:pPr lvl="1"/>
            <a:r>
              <a:rPr lang="zh-CN" altLang="en-US" sz="2000" dirty="0" smtClean="0"/>
              <a:t>子进程使用</a:t>
            </a:r>
            <a:r>
              <a:rPr lang="en-US" altLang="zh-CN" sz="2000" dirty="0" err="1" smtClean="0"/>
              <a:t>wake_up_new_task</a:t>
            </a:r>
            <a:r>
              <a:rPr lang="zh-CN" altLang="en-US" sz="2000" dirty="0" smtClean="0"/>
              <a:t>唤醒。换言之，即将其</a:t>
            </a:r>
            <a:r>
              <a:rPr lang="en-US" altLang="zh-CN" sz="2000" dirty="0" err="1" smtClean="0"/>
              <a:t>task_struct</a:t>
            </a:r>
            <a:r>
              <a:rPr lang="zh-CN" altLang="en-US" sz="2000" dirty="0" smtClean="0"/>
              <a:t>添加到调度器队列。如果子进程在父进程之前运行，则可大大减少复制内存页的工作量，尤其是子进程在</a:t>
            </a:r>
            <a:r>
              <a:rPr lang="en-US" altLang="zh-CN" sz="2000" dirty="0" smtClean="0"/>
              <a:t>fork</a:t>
            </a:r>
            <a:r>
              <a:rPr lang="zh-CN" altLang="en-US" sz="2000" dirty="0" smtClean="0"/>
              <a:t>之后发出</a:t>
            </a:r>
            <a:r>
              <a:rPr lang="en-US" altLang="zh-CN" sz="2000" dirty="0" smtClean="0"/>
              <a:t>exec</a:t>
            </a:r>
            <a:r>
              <a:rPr lang="zh-CN" altLang="en-US" sz="2000" dirty="0" smtClean="0"/>
              <a:t>调用</a:t>
            </a:r>
            <a:endParaRPr lang="en-US" altLang="zh-CN" sz="2000" dirty="0" smtClean="0"/>
          </a:p>
          <a:p>
            <a:pPr lvl="1"/>
            <a:r>
              <a:rPr lang="zh-CN" altLang="en-US" sz="2000" dirty="0" smtClean="0"/>
              <a:t>如果使用</a:t>
            </a:r>
            <a:r>
              <a:rPr lang="en-US" altLang="zh-CN" sz="2000" dirty="0" err="1" smtClean="0"/>
              <a:t>vfork</a:t>
            </a:r>
            <a:r>
              <a:rPr lang="zh-CN" altLang="en-US" sz="2000" dirty="0" smtClean="0"/>
              <a:t>机制，必须启用子进程的完成机制。子进程的</a:t>
            </a:r>
            <a:r>
              <a:rPr lang="en-US" altLang="zh-CN" sz="2000" dirty="0" err="1" smtClean="0"/>
              <a:t>task_struct</a:t>
            </a:r>
            <a:r>
              <a:rPr lang="zh-CN" altLang="en-US" sz="2000" dirty="0" smtClean="0"/>
              <a:t>的</a:t>
            </a:r>
            <a:r>
              <a:rPr lang="en-US" altLang="zh-CN" sz="2000" dirty="0" err="1" smtClean="0"/>
              <a:t>vfork_done</a:t>
            </a:r>
            <a:r>
              <a:rPr lang="zh-CN" altLang="en-US" sz="2000" dirty="0" smtClean="0"/>
              <a:t>成员即用于该目的。借助于</a:t>
            </a:r>
            <a:r>
              <a:rPr lang="en-US" altLang="zh-CN" sz="2000" dirty="0" err="1" smtClean="0"/>
              <a:t>wait_for_completion</a:t>
            </a:r>
            <a:r>
              <a:rPr lang="zh-CN" altLang="en-US" sz="2000" dirty="0" smtClean="0"/>
              <a:t>函数，父进程在该变量上进入睡眠状态，直至进程退出。在进程终止</a:t>
            </a:r>
            <a:r>
              <a:rPr lang="en-US" altLang="zh-CN" sz="2000" dirty="0" smtClean="0"/>
              <a:t>(</a:t>
            </a:r>
            <a:r>
              <a:rPr lang="zh-CN" altLang="en-US" sz="2000" dirty="0" smtClean="0"/>
              <a:t>或用</a:t>
            </a:r>
            <a:r>
              <a:rPr lang="en-US" altLang="zh-CN" sz="2000" dirty="0" err="1" smtClean="0"/>
              <a:t>execve</a:t>
            </a:r>
            <a:r>
              <a:rPr lang="zh-CN" altLang="en-US" sz="2000" dirty="0" smtClean="0"/>
              <a:t>启动新应用程序</a:t>
            </a:r>
            <a:r>
              <a:rPr lang="en-US" altLang="zh-CN" sz="2000" dirty="0" smtClean="0"/>
              <a:t>)</a:t>
            </a:r>
            <a:r>
              <a:rPr lang="zh-CN" altLang="en-US" sz="2000" dirty="0" smtClean="0"/>
              <a:t>时，内核会自动调用</a:t>
            </a:r>
            <a:r>
              <a:rPr lang="en-US" altLang="zh-CN" sz="2000" dirty="0" smtClean="0"/>
              <a:t>complete</a:t>
            </a:r>
            <a:r>
              <a:rPr lang="zh-CN" altLang="en-US" sz="2000" dirty="0" smtClean="0"/>
              <a:t>。这会唤醒所有因该变量睡眠的进程。通过使用这种方法，内核可以确保使用</a:t>
            </a:r>
            <a:r>
              <a:rPr lang="en-US" altLang="zh-CN" sz="2000" dirty="0" err="1" smtClean="0"/>
              <a:t>vfork</a:t>
            </a:r>
            <a:r>
              <a:rPr lang="zh-CN" altLang="en-US" sz="2000" dirty="0" smtClean="0"/>
              <a:t>生成的子进程的父进程会一直处于不活动状态直至子进程退出或执行了一个新的程序</a:t>
            </a:r>
            <a:endParaRPr lang="en-US" altLang="zh-CN"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x</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en-US" altLang="zh-CN" sz="2000" dirty="0" err="1" smtClean="0"/>
              <a:t>copy_process</a:t>
            </a:r>
            <a:r>
              <a:rPr lang="zh-CN" altLang="en-US" sz="2000" dirty="0" smtClean="0"/>
              <a:t>通过把</a:t>
            </a:r>
            <a:r>
              <a:rPr lang="en-US" altLang="zh-CN" sz="2000" dirty="0" smtClean="0"/>
              <a:t>error</a:t>
            </a:r>
          </a:p>
          <a:p>
            <a:pPr lvl="1">
              <a:buNone/>
            </a:pPr>
            <a:r>
              <a:rPr lang="en-US" altLang="zh-CN" sz="2000" dirty="0" smtClean="0"/>
              <a:t>code (</a:t>
            </a:r>
            <a:r>
              <a:rPr lang="zh-CN" altLang="en-US" sz="2000" dirty="0" smtClean="0"/>
              <a:t>一个</a:t>
            </a:r>
            <a:r>
              <a:rPr lang="en-US" altLang="zh-CN" sz="2000" dirty="0" smtClean="0"/>
              <a:t>0~4096</a:t>
            </a:r>
            <a:r>
              <a:rPr lang="zh-CN" altLang="en-US" sz="2000" dirty="0" smtClean="0"/>
              <a:t>之间的值</a:t>
            </a:r>
            <a:r>
              <a:rPr lang="en-US" altLang="zh-CN" sz="2000" dirty="0" smtClean="0"/>
              <a:t>)</a:t>
            </a:r>
          </a:p>
          <a:p>
            <a:pPr lvl="1">
              <a:buNone/>
            </a:pPr>
            <a:r>
              <a:rPr lang="zh-CN" altLang="en-US" sz="2000" dirty="0" smtClean="0"/>
              <a:t>转换成地址返回，从而实现</a:t>
            </a:r>
            <a:endParaRPr lang="en-US" altLang="zh-CN" sz="2000" dirty="0" smtClean="0"/>
          </a:p>
          <a:p>
            <a:pPr lvl="1">
              <a:buNone/>
            </a:pPr>
            <a:r>
              <a:rPr lang="zh-CN" altLang="en-US" sz="2000" dirty="0" smtClean="0"/>
              <a:t>了在正确情况下返回</a:t>
            </a:r>
            <a:endParaRPr lang="en-US" altLang="zh-CN" sz="2000" dirty="0" smtClean="0"/>
          </a:p>
          <a:p>
            <a:pPr lvl="1">
              <a:buNone/>
            </a:pPr>
            <a:r>
              <a:rPr lang="en-US" altLang="zh-CN" sz="2000" dirty="0" err="1" smtClean="0"/>
              <a:t>task_struct</a:t>
            </a:r>
            <a:r>
              <a:rPr lang="zh-CN" altLang="en-US" sz="2000" dirty="0" smtClean="0"/>
              <a:t>指针，出错情况下</a:t>
            </a:r>
            <a:endParaRPr lang="en-US" altLang="zh-CN" sz="2000" dirty="0" smtClean="0"/>
          </a:p>
          <a:p>
            <a:pPr lvl="1">
              <a:buNone/>
            </a:pPr>
            <a:r>
              <a:rPr lang="zh-CN" altLang="en-US" sz="2000" dirty="0" smtClean="0"/>
              <a:t>返回错误码的功能。当然所有</a:t>
            </a:r>
            <a:endParaRPr lang="en-US" altLang="zh-CN" sz="2000" dirty="0" smtClean="0"/>
          </a:p>
          <a:p>
            <a:pPr lvl="1">
              <a:buNone/>
            </a:pPr>
            <a:r>
              <a:rPr lang="zh-CN" altLang="en-US" sz="2000" dirty="0" smtClean="0"/>
              <a:t>的</a:t>
            </a:r>
            <a:r>
              <a:rPr lang="en-US" altLang="zh-CN" sz="2000" dirty="0" smtClean="0"/>
              <a:t>clients</a:t>
            </a:r>
            <a:r>
              <a:rPr lang="zh-CN" altLang="en-US" sz="2000" dirty="0" smtClean="0"/>
              <a:t>必须检查返回值是否</a:t>
            </a:r>
            <a:endParaRPr lang="en-US" altLang="zh-CN" sz="2000" dirty="0" smtClean="0"/>
          </a:p>
          <a:p>
            <a:pPr lvl="1">
              <a:buNone/>
            </a:pPr>
            <a:r>
              <a:rPr lang="zh-CN" altLang="en-US" sz="2000" dirty="0" smtClean="0"/>
              <a:t>是一个有效的地址值</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1506" name="Picture 2"/>
          <p:cNvPicPr>
            <a:picLocks noChangeAspect="1" noChangeArrowheads="1"/>
          </p:cNvPicPr>
          <p:nvPr/>
        </p:nvPicPr>
        <p:blipFill>
          <a:blip r:embed="rId2" cstate="print"/>
          <a:srcRect/>
          <a:stretch>
            <a:fillRect/>
          </a:stretch>
        </p:blipFill>
        <p:spPr bwMode="auto">
          <a:xfrm>
            <a:off x="4419600" y="304800"/>
            <a:ext cx="3857625"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zh-CN" altLang="en-US" sz="2000" dirty="0" smtClean="0"/>
              <a:t>在调用</a:t>
            </a:r>
            <a:r>
              <a:rPr lang="en-US" altLang="zh-CN" sz="2000" dirty="0" err="1" smtClean="0"/>
              <a:t>dup_task_struct</a:t>
            </a:r>
            <a:r>
              <a:rPr lang="zh-CN" altLang="en-US" sz="2000" dirty="0" smtClean="0"/>
              <a:t>之后，父子进程只有一个成员不同：新进程分配了一个新的核心态栈，即</a:t>
            </a:r>
            <a:r>
              <a:rPr lang="en-US" altLang="zh-CN" sz="2000" dirty="0" err="1" smtClean="0"/>
              <a:t>task_struct</a:t>
            </a:r>
            <a:r>
              <a:rPr lang="en-US" altLang="zh-CN" sz="2000" dirty="0" smtClean="0"/>
              <a:t>-&gt;stack</a:t>
            </a:r>
            <a:r>
              <a:rPr lang="zh-CN" altLang="en-US" sz="2000" dirty="0" smtClean="0"/>
              <a:t>。通常栈和</a:t>
            </a:r>
            <a:r>
              <a:rPr lang="en-US" altLang="zh-CN" sz="2000" dirty="0" err="1" smtClean="0"/>
              <a:t>thread_info</a:t>
            </a:r>
            <a:r>
              <a:rPr lang="zh-CN" altLang="en-US" sz="2000" dirty="0" smtClean="0"/>
              <a:t>一同保存在一个联合中，</a:t>
            </a:r>
            <a:r>
              <a:rPr lang="en-US" altLang="zh-CN" sz="2000" dirty="0" err="1" smtClean="0"/>
              <a:t>thread_info</a:t>
            </a:r>
            <a:r>
              <a:rPr lang="zh-CN" altLang="en-US" sz="2000" dirty="0" smtClean="0"/>
              <a:t>保存了线程所需的所有特定于处理器的底层信息</a:t>
            </a:r>
            <a:endParaRPr lang="en-US" sz="2000" dirty="0" smtClean="0"/>
          </a:p>
          <a:p>
            <a:pPr lvl="1"/>
            <a:r>
              <a:rPr lang="zh-CN" altLang="en-US" sz="2000" dirty="0" smtClean="0"/>
              <a:t>因为</a:t>
            </a:r>
            <a:r>
              <a:rPr lang="en-US" altLang="zh-CN" sz="2000" dirty="0" smtClean="0"/>
              <a:t>stack</a:t>
            </a:r>
            <a:r>
              <a:rPr lang="zh-CN" altLang="en-US" sz="2000" dirty="0" smtClean="0"/>
              <a:t>底部存有</a:t>
            </a:r>
            <a:r>
              <a:rPr lang="en-US" altLang="zh-CN" sz="2000" dirty="0" err="1" smtClean="0"/>
              <a:t>thread_info</a:t>
            </a:r>
            <a:r>
              <a:rPr lang="zh-CN" altLang="en-US" sz="2000" dirty="0" smtClean="0"/>
              <a:t>的信息，所以栈的大小永远略小于设置的大小</a:t>
            </a:r>
            <a:endParaRPr lang="en-US" sz="2000" dirty="0" smtClean="0"/>
          </a:p>
          <a:p>
            <a:pPr lvl="1"/>
            <a:endParaRPr lang="en-US" sz="2000" dirty="0" smtClean="0"/>
          </a:p>
          <a:p>
            <a:pPr lvl="1"/>
            <a:endParaRPr lang="en-US" sz="2000" dirty="0" smtClean="0"/>
          </a:p>
          <a:p>
            <a:pPr lvl="1"/>
            <a:endParaRPr lang="en-US" sz="2000" dirty="0" smtClean="0"/>
          </a:p>
        </p:txBody>
      </p:sp>
      <p:pic>
        <p:nvPicPr>
          <p:cNvPr id="22530" name="Picture 2"/>
          <p:cNvPicPr>
            <a:picLocks noChangeAspect="1" noChangeArrowheads="1"/>
          </p:cNvPicPr>
          <p:nvPr/>
        </p:nvPicPr>
        <p:blipFill>
          <a:blip r:embed="rId2" cstate="print"/>
          <a:srcRect/>
          <a:stretch>
            <a:fillRect/>
          </a:stretch>
        </p:blipFill>
        <p:spPr bwMode="auto">
          <a:xfrm>
            <a:off x="1143000" y="3733800"/>
            <a:ext cx="7000875"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zh-CN" altLang="en-US" sz="2000" dirty="0" smtClean="0"/>
              <a:t>如果内核某个特定组件使用了过多栈空间时，内核栈会溢出到</a:t>
            </a:r>
            <a:r>
              <a:rPr lang="en-US" altLang="zh-CN" sz="2000" dirty="0" err="1" smtClean="0"/>
              <a:t>thread_info</a:t>
            </a:r>
            <a:r>
              <a:rPr lang="zh-CN" altLang="en-US" sz="2000" dirty="0" smtClean="0"/>
              <a:t>部分，导致严重故障</a:t>
            </a:r>
            <a:endParaRPr lang="en-US" sz="2000" dirty="0" smtClean="0"/>
          </a:p>
          <a:p>
            <a:pPr lvl="1"/>
            <a:r>
              <a:rPr lang="en-US" altLang="zh-CN" sz="2000" dirty="0" err="1" smtClean="0"/>
              <a:t>current_thread_info</a:t>
            </a:r>
            <a:r>
              <a:rPr lang="en-US" altLang="zh-CN" sz="2000" dirty="0" smtClean="0"/>
              <a:t>() </a:t>
            </a:r>
            <a:r>
              <a:rPr lang="zh-CN" altLang="en-US" sz="2000" dirty="0" smtClean="0"/>
              <a:t>可获得指向当前执行进程的</a:t>
            </a:r>
            <a:r>
              <a:rPr lang="en-US" altLang="zh-CN" sz="2000" dirty="0" err="1" smtClean="0"/>
              <a:t>thread_info</a:t>
            </a:r>
            <a:r>
              <a:rPr lang="zh-CN" altLang="en-US" sz="2000" dirty="0" smtClean="0"/>
              <a:t>实例的指针。每个进程使用各自的内核栈。</a:t>
            </a:r>
            <a:endParaRPr lang="en-US" altLang="zh-CN" sz="2000" dirty="0" smtClean="0"/>
          </a:p>
          <a:p>
            <a:pPr lvl="1"/>
            <a:r>
              <a:rPr lang="en-US" altLang="zh-CN" sz="2000" dirty="0" smtClean="0"/>
              <a:t>current</a:t>
            </a:r>
            <a:r>
              <a:rPr lang="zh-CN" altLang="en-US" sz="2000" dirty="0" smtClean="0"/>
              <a:t>给出当前进程</a:t>
            </a:r>
            <a:r>
              <a:rPr lang="en-US" altLang="zh-CN" sz="2000" dirty="0" err="1" smtClean="0"/>
              <a:t>task_struct</a:t>
            </a:r>
            <a:r>
              <a:rPr lang="zh-CN" altLang="en-US" sz="2000" dirty="0" smtClean="0"/>
              <a:t>实例的地址</a:t>
            </a:r>
            <a:endParaRPr lang="en-US" sz="2000" dirty="0" smtClean="0"/>
          </a:p>
          <a:p>
            <a:pPr lvl="1"/>
            <a:r>
              <a:rPr lang="zh-CN" altLang="en-US" sz="2000" dirty="0" smtClean="0"/>
              <a:t>如果指定了</a:t>
            </a:r>
            <a:r>
              <a:rPr lang="en-US" altLang="zh-CN" sz="2000" dirty="0" smtClean="0"/>
              <a:t>CLONE_XXX</a:t>
            </a:r>
            <a:r>
              <a:rPr lang="zh-CN" altLang="en-US" sz="2000" dirty="0" smtClean="0"/>
              <a:t>标志，则父子进程共享该资源，否则子进程创建资源副本。</a:t>
            </a:r>
            <a:r>
              <a:rPr lang="en-US" altLang="zh-CN" sz="2000" dirty="0" err="1" smtClean="0"/>
              <a:t>copy_namespace</a:t>
            </a:r>
            <a:r>
              <a:rPr lang="zh-CN" altLang="en-US" sz="2000" dirty="0" smtClean="0"/>
              <a:t>调用语义刚好相反：如果指定</a:t>
            </a:r>
            <a:r>
              <a:rPr lang="en-US" altLang="zh-CN" sz="2000" dirty="0" err="1" smtClean="0"/>
              <a:t>CLONE_NEWyyy</a:t>
            </a:r>
            <a:r>
              <a:rPr lang="zh-CN" altLang="en-US" sz="2000" dirty="0" smtClean="0"/>
              <a:t>表示创建新的</a:t>
            </a:r>
            <a:r>
              <a:rPr lang="en-US" altLang="zh-CN" sz="2000" dirty="0" smtClean="0"/>
              <a:t>namespace</a:t>
            </a:r>
            <a:r>
              <a:rPr lang="zh-CN" altLang="en-US" sz="2000" dirty="0" smtClean="0"/>
              <a:t>，否则共享</a:t>
            </a:r>
            <a:endParaRPr lang="en-US" sz="2000" dirty="0" smtClean="0"/>
          </a:p>
        </p:txBody>
      </p:sp>
      <p:pic>
        <p:nvPicPr>
          <p:cNvPr id="23554" name="Picture 2"/>
          <p:cNvPicPr>
            <a:picLocks noChangeAspect="1" noChangeArrowheads="1"/>
          </p:cNvPicPr>
          <p:nvPr/>
        </p:nvPicPr>
        <p:blipFill>
          <a:blip r:embed="rId2" cstate="print"/>
          <a:srcRect/>
          <a:stretch>
            <a:fillRect/>
          </a:stretch>
        </p:blipFill>
        <p:spPr bwMode="auto">
          <a:xfrm>
            <a:off x="1752600" y="4210050"/>
            <a:ext cx="541972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Points When Generating Threads</a:t>
            </a:r>
          </a:p>
          <a:p>
            <a:pPr lvl="1"/>
            <a:r>
              <a:rPr lang="zh-CN" altLang="en-US" sz="2000" dirty="0" smtClean="0"/>
              <a:t>用户空间线程库使用</a:t>
            </a:r>
            <a:r>
              <a:rPr lang="en-US" altLang="zh-CN" sz="2000" dirty="0" smtClean="0"/>
              <a:t>clone</a:t>
            </a:r>
            <a:r>
              <a:rPr lang="zh-CN" altLang="en-US" sz="2000" dirty="0" smtClean="0"/>
              <a:t>系统调用来生成新线程</a:t>
            </a:r>
            <a:endParaRPr lang="en-US" altLang="zh-CN" sz="2000" dirty="0" smtClean="0"/>
          </a:p>
          <a:p>
            <a:pPr lvl="1"/>
            <a:r>
              <a:rPr lang="en-US" sz="2000" dirty="0" smtClean="0"/>
              <a:t>CLONE_PARENT_SETTID</a:t>
            </a:r>
            <a:r>
              <a:rPr lang="zh-CN" altLang="en-US" sz="2000" dirty="0" smtClean="0"/>
              <a:t>：将生成线程的</a:t>
            </a:r>
            <a:r>
              <a:rPr lang="en-US" altLang="zh-CN" sz="2000" dirty="0" smtClean="0"/>
              <a:t>PID</a:t>
            </a:r>
            <a:r>
              <a:rPr lang="zh-CN" altLang="en-US" sz="2000" dirty="0" smtClean="0"/>
              <a:t>复制到</a:t>
            </a:r>
            <a:r>
              <a:rPr lang="en-US" altLang="zh-CN" sz="2000" dirty="0" smtClean="0"/>
              <a:t>clone</a:t>
            </a:r>
            <a:r>
              <a:rPr lang="zh-CN" altLang="en-US" sz="2000" dirty="0" smtClean="0"/>
              <a:t>调用指定的用户地址空间中的某个地址</a:t>
            </a:r>
            <a:r>
              <a:rPr lang="en-US" altLang="zh-CN" sz="2000" dirty="0" smtClean="0"/>
              <a:t>(</a:t>
            </a:r>
            <a:r>
              <a:rPr lang="en-US" altLang="zh-CN" sz="2000" dirty="0" err="1" smtClean="0"/>
              <a:t>parent_tidptr</a:t>
            </a:r>
            <a:r>
              <a:rPr lang="en-US" altLang="zh-CN" sz="2000" dirty="0" smtClean="0"/>
              <a:t>) (</a:t>
            </a:r>
            <a:r>
              <a:rPr lang="zh-CN" altLang="en-US" sz="2000" dirty="0" smtClean="0"/>
              <a:t>用于检测线程的生成</a:t>
            </a:r>
            <a:r>
              <a:rPr lang="en-US" altLang="zh-CN" sz="2000" dirty="0" smtClean="0"/>
              <a:t>)</a:t>
            </a:r>
            <a:endParaRPr lang="en-US" sz="2000" dirty="0" smtClean="0"/>
          </a:p>
          <a:p>
            <a:pPr lvl="1"/>
            <a:r>
              <a:rPr lang="en-US" sz="2000" dirty="0" smtClean="0"/>
              <a:t>CLONE_CHILD_SETTID</a:t>
            </a:r>
            <a:r>
              <a:rPr lang="zh-CN" altLang="en-US" sz="2000" dirty="0" smtClean="0"/>
              <a:t>：将新线程的</a:t>
            </a:r>
            <a:r>
              <a:rPr lang="en-US" altLang="zh-CN" sz="2000" dirty="0" smtClean="0"/>
              <a:t>PID</a:t>
            </a:r>
            <a:r>
              <a:rPr lang="zh-CN" altLang="en-US" sz="2000" dirty="0" smtClean="0"/>
              <a:t>复制到</a:t>
            </a:r>
            <a:r>
              <a:rPr lang="en-US" altLang="zh-CN" sz="2000" dirty="0" smtClean="0"/>
              <a:t>clone</a:t>
            </a:r>
            <a:r>
              <a:rPr lang="zh-CN" altLang="en-US" sz="2000" dirty="0" smtClean="0"/>
              <a:t>调用时用户空间指定的地址</a:t>
            </a:r>
            <a:r>
              <a:rPr lang="en-US" altLang="zh-CN" sz="2000" dirty="0" smtClean="0"/>
              <a:t>(</a:t>
            </a:r>
            <a:r>
              <a:rPr lang="en-US" altLang="zh-CN" sz="2000" dirty="0" err="1" smtClean="0"/>
              <a:t>child_tidptr</a:t>
            </a:r>
            <a:r>
              <a:rPr lang="en-US" altLang="zh-CN" sz="2000" dirty="0" smtClean="0"/>
              <a:t>)</a:t>
            </a:r>
            <a:r>
              <a:rPr lang="zh-CN" altLang="en-US" sz="2000" dirty="0" smtClean="0"/>
              <a:t>。在新</a:t>
            </a:r>
            <a:r>
              <a:rPr lang="en-US" altLang="zh-CN" sz="2000" dirty="0" smtClean="0"/>
              <a:t>(</a:t>
            </a:r>
            <a:r>
              <a:rPr lang="zh-CN" altLang="en-US" sz="2000" dirty="0" smtClean="0"/>
              <a:t>线</a:t>
            </a:r>
            <a:r>
              <a:rPr lang="en-US" altLang="zh-CN" sz="2000" dirty="0" smtClean="0"/>
              <a:t>)</a:t>
            </a:r>
            <a:r>
              <a:rPr lang="zh-CN" altLang="en-US" sz="2000" dirty="0" smtClean="0"/>
              <a:t>进程第一次执行时进行复制。</a:t>
            </a:r>
            <a:r>
              <a:rPr lang="en-US" altLang="zh-CN" sz="2000" dirty="0" smtClean="0"/>
              <a:t> (</a:t>
            </a:r>
            <a:r>
              <a:rPr lang="zh-CN" altLang="en-US" sz="2000" dirty="0" smtClean="0"/>
              <a:t>用于检测线程的生成</a:t>
            </a:r>
            <a:r>
              <a:rPr lang="en-US" altLang="zh-CN" sz="2000" dirty="0" smtClean="0"/>
              <a:t>)</a:t>
            </a:r>
            <a:endParaRPr lang="en-US" sz="2000" dirty="0" smtClean="0"/>
          </a:p>
          <a:p>
            <a:pPr lvl="1"/>
            <a:r>
              <a:rPr lang="en-US" sz="2000" dirty="0" smtClean="0"/>
              <a:t>CLONE_CHILD_CLEARTID</a:t>
            </a:r>
            <a:r>
              <a:rPr lang="zh-CN" altLang="en-US" sz="2000" dirty="0" smtClean="0"/>
              <a:t>：在</a:t>
            </a:r>
            <a:r>
              <a:rPr lang="en-US" altLang="zh-CN" sz="2000" dirty="0" err="1" smtClean="0"/>
              <a:t>copy_process</a:t>
            </a:r>
            <a:r>
              <a:rPr lang="zh-CN" altLang="en-US" sz="2000" dirty="0" smtClean="0"/>
              <a:t>的时候记住</a:t>
            </a:r>
            <a:r>
              <a:rPr lang="en-US" altLang="zh-CN" sz="2000" dirty="0" err="1" smtClean="0"/>
              <a:t>child_tidptr</a:t>
            </a:r>
            <a:r>
              <a:rPr lang="en-US" altLang="zh-CN" sz="2000" dirty="0" smtClean="0"/>
              <a:t> (p-&gt;</a:t>
            </a:r>
            <a:r>
              <a:rPr lang="en-US" altLang="zh-CN" sz="2000" dirty="0" err="1" smtClean="0"/>
              <a:t>clear_child_tid</a:t>
            </a:r>
            <a:r>
              <a:rPr lang="en-US" altLang="zh-CN" sz="2000" dirty="0" smtClean="0"/>
              <a:t> = </a:t>
            </a:r>
            <a:r>
              <a:rPr lang="en-US" altLang="zh-CN" sz="2000" dirty="0" err="1" smtClean="0"/>
              <a:t>child_tidptr</a:t>
            </a:r>
            <a:r>
              <a:rPr lang="en-US" altLang="zh-CN" sz="2000" dirty="0" smtClean="0"/>
              <a:t>)</a:t>
            </a:r>
            <a:r>
              <a:rPr lang="zh-CN" altLang="en-US" sz="2000" dirty="0" smtClean="0"/>
              <a:t>，在新线程终止时，将</a:t>
            </a:r>
            <a:r>
              <a:rPr lang="en-US" altLang="zh-CN" sz="2000" dirty="0" smtClean="0"/>
              <a:t>0</a:t>
            </a:r>
            <a:r>
              <a:rPr lang="zh-CN" altLang="en-US" sz="2000" dirty="0" smtClean="0"/>
              <a:t>写入到</a:t>
            </a:r>
            <a:r>
              <a:rPr lang="en-US" altLang="zh-CN" sz="2000" dirty="0" err="1" smtClean="0"/>
              <a:t>child_tidptr</a:t>
            </a:r>
            <a:r>
              <a:rPr lang="en-US" altLang="zh-CN" sz="2000" dirty="0" smtClean="0"/>
              <a:t> (</a:t>
            </a:r>
            <a:r>
              <a:rPr lang="en-US" altLang="zh-CN" sz="2000" dirty="0" err="1" smtClean="0"/>
              <a:t>child_tidptr</a:t>
            </a:r>
            <a:r>
              <a:rPr lang="en-US" altLang="zh-CN" sz="2000" dirty="0" smtClean="0"/>
              <a:t>)</a:t>
            </a:r>
            <a:endParaRPr lang="en-US" sz="2000" dirty="0" smtClean="0"/>
          </a:p>
        </p:txBody>
      </p:sp>
      <p:pic>
        <p:nvPicPr>
          <p:cNvPr id="24578" name="Picture 2"/>
          <p:cNvPicPr>
            <a:picLocks noChangeAspect="1" noChangeArrowheads="1"/>
          </p:cNvPicPr>
          <p:nvPr/>
        </p:nvPicPr>
        <p:blipFill>
          <a:blip r:embed="rId2" cstate="print"/>
          <a:srcRect/>
          <a:stretch>
            <a:fillRect/>
          </a:stretch>
        </p:blipFill>
        <p:spPr bwMode="auto">
          <a:xfrm>
            <a:off x="1219200" y="4648200"/>
            <a:ext cx="707707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sz="2400" dirty="0" smtClean="0"/>
              <a:t>Kernel Threads</a:t>
            </a:r>
          </a:p>
          <a:p>
            <a:pPr lvl="1"/>
            <a:r>
              <a:rPr lang="zh-CN" altLang="en-US" sz="2000" dirty="0" smtClean="0"/>
              <a:t>内核线程是直接由内核本身启动的进程。内核线程实际上时将内核函数委托给独立的进程，与系统中的其它进程“并行”执行，内核线程通常被称之为内核守护进程</a:t>
            </a:r>
            <a:endParaRPr lang="en-US" altLang="zh-CN" sz="2000" dirty="0" smtClean="0"/>
          </a:p>
          <a:p>
            <a:pPr lvl="2"/>
            <a:r>
              <a:rPr lang="zh-CN" altLang="en-US" sz="1800" dirty="0" smtClean="0"/>
              <a:t>周期性地将修改的内存页与页来源块设备同步</a:t>
            </a:r>
            <a:r>
              <a:rPr lang="en-US" altLang="zh-CN" sz="1800" dirty="0" smtClean="0"/>
              <a:t>(</a:t>
            </a:r>
            <a:r>
              <a:rPr lang="zh-CN" altLang="en-US" sz="1800" dirty="0" smtClean="0"/>
              <a:t>例如使用</a:t>
            </a:r>
            <a:r>
              <a:rPr lang="en-US" altLang="zh-CN" sz="1800" dirty="0" err="1" smtClean="0"/>
              <a:t>mmap</a:t>
            </a:r>
            <a:r>
              <a:rPr lang="zh-CN" altLang="en-US" sz="1800" dirty="0" smtClean="0"/>
              <a:t>的文件映射</a:t>
            </a:r>
            <a:r>
              <a:rPr lang="en-US" altLang="zh-CN" sz="1800" dirty="0" smtClean="0"/>
              <a:t>)</a:t>
            </a:r>
          </a:p>
          <a:p>
            <a:pPr lvl="2"/>
            <a:r>
              <a:rPr lang="zh-CN" altLang="en-US" sz="1800" dirty="0" smtClean="0"/>
              <a:t>如果内存页很少使用则写入交换区</a:t>
            </a:r>
            <a:endParaRPr lang="en-US" altLang="zh-CN" sz="1800" dirty="0" smtClean="0"/>
          </a:p>
          <a:p>
            <a:pPr lvl="2"/>
            <a:r>
              <a:rPr lang="zh-CN" altLang="en-US" sz="1800" dirty="0" smtClean="0"/>
              <a:t>管理延时动作</a:t>
            </a:r>
            <a:r>
              <a:rPr lang="en-US" altLang="zh-CN" sz="1800" dirty="0" smtClean="0"/>
              <a:t>(defer action)</a:t>
            </a:r>
          </a:p>
          <a:p>
            <a:pPr lvl="2"/>
            <a:r>
              <a:rPr lang="zh-CN" altLang="en-US" sz="1800" dirty="0" smtClean="0"/>
              <a:t>实现文件系统的事务日志</a:t>
            </a:r>
            <a:endParaRPr lang="en-US" altLang="zh-CN" sz="1800" dirty="0" smtClean="0"/>
          </a:p>
          <a:p>
            <a:pPr lvl="1"/>
            <a:r>
              <a:rPr lang="zh-CN" altLang="en-US" sz="2000" dirty="0" smtClean="0"/>
              <a:t>类型</a:t>
            </a:r>
            <a:r>
              <a:rPr lang="en-US" altLang="zh-CN" sz="2000" dirty="0" smtClean="0"/>
              <a:t>1</a:t>
            </a:r>
            <a:r>
              <a:rPr lang="zh-CN" altLang="en-US" sz="2000" dirty="0" smtClean="0"/>
              <a:t>：线程启动后一直等待，直至内核请求线程执行某一特定操作</a:t>
            </a:r>
            <a:endParaRPr lang="en-US" altLang="zh-CN" sz="2000" dirty="0" smtClean="0"/>
          </a:p>
          <a:p>
            <a:pPr lvl="1"/>
            <a:r>
              <a:rPr lang="zh-CN" altLang="en-US" sz="2000" dirty="0" smtClean="0"/>
              <a:t>类型</a:t>
            </a:r>
            <a:r>
              <a:rPr lang="en-US" altLang="zh-CN" sz="2000" dirty="0" smtClean="0"/>
              <a:t>2</a:t>
            </a:r>
            <a:r>
              <a:rPr lang="zh-CN" altLang="en-US" sz="2000" dirty="0" smtClean="0"/>
              <a:t>：线程启动后按周期性间隔运行，检测特定资源的使用，在用量超出或低于预置的限制时采取行动</a:t>
            </a:r>
            <a:endParaRPr lang="en-US" altLang="zh-CN" sz="2000" dirty="0" smtClean="0"/>
          </a:p>
          <a:p>
            <a:pPr lvl="1"/>
            <a:r>
              <a:rPr lang="zh-CN" altLang="en-US" sz="2000" dirty="0" smtClean="0"/>
              <a:t>内核线程只能访问虚拟地址空间的内核部分。为了强调用户空间不能访问，</a:t>
            </a:r>
            <a:r>
              <a:rPr lang="en-US" altLang="zh-CN" sz="2000" dirty="0" err="1" smtClean="0"/>
              <a:t>task_struct</a:t>
            </a:r>
            <a:r>
              <a:rPr lang="en-US" altLang="zh-CN" sz="2000" dirty="0" smtClean="0"/>
              <a:t>-&gt;mm</a:t>
            </a:r>
            <a:r>
              <a:rPr lang="zh-CN" altLang="en-US" sz="2000" dirty="0" smtClean="0"/>
              <a:t>设置为</a:t>
            </a:r>
            <a:r>
              <a:rPr lang="en-US" altLang="zh-CN" sz="2000" dirty="0" smtClean="0"/>
              <a:t>NULL</a:t>
            </a:r>
            <a:r>
              <a:rPr lang="zh-CN" altLang="en-US" sz="2000" dirty="0" smtClean="0"/>
              <a:t>，但由于内核必须知道用户空间当前包含了什么，所以在</a:t>
            </a:r>
            <a:r>
              <a:rPr lang="en-US" altLang="zh-CN" sz="2000" dirty="0" err="1" smtClean="0"/>
              <a:t>active_mm</a:t>
            </a:r>
            <a:r>
              <a:rPr lang="zh-CN" altLang="en-US" sz="2000" dirty="0" smtClean="0"/>
              <a:t>中保存了指向</a:t>
            </a:r>
            <a:r>
              <a:rPr lang="en-US" altLang="zh-CN" sz="2000" dirty="0" err="1" smtClean="0"/>
              <a:t>mm_struct</a:t>
            </a:r>
            <a:r>
              <a:rPr lang="zh-CN" altLang="en-US" sz="2000" smtClean="0"/>
              <a:t>的一个指针来描述它</a:t>
            </a:r>
            <a:endParaRPr 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Implementation of </a:t>
            </a:r>
            <a:r>
              <a:rPr lang="en-US" sz="2400" b="1" i="1" dirty="0" err="1" smtClean="0"/>
              <a:t>execve</a:t>
            </a:r>
            <a:endParaRPr lang="en-US" sz="2400" dirty="0" smtClean="0"/>
          </a:p>
          <a:p>
            <a:pPr lvl="1"/>
            <a:endParaRPr lang="en-US" sz="2000" dirty="0" smtClean="0"/>
          </a:p>
        </p:txBody>
      </p:sp>
      <p:sp>
        <p:nvSpPr>
          <p:cNvPr id="4" name="Rectangle 3"/>
          <p:cNvSpPr/>
          <p:nvPr/>
        </p:nvSpPr>
        <p:spPr>
          <a:xfrm>
            <a:off x="685800" y="1752600"/>
            <a:ext cx="7772400" cy="495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05200" y="2514600"/>
            <a:ext cx="1219200" cy="369332"/>
          </a:xfrm>
          <a:prstGeom prst="rect">
            <a:avLst/>
          </a:prstGeom>
          <a:noFill/>
        </p:spPr>
        <p:txBody>
          <a:bodyPr wrap="square" rtlCol="0">
            <a:spAutoFit/>
          </a:bodyPr>
          <a:lstStyle/>
          <a:p>
            <a:r>
              <a:rPr lang="en-US" dirty="0" err="1" smtClean="0"/>
              <a:t>sys_execve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581400" y="3124200"/>
            <a:ext cx="3076575" cy="3524250"/>
          </a:xfrm>
          <a:prstGeom prst="rect">
            <a:avLst/>
          </a:prstGeom>
          <a:noFill/>
          <a:ln w="9525">
            <a:noFill/>
            <a:miter lim="800000"/>
            <a:headEnd/>
            <a:tailEnd/>
          </a:ln>
        </p:spPr>
      </p:pic>
      <p:cxnSp>
        <p:nvCxnSpPr>
          <p:cNvPr id="8" name="Straight Arrow Connector 7"/>
          <p:cNvCxnSpPr>
            <a:stCxn id="5" idx="2"/>
          </p:cNvCxnSpPr>
          <p:nvPr/>
        </p:nvCxnSpPr>
        <p:spPr>
          <a:xfrm>
            <a:off x="4114800" y="2883932"/>
            <a:ext cx="0" cy="31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00600" y="2743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000" y="2438400"/>
            <a:ext cx="1219200" cy="646331"/>
          </a:xfrm>
          <a:prstGeom prst="rect">
            <a:avLst/>
          </a:prstGeom>
          <a:noFill/>
        </p:spPr>
        <p:txBody>
          <a:bodyPr wrap="square" rtlCol="0">
            <a:spAutoFit/>
          </a:bodyPr>
          <a:lstStyle/>
          <a:p>
            <a:r>
              <a:rPr lang="zh-CN" altLang="en-US" dirty="0" smtClean="0"/>
              <a:t>体系结构相关函数</a:t>
            </a:r>
            <a:endParaRPr lang="en-US" dirty="0"/>
          </a:p>
        </p:txBody>
      </p:sp>
      <p:sp>
        <p:nvSpPr>
          <p:cNvPr id="13" name="TextBox 12"/>
          <p:cNvSpPr txBox="1"/>
          <p:nvPr/>
        </p:nvSpPr>
        <p:spPr>
          <a:xfrm>
            <a:off x="3505200" y="1905000"/>
            <a:ext cx="1066800" cy="369332"/>
          </a:xfrm>
          <a:prstGeom prst="rect">
            <a:avLst/>
          </a:prstGeom>
          <a:noFill/>
        </p:spPr>
        <p:txBody>
          <a:bodyPr wrap="square" rtlCol="0">
            <a:spAutoFit/>
          </a:bodyPr>
          <a:lstStyle/>
          <a:p>
            <a:r>
              <a:rPr lang="en-US" dirty="0" err="1" smtClean="0"/>
              <a:t>execve</a:t>
            </a:r>
            <a:endParaRPr lang="en-US" dirty="0"/>
          </a:p>
        </p:txBody>
      </p:sp>
      <p:sp>
        <p:nvSpPr>
          <p:cNvPr id="14" name="TextBox 13"/>
          <p:cNvSpPr txBox="1"/>
          <p:nvPr/>
        </p:nvSpPr>
        <p:spPr>
          <a:xfrm>
            <a:off x="1981200" y="1905000"/>
            <a:ext cx="1066800" cy="369332"/>
          </a:xfrm>
          <a:prstGeom prst="rect">
            <a:avLst/>
          </a:prstGeom>
          <a:noFill/>
        </p:spPr>
        <p:txBody>
          <a:bodyPr wrap="square" rtlCol="0">
            <a:spAutoFit/>
          </a:bodyPr>
          <a:lstStyle/>
          <a:p>
            <a:r>
              <a:rPr lang="en-US" dirty="0" err="1" smtClean="0"/>
              <a:t>exec</a:t>
            </a:r>
            <a:r>
              <a:rPr lang="en-US" altLang="zh-CN" dirty="0" err="1" smtClean="0"/>
              <a:t>lp</a:t>
            </a:r>
            <a:endParaRPr lang="en-US" dirty="0"/>
          </a:p>
        </p:txBody>
      </p:sp>
      <p:sp>
        <p:nvSpPr>
          <p:cNvPr id="15" name="TextBox 14"/>
          <p:cNvSpPr txBox="1"/>
          <p:nvPr/>
        </p:nvSpPr>
        <p:spPr>
          <a:xfrm>
            <a:off x="4800600" y="1905000"/>
            <a:ext cx="1066800" cy="369332"/>
          </a:xfrm>
          <a:prstGeom prst="rect">
            <a:avLst/>
          </a:prstGeom>
          <a:noFill/>
        </p:spPr>
        <p:txBody>
          <a:bodyPr wrap="square" rtlCol="0">
            <a:spAutoFit/>
          </a:bodyPr>
          <a:lstStyle/>
          <a:p>
            <a:r>
              <a:rPr lang="en-US" dirty="0" err="1" smtClean="0"/>
              <a:t>execv</a:t>
            </a:r>
            <a:r>
              <a:rPr lang="en-US" altLang="zh-CN" dirty="0" err="1" smtClean="0"/>
              <a:t>p</a:t>
            </a:r>
            <a:endParaRPr lang="en-US" dirty="0"/>
          </a:p>
        </p:txBody>
      </p:sp>
      <p:cxnSp>
        <p:nvCxnSpPr>
          <p:cNvPr id="17" name="Straight Arrow Connector 16"/>
          <p:cNvCxnSpPr>
            <a:stCxn id="14" idx="2"/>
          </p:cNvCxnSpPr>
          <p:nvPr/>
        </p:nvCxnSpPr>
        <p:spPr>
          <a:xfrm>
            <a:off x="2514600" y="2274332"/>
            <a:ext cx="1066800" cy="31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5" idx="0"/>
          </p:cNvCxnSpPr>
          <p:nvPr/>
        </p:nvCxnSpPr>
        <p:spPr>
          <a:xfrm>
            <a:off x="4038600" y="2274332"/>
            <a:ext cx="7620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495800" y="22860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Implementation of </a:t>
            </a:r>
            <a:r>
              <a:rPr lang="en-US" sz="2400" b="1" i="1" dirty="0" err="1" smtClean="0"/>
              <a:t>execve</a:t>
            </a:r>
            <a:r>
              <a:rPr lang="en-US" sz="2400" b="1" i="1" dirty="0" smtClean="0"/>
              <a:t> </a:t>
            </a:r>
            <a:endParaRPr lang="en-US" sz="2400" dirty="0" smtClean="0"/>
          </a:p>
          <a:p>
            <a:pPr lvl="1"/>
            <a:r>
              <a:rPr lang="zh-CN" altLang="en-US" sz="2000" dirty="0" smtClean="0"/>
              <a:t>首先打开要执行的文件。内核找到先关的</a:t>
            </a:r>
            <a:r>
              <a:rPr lang="en-US" altLang="zh-CN" sz="2000" dirty="0" err="1" smtClean="0"/>
              <a:t>inode</a:t>
            </a:r>
            <a:r>
              <a:rPr lang="zh-CN" altLang="en-US" sz="2000" dirty="0" smtClean="0"/>
              <a:t>并生成一个文件描述符用于寻址文件</a:t>
            </a:r>
            <a:endParaRPr lang="en-US" altLang="zh-CN" sz="2000" dirty="0" smtClean="0"/>
          </a:p>
          <a:p>
            <a:pPr lvl="1"/>
            <a:r>
              <a:rPr lang="en-US" altLang="zh-CN" sz="2000" dirty="0" err="1" smtClean="0"/>
              <a:t>bprm_init</a:t>
            </a:r>
            <a:r>
              <a:rPr lang="zh-CN" altLang="en-US" sz="2000" dirty="0" smtClean="0"/>
              <a:t>处理若干管理任务</a:t>
            </a:r>
            <a:endParaRPr lang="en-US" altLang="zh-CN" sz="2000" dirty="0" smtClean="0"/>
          </a:p>
          <a:p>
            <a:pPr lvl="2"/>
            <a:r>
              <a:rPr lang="en-US" altLang="zh-CN" sz="1800" dirty="0" err="1" smtClean="0"/>
              <a:t>mm_alloc</a:t>
            </a:r>
            <a:r>
              <a:rPr lang="zh-CN" altLang="en-US" sz="1800" dirty="0" smtClean="0"/>
              <a:t>生成一个新的</a:t>
            </a:r>
            <a:r>
              <a:rPr lang="en-US" altLang="zh-CN" sz="1800" dirty="0" err="1" smtClean="0"/>
              <a:t>mm_struct</a:t>
            </a:r>
            <a:r>
              <a:rPr lang="zh-CN" altLang="en-US" sz="1800" dirty="0" smtClean="0"/>
              <a:t>实例来管理进程地址空间</a:t>
            </a:r>
            <a:endParaRPr lang="en-US" altLang="zh-CN" sz="1800" dirty="0" smtClean="0"/>
          </a:p>
          <a:p>
            <a:pPr lvl="2"/>
            <a:r>
              <a:rPr lang="en-US" altLang="zh-CN" sz="1800" dirty="0" err="1" smtClean="0"/>
              <a:t>init_new_context</a:t>
            </a:r>
            <a:r>
              <a:rPr lang="zh-CN" altLang="en-US" sz="1800" dirty="0" smtClean="0"/>
              <a:t>是一个特定于体系结构的函数，用于初始化该</a:t>
            </a:r>
            <a:r>
              <a:rPr lang="en-US" altLang="zh-CN" sz="1800" dirty="0" smtClean="0"/>
              <a:t>mm</a:t>
            </a:r>
            <a:r>
              <a:rPr lang="zh-CN" altLang="en-US" sz="1800" dirty="0" smtClean="0"/>
              <a:t>实例</a:t>
            </a:r>
            <a:endParaRPr lang="en-US" altLang="zh-CN" sz="1800" dirty="0" smtClean="0"/>
          </a:p>
          <a:p>
            <a:pPr lvl="2"/>
            <a:r>
              <a:rPr lang="en-US" altLang="zh-CN" sz="1800" dirty="0" smtClean="0"/>
              <a:t>__</a:t>
            </a:r>
            <a:r>
              <a:rPr lang="en-US" altLang="zh-CN" sz="1800" dirty="0" err="1" smtClean="0"/>
              <a:t>bprm_mm_init</a:t>
            </a:r>
            <a:r>
              <a:rPr lang="zh-CN" altLang="en-US" sz="1800" dirty="0" smtClean="0"/>
              <a:t>用于建立初始化栈</a:t>
            </a:r>
            <a:endParaRPr lang="en-US" altLang="zh-CN" sz="1800" dirty="0" smtClean="0"/>
          </a:p>
          <a:p>
            <a:pPr lvl="1"/>
            <a:r>
              <a:rPr lang="en-US" altLang="zh-CN" sz="2000" dirty="0" err="1" smtClean="0"/>
              <a:t>prepare_binprm</a:t>
            </a:r>
            <a:r>
              <a:rPr lang="zh-CN" altLang="en-US" sz="2000" dirty="0" smtClean="0"/>
              <a:t>提供一些父进程相关的值</a:t>
            </a:r>
            <a:r>
              <a:rPr lang="en-US" altLang="zh-CN" sz="2000" dirty="0" smtClean="0"/>
              <a:t>(</a:t>
            </a:r>
            <a:r>
              <a:rPr lang="zh-CN" altLang="en-US" sz="2000" dirty="0" smtClean="0"/>
              <a:t>特别是</a:t>
            </a:r>
            <a:r>
              <a:rPr lang="en-US" altLang="zh-CN" sz="2000" dirty="0" smtClean="0"/>
              <a:t>UID/GID)</a:t>
            </a:r>
            <a:r>
              <a:rPr lang="zh-CN" altLang="en-US" sz="2000" dirty="0" smtClean="0"/>
              <a:t>，它也维护了对</a:t>
            </a:r>
            <a:r>
              <a:rPr lang="en-US" altLang="zh-CN" sz="2000" dirty="0" smtClean="0"/>
              <a:t>SUID/SGID</a:t>
            </a:r>
            <a:r>
              <a:rPr lang="zh-CN" altLang="en-US" sz="2000" dirty="0" smtClean="0"/>
              <a:t>位的处理。</a:t>
            </a:r>
            <a:r>
              <a:rPr lang="zh-CN" altLang="en-US" sz="2000" dirty="0" smtClean="0">
                <a:solidFill>
                  <a:srgbClr val="FF0000"/>
                </a:solidFill>
              </a:rPr>
              <a:t>如果</a:t>
            </a:r>
            <a:r>
              <a:rPr lang="en-US" altLang="zh-CN" sz="2000" dirty="0" smtClean="0">
                <a:solidFill>
                  <a:srgbClr val="FF0000"/>
                </a:solidFill>
              </a:rPr>
              <a:t>S_ISUID</a:t>
            </a:r>
            <a:r>
              <a:rPr lang="zh-CN" altLang="en-US" sz="2000" dirty="0" smtClean="0">
                <a:solidFill>
                  <a:srgbClr val="FF0000"/>
                </a:solidFill>
              </a:rPr>
              <a:t>置位，那么有效</a:t>
            </a:r>
            <a:r>
              <a:rPr lang="en-US" altLang="zh-CN" sz="2000" dirty="0" smtClean="0">
                <a:solidFill>
                  <a:srgbClr val="FF0000"/>
                </a:solidFill>
              </a:rPr>
              <a:t>UID</a:t>
            </a:r>
            <a:r>
              <a:rPr lang="zh-CN" altLang="en-US" sz="2000" dirty="0" smtClean="0">
                <a:solidFill>
                  <a:srgbClr val="FF0000"/>
                </a:solidFill>
              </a:rPr>
              <a:t>与</a:t>
            </a:r>
            <a:r>
              <a:rPr lang="en-US" altLang="zh-CN" sz="2000" dirty="0" err="1" smtClean="0">
                <a:solidFill>
                  <a:srgbClr val="FF0000"/>
                </a:solidFill>
              </a:rPr>
              <a:t>inode</a:t>
            </a:r>
            <a:r>
              <a:rPr lang="zh-CN" altLang="en-US" sz="2000" dirty="0" smtClean="0">
                <a:solidFill>
                  <a:srgbClr val="FF0000"/>
                </a:solidFill>
              </a:rPr>
              <a:t>相同</a:t>
            </a:r>
            <a:endParaRPr lang="en-US" altLang="zh-CN" sz="2000" dirty="0" smtClean="0">
              <a:solidFill>
                <a:srgbClr val="FF0000"/>
              </a:solidFill>
            </a:endParaRPr>
          </a:p>
          <a:p>
            <a:pPr lvl="1"/>
            <a:r>
              <a:rPr lang="en-US" altLang="zh-CN" sz="2000" dirty="0" err="1" smtClean="0"/>
              <a:t>search_binary_handler</a:t>
            </a:r>
            <a:r>
              <a:rPr lang="zh-CN" altLang="en-US" sz="2000" dirty="0" smtClean="0"/>
              <a:t>查找一种适当的二进制格式，用于执行特定文件。二进制格式处理程序负责将新的程序的数据加载到旧的地址空间中</a:t>
            </a:r>
            <a:endParaRPr 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Implementation of </a:t>
            </a:r>
            <a:r>
              <a:rPr lang="en-US" sz="2400" b="1" i="1" dirty="0" err="1" smtClean="0"/>
              <a:t>execve</a:t>
            </a:r>
            <a:r>
              <a:rPr lang="en-US" sz="2400" b="1" i="1" dirty="0" smtClean="0"/>
              <a:t> </a:t>
            </a:r>
            <a:endParaRPr lang="en-US" sz="2400" dirty="0" smtClean="0"/>
          </a:p>
          <a:p>
            <a:pPr lvl="1"/>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1219200" y="1676400"/>
            <a:ext cx="6429375" cy="454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zh-CN" altLang="en-US" sz="2400" dirty="0" smtClean="0"/>
              <a:t>二进制格式处理程序执行下列操作</a:t>
            </a:r>
            <a:endParaRPr lang="en-US" altLang="zh-CN" sz="2400" dirty="0" smtClean="0"/>
          </a:p>
          <a:p>
            <a:pPr lvl="1"/>
            <a:r>
              <a:rPr lang="zh-CN" altLang="en-US" sz="2000" dirty="0" smtClean="0"/>
              <a:t>释放源进程使用的所有资源</a:t>
            </a:r>
            <a:endParaRPr lang="en-US" altLang="zh-CN" sz="2000" dirty="0" smtClean="0"/>
          </a:p>
          <a:p>
            <a:pPr lvl="1"/>
            <a:r>
              <a:rPr lang="zh-CN" altLang="en-US" sz="2000" dirty="0" smtClean="0"/>
              <a:t>将应用程序映射到虚拟地址空间中。必须考虑下列段的处理</a:t>
            </a:r>
            <a:r>
              <a:rPr lang="en-US" altLang="zh-CN" sz="2000" dirty="0" smtClean="0"/>
              <a:t>(</a:t>
            </a:r>
            <a:r>
              <a:rPr lang="zh-CN" altLang="en-US" sz="2000" dirty="0" smtClean="0"/>
              <a:t>涉及的变量是</a:t>
            </a:r>
            <a:r>
              <a:rPr lang="en-US" altLang="zh-CN" sz="2000" dirty="0" err="1" smtClean="0"/>
              <a:t>task_struct</a:t>
            </a:r>
            <a:r>
              <a:rPr lang="zh-CN" altLang="en-US" sz="2000" dirty="0" smtClean="0"/>
              <a:t>的成，由二进制格式处理程序设置为正确的值</a:t>
            </a:r>
            <a:r>
              <a:rPr lang="en-US" altLang="zh-CN" sz="2000" dirty="0" smtClean="0"/>
              <a:t>)</a:t>
            </a:r>
          </a:p>
          <a:p>
            <a:pPr lvl="1"/>
            <a:r>
              <a:rPr lang="en-US" altLang="zh-CN" sz="2000" dirty="0" smtClean="0"/>
              <a:t>text</a:t>
            </a:r>
            <a:r>
              <a:rPr lang="zh-CN" altLang="en-US" sz="2000" dirty="0" smtClean="0"/>
              <a:t>段包含程序的可执行代码，位于</a:t>
            </a:r>
            <a:r>
              <a:rPr lang="en-US" altLang="zh-CN" sz="2000" dirty="0" err="1" smtClean="0"/>
              <a:t>start_code</a:t>
            </a:r>
            <a:r>
              <a:rPr lang="zh-CN" altLang="en-US" sz="2000" dirty="0" smtClean="0"/>
              <a:t>和</a:t>
            </a:r>
            <a:r>
              <a:rPr lang="en-US" altLang="zh-CN" sz="2000" dirty="0" err="1" smtClean="0"/>
              <a:t>end_code</a:t>
            </a:r>
            <a:r>
              <a:rPr lang="zh-CN" altLang="en-US" sz="2000" dirty="0" smtClean="0"/>
              <a:t>之间</a:t>
            </a:r>
            <a:endParaRPr lang="en-US" altLang="zh-CN" sz="2000" dirty="0" smtClean="0"/>
          </a:p>
          <a:p>
            <a:pPr lvl="1"/>
            <a:r>
              <a:rPr lang="zh-CN" altLang="en-US" sz="2000" dirty="0" smtClean="0"/>
              <a:t>预先初始化的数据</a:t>
            </a:r>
            <a:r>
              <a:rPr lang="en-US" altLang="zh-CN" sz="2000" dirty="0" smtClean="0"/>
              <a:t>(</a:t>
            </a:r>
            <a:r>
              <a:rPr lang="zh-CN" altLang="en-US" sz="2000" dirty="0" smtClean="0"/>
              <a:t>在编译事件指定了具体指的变量</a:t>
            </a:r>
            <a:r>
              <a:rPr lang="en-US" altLang="zh-CN" sz="2000" dirty="0" smtClean="0"/>
              <a:t>)</a:t>
            </a:r>
            <a:r>
              <a:rPr lang="zh-CN" altLang="en-US" sz="2000" dirty="0" smtClean="0"/>
              <a:t>位于</a:t>
            </a:r>
            <a:r>
              <a:rPr lang="en-US" altLang="zh-CN" sz="2000" dirty="0" err="1" smtClean="0"/>
              <a:t>start_data</a:t>
            </a:r>
            <a:r>
              <a:rPr lang="zh-CN" altLang="en-US" sz="2000" dirty="0" smtClean="0"/>
              <a:t>和</a:t>
            </a:r>
            <a:r>
              <a:rPr lang="en-US" altLang="zh-CN" sz="2000" dirty="0" err="1" smtClean="0"/>
              <a:t>end_data</a:t>
            </a:r>
            <a:r>
              <a:rPr lang="zh-CN" altLang="en-US" sz="2000" dirty="0" smtClean="0"/>
              <a:t>之间</a:t>
            </a:r>
            <a:endParaRPr lang="en-US" altLang="zh-CN" sz="2000" dirty="0" smtClean="0"/>
          </a:p>
          <a:p>
            <a:pPr lvl="1"/>
            <a:r>
              <a:rPr lang="en-US" altLang="zh-CN" sz="2000" dirty="0" smtClean="0"/>
              <a:t>heap</a:t>
            </a:r>
            <a:r>
              <a:rPr lang="zh-CN" altLang="en-US" sz="2000" dirty="0" smtClean="0"/>
              <a:t>用于动态内存分配，也置于虚拟地址空间中。</a:t>
            </a:r>
            <a:r>
              <a:rPr lang="en-US" altLang="zh-CN" sz="2000" dirty="0" err="1" smtClean="0"/>
              <a:t>start_brk</a:t>
            </a:r>
            <a:r>
              <a:rPr lang="zh-CN" altLang="en-US" sz="2000" dirty="0" smtClean="0"/>
              <a:t>和</a:t>
            </a:r>
            <a:r>
              <a:rPr lang="en-US" altLang="zh-CN" sz="2000" dirty="0" err="1" smtClean="0"/>
              <a:t>brk</a:t>
            </a:r>
            <a:r>
              <a:rPr lang="zh-CN" altLang="en-US" sz="2000" dirty="0" smtClean="0"/>
              <a:t>指定了其边界</a:t>
            </a:r>
            <a:endParaRPr lang="en-US" altLang="zh-CN" sz="2000" dirty="0" smtClean="0"/>
          </a:p>
          <a:p>
            <a:pPr lvl="1"/>
            <a:r>
              <a:rPr lang="en-US" altLang="zh-CN" sz="2000" dirty="0" smtClean="0"/>
              <a:t>stack</a:t>
            </a:r>
            <a:r>
              <a:rPr lang="zh-CN" altLang="en-US" sz="2000" dirty="0" smtClean="0"/>
              <a:t>的位置由</a:t>
            </a:r>
            <a:r>
              <a:rPr lang="en-US" altLang="zh-CN" sz="2000" dirty="0" err="1" smtClean="0"/>
              <a:t>start_stack</a:t>
            </a:r>
            <a:r>
              <a:rPr lang="zh-CN" altLang="en-US" sz="2000" dirty="0" smtClean="0"/>
              <a:t>定义</a:t>
            </a:r>
            <a:endParaRPr lang="en-US" altLang="zh-CN" sz="2000" dirty="0" smtClean="0"/>
          </a:p>
          <a:p>
            <a:pPr lvl="1"/>
            <a:r>
              <a:rPr lang="zh-CN" altLang="en-US" sz="2000" dirty="0" smtClean="0"/>
              <a:t>程序的参数和环境也映射到虚拟地址空间中，分别位于</a:t>
            </a:r>
            <a:r>
              <a:rPr lang="en-US" altLang="zh-CN" sz="2000" dirty="0" err="1" smtClean="0"/>
              <a:t>arg_start</a:t>
            </a:r>
            <a:r>
              <a:rPr lang="zh-CN" altLang="en-US" sz="2000" dirty="0" smtClean="0"/>
              <a:t>和</a:t>
            </a:r>
            <a:r>
              <a:rPr lang="en-US" altLang="zh-CN" sz="2000" dirty="0" err="1" smtClean="0"/>
              <a:t>arg_end</a:t>
            </a:r>
            <a:r>
              <a:rPr lang="zh-CN" altLang="en-US" sz="2000" dirty="0" smtClean="0"/>
              <a:t>之间，以及</a:t>
            </a:r>
            <a:r>
              <a:rPr lang="en-US" altLang="zh-CN" sz="2000" dirty="0" err="1" smtClean="0"/>
              <a:t>env_start</a:t>
            </a:r>
            <a:r>
              <a:rPr lang="zh-CN" altLang="en-US" sz="2000" dirty="0" smtClean="0"/>
              <a:t>和</a:t>
            </a:r>
            <a:r>
              <a:rPr lang="en-US" altLang="zh-CN" sz="2000" dirty="0" err="1" smtClean="0"/>
              <a:t>env_end</a:t>
            </a:r>
            <a:r>
              <a:rPr lang="zh-CN" altLang="en-US" sz="2000" dirty="0" smtClean="0"/>
              <a:t>之间</a:t>
            </a:r>
            <a:endParaRPr lang="en-US" altLang="zh-CN" sz="2000" dirty="0" smtClean="0"/>
          </a:p>
          <a:p>
            <a:pPr lvl="1"/>
            <a:r>
              <a:rPr lang="zh-CN" altLang="en-US" sz="2000" dirty="0" smtClean="0"/>
              <a:t>设置进程的指令指针和其它特定于体系结构的寄存器，以便在调度器选择该进程时开始执行程序的</a:t>
            </a:r>
            <a:r>
              <a:rPr lang="en-US" altLang="zh-CN" sz="2000" dirty="0" smtClean="0"/>
              <a:t>main</a:t>
            </a:r>
            <a:r>
              <a:rPr lang="zh-CN" altLang="en-US" sz="2000" dirty="0" smtClean="0"/>
              <a:t>函数</a:t>
            </a:r>
            <a:endParaRPr lang="en-US" alt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Linux kernel structure</a:t>
            </a:r>
          </a:p>
          <a:p>
            <a:pPr lvl="1"/>
            <a:endParaRPr lang="en-US" altLang="zh-CN" sz="2000" dirty="0" smtClean="0"/>
          </a:p>
          <a:p>
            <a:pPr lvl="1"/>
            <a:endParaRPr lang="en-US" altLang="zh-CN" sz="2000" dirty="0" smtClean="0"/>
          </a:p>
          <a:p>
            <a:pPr lvl="1"/>
            <a:endParaRPr lang="en-US" altLang="zh-CN" sz="2000" dirty="0" smtClean="0"/>
          </a:p>
          <a:p>
            <a:pPr marL="342900" lvl="1" indent="-342900">
              <a:buNone/>
            </a:pPr>
            <a:endParaRPr lang="en-US" altLang="zh-CN" sz="2400" dirty="0" smtClean="0"/>
          </a:p>
          <a:p>
            <a:pPr marL="342900" lvl="1" indent="-342900">
              <a:buNone/>
            </a:pPr>
            <a:endParaRPr lang="en-US" altLang="zh-CN" sz="2000" dirty="0" smtClean="0"/>
          </a:p>
          <a:p>
            <a:pPr>
              <a:buNone/>
            </a:pPr>
            <a:endParaRPr lang="en-US" sz="2400" dirty="0" smtClean="0"/>
          </a:p>
          <a:p>
            <a:pPr lvl="1"/>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143000" y="1828800"/>
            <a:ext cx="5791200"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Interpreting Binary Formats</a:t>
            </a:r>
            <a:endParaRPr lang="en-US" altLang="zh-CN"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zh-CN" altLang="en-US" sz="2000" dirty="0" smtClean="0"/>
              <a:t>每种二进制格式首先必须使用</a:t>
            </a:r>
            <a:r>
              <a:rPr lang="en-US" altLang="zh-CN" sz="2000" dirty="0" err="1" smtClean="0"/>
              <a:t>register_binfmt</a:t>
            </a:r>
            <a:r>
              <a:rPr lang="zh-CN" altLang="en-US" sz="2000" dirty="0" smtClean="0"/>
              <a:t>向内核注册。该函数的目的是向一个链表增加一种新的二进制格式，该链表的标头是</a:t>
            </a:r>
            <a:r>
              <a:rPr lang="en-US" altLang="zh-CN" sz="2000" dirty="0" err="1" smtClean="0"/>
              <a:t>fs</a:t>
            </a:r>
            <a:r>
              <a:rPr lang="en-US" altLang="zh-CN" sz="2000" dirty="0" smtClean="0"/>
              <a:t>/</a:t>
            </a:r>
            <a:r>
              <a:rPr lang="en-US" altLang="zh-CN" sz="2000" dirty="0" err="1" smtClean="0"/>
              <a:t>exec.c</a:t>
            </a:r>
            <a:r>
              <a:rPr lang="zh-CN" altLang="en-US" sz="2000" dirty="0" smtClean="0"/>
              <a:t>中定义的全局变量</a:t>
            </a:r>
            <a:r>
              <a:rPr lang="en-US" altLang="zh-CN" sz="2000" dirty="0" smtClean="0"/>
              <a:t>formats</a:t>
            </a:r>
          </a:p>
          <a:p>
            <a:pPr lvl="1"/>
            <a:r>
              <a:rPr lang="zh-CN" altLang="en-US" sz="2000" dirty="0" smtClean="0"/>
              <a:t>编译器会在</a:t>
            </a:r>
            <a:r>
              <a:rPr lang="en-US" altLang="zh-CN" sz="2000" dirty="0" smtClean="0"/>
              <a:t>main</a:t>
            </a:r>
            <a:r>
              <a:rPr lang="zh-CN" altLang="en-US" sz="2000" dirty="0" smtClean="0"/>
              <a:t>函数末尾自动调用</a:t>
            </a:r>
            <a:r>
              <a:rPr lang="en-US" altLang="zh-CN" sz="2000" dirty="0" smtClean="0"/>
              <a:t>exit</a:t>
            </a:r>
            <a:r>
              <a:rPr lang="zh-CN" altLang="en-US" sz="2000" dirty="0" smtClean="0"/>
              <a:t>来终止程序，这样进程的资源就有机会回收</a:t>
            </a:r>
            <a:endParaRPr lang="en-US" sz="2000" dirty="0" smtClean="0"/>
          </a:p>
          <a:p>
            <a:pPr lvl="1"/>
            <a:endParaRPr lang="en-US" sz="2000" dirty="0" smtClean="0"/>
          </a:p>
          <a:p>
            <a:pPr lvl="1"/>
            <a:endParaRPr lang="en-US" sz="2000" dirty="0" smtClean="0"/>
          </a:p>
          <a:p>
            <a:pPr lvl="1"/>
            <a:endParaRPr lang="en-US" sz="2000" dirty="0" smtClean="0"/>
          </a:p>
        </p:txBody>
      </p:sp>
      <p:pic>
        <p:nvPicPr>
          <p:cNvPr id="2050" name="Picture 2"/>
          <p:cNvPicPr>
            <a:picLocks noChangeAspect="1" noChangeArrowheads="1"/>
          </p:cNvPicPr>
          <p:nvPr/>
        </p:nvPicPr>
        <p:blipFill>
          <a:blip r:embed="rId2" cstate="print"/>
          <a:srcRect/>
          <a:stretch>
            <a:fillRect/>
          </a:stretch>
        </p:blipFill>
        <p:spPr bwMode="auto">
          <a:xfrm>
            <a:off x="990600" y="1676400"/>
            <a:ext cx="7048500" cy="169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altLang="zh-CN" sz="2400" dirty="0" smtClean="0"/>
              <a:t>Scheduler</a:t>
            </a:r>
          </a:p>
          <a:p>
            <a:pPr lvl="1"/>
            <a:r>
              <a:rPr lang="zh-CN" altLang="en-US" sz="2000" dirty="0" smtClean="0"/>
              <a:t>调度器分为两个部分：调度策略和上下文切换</a:t>
            </a:r>
            <a:endParaRPr lang="en-US" altLang="zh-CN" sz="2400" dirty="0" smtClean="0"/>
          </a:p>
          <a:p>
            <a:pPr lvl="1"/>
            <a:r>
              <a:rPr lang="zh-CN" altLang="en-US" sz="2000" dirty="0" smtClean="0"/>
              <a:t>所有的可运行程序都按</a:t>
            </a:r>
            <a:r>
              <a:rPr lang="zh-CN" altLang="en-US" sz="2000" dirty="0" smtClean="0">
                <a:solidFill>
                  <a:srgbClr val="FF0000"/>
                </a:solidFill>
              </a:rPr>
              <a:t>其等待时间</a:t>
            </a:r>
            <a:r>
              <a:rPr lang="zh-CN" altLang="en-US" sz="2000" dirty="0" smtClean="0"/>
              <a:t>在一个</a:t>
            </a:r>
            <a:r>
              <a:rPr lang="zh-CN" altLang="en-US" sz="2000" dirty="0" smtClean="0">
                <a:solidFill>
                  <a:srgbClr val="FF0000"/>
                </a:solidFill>
              </a:rPr>
              <a:t>红黑树中排序</a:t>
            </a:r>
            <a:r>
              <a:rPr lang="zh-CN" altLang="en-US" sz="2000" dirty="0" smtClean="0"/>
              <a:t>。等待</a:t>
            </a:r>
            <a:r>
              <a:rPr lang="en-US" altLang="zh-CN" sz="2000" dirty="0" smtClean="0"/>
              <a:t>CPU</a:t>
            </a:r>
            <a:r>
              <a:rPr lang="zh-CN" altLang="en-US" sz="2000" dirty="0" smtClean="0"/>
              <a:t>时间最长的进程是最左侧的项，调度器下一次考虑该进程。这个红黑树就是就绪队列</a:t>
            </a:r>
            <a:endParaRPr lang="en-US" altLang="zh-CN" sz="2000" dirty="0" smtClean="0"/>
          </a:p>
          <a:p>
            <a:pPr lvl="1"/>
            <a:r>
              <a:rPr lang="zh-CN" altLang="en-US" sz="2000" dirty="0" smtClean="0"/>
              <a:t>虚拟时钟。该时钟的时间流逝速度慢于实际的时钟，精确的速度依赖于当前等待调度器挑选的进程的数目。假定该队列上有</a:t>
            </a:r>
            <a:r>
              <a:rPr lang="en-US" altLang="zh-CN" sz="2000" dirty="0" smtClean="0"/>
              <a:t>4</a:t>
            </a:r>
            <a:r>
              <a:rPr lang="zh-CN" altLang="en-US" sz="2000" dirty="0" smtClean="0"/>
              <a:t>个进程，那么虚拟时钟将以实际时钟的</a:t>
            </a:r>
            <a:r>
              <a:rPr lang="en-US" altLang="zh-CN" sz="2000" dirty="0" smtClean="0"/>
              <a:t>1/4</a:t>
            </a:r>
            <a:r>
              <a:rPr lang="zh-CN" altLang="en-US" sz="2000" dirty="0" smtClean="0"/>
              <a:t>的速度运行。在就绪队列中等待实际</a:t>
            </a:r>
            <a:r>
              <a:rPr lang="en-US" altLang="zh-CN" sz="2000" dirty="0" smtClean="0"/>
              <a:t>20</a:t>
            </a:r>
            <a:r>
              <a:rPr lang="zh-CN" altLang="en-US" sz="2000" dirty="0" smtClean="0"/>
              <a:t>秒，相当于虚拟时间</a:t>
            </a:r>
            <a:r>
              <a:rPr lang="en-US" altLang="zh-CN" sz="2000" dirty="0" smtClean="0"/>
              <a:t>5</a:t>
            </a:r>
            <a:r>
              <a:rPr lang="zh-CN" altLang="en-US" sz="2000" dirty="0" smtClean="0"/>
              <a:t>秒。</a:t>
            </a:r>
            <a:r>
              <a:rPr lang="en-US" altLang="zh-CN" sz="2000" dirty="0" smtClean="0"/>
              <a:t>4</a:t>
            </a:r>
            <a:r>
              <a:rPr lang="zh-CN" altLang="en-US" sz="2000" dirty="0" smtClean="0"/>
              <a:t>个进程分别执行</a:t>
            </a:r>
            <a:r>
              <a:rPr lang="en-US" altLang="zh-CN" sz="2000" dirty="0" smtClean="0"/>
              <a:t>5</a:t>
            </a:r>
            <a:r>
              <a:rPr lang="zh-CN" altLang="en-US" sz="2000" dirty="0" smtClean="0"/>
              <a:t>秒，即可使</a:t>
            </a:r>
            <a:r>
              <a:rPr lang="en-US" altLang="zh-CN" sz="2000" dirty="0" smtClean="0"/>
              <a:t>CPU</a:t>
            </a:r>
            <a:r>
              <a:rPr lang="zh-CN" altLang="en-US" sz="2000" dirty="0" smtClean="0"/>
              <a:t>被实际占用</a:t>
            </a:r>
            <a:r>
              <a:rPr lang="en-US" altLang="zh-CN" sz="2000" dirty="0" smtClean="0"/>
              <a:t>20</a:t>
            </a:r>
            <a:r>
              <a:rPr lang="zh-CN" altLang="en-US" sz="2000" dirty="0" smtClean="0"/>
              <a:t>秒</a:t>
            </a:r>
            <a:endParaRPr lang="en-US" altLang="zh-CN" sz="2000" dirty="0" smtClean="0"/>
          </a:p>
          <a:p>
            <a:pPr lvl="1"/>
            <a:r>
              <a:rPr lang="zh-CN" altLang="en-US" sz="2000" dirty="0" smtClean="0"/>
              <a:t>假定就绪队列的虚拟时间由</a:t>
            </a:r>
            <a:r>
              <a:rPr lang="en-US" altLang="zh-CN" sz="2000" dirty="0" err="1" smtClean="0"/>
              <a:t>fair_clokc</a:t>
            </a:r>
            <a:r>
              <a:rPr lang="zh-CN" altLang="en-US" sz="2000" dirty="0" smtClean="0"/>
              <a:t>给出，而进程的等待时间保存在</a:t>
            </a:r>
            <a:r>
              <a:rPr lang="en-US" altLang="zh-CN" sz="2000" dirty="0" err="1" smtClean="0"/>
              <a:t>wait_runtime</a:t>
            </a:r>
            <a:r>
              <a:rPr lang="zh-CN" altLang="en-US" sz="2000" dirty="0" smtClean="0"/>
              <a:t>，为排序红黑树上的进程，内核使用差值</a:t>
            </a:r>
            <a:r>
              <a:rPr lang="en-US" altLang="zh-CN" sz="2000" dirty="0" err="1" smtClean="0"/>
              <a:t>fair_clock</a:t>
            </a:r>
            <a:r>
              <a:rPr lang="en-US" altLang="zh-CN" sz="2000" dirty="0" smtClean="0"/>
              <a:t> – </a:t>
            </a:r>
            <a:r>
              <a:rPr lang="en-US" altLang="zh-CN" sz="2000" dirty="0" err="1" smtClean="0"/>
              <a:t>wait_runtime</a:t>
            </a:r>
            <a:r>
              <a:rPr lang="zh-CN" altLang="en-US" sz="2000" dirty="0" smtClean="0"/>
              <a:t>。再次假定就绪队列上有</a:t>
            </a:r>
            <a:r>
              <a:rPr lang="en-US" altLang="zh-CN" sz="2000" dirty="0" smtClean="0"/>
              <a:t>4</a:t>
            </a:r>
            <a:r>
              <a:rPr lang="zh-CN" altLang="en-US" sz="2000" dirty="0" smtClean="0"/>
              <a:t>个进程，而一个进程实际上已经等待了</a:t>
            </a:r>
            <a:r>
              <a:rPr lang="en-US" altLang="zh-CN" sz="2000" dirty="0" smtClean="0"/>
              <a:t>20</a:t>
            </a:r>
            <a:r>
              <a:rPr lang="zh-CN" altLang="en-US" sz="2000" dirty="0" smtClean="0"/>
              <a:t>秒。现在它允许运行</a:t>
            </a:r>
            <a:r>
              <a:rPr lang="en-US" altLang="zh-CN" sz="2000" dirty="0" smtClean="0"/>
              <a:t>10</a:t>
            </a:r>
            <a:r>
              <a:rPr lang="zh-CN" altLang="en-US" sz="2000" dirty="0" smtClean="0"/>
              <a:t>秒：此后的</a:t>
            </a:r>
            <a:r>
              <a:rPr lang="en-US" altLang="zh-CN" sz="2000" dirty="0" err="1" smtClean="0"/>
              <a:t>wait_runtime</a:t>
            </a:r>
            <a:r>
              <a:rPr lang="zh-CN" altLang="en-US" sz="2000" dirty="0" smtClean="0"/>
              <a:t>是</a:t>
            </a:r>
            <a:r>
              <a:rPr lang="en-US" altLang="zh-CN" sz="2000" dirty="0" smtClean="0"/>
              <a:t>10</a:t>
            </a:r>
            <a:r>
              <a:rPr lang="zh-CN" altLang="en-US" sz="2000" dirty="0" smtClean="0"/>
              <a:t>，但无论如何该进程都会得到该时间段中的</a:t>
            </a:r>
            <a:r>
              <a:rPr lang="en-US" altLang="zh-CN" sz="2000" dirty="0" smtClean="0"/>
              <a:t>10/4 = 2</a:t>
            </a:r>
            <a:r>
              <a:rPr lang="zh-CN" altLang="en-US" sz="2000" dirty="0" smtClean="0"/>
              <a:t>秒，因此实际上只有</a:t>
            </a:r>
            <a:r>
              <a:rPr lang="en-US" altLang="zh-CN" sz="2000" dirty="0" smtClean="0"/>
              <a:t>8</a:t>
            </a:r>
            <a:r>
              <a:rPr lang="zh-CN" altLang="en-US" sz="2000" dirty="0" smtClean="0"/>
              <a:t>秒对该进程在就绪队列中的新位置起了作用</a:t>
            </a:r>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a:t>
            </a:r>
          </a:p>
          <a:p>
            <a:pPr lvl="1"/>
            <a:r>
              <a:rPr lang="zh-CN" altLang="en-US" sz="2000" dirty="0" smtClean="0"/>
              <a:t>进程的不同优先级必须考虑，更重要的进程必须必次要的进程更多的</a:t>
            </a:r>
            <a:r>
              <a:rPr lang="en-US" altLang="zh-CN" sz="2000" dirty="0" smtClean="0"/>
              <a:t>CPU</a:t>
            </a:r>
            <a:r>
              <a:rPr lang="zh-CN" altLang="en-US" sz="2000" dirty="0" smtClean="0"/>
              <a:t>时间份额</a:t>
            </a:r>
            <a:endParaRPr lang="en-US" altLang="zh-CN" sz="2000" dirty="0" smtClean="0"/>
          </a:p>
          <a:p>
            <a:pPr lvl="1"/>
            <a:r>
              <a:rPr lang="zh-CN" altLang="en-US" sz="2000" dirty="0" smtClean="0"/>
              <a:t>进程不能切换得太频繁，因为上下文切换，即从一个进程改变到另一个，是有开销的。两个相邻的任务切换之间，时间也不能太长，否则会累积比较大的不公平值</a:t>
            </a:r>
            <a:endParaRPr lang="en-US" sz="2000" dirty="0" smtClean="0"/>
          </a:p>
          <a:p>
            <a:pPr lvl="1"/>
            <a:endParaRPr lang="en-US" sz="2000" dirty="0" smtClean="0"/>
          </a:p>
          <a:p>
            <a:pPr lvl="1"/>
            <a:endParaRPr lang="en-US" sz="2000" dirty="0" smtClean="0"/>
          </a:p>
        </p:txBody>
      </p:sp>
      <p:pic>
        <p:nvPicPr>
          <p:cNvPr id="3074" name="Picture 2"/>
          <p:cNvPicPr>
            <a:picLocks noChangeAspect="1" noChangeArrowheads="1"/>
          </p:cNvPicPr>
          <p:nvPr/>
        </p:nvPicPr>
        <p:blipFill>
          <a:blip r:embed="rId2" cstate="print"/>
          <a:srcRect/>
          <a:stretch>
            <a:fillRect/>
          </a:stretch>
        </p:blipFill>
        <p:spPr bwMode="auto">
          <a:xfrm>
            <a:off x="2590800" y="3429000"/>
            <a:ext cx="3971925"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 </a:t>
            </a:r>
            <a:r>
              <a:rPr lang="en-US" sz="2400" dirty="0" smtClean="0"/>
              <a:t>Data Structures</a:t>
            </a:r>
            <a:endParaRPr lang="en-US" altLang="zh-CN" sz="2400" dirty="0" smtClean="0"/>
          </a:p>
          <a:p>
            <a:pPr lvl="1"/>
            <a:r>
              <a:rPr lang="zh-CN" altLang="en-US" sz="2000" dirty="0" smtClean="0"/>
              <a:t>有两种方法激活调度：一种是直接主动调用主调度器</a:t>
            </a:r>
            <a:r>
              <a:rPr lang="en-US" altLang="zh-CN" sz="2000" dirty="0" smtClean="0"/>
              <a:t>schedule</a:t>
            </a:r>
            <a:r>
              <a:rPr lang="zh-CN" altLang="en-US" sz="2000" dirty="0" smtClean="0"/>
              <a:t>函数，让出</a:t>
            </a:r>
            <a:r>
              <a:rPr lang="en-US" altLang="zh-CN" sz="2000" dirty="0" smtClean="0"/>
              <a:t>CPU</a:t>
            </a:r>
            <a:r>
              <a:rPr lang="zh-CN" altLang="en-US" sz="2000" dirty="0" smtClean="0"/>
              <a:t>，比如进程打算睡眠或其它原因放弃</a:t>
            </a:r>
            <a:r>
              <a:rPr lang="en-US" altLang="zh-CN" sz="2000" dirty="0" smtClean="0"/>
              <a:t>CPU</a:t>
            </a:r>
            <a:r>
              <a:rPr lang="zh-CN" altLang="en-US" sz="2000" dirty="0" smtClean="0"/>
              <a:t>；另外一种是通过周期性机制，以固定的频率运行</a:t>
            </a:r>
            <a:r>
              <a:rPr lang="en-US" altLang="zh-CN" sz="2000" dirty="0" err="1" smtClean="0"/>
              <a:t>scheduler_tick</a:t>
            </a:r>
            <a:r>
              <a:rPr lang="zh-CN" altLang="en-US" sz="2000" dirty="0" smtClean="0"/>
              <a:t>，不时检测是否有必要进行进程切换。这两个组件统称为通用调度器</a:t>
            </a:r>
            <a:r>
              <a:rPr lang="en-US" altLang="zh-CN" sz="2000" dirty="0" smtClean="0"/>
              <a:t>(Generic Scheduler)</a:t>
            </a:r>
            <a:r>
              <a:rPr lang="zh-CN" altLang="en-US" sz="2000" dirty="0" smtClean="0"/>
              <a:t>或核心调度器 </a:t>
            </a:r>
            <a:r>
              <a:rPr lang="en-US" altLang="zh-CN" sz="2000" dirty="0" smtClean="0"/>
              <a:t>(Core Scheduler)</a:t>
            </a:r>
            <a:endParaRPr lang="en-US" sz="2000" dirty="0" smtClean="0"/>
          </a:p>
          <a:p>
            <a:pPr lvl="1"/>
            <a:endParaRPr lang="en-US" sz="2000" dirty="0" smtClean="0"/>
          </a:p>
        </p:txBody>
      </p:sp>
      <p:pic>
        <p:nvPicPr>
          <p:cNvPr id="4098" name="Picture 2"/>
          <p:cNvPicPr>
            <a:picLocks noChangeAspect="1" noChangeArrowheads="1"/>
          </p:cNvPicPr>
          <p:nvPr/>
        </p:nvPicPr>
        <p:blipFill>
          <a:blip r:embed="rId2" cstate="print"/>
          <a:srcRect/>
          <a:stretch>
            <a:fillRect/>
          </a:stretch>
        </p:blipFill>
        <p:spPr bwMode="auto">
          <a:xfrm>
            <a:off x="2514600" y="3505200"/>
            <a:ext cx="3981450"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a:t>
            </a:r>
            <a:r>
              <a:rPr lang="zh-CN" altLang="en-US" sz="2400" dirty="0" smtClean="0"/>
              <a:t>和其它两个组件交互</a:t>
            </a:r>
            <a:endParaRPr lang="en-US" altLang="zh-CN" sz="2400" dirty="0" smtClean="0"/>
          </a:p>
          <a:p>
            <a:pPr lvl="1"/>
            <a:r>
              <a:rPr lang="en-US" sz="2000" i="1" dirty="0" smtClean="0"/>
              <a:t>Scheduling classes</a:t>
            </a:r>
            <a:r>
              <a:rPr lang="zh-CN" altLang="en-US" sz="2000" dirty="0" smtClean="0"/>
              <a:t>用于判断接下来运行哪个进程。内核支持不同的调度策略</a:t>
            </a:r>
            <a:r>
              <a:rPr lang="en-US" altLang="zh-CN" sz="2000" dirty="0" smtClean="0"/>
              <a:t>(</a:t>
            </a:r>
            <a:r>
              <a:rPr lang="en-US" sz="2000" dirty="0" smtClean="0"/>
              <a:t>completely fair scheduling, real-time scheduling, and scheduling of the idle task when there is nothing to do</a:t>
            </a:r>
            <a:r>
              <a:rPr lang="en-US" altLang="zh-CN" sz="2000" dirty="0" smtClean="0"/>
              <a:t>)</a:t>
            </a:r>
          </a:p>
          <a:p>
            <a:pPr lvl="1"/>
            <a:r>
              <a:rPr lang="zh-CN" altLang="en-US" sz="2000" dirty="0" smtClean="0"/>
              <a:t>在选中将要运行的进程之后，必须执行底层</a:t>
            </a:r>
            <a:r>
              <a:rPr lang="en-US" altLang="zh-CN" sz="2000" dirty="0" smtClean="0"/>
              <a:t>task switch</a:t>
            </a:r>
            <a:r>
              <a:rPr lang="zh-CN" altLang="en-US" sz="2000" dirty="0" smtClean="0"/>
              <a:t>。这需要与</a:t>
            </a:r>
            <a:r>
              <a:rPr lang="en-US" altLang="zh-CN" sz="2000" dirty="0" smtClean="0"/>
              <a:t>CPU</a:t>
            </a:r>
            <a:r>
              <a:rPr lang="zh-CN" altLang="en-US" sz="2000" dirty="0" smtClean="0"/>
              <a:t>的紧密交互</a:t>
            </a:r>
            <a:endParaRPr lang="en-US" altLang="zh-CN" sz="2000" dirty="0" smtClean="0"/>
          </a:p>
          <a:p>
            <a:pPr lvl="1"/>
            <a:r>
              <a:rPr lang="zh-CN" altLang="en-US" sz="2000" dirty="0" smtClean="0"/>
              <a:t>每个进程都刚好属于某一调度类，各个调度类负责管理所属的进程。通用调度器自身完全不涉及进程管理，其工作都委托给调度类</a:t>
            </a:r>
            <a:endParaRPr lang="en-US" sz="2000" dirty="0" smtClean="0"/>
          </a:p>
          <a:p>
            <a:pPr lvl="1"/>
            <a:endParaRPr lang="en-US" sz="2000" dirty="0" smtClean="0"/>
          </a:p>
        </p:txBody>
      </p:sp>
      <p:pic>
        <p:nvPicPr>
          <p:cNvPr id="5122" name="Picture 2"/>
          <p:cNvPicPr>
            <a:picLocks noChangeAspect="1" noChangeArrowheads="1"/>
          </p:cNvPicPr>
          <p:nvPr/>
        </p:nvPicPr>
        <p:blipFill>
          <a:blip r:embed="rId2" cstate="print"/>
          <a:srcRect/>
          <a:stretch>
            <a:fillRect/>
          </a:stretch>
        </p:blipFill>
        <p:spPr bwMode="auto">
          <a:xfrm>
            <a:off x="2209800" y="4038600"/>
            <a:ext cx="4010025" cy="2686050"/>
          </a:xfrm>
          <a:prstGeom prst="rect">
            <a:avLst/>
          </a:prstGeom>
          <a:noFill/>
          <a:ln w="9525">
            <a:noFill/>
            <a:miter lim="800000"/>
            <a:headEnd/>
            <a:tailEnd/>
          </a:ln>
        </p:spPr>
      </p:pic>
      <p:sp>
        <p:nvSpPr>
          <p:cNvPr id="6" name="TextBox 5"/>
          <p:cNvSpPr txBox="1"/>
          <p:nvPr/>
        </p:nvSpPr>
        <p:spPr>
          <a:xfrm>
            <a:off x="6705600" y="4495800"/>
            <a:ext cx="1828800" cy="923330"/>
          </a:xfrm>
          <a:prstGeom prst="rect">
            <a:avLst/>
          </a:prstGeom>
          <a:noFill/>
        </p:spPr>
        <p:txBody>
          <a:bodyPr wrap="square" rtlCol="0">
            <a:spAutoFit/>
          </a:bodyPr>
          <a:lstStyle/>
          <a:p>
            <a:r>
              <a:rPr lang="en-US" altLang="zh-CN" dirty="0" err="1" smtClean="0"/>
              <a:t>task_struct</a:t>
            </a:r>
            <a:r>
              <a:rPr lang="zh-CN" altLang="en-US" dirty="0" smtClean="0"/>
              <a:t>中与调度相关的数据成员</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altLang="zh-CN" sz="2400" dirty="0" smtClean="0"/>
              <a:t>Scheduler data structures</a:t>
            </a:r>
          </a:p>
          <a:p>
            <a:pPr lvl="1"/>
            <a:r>
              <a:rPr lang="en-US" altLang="zh-CN" sz="2000" dirty="0" err="1" smtClean="0"/>
              <a:t>s</a:t>
            </a:r>
            <a:r>
              <a:rPr lang="en-US" sz="2000" dirty="0" err="1" smtClean="0"/>
              <a:t>tatic_prio</a:t>
            </a:r>
            <a:r>
              <a:rPr lang="zh-CN" altLang="en-US" sz="2000" dirty="0" smtClean="0"/>
              <a:t>表示进程静态优先级，是进程启动时分配的，可以用</a:t>
            </a:r>
            <a:r>
              <a:rPr lang="en-US" altLang="zh-CN" sz="2000" dirty="0" smtClean="0"/>
              <a:t>nice</a:t>
            </a:r>
            <a:r>
              <a:rPr lang="zh-CN" altLang="en-US" sz="2000" dirty="0" smtClean="0"/>
              <a:t>和</a:t>
            </a:r>
            <a:r>
              <a:rPr lang="en-US" altLang="zh-CN" sz="2000" dirty="0" err="1" smtClean="0"/>
              <a:t>sched_setscheduler</a:t>
            </a:r>
            <a:r>
              <a:rPr lang="zh-CN" altLang="en-US" sz="2000" dirty="0" smtClean="0"/>
              <a:t>系统调用修改。</a:t>
            </a:r>
            <a:r>
              <a:rPr lang="en-US" altLang="zh-CN" sz="2000" dirty="0" err="1" smtClean="0"/>
              <a:t>normal_priority</a:t>
            </a:r>
            <a:r>
              <a:rPr lang="zh-CN" altLang="en-US" sz="2000" dirty="0" smtClean="0"/>
              <a:t>是基于</a:t>
            </a:r>
            <a:r>
              <a:rPr lang="en-US" altLang="zh-CN" sz="2000" dirty="0" err="1" smtClean="0"/>
              <a:t>static_prio</a:t>
            </a:r>
            <a:r>
              <a:rPr lang="zh-CN" altLang="en-US" sz="2000" dirty="0" smtClean="0"/>
              <a:t>和</a:t>
            </a:r>
            <a:r>
              <a:rPr lang="en-US" altLang="zh-CN" sz="2000" dirty="0" smtClean="0"/>
              <a:t>scheduler class</a:t>
            </a:r>
            <a:r>
              <a:rPr lang="zh-CN" altLang="en-US" sz="2000" dirty="0" smtClean="0"/>
              <a:t>计算出的优先级。调度器考虑的优先级则保存在</a:t>
            </a:r>
            <a:r>
              <a:rPr lang="en-US" altLang="zh-CN" sz="2000" dirty="0" err="1" smtClean="0"/>
              <a:t>prio</a:t>
            </a:r>
            <a:r>
              <a:rPr lang="zh-CN" altLang="en-US" sz="2000" dirty="0" smtClean="0"/>
              <a:t>。</a:t>
            </a:r>
            <a:endParaRPr lang="en-US" altLang="zh-CN" sz="2000" dirty="0" smtClean="0"/>
          </a:p>
          <a:p>
            <a:pPr lvl="1"/>
            <a:r>
              <a:rPr lang="en-US" altLang="zh-CN" sz="2000" dirty="0" err="1" smtClean="0"/>
              <a:t>rt_priority</a:t>
            </a:r>
            <a:r>
              <a:rPr lang="zh-CN" altLang="en-US" sz="2000" dirty="0" smtClean="0"/>
              <a:t>表示实时进程的优先级，值越大，优先级越高</a:t>
            </a:r>
            <a:endParaRPr lang="en-US" altLang="zh-CN" sz="2000" dirty="0" smtClean="0"/>
          </a:p>
          <a:p>
            <a:pPr lvl="1"/>
            <a:r>
              <a:rPr lang="en-US" altLang="zh-CN" sz="2000" dirty="0" smtClean="0"/>
              <a:t>policy</a:t>
            </a:r>
            <a:r>
              <a:rPr lang="zh-CN" altLang="en-US" sz="2000" dirty="0" smtClean="0"/>
              <a:t>保存了对该进程应用的调度策略</a:t>
            </a:r>
            <a:endParaRPr lang="en-US" altLang="zh-CN" sz="2000" dirty="0" smtClean="0"/>
          </a:p>
          <a:p>
            <a:pPr lvl="2"/>
            <a:r>
              <a:rPr lang="en-US" sz="1600" dirty="0" smtClean="0"/>
              <a:t>SCHED_NORMAL</a:t>
            </a:r>
            <a:r>
              <a:rPr lang="zh-CN" altLang="en-US" sz="1600" dirty="0" smtClean="0"/>
              <a:t>：用于普通进程，通过</a:t>
            </a:r>
            <a:r>
              <a:rPr lang="en-US" altLang="zh-CN" sz="1600" dirty="0" smtClean="0"/>
              <a:t>CFS</a:t>
            </a:r>
            <a:r>
              <a:rPr lang="zh-CN" altLang="en-US" sz="1600" dirty="0" smtClean="0"/>
              <a:t>来处理</a:t>
            </a:r>
            <a:endParaRPr lang="en-US" sz="1600" dirty="0" smtClean="0"/>
          </a:p>
          <a:p>
            <a:pPr lvl="2"/>
            <a:r>
              <a:rPr lang="en-US" sz="1600" dirty="0" smtClean="0"/>
              <a:t>SCHED_BATCH</a:t>
            </a:r>
            <a:r>
              <a:rPr lang="zh-CN" altLang="en-US" sz="1600" dirty="0" smtClean="0"/>
              <a:t>：用于非交互、</a:t>
            </a:r>
            <a:r>
              <a:rPr lang="en-US" altLang="zh-CN" sz="1600" dirty="0" smtClean="0"/>
              <a:t>CPU</a:t>
            </a:r>
            <a:r>
              <a:rPr lang="zh-CN" altLang="en-US" sz="1600" dirty="0" smtClean="0"/>
              <a:t>使用密集的批处理，通过</a:t>
            </a:r>
            <a:r>
              <a:rPr lang="en-US" altLang="zh-CN" sz="1600" dirty="0" smtClean="0"/>
              <a:t>CFS</a:t>
            </a:r>
            <a:r>
              <a:rPr lang="zh-CN" altLang="en-US" sz="1600" dirty="0" smtClean="0"/>
              <a:t>来处理</a:t>
            </a:r>
            <a:endParaRPr lang="en-US" sz="1600" dirty="0" smtClean="0"/>
          </a:p>
          <a:p>
            <a:pPr lvl="2"/>
            <a:r>
              <a:rPr lang="en-US" sz="1600" dirty="0" smtClean="0"/>
              <a:t>SCHED_IDLE</a:t>
            </a:r>
            <a:r>
              <a:rPr lang="zh-CN" altLang="en-US" sz="1600" dirty="0" smtClean="0"/>
              <a:t>：通过</a:t>
            </a:r>
            <a:r>
              <a:rPr lang="en-US" altLang="zh-CN" sz="1600" dirty="0" smtClean="0"/>
              <a:t>CFS</a:t>
            </a:r>
            <a:r>
              <a:rPr lang="zh-CN" altLang="en-US" sz="1600" dirty="0" smtClean="0"/>
              <a:t>来处理</a:t>
            </a:r>
            <a:endParaRPr lang="en-US" sz="1600" dirty="0" smtClean="0"/>
          </a:p>
          <a:p>
            <a:pPr lvl="2"/>
            <a:r>
              <a:rPr lang="en-US" sz="1600" dirty="0" smtClean="0"/>
              <a:t>SCHED_RR</a:t>
            </a:r>
            <a:r>
              <a:rPr lang="zh-CN" altLang="en-US" sz="1600" dirty="0" smtClean="0"/>
              <a:t>：用于实现软实时进程，循环方法，由实时调度器类处理</a:t>
            </a:r>
            <a:endParaRPr lang="en-US" sz="1600" dirty="0" smtClean="0"/>
          </a:p>
          <a:p>
            <a:pPr lvl="2"/>
            <a:r>
              <a:rPr lang="en-US" sz="1600" dirty="0" smtClean="0"/>
              <a:t>SCHED_FIFO</a:t>
            </a:r>
            <a:r>
              <a:rPr lang="zh-CN" altLang="en-US" sz="1600" dirty="0" smtClean="0"/>
              <a:t>：用于实现软实时进程，</a:t>
            </a:r>
            <a:r>
              <a:rPr lang="en-US" altLang="zh-CN" sz="1600" dirty="0" smtClean="0"/>
              <a:t>FIFO</a:t>
            </a:r>
            <a:r>
              <a:rPr lang="zh-CN" altLang="en-US" sz="1600" dirty="0" smtClean="0"/>
              <a:t>方法，由实时调度器类处理</a:t>
            </a:r>
            <a:endParaRPr lang="en-US" altLang="zh-CN" sz="1600" dirty="0" smtClean="0"/>
          </a:p>
          <a:p>
            <a:pPr lvl="1"/>
            <a:r>
              <a:rPr lang="en-US" altLang="zh-CN" sz="2000" dirty="0" err="1" smtClean="0"/>
              <a:t>cpus_allowed</a:t>
            </a:r>
            <a:r>
              <a:rPr lang="zh-CN" altLang="en-US" sz="2000" dirty="0" smtClean="0"/>
              <a:t>是一个位域，在多处理器系统上使用，用来限制进程可以在哪些</a:t>
            </a:r>
            <a:r>
              <a:rPr lang="en-US" altLang="zh-CN" sz="2000" dirty="0" smtClean="0"/>
              <a:t>CPU</a:t>
            </a:r>
            <a:r>
              <a:rPr lang="zh-CN" altLang="en-US" sz="2000" dirty="0" smtClean="0"/>
              <a:t>上运行</a:t>
            </a:r>
            <a:r>
              <a:rPr lang="en-US" altLang="zh-CN" sz="2000" dirty="0" smtClean="0"/>
              <a:t>(</a:t>
            </a:r>
            <a:r>
              <a:rPr lang="en-US" altLang="zh-CN" sz="2000" dirty="0" err="1" smtClean="0"/>
              <a:t>sched_setaffinity</a:t>
            </a:r>
            <a:r>
              <a:rPr lang="en-US" altLang="zh-CN" sz="2000" dirty="0" smtClean="0"/>
              <a:t>)</a:t>
            </a:r>
          </a:p>
          <a:p>
            <a:pPr lvl="1"/>
            <a:r>
              <a:rPr lang="en-US" altLang="zh-CN" sz="2000" dirty="0" err="1" smtClean="0"/>
              <a:t>run_list</a:t>
            </a:r>
            <a:r>
              <a:rPr lang="zh-CN" altLang="en-US" sz="2000" dirty="0" smtClean="0"/>
              <a:t>和</a:t>
            </a:r>
            <a:r>
              <a:rPr lang="en-US" altLang="zh-CN" sz="2000" dirty="0" err="1" smtClean="0"/>
              <a:t>time_slice</a:t>
            </a:r>
            <a:r>
              <a:rPr lang="zh-CN" altLang="en-US" sz="2000" dirty="0" smtClean="0"/>
              <a:t>是循环实时调度所需要的，不用于</a:t>
            </a:r>
            <a:r>
              <a:rPr lang="en-US" altLang="zh-CN" sz="2000" dirty="0" smtClean="0"/>
              <a:t>CFS</a:t>
            </a:r>
            <a:r>
              <a:rPr lang="zh-CN" altLang="en-US" sz="2000" dirty="0" smtClean="0"/>
              <a:t>。</a:t>
            </a:r>
            <a:r>
              <a:rPr lang="en-US" altLang="zh-CN" sz="2000" dirty="0" err="1" smtClean="0"/>
              <a:t>run_list</a:t>
            </a:r>
            <a:r>
              <a:rPr lang="zh-CN" altLang="en-US" sz="2000" dirty="0" smtClean="0"/>
              <a:t>维护包含个进程的一个运行表，而</a:t>
            </a:r>
            <a:r>
              <a:rPr lang="en-US" altLang="zh-CN" sz="2000" dirty="0" err="1" smtClean="0"/>
              <a:t>time_slice</a:t>
            </a:r>
            <a:r>
              <a:rPr lang="zh-CN" altLang="en-US" sz="2000" dirty="0" smtClean="0"/>
              <a:t>则指定进程可使用</a:t>
            </a:r>
            <a:r>
              <a:rPr lang="en-US" altLang="zh-CN" sz="2000" dirty="0" smtClean="0"/>
              <a:t>CPU</a:t>
            </a:r>
            <a:r>
              <a:rPr lang="zh-CN" altLang="en-US" sz="2000" dirty="0" smtClean="0"/>
              <a:t>剩余时间段</a:t>
            </a:r>
            <a:endParaRPr lang="en-US" altLang="zh-CN"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 data structures</a:t>
            </a:r>
          </a:p>
          <a:p>
            <a:pPr lvl="1"/>
            <a:r>
              <a:rPr lang="en-US" altLang="zh-CN" sz="2000" dirty="0" smtClean="0"/>
              <a:t>TIF_NEED_RESCHED</a:t>
            </a:r>
            <a:r>
              <a:rPr lang="zh-CN" altLang="en-US" sz="2000" dirty="0" smtClean="0"/>
              <a:t>标志：如果对活动进程设置该标志，调度器即知道</a:t>
            </a:r>
            <a:r>
              <a:rPr lang="en-US" altLang="zh-CN" sz="2000" dirty="0" smtClean="0"/>
              <a:t>CPU</a:t>
            </a:r>
            <a:r>
              <a:rPr lang="zh-CN" altLang="en-US" sz="2000" dirty="0" smtClean="0"/>
              <a:t>将从进程收回并授予新进程，这可能是自愿的，也可能是强制的</a:t>
            </a:r>
            <a:endParaRPr lang="en-US" altLang="zh-CN" sz="2000" dirty="0" smtClean="0"/>
          </a:p>
          <a:p>
            <a:pPr marL="342900" lvl="1" indent="-342900">
              <a:buFont typeface="Arial" pitchFamily="34" charset="0"/>
              <a:buChar char="•"/>
            </a:pPr>
            <a:r>
              <a:rPr lang="en-US" altLang="zh-CN" sz="2400" dirty="0" smtClean="0"/>
              <a:t>Scheduler class</a:t>
            </a:r>
          </a:p>
        </p:txBody>
      </p:sp>
      <p:pic>
        <p:nvPicPr>
          <p:cNvPr id="6146" name="Picture 2"/>
          <p:cNvPicPr>
            <a:picLocks noChangeAspect="1" noChangeArrowheads="1"/>
          </p:cNvPicPr>
          <p:nvPr/>
        </p:nvPicPr>
        <p:blipFill>
          <a:blip r:embed="rId2" cstate="print"/>
          <a:srcRect/>
          <a:stretch>
            <a:fillRect/>
          </a:stretch>
        </p:blipFill>
        <p:spPr bwMode="auto">
          <a:xfrm>
            <a:off x="1219200" y="3200400"/>
            <a:ext cx="6905625"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 class</a:t>
            </a:r>
          </a:p>
          <a:p>
            <a:pPr lvl="1"/>
            <a:endParaRPr lang="en-US" altLang="zh-CN" sz="2000" dirty="0" smtClean="0"/>
          </a:p>
        </p:txBody>
      </p:sp>
      <p:pic>
        <p:nvPicPr>
          <p:cNvPr id="7171" name="Picture 3"/>
          <p:cNvPicPr>
            <a:picLocks noChangeAspect="1" noChangeArrowheads="1"/>
          </p:cNvPicPr>
          <p:nvPr/>
        </p:nvPicPr>
        <p:blipFill>
          <a:blip r:embed="rId2" cstate="print"/>
          <a:srcRect/>
          <a:stretch>
            <a:fillRect/>
          </a:stretch>
        </p:blipFill>
        <p:spPr bwMode="auto">
          <a:xfrm>
            <a:off x="762000" y="1676400"/>
            <a:ext cx="7410450" cy="484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Run Queues</a:t>
            </a:r>
            <a:endParaRPr lang="en-US" altLang="zh-CN" sz="2400" dirty="0" smtClean="0"/>
          </a:p>
          <a:p>
            <a:pPr lvl="1"/>
            <a:r>
              <a:rPr lang="zh-CN" altLang="en-US" sz="2000" dirty="0" smtClean="0"/>
              <a:t>各个</a:t>
            </a:r>
            <a:r>
              <a:rPr lang="en-US" altLang="zh-CN" sz="2000" dirty="0" smtClean="0"/>
              <a:t>CPU</a:t>
            </a:r>
            <a:r>
              <a:rPr lang="zh-CN" altLang="en-US" sz="2000" dirty="0" smtClean="0"/>
              <a:t>都有自己的就绪队列，各个活动进程只出现在一个就绪队列中。在多个</a:t>
            </a:r>
            <a:r>
              <a:rPr lang="en-US" altLang="zh-CN" sz="2000" dirty="0" smtClean="0"/>
              <a:t>CPU</a:t>
            </a:r>
            <a:r>
              <a:rPr lang="zh-CN" altLang="en-US" sz="2000" dirty="0" smtClean="0"/>
              <a:t>上运行一个进程是不可能的。</a:t>
            </a:r>
            <a:endParaRPr lang="en-US" altLang="zh-CN" sz="2000" dirty="0" smtClean="0"/>
          </a:p>
          <a:p>
            <a:pPr lvl="1"/>
            <a:r>
              <a:rPr lang="zh-CN" altLang="en-US" sz="2000" dirty="0" smtClean="0"/>
              <a:t>系统的所有就绪队列都在</a:t>
            </a:r>
            <a:r>
              <a:rPr lang="en-US" altLang="zh-CN" sz="2000" dirty="0" err="1" smtClean="0"/>
              <a:t>runqueues</a:t>
            </a:r>
            <a:r>
              <a:rPr lang="zh-CN" altLang="en-US" sz="2000" dirty="0" smtClean="0"/>
              <a:t>数组中</a:t>
            </a:r>
            <a:endParaRPr lang="en-US" altLang="zh-CN" sz="2000" dirty="0" smtClean="0"/>
          </a:p>
        </p:txBody>
      </p:sp>
      <p:pic>
        <p:nvPicPr>
          <p:cNvPr id="8194" name="Picture 2"/>
          <p:cNvPicPr>
            <a:picLocks noChangeAspect="1" noChangeArrowheads="1"/>
          </p:cNvPicPr>
          <p:nvPr/>
        </p:nvPicPr>
        <p:blipFill>
          <a:blip r:embed="rId2" cstate="print"/>
          <a:srcRect/>
          <a:stretch>
            <a:fillRect/>
          </a:stretch>
        </p:blipFill>
        <p:spPr bwMode="auto">
          <a:xfrm>
            <a:off x="2133600" y="2819400"/>
            <a:ext cx="4267200" cy="298132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981200" y="6096000"/>
            <a:ext cx="5172075" cy="41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Run Queues</a:t>
            </a:r>
            <a:endParaRPr lang="en-US" altLang="zh-CN" sz="2400" dirty="0" smtClean="0"/>
          </a:p>
          <a:p>
            <a:pPr lvl="1"/>
            <a:r>
              <a:rPr lang="en-US" altLang="zh-CN" sz="2000" dirty="0" err="1" smtClean="0"/>
              <a:t>nr_running</a:t>
            </a:r>
            <a:r>
              <a:rPr lang="zh-CN" altLang="en-US" sz="2000" dirty="0" smtClean="0"/>
              <a:t>指定了队列上可运行的进程的数目，不考虑其优先级或调度类</a:t>
            </a:r>
            <a:endParaRPr lang="en-US" altLang="zh-CN" sz="2000" dirty="0" smtClean="0"/>
          </a:p>
          <a:p>
            <a:pPr lvl="1"/>
            <a:r>
              <a:rPr lang="en-US" altLang="zh-CN" sz="2000" dirty="0" smtClean="0"/>
              <a:t>load</a:t>
            </a:r>
            <a:r>
              <a:rPr lang="zh-CN" altLang="en-US" sz="2000" dirty="0" smtClean="0"/>
              <a:t>提供了就绪队列当前符合的度量，调度算法用到</a:t>
            </a:r>
            <a:endParaRPr lang="en-US" altLang="zh-CN" sz="2000" dirty="0" smtClean="0"/>
          </a:p>
          <a:p>
            <a:pPr lvl="1"/>
            <a:r>
              <a:rPr lang="en-US" altLang="zh-CN" sz="2000" dirty="0" err="1" smtClean="0"/>
              <a:t>cpu_load</a:t>
            </a:r>
            <a:r>
              <a:rPr lang="zh-CN" altLang="en-US" sz="2000" dirty="0" smtClean="0"/>
              <a:t>用于跟踪此前的负荷状态</a:t>
            </a:r>
            <a:endParaRPr lang="en-US" altLang="zh-CN" sz="2000" dirty="0" smtClean="0"/>
          </a:p>
          <a:p>
            <a:pPr lvl="1"/>
            <a:r>
              <a:rPr lang="en-US" altLang="zh-CN" sz="2000" dirty="0" err="1" smtClean="0"/>
              <a:t>cfg</a:t>
            </a:r>
            <a:r>
              <a:rPr lang="zh-CN" altLang="en-US" sz="2000" dirty="0" smtClean="0"/>
              <a:t>和</a:t>
            </a:r>
            <a:r>
              <a:rPr lang="en-US" altLang="zh-CN" sz="2000" dirty="0" err="1" smtClean="0"/>
              <a:t>rt</a:t>
            </a:r>
            <a:r>
              <a:rPr lang="zh-CN" altLang="en-US" sz="2000" dirty="0" smtClean="0"/>
              <a:t>是嵌入的子就绪队列，分别用于完全公平调度器和实时调度器</a:t>
            </a:r>
            <a:endParaRPr lang="en-US" altLang="zh-CN" sz="2000" dirty="0" smtClean="0"/>
          </a:p>
          <a:p>
            <a:pPr lvl="1"/>
            <a:r>
              <a:rPr lang="en-US" altLang="zh-CN" sz="2000" dirty="0" err="1" smtClean="0"/>
              <a:t>curr</a:t>
            </a:r>
            <a:r>
              <a:rPr lang="zh-CN" altLang="en-US" sz="2000" dirty="0" smtClean="0"/>
              <a:t>指向当前运行的进程</a:t>
            </a:r>
            <a:r>
              <a:rPr lang="en-US" altLang="zh-CN" sz="2000" dirty="0" err="1" smtClean="0"/>
              <a:t>task_struct</a:t>
            </a:r>
            <a:r>
              <a:rPr lang="zh-CN" altLang="en-US" sz="2000" dirty="0" smtClean="0"/>
              <a:t>实例</a:t>
            </a:r>
            <a:endParaRPr lang="en-US" altLang="zh-CN" sz="2000" dirty="0" smtClean="0"/>
          </a:p>
          <a:p>
            <a:pPr lvl="1"/>
            <a:r>
              <a:rPr lang="en-US" altLang="zh-CN" sz="2000" dirty="0" smtClean="0"/>
              <a:t>idle</a:t>
            </a:r>
            <a:r>
              <a:rPr lang="zh-CN" altLang="en-US" sz="2000" dirty="0" smtClean="0"/>
              <a:t>指向</a:t>
            </a:r>
            <a:r>
              <a:rPr lang="en-US" altLang="zh-CN" sz="2000" dirty="0" smtClean="0"/>
              <a:t>idle</a:t>
            </a:r>
            <a:r>
              <a:rPr lang="zh-CN" altLang="en-US" sz="2000" dirty="0" smtClean="0"/>
              <a:t>进程的</a:t>
            </a:r>
            <a:r>
              <a:rPr lang="en-US" altLang="zh-CN" sz="2000" dirty="0" err="1" smtClean="0"/>
              <a:t>task_struct</a:t>
            </a:r>
            <a:r>
              <a:rPr lang="zh-CN" altLang="en-US" sz="2000" dirty="0" smtClean="0"/>
              <a:t>实例，该进程亦称为</a:t>
            </a:r>
            <a:r>
              <a:rPr lang="en-US" altLang="zh-CN" sz="2000" dirty="0" smtClean="0"/>
              <a:t>idle</a:t>
            </a:r>
            <a:r>
              <a:rPr lang="zh-CN" altLang="en-US" sz="2000" dirty="0" smtClean="0"/>
              <a:t>线程，在无其它可运行进程时执行</a:t>
            </a:r>
            <a:endParaRPr lang="en-US" altLang="zh-CN" sz="2000" dirty="0" smtClean="0"/>
          </a:p>
          <a:p>
            <a:pPr lvl="1"/>
            <a:r>
              <a:rPr lang="en-US" altLang="zh-CN" sz="2000" dirty="0" smtClean="0"/>
              <a:t>clock</a:t>
            </a:r>
            <a:r>
              <a:rPr lang="zh-CN" altLang="en-US" sz="2000" dirty="0" smtClean="0"/>
              <a:t>和</a:t>
            </a:r>
            <a:r>
              <a:rPr lang="en-US" altLang="zh-CN" sz="2000" dirty="0" err="1" smtClean="0"/>
              <a:t>prev_raw_clock</a:t>
            </a:r>
            <a:r>
              <a:rPr lang="zh-CN" altLang="en-US" sz="2000" dirty="0" smtClean="0"/>
              <a:t>用于实现就绪队列自身的时钟。周期性调度器起作用时，会更新</a:t>
            </a:r>
            <a:r>
              <a:rPr lang="en-US" altLang="zh-CN" sz="2000" dirty="0" smtClean="0"/>
              <a:t>clock</a:t>
            </a:r>
            <a:r>
              <a:rPr lang="zh-CN" altLang="en-US" sz="2000" dirty="0" smtClean="0"/>
              <a:t>的值</a:t>
            </a:r>
            <a:endParaRPr lang="en-US" altLang="zh-CN"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Namespaces</a:t>
            </a:r>
            <a:endParaRPr lang="en-US" altLang="zh-CN" sz="2400" dirty="0" smtClean="0"/>
          </a:p>
          <a:p>
            <a:pPr lvl="1"/>
            <a:r>
              <a:rPr lang="en-US" altLang="zh-CN" sz="2000" dirty="0" smtClean="0"/>
              <a:t>Container, virtualization (</a:t>
            </a:r>
            <a:r>
              <a:rPr lang="en-US" altLang="zh-CN" sz="2000" dirty="0" err="1" smtClean="0"/>
              <a:t>vs</a:t>
            </a:r>
            <a:r>
              <a:rPr lang="en-US" altLang="zh-CN" sz="2000" dirty="0" smtClean="0"/>
              <a:t> KVM, Virtual Machine)</a:t>
            </a:r>
          </a:p>
          <a:p>
            <a:pPr lvl="1"/>
            <a:r>
              <a:rPr lang="en-US" altLang="zh-CN" sz="2000" dirty="0" smtClean="0"/>
              <a:t>Much more efficient </a:t>
            </a:r>
          </a:p>
          <a:p>
            <a:pPr marL="342900" lvl="1" indent="-342900">
              <a:buFont typeface="Arial" pitchFamily="34" charset="0"/>
              <a:buChar char="•"/>
            </a:pPr>
            <a:r>
              <a:rPr lang="en-US" sz="2400" dirty="0" smtClean="0"/>
              <a:t>Address Spaces and Privilege Levels</a:t>
            </a:r>
            <a:endParaRPr lang="en-US" altLang="zh-CN" sz="2400" dirty="0" smtClean="0"/>
          </a:p>
          <a:p>
            <a:pPr lvl="1"/>
            <a:r>
              <a:rPr lang="zh-CN" altLang="en-US" sz="2000" dirty="0" smtClean="0"/>
              <a:t>系统中每个用户进程都有自身的虚拟地址范围，从</a:t>
            </a:r>
            <a:r>
              <a:rPr lang="en-US" altLang="zh-CN" sz="2000" dirty="0" smtClean="0"/>
              <a:t>0</a:t>
            </a:r>
            <a:r>
              <a:rPr lang="zh-CN" altLang="en-US" sz="2000" dirty="0" smtClean="0"/>
              <a:t>到</a:t>
            </a:r>
            <a:r>
              <a:rPr lang="en-US" altLang="zh-CN" sz="2000" dirty="0" smtClean="0"/>
              <a:t>TASK_SIZE</a:t>
            </a:r>
            <a:r>
              <a:rPr lang="zh-CN" altLang="en-US" sz="2000" dirty="0" smtClean="0"/>
              <a:t>。用户空间之上的区域保留给内核专用，用户进程不能访问。</a:t>
            </a:r>
            <a:r>
              <a:rPr lang="en-US" altLang="zh-CN" sz="2000" dirty="0" smtClean="0"/>
              <a:t>TASK_SIZE</a:t>
            </a:r>
            <a:r>
              <a:rPr lang="zh-CN" altLang="en-US" sz="2000" dirty="0" smtClean="0"/>
              <a:t>是特定于体系结构的常数</a:t>
            </a:r>
            <a:endParaRPr lang="en-US" altLang="zh-CN" sz="2000" dirty="0" smtClean="0"/>
          </a:p>
          <a:p>
            <a:pPr>
              <a:buNone/>
            </a:pPr>
            <a:endParaRPr lang="en-US" sz="2400" dirty="0" smtClean="0"/>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895600" y="3886200"/>
            <a:ext cx="249555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Scheduling Entities</a:t>
            </a:r>
            <a:endParaRPr lang="en-US" altLang="zh-CN" sz="2400" dirty="0" smtClean="0"/>
          </a:p>
          <a:p>
            <a:pPr lvl="1"/>
            <a:r>
              <a:rPr lang="zh-CN" altLang="en-US" sz="2000" dirty="0" smtClean="0"/>
              <a:t>不只限于进程</a:t>
            </a:r>
            <a:endParaRPr lang="en-US" altLang="zh-CN" sz="2000" dirty="0" smtClean="0"/>
          </a:p>
          <a:p>
            <a:pPr lvl="1"/>
            <a:r>
              <a:rPr lang="en-US" altLang="zh-CN" sz="2000" dirty="0" smtClean="0"/>
              <a:t>load</a:t>
            </a:r>
            <a:r>
              <a:rPr lang="zh-CN" altLang="en-US" sz="2000" dirty="0" smtClean="0"/>
              <a:t>各个实体占队列总</a:t>
            </a:r>
            <a:r>
              <a:rPr lang="en-US" altLang="zh-CN" sz="2000" dirty="0" smtClean="0"/>
              <a:t/>
            </a:r>
            <a:br>
              <a:rPr lang="en-US" altLang="zh-CN" sz="2000" dirty="0" smtClean="0"/>
            </a:br>
            <a:r>
              <a:rPr lang="zh-CN" altLang="en-US" sz="2000" dirty="0" smtClean="0"/>
              <a:t>负荷比例</a:t>
            </a:r>
            <a:endParaRPr lang="en-US" altLang="zh-CN" sz="2000" dirty="0" smtClean="0"/>
          </a:p>
          <a:p>
            <a:pPr lvl="1"/>
            <a:r>
              <a:rPr lang="en-US" altLang="zh-CN" sz="2000" dirty="0" err="1" smtClean="0"/>
              <a:t>on_rq</a:t>
            </a:r>
            <a:r>
              <a:rPr lang="zh-CN" altLang="en-US" sz="2000" dirty="0" smtClean="0"/>
              <a:t>是否在就绪队列</a:t>
            </a:r>
            <a:r>
              <a:rPr lang="en-US" altLang="zh-CN" sz="2000" dirty="0" smtClean="0"/>
              <a:t/>
            </a:r>
            <a:br>
              <a:rPr lang="en-US" altLang="zh-CN" sz="2000" dirty="0" smtClean="0"/>
            </a:br>
            <a:r>
              <a:rPr lang="zh-CN" altLang="en-US" sz="2000" dirty="0" smtClean="0"/>
              <a:t>上接受调度</a:t>
            </a:r>
            <a:endParaRPr lang="en-US" altLang="zh-CN" sz="2000" dirty="0" smtClean="0"/>
          </a:p>
          <a:p>
            <a:pPr lvl="1"/>
            <a:r>
              <a:rPr lang="en-US" altLang="zh-CN" sz="2000" dirty="0" err="1" smtClean="0"/>
              <a:t>sum_exec_runtime</a:t>
            </a:r>
            <a:r>
              <a:rPr lang="zh-CN" altLang="en-US" sz="2000" dirty="0" smtClean="0"/>
              <a:t>：在进程运行时，需要记录消耗的</a:t>
            </a:r>
            <a:r>
              <a:rPr lang="en-US" altLang="zh-CN" sz="2000" dirty="0" smtClean="0"/>
              <a:t>CPU</a:t>
            </a:r>
            <a:r>
              <a:rPr lang="zh-CN" altLang="en-US" sz="2000" dirty="0" smtClean="0"/>
              <a:t>时间，以用于</a:t>
            </a:r>
            <a:r>
              <a:rPr lang="en-US" altLang="zh-CN" sz="2000" dirty="0" smtClean="0"/>
              <a:t>CFS</a:t>
            </a:r>
            <a:r>
              <a:rPr lang="zh-CN" altLang="en-US" sz="2000" dirty="0" smtClean="0"/>
              <a:t>。跟踪运行时间是由</a:t>
            </a:r>
            <a:r>
              <a:rPr lang="en-US" altLang="zh-CN" sz="2000" dirty="0" err="1" smtClean="0"/>
              <a:t>update_curr</a:t>
            </a:r>
            <a:r>
              <a:rPr lang="zh-CN" altLang="en-US" sz="2000" dirty="0" smtClean="0"/>
              <a:t>不断积累完成的。在进程加入就绪队列或周期性调度器中，每次调用</a:t>
            </a:r>
            <a:r>
              <a:rPr lang="en-US" altLang="zh-CN" sz="2000" dirty="0" err="1" smtClean="0"/>
              <a:t>update_curr</a:t>
            </a:r>
            <a:r>
              <a:rPr lang="zh-CN" altLang="en-US" sz="2000" dirty="0" smtClean="0"/>
              <a:t>，会计算当前时间和</a:t>
            </a:r>
            <a:r>
              <a:rPr lang="en-US" altLang="zh-CN" sz="2000" dirty="0" err="1" smtClean="0"/>
              <a:t>exec_start</a:t>
            </a:r>
            <a:r>
              <a:rPr lang="zh-CN" altLang="en-US" sz="2000" dirty="0" smtClean="0"/>
              <a:t>之间的差值，</a:t>
            </a:r>
            <a:r>
              <a:rPr lang="en-US" altLang="zh-CN" sz="2000" dirty="0" err="1" smtClean="0"/>
              <a:t>exec_start</a:t>
            </a:r>
            <a:r>
              <a:rPr lang="zh-CN" altLang="en-US" sz="2000" dirty="0" smtClean="0"/>
              <a:t>则更新为当前时间。差值被加到</a:t>
            </a:r>
            <a:r>
              <a:rPr lang="en-US" altLang="zh-CN" sz="2000" dirty="0" err="1" smtClean="0"/>
              <a:t>sum_exec_runtime</a:t>
            </a:r>
            <a:r>
              <a:rPr lang="zh-CN" altLang="en-US" sz="2000" dirty="0" smtClean="0"/>
              <a:t>中。在进程执行期间虚拟时钟上流逝的时间数量由</a:t>
            </a:r>
            <a:r>
              <a:rPr lang="en-US" altLang="zh-CN" sz="2000" dirty="0" err="1" smtClean="0"/>
              <a:t>vruntime</a:t>
            </a:r>
            <a:r>
              <a:rPr lang="zh-CN" altLang="en-US" sz="2000" dirty="0" smtClean="0"/>
              <a:t>统计</a:t>
            </a:r>
            <a:endParaRPr lang="en-US" altLang="zh-CN" sz="2000" dirty="0" smtClean="0"/>
          </a:p>
          <a:p>
            <a:pPr lvl="1"/>
            <a:r>
              <a:rPr lang="zh-CN" altLang="en-US" sz="2000" dirty="0" smtClean="0"/>
              <a:t>在进程被撤销</a:t>
            </a:r>
            <a:r>
              <a:rPr lang="en-US" altLang="zh-CN" sz="2000" dirty="0" smtClean="0"/>
              <a:t>CPU</a:t>
            </a:r>
            <a:r>
              <a:rPr lang="zh-CN" altLang="en-US" sz="2000" dirty="0" smtClean="0"/>
              <a:t>时，其当前</a:t>
            </a:r>
            <a:r>
              <a:rPr lang="en-US" altLang="zh-CN" sz="2000" dirty="0" err="1" smtClean="0"/>
              <a:t>sum_exec_runtime</a:t>
            </a:r>
            <a:r>
              <a:rPr lang="zh-CN" altLang="en-US" sz="2000" dirty="0" smtClean="0"/>
              <a:t>值保存到</a:t>
            </a:r>
            <a:r>
              <a:rPr lang="en-US" altLang="zh-CN" sz="2000" dirty="0" err="1" smtClean="0"/>
              <a:t>prev_exec_runtime</a:t>
            </a:r>
            <a:r>
              <a:rPr lang="zh-CN" altLang="en-US" sz="2000" dirty="0" smtClean="0"/>
              <a:t>，并保持</a:t>
            </a:r>
            <a:r>
              <a:rPr lang="en-US" altLang="zh-CN" sz="2000" dirty="0" err="1" smtClean="0"/>
              <a:t>sum_exec_runtime</a:t>
            </a:r>
            <a:r>
              <a:rPr lang="zh-CN" altLang="en-US" sz="2000" dirty="0" smtClean="0"/>
              <a:t>不变，下次进程抢占时又需要这些数据。</a:t>
            </a:r>
            <a:r>
              <a:rPr lang="en-US" altLang="zh-CN" sz="2000" dirty="0" err="1" smtClean="0"/>
              <a:t>sum_exec_runtime</a:t>
            </a:r>
            <a:r>
              <a:rPr lang="zh-CN" altLang="en-US" sz="2000" dirty="0" smtClean="0"/>
              <a:t>是持续单调增长的</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9218" name="Picture 2"/>
          <p:cNvPicPr>
            <a:picLocks noChangeAspect="1" noChangeArrowheads="1"/>
          </p:cNvPicPr>
          <p:nvPr/>
        </p:nvPicPr>
        <p:blipFill>
          <a:blip r:embed="rId2" cstate="print"/>
          <a:srcRect/>
          <a:stretch>
            <a:fillRect/>
          </a:stretch>
        </p:blipFill>
        <p:spPr bwMode="auto">
          <a:xfrm>
            <a:off x="3962400" y="990600"/>
            <a:ext cx="503872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Computing Priorities</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在进程分支出子进程时，子进程的静态优先级继承自父进程。子进程的动态优先级</a:t>
            </a:r>
            <a:r>
              <a:rPr lang="en-US" altLang="zh-CN" sz="2000" dirty="0" err="1" smtClean="0"/>
              <a:t>task_struct</a:t>
            </a:r>
            <a:r>
              <a:rPr lang="en-US" altLang="zh-CN" sz="2000" dirty="0" smtClean="0"/>
              <a:t>-&gt;</a:t>
            </a:r>
            <a:r>
              <a:rPr lang="en-US" altLang="zh-CN" sz="2000" dirty="0" err="1" smtClean="0"/>
              <a:t>prio</a:t>
            </a:r>
            <a:r>
              <a:rPr lang="zh-CN" altLang="en-US" sz="2000" dirty="0" smtClean="0"/>
              <a:t>，则设置为父进程的</a:t>
            </a:r>
            <a:r>
              <a:rPr lang="en-US" altLang="zh-CN" sz="2000" dirty="0" err="1" smtClean="0"/>
              <a:t>task_struct</a:t>
            </a:r>
            <a:r>
              <a:rPr lang="en-US" altLang="zh-CN" sz="2000" dirty="0" smtClean="0"/>
              <a:t>-&gt;</a:t>
            </a:r>
            <a:r>
              <a:rPr lang="en-US" altLang="zh-CN" sz="2000" dirty="0" err="1" smtClean="0"/>
              <a:t>normal_prio</a:t>
            </a:r>
            <a:r>
              <a:rPr lang="zh-CN" altLang="en-US" sz="2000" dirty="0" smtClean="0"/>
              <a:t>。这确保了实时互斥量引起的优先级提高不会传递到子进程</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0242" name="Picture 2"/>
          <p:cNvPicPr>
            <a:picLocks noChangeAspect="1" noChangeArrowheads="1"/>
          </p:cNvPicPr>
          <p:nvPr/>
        </p:nvPicPr>
        <p:blipFill>
          <a:blip r:embed="rId2" cstate="print"/>
          <a:srcRect/>
          <a:stretch>
            <a:fillRect/>
          </a:stretch>
        </p:blipFill>
        <p:spPr bwMode="auto">
          <a:xfrm>
            <a:off x="914400" y="1600200"/>
            <a:ext cx="766762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Computing Load Weights</a:t>
            </a:r>
          </a:p>
          <a:p>
            <a:pPr lvl="1"/>
            <a:r>
              <a:rPr lang="en-US" altLang="zh-CN" sz="2000" dirty="0" smtClean="0"/>
              <a:t>nice</a:t>
            </a:r>
            <a:r>
              <a:rPr lang="zh-CN" altLang="en-US" sz="2000" dirty="0" smtClean="0"/>
              <a:t>值增加</a:t>
            </a:r>
            <a:r>
              <a:rPr lang="en-US" altLang="zh-CN" sz="2000" dirty="0" smtClean="0"/>
              <a:t>1</a:t>
            </a:r>
            <a:r>
              <a:rPr lang="zh-CN" altLang="en-US" sz="2000" dirty="0" smtClean="0"/>
              <a:t>，则放弃</a:t>
            </a:r>
            <a:r>
              <a:rPr lang="en-US" altLang="zh-CN" sz="2000" dirty="0" smtClean="0"/>
              <a:t>10% CPU</a:t>
            </a:r>
            <a:r>
              <a:rPr lang="zh-CN" altLang="en-US" sz="2000" dirty="0" smtClean="0"/>
              <a:t>，增加</a:t>
            </a:r>
            <a:r>
              <a:rPr lang="en-US" altLang="zh-CN" sz="2000" dirty="0" smtClean="0"/>
              <a:t>1</a:t>
            </a:r>
            <a:r>
              <a:rPr lang="zh-CN" altLang="en-US" sz="2000" dirty="0" smtClean="0"/>
              <a:t>，多获得</a:t>
            </a:r>
            <a:r>
              <a:rPr lang="en-US" altLang="zh-CN" sz="2000" dirty="0" smtClean="0"/>
              <a:t>10% CPU</a:t>
            </a:r>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1266" name="Picture 2"/>
          <p:cNvPicPr>
            <a:picLocks noChangeAspect="1" noChangeArrowheads="1"/>
          </p:cNvPicPr>
          <p:nvPr/>
        </p:nvPicPr>
        <p:blipFill>
          <a:blip r:embed="rId2" cstate="print"/>
          <a:srcRect/>
          <a:stretch>
            <a:fillRect/>
          </a:stretch>
        </p:blipFill>
        <p:spPr bwMode="auto">
          <a:xfrm>
            <a:off x="762000" y="2286000"/>
            <a:ext cx="7896225" cy="362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The Periodic Scheduler</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如</a:t>
            </a:r>
            <a:r>
              <a:rPr lang="zh-CN" altLang="en-US" sz="2000" dirty="0" smtClean="0"/>
              <a:t>果当前进程需要重新调度，设置</a:t>
            </a:r>
            <a:r>
              <a:rPr lang="en-US" altLang="zh-CN" sz="2000" dirty="0" smtClean="0"/>
              <a:t>TIF_NEED_RESCHED</a:t>
            </a:r>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2290" name="Picture 2"/>
          <p:cNvPicPr>
            <a:picLocks noChangeAspect="1" noChangeArrowheads="1"/>
          </p:cNvPicPr>
          <p:nvPr/>
        </p:nvPicPr>
        <p:blipFill>
          <a:blip r:embed="rId2" cstate="print"/>
          <a:srcRect/>
          <a:stretch>
            <a:fillRect/>
          </a:stretch>
        </p:blipFill>
        <p:spPr bwMode="auto">
          <a:xfrm>
            <a:off x="1447800" y="1752600"/>
            <a:ext cx="482917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The main scheduler</a:t>
            </a:r>
            <a:endParaRPr lang="en-US" altLang="zh-CN" sz="2400" dirty="0" smtClean="0"/>
          </a:p>
          <a:p>
            <a:pPr lvl="1"/>
            <a:r>
              <a:rPr lang="zh-CN" altLang="en-US" sz="2000" dirty="0" smtClean="0"/>
              <a:t>在内核中的许多地方，如果要将</a:t>
            </a:r>
            <a:r>
              <a:rPr lang="en-US" altLang="zh-CN" sz="2000" dirty="0" smtClean="0"/>
              <a:t>CPU</a:t>
            </a:r>
            <a:r>
              <a:rPr lang="zh-CN" altLang="en-US" sz="2000" dirty="0" smtClean="0"/>
              <a:t>分配给与当前活动进程不同的另一个进程，都会直接调用</a:t>
            </a:r>
            <a:r>
              <a:rPr lang="en-US" altLang="zh-CN" sz="2000" dirty="0" smtClean="0"/>
              <a:t>schedule</a:t>
            </a:r>
            <a:r>
              <a:rPr lang="zh-CN" altLang="en-US" sz="2000" dirty="0" smtClean="0"/>
              <a:t>。</a:t>
            </a:r>
            <a:endParaRPr lang="en-US" altLang="zh-CN" sz="2000" dirty="0" smtClean="0"/>
          </a:p>
          <a:p>
            <a:pPr lvl="1"/>
            <a:r>
              <a:rPr lang="zh-CN" altLang="en-US" sz="2000" dirty="0" smtClean="0"/>
              <a:t>在系统调用返回之后，内核也会检查当前进程是否设置了重调度标志</a:t>
            </a:r>
            <a:r>
              <a:rPr lang="en-US" altLang="zh-CN" sz="2000" dirty="0" smtClean="0"/>
              <a:t>TIF_NEED_RESCHED</a:t>
            </a:r>
            <a:r>
              <a:rPr lang="zh-CN" altLang="en-US" sz="2000" dirty="0" smtClean="0"/>
              <a:t>，如果设置了此标志，内核会调用</a:t>
            </a:r>
            <a:r>
              <a:rPr lang="en-US" altLang="zh-CN" sz="2000" dirty="0" smtClean="0"/>
              <a:t>schedule</a:t>
            </a:r>
            <a:r>
              <a:rPr lang="zh-CN" altLang="en-US" sz="2000" dirty="0" smtClean="0"/>
              <a:t>。该函数假定当前活动进程一定会被另一个进程取代</a:t>
            </a:r>
            <a:endParaRPr lang="en-US" altLang="zh-CN" sz="2000" dirty="0" smtClean="0"/>
          </a:p>
          <a:p>
            <a:pPr lvl="1"/>
            <a:r>
              <a:rPr lang="en-US" altLang="zh-CN" sz="2000" dirty="0" smtClean="0"/>
              <a:t>__</a:t>
            </a:r>
            <a:r>
              <a:rPr lang="en-US" altLang="zh-CN" sz="2000" dirty="0" err="1" smtClean="0"/>
              <a:t>sched</a:t>
            </a:r>
            <a:r>
              <a:rPr lang="zh-CN" altLang="en-US" sz="2000" dirty="0" smtClean="0"/>
              <a:t>前缀，该前缀用于可能调用</a:t>
            </a:r>
            <a:r>
              <a:rPr lang="en-US" altLang="zh-CN" sz="2000" dirty="0" smtClean="0"/>
              <a:t>schedule</a:t>
            </a:r>
            <a:r>
              <a:rPr lang="zh-CN" altLang="en-US" sz="2000" dirty="0" smtClean="0"/>
              <a:t>的函数，包括</a:t>
            </a:r>
            <a:r>
              <a:rPr lang="en-US" altLang="zh-CN" sz="2000" dirty="0" smtClean="0"/>
              <a:t>schedule</a:t>
            </a:r>
            <a:r>
              <a:rPr lang="zh-CN" altLang="en-US" sz="2000" dirty="0" smtClean="0"/>
              <a:t>自身。该前缀的目的在于，将相关函数的代码编译之后，放到目标文件的一个特定段中，即</a:t>
            </a:r>
            <a:r>
              <a:rPr lang="en-US" altLang="zh-CN" sz="2000" dirty="0" smtClean="0"/>
              <a:t>.</a:t>
            </a:r>
            <a:r>
              <a:rPr lang="en-US" altLang="zh-CN" sz="2000" dirty="0" err="1" smtClean="0"/>
              <a:t>sched.text</a:t>
            </a:r>
            <a:r>
              <a:rPr lang="zh-CN" altLang="en-US" sz="2000" dirty="0" smtClean="0"/>
              <a:t>中</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The main scheduler</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3314" name="Picture 2"/>
          <p:cNvPicPr>
            <a:picLocks noChangeAspect="1" noChangeArrowheads="1"/>
          </p:cNvPicPr>
          <p:nvPr/>
        </p:nvPicPr>
        <p:blipFill>
          <a:blip r:embed="rId2" cstate="print"/>
          <a:srcRect/>
          <a:stretch>
            <a:fillRect/>
          </a:stretch>
        </p:blipFill>
        <p:spPr bwMode="auto">
          <a:xfrm>
            <a:off x="533400" y="-638175"/>
            <a:ext cx="7153275" cy="749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Context switch</a:t>
            </a:r>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4338" name="Picture 2"/>
          <p:cNvPicPr>
            <a:picLocks noChangeAspect="1" noChangeArrowheads="1"/>
          </p:cNvPicPr>
          <p:nvPr/>
        </p:nvPicPr>
        <p:blipFill>
          <a:blip r:embed="rId2" cstate="print"/>
          <a:srcRect/>
          <a:stretch>
            <a:fillRect/>
          </a:stretch>
        </p:blipFill>
        <p:spPr bwMode="auto">
          <a:xfrm>
            <a:off x="66675" y="228600"/>
            <a:ext cx="9077325" cy="648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Context switch</a:t>
            </a:r>
          </a:p>
          <a:p>
            <a:pPr lvl="1"/>
            <a:r>
              <a:rPr lang="en-US" altLang="zh-CN" sz="2000" dirty="0" err="1" smtClean="0"/>
              <a:t>switch_to</a:t>
            </a:r>
            <a:r>
              <a:rPr lang="zh-CN" altLang="en-US" sz="2000" dirty="0" smtClean="0"/>
              <a:t>中</a:t>
            </a:r>
            <a:r>
              <a:rPr lang="en-US" altLang="zh-CN" sz="2000" dirty="0" err="1" smtClean="0"/>
              <a:t>finish_task_switch</a:t>
            </a:r>
            <a:r>
              <a:rPr lang="zh-CN" altLang="en-US" sz="2000" dirty="0" smtClean="0"/>
              <a:t>有趣之处在于，调度过程可能选择了一个新进程，而清理则是针对此前的活动进程。请注意，这不是发起上下文切换的那个进程，而是系统中速记的某个其它进程</a:t>
            </a:r>
            <a:endParaRPr lang="en-US" altLang="zh-CN" sz="2000" dirty="0" smtClean="0"/>
          </a:p>
          <a:p>
            <a:pPr lvl="1"/>
            <a:r>
              <a:rPr lang="en-US" altLang="zh-CN" sz="2000" dirty="0" err="1" smtClean="0"/>
              <a:t>switch_to</a:t>
            </a:r>
            <a:r>
              <a:rPr lang="zh-CN" altLang="en-US" sz="2000" dirty="0" smtClean="0"/>
              <a:t>三个参数传递两个变量，上下文切换涉及到三个进程</a:t>
            </a:r>
            <a:r>
              <a:rPr lang="en-US" altLang="zh-CN" sz="2000" dirty="0" smtClean="0"/>
              <a:t/>
            </a:r>
            <a:br>
              <a:rPr lang="en-US" altLang="zh-CN" sz="2000" dirty="0" smtClean="0"/>
            </a:br>
            <a:r>
              <a:rPr lang="en-US" altLang="zh-CN" sz="2000" dirty="0" err="1" smtClean="0"/>
              <a:t>switch_to</a:t>
            </a:r>
            <a:r>
              <a:rPr lang="en-US" altLang="zh-CN" sz="2000" dirty="0" smtClean="0"/>
              <a:t>(</a:t>
            </a:r>
            <a:r>
              <a:rPr lang="en-US" altLang="zh-CN" sz="2000" dirty="0" err="1" smtClean="0"/>
              <a:t>prev</a:t>
            </a:r>
            <a:r>
              <a:rPr lang="en-US" altLang="zh-CN" sz="2000" dirty="0" smtClean="0"/>
              <a:t>, next, </a:t>
            </a:r>
            <a:r>
              <a:rPr lang="en-US" altLang="zh-CN" sz="2000" dirty="0" err="1" smtClean="0"/>
              <a:t>prev</a:t>
            </a:r>
            <a:r>
              <a:rPr lang="en-US" altLang="zh-CN" sz="2000" dirty="0" smtClean="0"/>
              <a:t>) </a:t>
            </a:r>
            <a:r>
              <a:rPr lang="zh-CN" altLang="en-US" sz="2000" dirty="0" smtClean="0"/>
              <a:t>等价于</a:t>
            </a:r>
            <a:r>
              <a:rPr lang="en-US" altLang="zh-CN" sz="2000" dirty="0" err="1" smtClean="0"/>
              <a:t>prev</a:t>
            </a:r>
            <a:r>
              <a:rPr lang="en-US" altLang="zh-CN" sz="2000" dirty="0" smtClean="0"/>
              <a:t> = </a:t>
            </a:r>
            <a:r>
              <a:rPr lang="en-US" altLang="zh-CN" sz="2000" dirty="0" err="1" smtClean="0"/>
              <a:t>switch_to</a:t>
            </a:r>
            <a:r>
              <a:rPr lang="en-US" altLang="zh-CN" sz="2000" dirty="0" smtClean="0"/>
              <a:t>(</a:t>
            </a:r>
            <a:r>
              <a:rPr lang="en-US" altLang="zh-CN" sz="2000" dirty="0" err="1" smtClean="0"/>
              <a:t>prev</a:t>
            </a:r>
            <a:r>
              <a:rPr lang="en-US" altLang="zh-CN" sz="2000" dirty="0" smtClean="0"/>
              <a:t>, next)</a:t>
            </a:r>
            <a:r>
              <a:rPr lang="zh-CN" altLang="en-US" sz="2000" dirty="0" smtClean="0"/>
              <a:t>，返回的</a:t>
            </a:r>
            <a:r>
              <a:rPr lang="en-US" altLang="zh-CN" sz="2000" dirty="0" err="1" smtClean="0"/>
              <a:t>prev</a:t>
            </a:r>
            <a:r>
              <a:rPr lang="zh-CN" altLang="en-US" sz="2000" dirty="0" smtClean="0"/>
              <a:t>的值并不是用作参数的</a:t>
            </a:r>
            <a:r>
              <a:rPr lang="en-US" altLang="zh-CN" sz="2000" dirty="0" err="1" smtClean="0"/>
              <a:t>prev</a:t>
            </a:r>
            <a:r>
              <a:rPr lang="zh-CN" altLang="en-US" sz="2000" dirty="0" smtClean="0"/>
              <a:t>值</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5362" name="Picture 2"/>
          <p:cNvPicPr>
            <a:picLocks noChangeAspect="1" noChangeArrowheads="1"/>
          </p:cNvPicPr>
          <p:nvPr/>
        </p:nvPicPr>
        <p:blipFill>
          <a:blip r:embed="rId2" cstate="print"/>
          <a:srcRect/>
          <a:stretch>
            <a:fillRect/>
          </a:stretch>
        </p:blipFill>
        <p:spPr bwMode="auto">
          <a:xfrm>
            <a:off x="1676400" y="3733800"/>
            <a:ext cx="5838825" cy="204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sz="2400" dirty="0" smtClean="0"/>
              <a:t>CFS (Completely Fair Schedul</a:t>
            </a:r>
            <a:r>
              <a:rPr lang="en-US" altLang="zh-CN" sz="2400" dirty="0" smtClean="0"/>
              <a:t>ing Class</a:t>
            </a:r>
            <a:r>
              <a:rPr lang="en-US" sz="2400" dirty="0" smtClean="0"/>
              <a:t>)</a:t>
            </a:r>
            <a:endParaRPr lang="en-US"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altLang="zh-CN" sz="2000" dirty="0" err="1" smtClean="0"/>
              <a:t>nr_running</a:t>
            </a:r>
            <a:r>
              <a:rPr lang="zh-CN" altLang="en-US" sz="2000" dirty="0" smtClean="0"/>
              <a:t>是队列上可运行进程的数目，</a:t>
            </a:r>
            <a:r>
              <a:rPr lang="en-US" altLang="zh-CN" sz="2000" dirty="0" smtClean="0"/>
              <a:t>load</a:t>
            </a:r>
            <a:r>
              <a:rPr lang="zh-CN" altLang="en-US" sz="2000" dirty="0" smtClean="0"/>
              <a:t>维护了所有这些进程的累积负荷值</a:t>
            </a:r>
            <a:endParaRPr lang="en-US" altLang="zh-CN" sz="2000" dirty="0" smtClean="0"/>
          </a:p>
          <a:p>
            <a:pPr lvl="1"/>
            <a:r>
              <a:rPr lang="en-US" altLang="zh-CN" sz="2000" dirty="0" err="1" smtClean="0"/>
              <a:t>min_vruntime</a:t>
            </a:r>
            <a:r>
              <a:rPr lang="zh-CN" altLang="en-US" sz="2000" dirty="0" smtClean="0"/>
              <a:t>跟</a:t>
            </a:r>
            <a:r>
              <a:rPr lang="zh-CN" altLang="en-US" sz="2000" dirty="0" smtClean="0"/>
              <a:t>踪记录队列上所有进程的最小虚拟运行时间</a:t>
            </a:r>
            <a:endParaRPr lang="en-US" altLang="zh-CN" sz="2000" dirty="0" smtClean="0"/>
          </a:p>
          <a:p>
            <a:pPr lvl="1"/>
            <a:r>
              <a:rPr lang="en-US" altLang="zh-CN" sz="2000" dirty="0" err="1" smtClean="0"/>
              <a:t>task_timeline</a:t>
            </a:r>
            <a:r>
              <a:rPr lang="zh-CN" altLang="en-US" sz="2000" dirty="0" smtClean="0"/>
              <a:t>红黑树的根节点，</a:t>
            </a:r>
            <a:r>
              <a:rPr lang="en-US" altLang="zh-CN" sz="2000" dirty="0" err="1" smtClean="0"/>
              <a:t>rb_leftmost</a:t>
            </a:r>
            <a:r>
              <a:rPr lang="zh-CN" altLang="en-US" sz="2000" dirty="0" smtClean="0"/>
              <a:t>总是设置为指向数最左边的节点，即最需要被调度的进程</a:t>
            </a:r>
            <a:endParaRPr lang="en-US" altLang="zh-CN" sz="2000" dirty="0" smtClean="0"/>
          </a:p>
          <a:p>
            <a:pPr lvl="1"/>
            <a:r>
              <a:rPr lang="en-US" altLang="zh-CN" sz="2000" dirty="0" err="1" smtClean="0"/>
              <a:t>curr</a:t>
            </a:r>
            <a:r>
              <a:rPr lang="zh-CN" altLang="en-US" sz="2000" dirty="0" smtClean="0"/>
              <a:t>指向当前可行的进程的可调度实体</a:t>
            </a:r>
            <a:endParaRPr lang="en-US" altLang="zh-CN" sz="2000" dirty="0" smtClean="0"/>
          </a:p>
          <a:p>
            <a:pPr lvl="1"/>
            <a:endParaRPr lang="en-US" sz="2000" dirty="0"/>
          </a:p>
        </p:txBody>
      </p:sp>
      <p:pic>
        <p:nvPicPr>
          <p:cNvPr id="1026" name="Picture 2"/>
          <p:cNvPicPr>
            <a:picLocks noChangeAspect="1" noChangeArrowheads="1"/>
          </p:cNvPicPr>
          <p:nvPr/>
        </p:nvPicPr>
        <p:blipFill>
          <a:blip r:embed="rId3" cstate="print"/>
          <a:srcRect/>
          <a:stretch>
            <a:fillRect/>
          </a:stretch>
        </p:blipFill>
        <p:spPr bwMode="auto">
          <a:xfrm>
            <a:off x="533400" y="1600200"/>
            <a:ext cx="4667250" cy="2971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86400" y="1676400"/>
            <a:ext cx="3457575" cy="204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000" dirty="0" smtClean="0"/>
              <a:t>The Virtual Clock</a:t>
            </a:r>
          </a:p>
          <a:p>
            <a:pPr lvl="1"/>
            <a:r>
              <a:rPr lang="en-US" altLang="zh-CN" sz="2000" dirty="0" err="1" smtClean="0"/>
              <a:t>update_curr</a:t>
            </a:r>
            <a:r>
              <a:rPr lang="en-US" altLang="zh-CN" sz="2000" dirty="0" smtClean="0"/>
              <a:t>()</a:t>
            </a:r>
            <a:r>
              <a:rPr lang="zh-CN" altLang="en-US" sz="2000" dirty="0" smtClean="0"/>
              <a:t>根据实际时钟和每个进程的负荷权重计算虚拟时钟</a:t>
            </a:r>
            <a:endParaRPr lang="en-US" sz="2000" dirty="0"/>
          </a:p>
        </p:txBody>
      </p:sp>
      <p:pic>
        <p:nvPicPr>
          <p:cNvPr id="2050" name="Picture 2"/>
          <p:cNvPicPr>
            <a:picLocks noChangeAspect="1" noChangeArrowheads="1"/>
          </p:cNvPicPr>
          <p:nvPr/>
        </p:nvPicPr>
        <p:blipFill>
          <a:blip r:embed="rId3" cstate="print"/>
          <a:srcRect/>
          <a:stretch>
            <a:fillRect/>
          </a:stretch>
        </p:blipFill>
        <p:spPr bwMode="auto">
          <a:xfrm>
            <a:off x="1143000" y="1905000"/>
            <a:ext cx="4914900" cy="20383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914400" y="3962400"/>
            <a:ext cx="758190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Namespaces</a:t>
            </a:r>
            <a:endParaRPr lang="en-US" altLang="zh-CN" sz="2400" dirty="0" smtClean="0"/>
          </a:p>
          <a:p>
            <a:pPr lvl="1"/>
            <a:r>
              <a:rPr lang="en-US" altLang="zh-CN" sz="2000" dirty="0" smtClean="0"/>
              <a:t>Container, virtualization (</a:t>
            </a:r>
            <a:r>
              <a:rPr lang="en-US" altLang="zh-CN" sz="2000" dirty="0" err="1" smtClean="0"/>
              <a:t>vs</a:t>
            </a:r>
            <a:r>
              <a:rPr lang="en-US" altLang="zh-CN" sz="2000" dirty="0" smtClean="0"/>
              <a:t> KVM, Virtual Machine)</a:t>
            </a:r>
          </a:p>
          <a:p>
            <a:pPr lvl="1"/>
            <a:r>
              <a:rPr lang="en-US" altLang="zh-CN" sz="2000" dirty="0" smtClean="0"/>
              <a:t>Much more efficient </a:t>
            </a:r>
          </a:p>
          <a:p>
            <a:pPr marL="342900" lvl="1" indent="-342900">
              <a:buFont typeface="Arial" pitchFamily="34" charset="0"/>
              <a:buChar char="•"/>
            </a:pPr>
            <a:r>
              <a:rPr lang="en-US" sz="2400" dirty="0" smtClean="0"/>
              <a:t>Address Spaces and Privilege Levels</a:t>
            </a:r>
            <a:endParaRPr lang="en-US" altLang="zh-CN" sz="2400" dirty="0" smtClean="0"/>
          </a:p>
          <a:p>
            <a:pPr lvl="1"/>
            <a:r>
              <a:rPr lang="zh-CN" altLang="en-US" sz="2000" dirty="0" smtClean="0"/>
              <a:t>系统中每个用户进程都有自身的虚拟地址范围，从</a:t>
            </a:r>
            <a:r>
              <a:rPr lang="en-US" altLang="zh-CN" sz="2000" dirty="0" smtClean="0"/>
              <a:t>0</a:t>
            </a:r>
            <a:r>
              <a:rPr lang="zh-CN" altLang="en-US" sz="2000" dirty="0" smtClean="0"/>
              <a:t>到</a:t>
            </a:r>
            <a:r>
              <a:rPr lang="en-US" altLang="zh-CN" sz="2000" dirty="0" smtClean="0"/>
              <a:t>TASK_SIZE</a:t>
            </a:r>
            <a:r>
              <a:rPr lang="zh-CN" altLang="en-US" sz="2000" dirty="0" smtClean="0"/>
              <a:t>。用户空间之上的区域保留给内核专用，用户进程不能访问。</a:t>
            </a:r>
            <a:r>
              <a:rPr lang="en-US" altLang="zh-CN" sz="2000" dirty="0" smtClean="0"/>
              <a:t>TASK_SIZE</a:t>
            </a:r>
            <a:r>
              <a:rPr lang="zh-CN" altLang="en-US" sz="2000" dirty="0" smtClean="0"/>
              <a:t>是特定于体系结构的常数。所有的用户进程共享相同的内核空间，但都有独自的用户地址空间</a:t>
            </a:r>
            <a:endParaRPr lang="en-US" altLang="zh-CN" sz="2000" dirty="0" smtClean="0"/>
          </a:p>
          <a:p>
            <a:pPr>
              <a:buNone/>
            </a:pPr>
            <a:endParaRPr lang="en-US" sz="2400" dirty="0" smtClean="0"/>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971800" y="4038600"/>
            <a:ext cx="249555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000" dirty="0" smtClean="0"/>
              <a:t>The Virtual Clock</a:t>
            </a:r>
          </a:p>
          <a:p>
            <a:pPr lvl="1"/>
            <a:r>
              <a:rPr lang="en-US" altLang="zh-CN" sz="2000" dirty="0" smtClean="0"/>
              <a:t>__</a:t>
            </a:r>
            <a:r>
              <a:rPr lang="en-US" altLang="zh-CN" sz="2000" dirty="0" err="1" smtClean="0"/>
              <a:t>update_curr</a:t>
            </a:r>
            <a:r>
              <a:rPr lang="en-US" altLang="zh-CN" sz="2000" dirty="0" smtClean="0"/>
              <a:t>()</a:t>
            </a:r>
            <a:r>
              <a:rPr lang="zh-CN" altLang="en-US" sz="2000" dirty="0" smtClean="0"/>
              <a:t>更</a:t>
            </a:r>
            <a:r>
              <a:rPr lang="zh-CN" altLang="en-US" sz="2000" dirty="0" smtClean="0"/>
              <a:t>新物理运行时间和更新虚拟运行时间</a:t>
            </a:r>
            <a:endParaRPr lang="en-US" altLang="zh-CN" sz="2000" dirty="0" smtClean="0"/>
          </a:p>
          <a:p>
            <a:pPr lvl="1">
              <a:buNone/>
            </a:pPr>
            <a:endParaRPr lang="en-US" sz="2000" dirty="0"/>
          </a:p>
        </p:txBody>
      </p:sp>
      <p:pic>
        <p:nvPicPr>
          <p:cNvPr id="3074" name="Picture 2"/>
          <p:cNvPicPr>
            <a:picLocks noChangeAspect="1" noChangeArrowheads="1"/>
          </p:cNvPicPr>
          <p:nvPr/>
        </p:nvPicPr>
        <p:blipFill>
          <a:blip r:embed="rId3" cstate="print"/>
          <a:srcRect/>
          <a:stretch>
            <a:fillRect/>
          </a:stretch>
        </p:blipFill>
        <p:spPr bwMode="auto">
          <a:xfrm>
            <a:off x="0" y="1228725"/>
            <a:ext cx="9439275" cy="562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The Virtual Clock</a:t>
            </a:r>
          </a:p>
          <a:p>
            <a:pPr lvl="1"/>
            <a:r>
              <a:rPr lang="en-US" altLang="zh-CN" sz="2000" dirty="0" smtClean="0"/>
              <a:t>CFS</a:t>
            </a:r>
            <a:r>
              <a:rPr lang="zh-CN" altLang="en-US" sz="2000" dirty="0" smtClean="0"/>
              <a:t>按照下面的键排序</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solidFill>
                  <a:srgbClr val="FF0000"/>
                </a:solidFill>
              </a:rPr>
              <a:t>键值越小，排序位置越靠左，因此会被更快地调度。</a:t>
            </a:r>
            <a:endParaRPr lang="en-US" altLang="zh-CN" sz="2000" dirty="0" smtClean="0">
              <a:solidFill>
                <a:srgbClr val="FF0000"/>
              </a:solidFill>
            </a:endParaRPr>
          </a:p>
          <a:p>
            <a:pPr lvl="2"/>
            <a:r>
              <a:rPr lang="zh-CN" altLang="en-US" sz="1800" dirty="0" smtClean="0"/>
              <a:t>在进程运行时，其</a:t>
            </a:r>
            <a:r>
              <a:rPr lang="en-US" altLang="zh-CN" sz="1800" dirty="0" err="1" smtClean="0"/>
              <a:t>vruntime</a:t>
            </a:r>
            <a:r>
              <a:rPr lang="zh-CN" altLang="en-US" sz="1800" dirty="0" smtClean="0"/>
              <a:t>稳定增加，它在红黑树中总是向右移动。越重要的进程</a:t>
            </a:r>
            <a:r>
              <a:rPr lang="en-US" altLang="zh-CN" sz="1800" dirty="0" err="1" smtClean="0"/>
              <a:t>vruntime</a:t>
            </a:r>
            <a:r>
              <a:rPr lang="zh-CN" altLang="en-US" sz="1800" dirty="0" smtClean="0"/>
              <a:t>增加越慢，因此他们向右移动的也越慢，这样被调度的机会大于次要进程</a:t>
            </a:r>
            <a:endParaRPr lang="en-US" altLang="zh-CN" sz="1800" dirty="0" smtClean="0"/>
          </a:p>
          <a:p>
            <a:pPr lvl="2"/>
            <a:r>
              <a:rPr lang="zh-CN" altLang="en-US" sz="1800" dirty="0" smtClean="0"/>
              <a:t>如</a:t>
            </a:r>
            <a:r>
              <a:rPr lang="zh-CN" altLang="en-US" sz="1800" dirty="0" smtClean="0"/>
              <a:t>果进程进入睡眠，则其</a:t>
            </a:r>
            <a:r>
              <a:rPr lang="en-US" altLang="zh-CN" sz="1800" dirty="0" err="1" smtClean="0"/>
              <a:t>vruntime</a:t>
            </a:r>
            <a:r>
              <a:rPr lang="zh-CN" altLang="en-US" sz="1800" dirty="0" smtClean="0"/>
              <a:t>不变，因为每个队列</a:t>
            </a:r>
            <a:r>
              <a:rPr lang="en-US" altLang="zh-CN" sz="1800" dirty="0" err="1" smtClean="0"/>
              <a:t>min_runtime</a:t>
            </a:r>
            <a:r>
              <a:rPr lang="zh-CN" altLang="en-US" sz="1800" dirty="0" smtClean="0"/>
              <a:t>是单调递增的，那么睡眠醒来之后，在红黑树中的位置会更靠左，因为其键值便得更小了</a:t>
            </a:r>
            <a:endParaRPr lang="en-US" altLang="zh-CN" sz="1800" dirty="0" smtClean="0"/>
          </a:p>
          <a:p>
            <a:pPr lvl="1">
              <a:buNone/>
            </a:pPr>
            <a:endParaRPr lang="en-US" sz="1800" dirty="0"/>
          </a:p>
        </p:txBody>
      </p:sp>
      <p:pic>
        <p:nvPicPr>
          <p:cNvPr id="4098" name="Picture 2"/>
          <p:cNvPicPr>
            <a:picLocks noChangeAspect="1" noChangeArrowheads="1"/>
          </p:cNvPicPr>
          <p:nvPr/>
        </p:nvPicPr>
        <p:blipFill>
          <a:blip r:embed="rId3" cstate="print"/>
          <a:srcRect/>
          <a:stretch>
            <a:fillRect/>
          </a:stretch>
        </p:blipFill>
        <p:spPr bwMode="auto">
          <a:xfrm>
            <a:off x="1295400" y="1981200"/>
            <a:ext cx="6734175"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CFS (Completely Fair Scheduler)</a:t>
            </a:r>
            <a:endParaRPr lang="en-US" sz="2400" dirty="0" smtClean="0"/>
          </a:p>
          <a:p>
            <a:pPr lvl="1"/>
            <a:r>
              <a:rPr lang="en-US" altLang="zh-CN" sz="2000" dirty="0" smtClean="0"/>
              <a:t>CFS</a:t>
            </a:r>
            <a:r>
              <a:rPr lang="zh-CN" altLang="en-US" sz="2000" dirty="0" smtClean="0"/>
              <a:t>必须保证在一个</a:t>
            </a:r>
            <a:r>
              <a:rPr lang="en-US" altLang="zh-CN" sz="2000" dirty="0" err="1" smtClean="0"/>
              <a:t>sysctl_sched_latency</a:t>
            </a:r>
            <a:r>
              <a:rPr lang="zh-CN" altLang="en-US" sz="2000" dirty="0" smtClean="0"/>
              <a:t>周期内，每个可运行的进程都应该运行至少一次</a:t>
            </a:r>
            <a:r>
              <a:rPr lang="en-US" altLang="zh-CN" sz="2000" dirty="0" smtClean="0"/>
              <a:t>(/proc/sys/kernel/</a:t>
            </a:r>
            <a:r>
              <a:rPr lang="en-US" altLang="zh-CN" sz="2000" dirty="0" err="1" smtClean="0"/>
              <a:t>sched_latency_ns</a:t>
            </a:r>
            <a:r>
              <a:rPr lang="en-US" altLang="zh-CN" sz="2000" dirty="0" smtClean="0"/>
              <a:t>)</a:t>
            </a:r>
            <a:r>
              <a:rPr lang="zh-CN" altLang="en-US" sz="2000" dirty="0" smtClean="0"/>
              <a:t>，默认为</a:t>
            </a:r>
            <a:r>
              <a:rPr lang="en-US" altLang="zh-CN" sz="2000" dirty="0" smtClean="0"/>
              <a:t>20</a:t>
            </a:r>
            <a:r>
              <a:rPr lang="zh-CN" altLang="en-US" sz="2000" dirty="0" smtClean="0"/>
              <a:t>毫秒。</a:t>
            </a:r>
            <a:r>
              <a:rPr lang="en-US" altLang="zh-CN" sz="2000" dirty="0" err="1" smtClean="0"/>
              <a:t>sched_min_granularity_ns</a:t>
            </a:r>
            <a:r>
              <a:rPr lang="zh-CN" altLang="en-US" sz="2000" dirty="0" smtClean="0"/>
              <a:t>控制最小调度间隔，默认为</a:t>
            </a:r>
            <a:r>
              <a:rPr lang="en-US" altLang="zh-CN" sz="2000" dirty="0" smtClean="0"/>
              <a:t>4</a:t>
            </a:r>
            <a:r>
              <a:rPr lang="zh-CN" altLang="en-US" sz="2000" dirty="0" smtClean="0"/>
              <a:t>毫秒，这个变量控制了进程至少运行多长时间才能够被重新调度。</a:t>
            </a:r>
            <a:r>
              <a:rPr lang="en-US" altLang="zh-CN" sz="2000" dirty="0" err="1" smtClean="0"/>
              <a:t>sched_nr_latency</a:t>
            </a:r>
            <a:r>
              <a:rPr lang="zh-CN" altLang="en-US" sz="2000" dirty="0" smtClean="0"/>
              <a:t>控制一个周期内处理的最大活动数目，如果进程数目超过</a:t>
            </a:r>
            <a:r>
              <a:rPr lang="en-US" altLang="zh-CN" sz="2000" dirty="0" err="1" smtClean="0"/>
              <a:t>sched_min_granularity_ns</a:t>
            </a:r>
            <a:r>
              <a:rPr lang="zh-CN" altLang="en-US" sz="2000" dirty="0" smtClean="0"/>
              <a:t>，则</a:t>
            </a:r>
            <a:r>
              <a:rPr lang="en-US" altLang="zh-CN" sz="2000" dirty="0" err="1" smtClean="0"/>
              <a:t>sysctl_sched_latency</a:t>
            </a:r>
            <a:r>
              <a:rPr lang="zh-CN" altLang="en-US" sz="2000" dirty="0" smtClean="0"/>
              <a:t>也成比例线性扩展。</a:t>
            </a:r>
            <a:r>
              <a:rPr lang="en-US" altLang="zh-CN" sz="2000" dirty="0" smtClean="0"/>
              <a:t> </a:t>
            </a:r>
            <a:r>
              <a:rPr lang="en-US" altLang="zh-CN" sz="2000" dirty="0" err="1" smtClean="0"/>
              <a:t>sysctl_sched_latency</a:t>
            </a:r>
            <a:r>
              <a:rPr lang="en-US" altLang="zh-CN" sz="2000" dirty="0" smtClean="0"/>
              <a:t> = </a:t>
            </a:r>
            <a:r>
              <a:rPr lang="en-US" altLang="zh-CN" sz="2000" dirty="0" err="1" smtClean="0"/>
              <a:t>sched_min_granularity_ns</a:t>
            </a:r>
            <a:r>
              <a:rPr lang="en-US" altLang="zh-CN" sz="2000" dirty="0" smtClean="0"/>
              <a:t> </a:t>
            </a:r>
            <a:r>
              <a:rPr lang="zh-CN" altLang="en-US" sz="2000" dirty="0" smtClean="0"/>
              <a:t>* </a:t>
            </a:r>
            <a:r>
              <a:rPr lang="en-US" altLang="zh-CN" sz="2000" dirty="0" smtClean="0"/>
              <a:t>(</a:t>
            </a:r>
            <a:r>
              <a:rPr lang="en-US" altLang="zh-CN" sz="2000" dirty="0" err="1" smtClean="0"/>
              <a:t>nr_running</a:t>
            </a:r>
            <a:r>
              <a:rPr lang="en-US" altLang="zh-CN" sz="2000" dirty="0" smtClean="0"/>
              <a:t>/</a:t>
            </a:r>
            <a:r>
              <a:rPr lang="en-US" altLang="zh-CN" sz="2000" dirty="0" err="1" smtClean="0"/>
              <a:t>sched_nr_latency</a:t>
            </a:r>
            <a:r>
              <a:rPr lang="en-US" altLang="zh-CN" sz="2000" dirty="0" smtClean="0"/>
              <a:t>)</a:t>
            </a:r>
            <a:r>
              <a:rPr lang="zh-CN" altLang="en-US" sz="2000" dirty="0" smtClean="0"/>
              <a:t>，</a:t>
            </a:r>
            <a:r>
              <a:rPr lang="en-US" altLang="zh-CN" sz="2000" dirty="0" err="1" smtClean="0"/>
              <a:t>nr_running</a:t>
            </a:r>
            <a:r>
              <a:rPr lang="zh-CN" altLang="en-US" sz="2000" dirty="0" smtClean="0"/>
              <a:t>是</a:t>
            </a:r>
            <a:r>
              <a:rPr lang="en-US" altLang="zh-CN" sz="2000" dirty="0" smtClean="0"/>
              <a:t>CFS</a:t>
            </a:r>
            <a:r>
              <a:rPr lang="zh-CN" altLang="en-US" sz="2000" dirty="0" smtClean="0"/>
              <a:t>就绪队列上的进程数目</a:t>
            </a:r>
            <a:endParaRPr lang="en-US" altLang="zh-CN" sz="2000" dirty="0" smtClean="0"/>
          </a:p>
          <a:p>
            <a:pPr lvl="1"/>
            <a:endParaRPr lang="en-US" altLang="zh-CN" sz="2000" dirty="0" smtClean="0"/>
          </a:p>
          <a:p>
            <a:pPr lvl="1"/>
            <a:endParaRPr 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CFS (Completely Fair Scheduler)</a:t>
            </a:r>
            <a:endParaRPr lang="en-US" sz="2400" dirty="0" smtClean="0"/>
          </a:p>
          <a:p>
            <a:pPr lvl="1"/>
            <a:r>
              <a:rPr lang="en-US" sz="2000" dirty="0" smtClean="0"/>
              <a:t>Latency Tracking</a:t>
            </a:r>
            <a:endParaRPr lang="en-US" altLang="zh-CN" sz="2000" dirty="0" smtClean="0"/>
          </a:p>
          <a:p>
            <a:pPr lvl="1"/>
            <a:endParaRPr lang="en-US" altLang="zh-CN" sz="2000" dirty="0" smtClean="0"/>
          </a:p>
          <a:p>
            <a:pPr lvl="1"/>
            <a:endParaRPr lang="en-US" sz="2000" dirty="0"/>
          </a:p>
        </p:txBody>
      </p:sp>
      <p:pic>
        <p:nvPicPr>
          <p:cNvPr id="5122" name="Picture 2"/>
          <p:cNvPicPr>
            <a:picLocks noChangeAspect="1" noChangeArrowheads="1"/>
          </p:cNvPicPr>
          <p:nvPr/>
        </p:nvPicPr>
        <p:blipFill>
          <a:blip r:embed="rId2" cstate="print"/>
          <a:srcRect/>
          <a:stretch>
            <a:fillRect/>
          </a:stretch>
        </p:blipFill>
        <p:spPr bwMode="auto">
          <a:xfrm>
            <a:off x="0" y="2200275"/>
            <a:ext cx="9077325" cy="465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CFS (Completely Fair Scheduler)</a:t>
            </a:r>
            <a:endParaRPr lang="en-US" sz="2400" dirty="0" smtClean="0"/>
          </a:p>
          <a:p>
            <a:pPr lvl="1"/>
            <a:r>
              <a:rPr lang="en-US" altLang="zh-CN" sz="2000" dirty="0" err="1" smtClean="0"/>
              <a:t>enqueue_task_fair</a:t>
            </a:r>
            <a:endParaRPr lang="en-US" altLang="zh-CN" sz="2000" dirty="0" smtClean="0"/>
          </a:p>
          <a:p>
            <a:pPr lvl="1"/>
            <a:r>
              <a:rPr lang="zh-CN" altLang="en-US" sz="2000" dirty="0" smtClean="0"/>
              <a:t>如果进程最近在运行，其虚拟运行时间仍然有效直接调用</a:t>
            </a:r>
            <a:r>
              <a:rPr lang="en-US" altLang="zh-CN" sz="2000" dirty="0" smtClean="0"/>
              <a:t>__</a:t>
            </a:r>
            <a:r>
              <a:rPr lang="en-US" altLang="zh-CN" sz="2000" dirty="0" err="1" smtClean="0"/>
              <a:t>enqueue_entity</a:t>
            </a:r>
            <a:r>
              <a:rPr lang="zh-CN" altLang="en-US" sz="2000" dirty="0" smtClean="0"/>
              <a:t>加入红黑树</a:t>
            </a:r>
            <a:endParaRPr lang="en-US" altLang="zh-CN" sz="2000" dirty="0" smtClean="0"/>
          </a:p>
          <a:p>
            <a:pPr lvl="1"/>
            <a:r>
              <a:rPr lang="zh-CN" altLang="en-US" sz="2000" dirty="0" smtClean="0"/>
              <a:t>如</a:t>
            </a:r>
            <a:r>
              <a:rPr lang="zh-CN" altLang="en-US" sz="2000" dirty="0" smtClean="0"/>
              <a:t>果进程刚被唤醒，重新计算</a:t>
            </a:r>
            <a:r>
              <a:rPr lang="en-US" altLang="zh-CN" sz="2000" dirty="0" err="1" smtClean="0"/>
              <a:t>vruntime</a:t>
            </a:r>
            <a:r>
              <a:rPr lang="zh-CN" altLang="en-US" sz="2000" dirty="0" smtClean="0"/>
              <a:t>之后再加入红黑树</a:t>
            </a:r>
            <a:endParaRPr lang="en-US" altLang="zh-CN" sz="2000" dirty="0" smtClean="0"/>
          </a:p>
          <a:p>
            <a:pPr lvl="1"/>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1524000" y="3124200"/>
            <a:ext cx="565785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CFS (Completely Fair Scheduler)</a:t>
            </a:r>
            <a:endParaRPr lang="en-US" sz="2400" dirty="0" smtClean="0"/>
          </a:p>
          <a:p>
            <a:pPr lvl="1"/>
            <a:r>
              <a:rPr lang="en-US" altLang="zh-CN" sz="2000" dirty="0" err="1" smtClean="0"/>
              <a:t>enqueue_task_fair</a:t>
            </a:r>
            <a:r>
              <a:rPr lang="en-US" altLang="zh-CN" sz="2000" dirty="0" smtClean="0"/>
              <a:t>-&gt;</a:t>
            </a:r>
            <a:r>
              <a:rPr lang="en-US" altLang="zh-CN" sz="2000" dirty="0" err="1" smtClean="0"/>
              <a:t>place_entity</a:t>
            </a:r>
            <a:r>
              <a:rPr lang="zh-CN" altLang="en-US" sz="2000" dirty="0" smtClean="0"/>
              <a:t>计算</a:t>
            </a:r>
            <a:r>
              <a:rPr lang="en-US" altLang="zh-CN" sz="2000" dirty="0" err="1" smtClean="0"/>
              <a:t>vruntime</a:t>
            </a:r>
            <a:r>
              <a:rPr lang="zh-CN" altLang="en-US" sz="2000" dirty="0" smtClean="0"/>
              <a:t>。新加老进程到就队列，内核应确保队列上所有老的就绪进程在延迟周期内被执行</a:t>
            </a:r>
            <a:endParaRPr lang="en-US" altLang="zh-CN" sz="2000" dirty="0" smtClean="0"/>
          </a:p>
          <a:p>
            <a:pPr lvl="1"/>
            <a:endParaRPr lang="en-US" sz="2000" dirty="0"/>
          </a:p>
        </p:txBody>
      </p:sp>
      <p:pic>
        <p:nvPicPr>
          <p:cNvPr id="7170" name="Picture 2"/>
          <p:cNvPicPr>
            <a:picLocks noChangeAspect="1" noChangeArrowheads="1"/>
          </p:cNvPicPr>
          <p:nvPr/>
        </p:nvPicPr>
        <p:blipFill>
          <a:blip r:embed="rId2" cstate="print"/>
          <a:srcRect/>
          <a:stretch>
            <a:fillRect/>
          </a:stretch>
        </p:blipFill>
        <p:spPr bwMode="auto">
          <a:xfrm>
            <a:off x="257175" y="2276475"/>
            <a:ext cx="8886825"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CFS (Completely Fair Scheduler)</a:t>
            </a:r>
            <a:endParaRPr lang="en-US" sz="2400" dirty="0" smtClean="0"/>
          </a:p>
          <a:p>
            <a:pPr lvl="1"/>
            <a:r>
              <a:rPr lang="en-US" altLang="zh-CN" sz="2000" dirty="0" err="1" smtClean="0"/>
              <a:t>pick_next_task_fair</a:t>
            </a:r>
            <a:endParaRPr lang="en-US" altLang="zh-CN" sz="2000" dirty="0" smtClean="0"/>
          </a:p>
          <a:p>
            <a:pPr lvl="1"/>
            <a:endParaRPr lang="en-US" sz="2000" dirty="0"/>
          </a:p>
        </p:txBody>
      </p:sp>
      <p:pic>
        <p:nvPicPr>
          <p:cNvPr id="8194" name="Picture 2"/>
          <p:cNvPicPr>
            <a:picLocks noChangeAspect="1" noChangeArrowheads="1"/>
          </p:cNvPicPr>
          <p:nvPr/>
        </p:nvPicPr>
        <p:blipFill>
          <a:blip r:embed="rId2" cstate="print"/>
          <a:srcRect/>
          <a:stretch>
            <a:fillRect/>
          </a:stretch>
        </p:blipFill>
        <p:spPr bwMode="auto">
          <a:xfrm>
            <a:off x="1295400" y="1981200"/>
            <a:ext cx="5629275" cy="2400300"/>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1143000" y="4419600"/>
            <a:ext cx="64389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CFS (Completely Fair Scheduler)</a:t>
            </a:r>
            <a:endParaRPr lang="en-US" sz="2400" dirty="0" smtClean="0"/>
          </a:p>
          <a:p>
            <a:pPr lvl="1"/>
            <a:r>
              <a:rPr lang="en-US" sz="2000" dirty="0" smtClean="0"/>
              <a:t>Handling the Periodic Tick</a:t>
            </a:r>
            <a:endParaRPr lang="en-US" altLang="zh-CN" sz="2000" dirty="0" smtClean="0"/>
          </a:p>
          <a:p>
            <a:pPr lvl="1"/>
            <a:endParaRPr lang="en-US" sz="2000" dirty="0"/>
          </a:p>
        </p:txBody>
      </p:sp>
      <p:pic>
        <p:nvPicPr>
          <p:cNvPr id="9218" name="Picture 2"/>
          <p:cNvPicPr>
            <a:picLocks noChangeAspect="1" noChangeArrowheads="1"/>
          </p:cNvPicPr>
          <p:nvPr/>
        </p:nvPicPr>
        <p:blipFill>
          <a:blip r:embed="rId2" cstate="print"/>
          <a:srcRect/>
          <a:stretch>
            <a:fillRect/>
          </a:stretch>
        </p:blipFill>
        <p:spPr bwMode="auto">
          <a:xfrm>
            <a:off x="1219200" y="1905000"/>
            <a:ext cx="5657850" cy="240982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219200" y="4343400"/>
            <a:ext cx="6534150"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CFS (Completely Fair Scheduler)</a:t>
            </a:r>
            <a:endParaRPr lang="en-US" sz="2400" dirty="0" smtClean="0"/>
          </a:p>
          <a:p>
            <a:pPr lvl="1"/>
            <a:r>
              <a:rPr lang="en-US" sz="2000" dirty="0" smtClean="0"/>
              <a:t>Wake-up </a:t>
            </a:r>
            <a:r>
              <a:rPr lang="en-US" sz="2000" dirty="0" smtClean="0"/>
              <a:t>Preemptio</a:t>
            </a:r>
            <a:r>
              <a:rPr lang="en-US" altLang="zh-CN" sz="2000" dirty="0" smtClean="0"/>
              <a:t>n </a:t>
            </a:r>
            <a:r>
              <a:rPr lang="zh-CN" altLang="en-US" sz="2000" dirty="0" smtClean="0"/>
              <a:t>当在</a:t>
            </a:r>
            <a:r>
              <a:rPr lang="en-US" sz="2000" dirty="0" err="1" smtClean="0"/>
              <a:t>try_to_wake_up</a:t>
            </a:r>
            <a:r>
              <a:rPr lang="zh-CN" altLang="en-US" sz="2000" dirty="0" smtClean="0"/>
              <a:t>和</a:t>
            </a:r>
            <a:r>
              <a:rPr lang="en-US" sz="2000" dirty="0" err="1" smtClean="0"/>
              <a:t>wake_up_new_task</a:t>
            </a:r>
            <a:r>
              <a:rPr lang="zh-CN" altLang="en-US" sz="2000" dirty="0" smtClean="0"/>
              <a:t>唤醒时，内核使用</a:t>
            </a:r>
            <a:r>
              <a:rPr lang="en-US" altLang="zh-CN" sz="2000" dirty="0" err="1" smtClean="0"/>
              <a:t>check_preempt_curr</a:t>
            </a:r>
            <a:r>
              <a:rPr lang="zh-CN" altLang="en-US" sz="2000" dirty="0" smtClean="0"/>
              <a:t>看是否新进程可以抢占当前运行的进程</a:t>
            </a:r>
            <a:endParaRPr lang="en-US" sz="2000" dirty="0"/>
          </a:p>
        </p:txBody>
      </p:sp>
      <p:pic>
        <p:nvPicPr>
          <p:cNvPr id="10243" name="Picture 3"/>
          <p:cNvPicPr>
            <a:picLocks noChangeAspect="1" noChangeArrowheads="1"/>
          </p:cNvPicPr>
          <p:nvPr/>
        </p:nvPicPr>
        <p:blipFill>
          <a:blip r:embed="rId2" cstate="print"/>
          <a:srcRect/>
          <a:stretch>
            <a:fillRect/>
          </a:stretch>
        </p:blipFill>
        <p:spPr bwMode="auto">
          <a:xfrm>
            <a:off x="1219200" y="2590800"/>
            <a:ext cx="7448550" cy="519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CFS (Completely Fair Scheduler)</a:t>
            </a:r>
            <a:endParaRPr lang="en-US" sz="2400" dirty="0" smtClean="0"/>
          </a:p>
          <a:p>
            <a:pPr lvl="1"/>
            <a:r>
              <a:rPr lang="en-US" sz="2000" dirty="0" smtClean="0"/>
              <a:t>Handling New </a:t>
            </a:r>
            <a:r>
              <a:rPr lang="en-US" sz="2000" dirty="0" smtClean="0"/>
              <a:t>Tasks</a:t>
            </a:r>
          </a:p>
          <a:p>
            <a:pPr lvl="1"/>
            <a:r>
              <a:rPr lang="en-US" sz="2000" dirty="0" err="1" smtClean="0"/>
              <a:t>resched_task</a:t>
            </a:r>
            <a:r>
              <a:rPr lang="en-US" sz="2000" dirty="0" smtClean="0"/>
              <a:t> </a:t>
            </a:r>
            <a:r>
              <a:rPr lang="en-US" sz="2000" dirty="0" smtClean="0"/>
              <a:t>usually</a:t>
            </a:r>
            <a:r>
              <a:rPr lang="en-US" sz="2000" dirty="0" smtClean="0"/>
              <a:t> </a:t>
            </a:r>
            <a:r>
              <a:rPr lang="en-US" sz="2000" dirty="0" smtClean="0"/>
              <a:t>just </a:t>
            </a:r>
            <a:r>
              <a:rPr lang="en-US" sz="2000" dirty="0" smtClean="0"/>
              <a:t>set </a:t>
            </a:r>
            <a:r>
              <a:rPr lang="en-US" sz="2000" dirty="0" smtClean="0"/>
              <a:t>the </a:t>
            </a:r>
            <a:r>
              <a:rPr lang="en-US" sz="2000" dirty="0" smtClean="0"/>
              <a:t>TIF_NEED_RESCHED flag</a:t>
            </a:r>
            <a:endParaRPr lang="en-US" sz="2000" dirty="0"/>
          </a:p>
        </p:txBody>
      </p:sp>
      <p:pic>
        <p:nvPicPr>
          <p:cNvPr id="11266" name="Picture 2"/>
          <p:cNvPicPr>
            <a:picLocks noChangeAspect="1" noChangeArrowheads="1"/>
          </p:cNvPicPr>
          <p:nvPr/>
        </p:nvPicPr>
        <p:blipFill>
          <a:blip r:embed="rId2" cstate="print"/>
          <a:srcRect/>
          <a:stretch>
            <a:fillRect/>
          </a:stretch>
        </p:blipFill>
        <p:spPr bwMode="auto">
          <a:xfrm>
            <a:off x="990600" y="2514600"/>
            <a:ext cx="7305675" cy="340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Address Spaces and Privilege Levels</a:t>
            </a:r>
            <a:endParaRPr lang="en-US" altLang="zh-CN" sz="2400" dirty="0" smtClean="0"/>
          </a:p>
          <a:p>
            <a:pPr lvl="1"/>
            <a:r>
              <a:rPr lang="zh-CN" altLang="en-US" sz="2000" dirty="0" smtClean="0"/>
              <a:t>尽管</a:t>
            </a:r>
            <a:r>
              <a:rPr lang="en-US" altLang="zh-CN" sz="2000" dirty="0" smtClean="0"/>
              <a:t>Intel CPU</a:t>
            </a:r>
            <a:r>
              <a:rPr lang="zh-CN" altLang="en-US" sz="2000" dirty="0" smtClean="0"/>
              <a:t>有</a:t>
            </a:r>
            <a:r>
              <a:rPr lang="en-US" altLang="zh-CN" sz="2000" dirty="0" smtClean="0"/>
              <a:t>4</a:t>
            </a:r>
            <a:r>
              <a:rPr lang="zh-CN" altLang="en-US" sz="2000" dirty="0" smtClean="0"/>
              <a:t>种特权级别，但</a:t>
            </a:r>
            <a:r>
              <a:rPr lang="en-US" altLang="zh-CN" sz="2000" dirty="0" smtClean="0"/>
              <a:t>Linux</a:t>
            </a:r>
            <a:r>
              <a:rPr lang="zh-CN" altLang="en-US" sz="2000" dirty="0" smtClean="0"/>
              <a:t>只使用两种不同的状态：核心态和用户状态。两种状态的关键差别在于对高于</a:t>
            </a:r>
            <a:r>
              <a:rPr lang="en-US" altLang="zh-CN" sz="2000" dirty="0" smtClean="0"/>
              <a:t>TASK_SIZE</a:t>
            </a:r>
            <a:r>
              <a:rPr lang="zh-CN" altLang="en-US" sz="2000" dirty="0" smtClean="0"/>
              <a:t>的内存区域的访问</a:t>
            </a:r>
            <a:endParaRPr lang="en-US" altLang="zh-CN" sz="2000" dirty="0" smtClean="0"/>
          </a:p>
          <a:p>
            <a:pPr lvl="1"/>
            <a:r>
              <a:rPr lang="zh-CN" altLang="en-US" sz="2000" dirty="0" smtClean="0"/>
              <a:t>从用户状态到核心态的切换通过系统调用的特定转换完成。系统调用其实就是内核代表用户程序执行代码完成特定任务</a:t>
            </a:r>
            <a:r>
              <a:rPr lang="en-US" altLang="zh-CN" sz="2000" dirty="0" smtClean="0"/>
              <a:t>(</a:t>
            </a:r>
            <a:r>
              <a:rPr lang="zh-CN" altLang="en-US" sz="2000" i="1" dirty="0" smtClean="0">
                <a:solidFill>
                  <a:srgbClr val="FF0000"/>
                </a:solidFill>
              </a:rPr>
              <a:t>进程上下文</a:t>
            </a:r>
            <a:r>
              <a:rPr lang="en-US" altLang="zh-CN" sz="2000" dirty="0" smtClean="0"/>
              <a:t>)</a:t>
            </a:r>
          </a:p>
          <a:p>
            <a:pPr lvl="1"/>
            <a:r>
              <a:rPr lang="zh-CN" altLang="en-US" sz="2000" dirty="0" smtClean="0"/>
              <a:t>异步硬件中断也可以激活内核</a:t>
            </a:r>
            <a:r>
              <a:rPr lang="en-US" altLang="zh-CN" sz="2000" dirty="0" smtClean="0"/>
              <a:t>(</a:t>
            </a:r>
            <a:r>
              <a:rPr lang="zh-CN" altLang="en-US" sz="2000" dirty="0" smtClean="0"/>
              <a:t>也即切换到核心态</a:t>
            </a:r>
            <a:r>
              <a:rPr lang="en-US" altLang="zh-CN" sz="2000" dirty="0" smtClean="0"/>
              <a:t>)</a:t>
            </a:r>
            <a:r>
              <a:rPr lang="zh-CN" altLang="en-US" sz="2000" dirty="0" smtClean="0"/>
              <a:t>，使内核在</a:t>
            </a:r>
            <a:r>
              <a:rPr lang="zh-CN" altLang="en-US" sz="2000" i="1" dirty="0" smtClean="0">
                <a:solidFill>
                  <a:srgbClr val="FF0000"/>
                </a:solidFill>
              </a:rPr>
              <a:t>中断上下文</a:t>
            </a:r>
            <a:r>
              <a:rPr lang="zh-CN" altLang="en-US" sz="2000" dirty="0" smtClean="0"/>
              <a:t>执行内核代码。</a:t>
            </a:r>
            <a:endParaRPr lang="en-US" altLang="zh-CN" sz="2000" dirty="0" smtClean="0"/>
          </a:p>
          <a:p>
            <a:pPr lvl="1"/>
            <a:r>
              <a:rPr lang="zh-CN" altLang="en-US" sz="2000" dirty="0" smtClean="0"/>
              <a:t>中断上下文和进程上下文区别：在中断上下文中运行不能访问虚拟地址空间的用户空间部分</a:t>
            </a:r>
            <a:endParaRPr lang="en-US" altLang="zh-CN" sz="2000" dirty="0" smtClean="0"/>
          </a:p>
          <a:p>
            <a:pPr lvl="1"/>
            <a:r>
              <a:rPr lang="zh-CN" altLang="en-US" sz="2000" dirty="0" smtClean="0"/>
              <a:t>内核线程也不与任何特定的用户空间进程相关联，也无权处理用户空间</a:t>
            </a:r>
            <a:endParaRPr lang="en-US" altLang="zh-CN" sz="2000" dirty="0" smtClean="0"/>
          </a:p>
          <a:p>
            <a:pPr lvl="1"/>
            <a:r>
              <a:rPr lang="en-US" altLang="zh-CN" sz="2000" dirty="0" err="1" smtClean="0"/>
              <a:t>ps</a:t>
            </a:r>
            <a:r>
              <a:rPr lang="zh-CN" altLang="en-US" sz="2000" dirty="0" smtClean="0"/>
              <a:t>命令的输出中的内核线程其名称都置于方括号内</a:t>
            </a:r>
            <a:endParaRPr lang="en-US" altLang="zh-CN" sz="2000" dirty="0" smtClean="0"/>
          </a:p>
          <a:p>
            <a:pPr>
              <a:buNone/>
            </a:pPr>
            <a:endParaRPr lang="en-US" sz="2400" dirty="0" smtClean="0"/>
          </a:p>
          <a:p>
            <a:pPr lvl="1"/>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667000" y="6019800"/>
            <a:ext cx="3714750" cy="70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The Real-Time Scheduling Class</a:t>
            </a:r>
            <a:endParaRPr lang="en-US" sz="2400" dirty="0" smtClean="0"/>
          </a:p>
          <a:p>
            <a:pPr lvl="1"/>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Virtual and Physical Address Spaces</a:t>
            </a:r>
            <a:endParaRPr lang="en-US" altLang="zh-CN" sz="2400" dirty="0" smtClean="0"/>
          </a:p>
          <a:p>
            <a:pPr lvl="1"/>
            <a:r>
              <a:rPr lang="en-US" sz="2000" dirty="0" smtClean="0"/>
              <a:t>CPU</a:t>
            </a:r>
            <a:r>
              <a:rPr lang="zh-CN" altLang="en-US" sz="2000" dirty="0" smtClean="0"/>
              <a:t>通过</a:t>
            </a:r>
            <a:r>
              <a:rPr lang="en-US" altLang="zh-CN" sz="2000" dirty="0" smtClean="0"/>
              <a:t>MMU</a:t>
            </a:r>
            <a:r>
              <a:rPr lang="zh-CN" altLang="en-US" sz="2000" dirty="0" smtClean="0"/>
              <a:t>访问内存</a:t>
            </a:r>
            <a:endParaRPr lang="en-US" altLang="zh-CN" sz="2000" dirty="0" smtClean="0"/>
          </a:p>
          <a:p>
            <a:pPr lvl="1"/>
            <a:r>
              <a:rPr lang="en-US" sz="2000" dirty="0" smtClean="0"/>
              <a:t>CPU</a:t>
            </a:r>
            <a:r>
              <a:rPr lang="zh-CN" altLang="en-US" sz="2000" dirty="0" smtClean="0"/>
              <a:t>通过</a:t>
            </a:r>
            <a:r>
              <a:rPr lang="en-US" altLang="zh-CN" sz="2000" dirty="0" smtClean="0"/>
              <a:t>TLB(Translation </a:t>
            </a:r>
            <a:r>
              <a:rPr lang="en-US" altLang="zh-CN" sz="2000" dirty="0" err="1" smtClean="0"/>
              <a:t>Lookaside</a:t>
            </a:r>
            <a:r>
              <a:rPr lang="en-US" altLang="zh-CN" sz="2000" dirty="0" smtClean="0"/>
              <a:t> Buffer)</a:t>
            </a:r>
            <a:r>
              <a:rPr lang="zh-CN" altLang="en-US" sz="2000" dirty="0" smtClean="0"/>
              <a:t>加速虚拟地址到物理地址的转换</a:t>
            </a:r>
            <a:endParaRPr lang="en-US" altLang="zh-CN" sz="2000" dirty="0" smtClean="0"/>
          </a:p>
          <a:p>
            <a:pPr lvl="1"/>
            <a:r>
              <a:rPr lang="en-US" altLang="zh-CN" sz="2000" dirty="0" smtClean="0"/>
              <a:t>Memory map</a:t>
            </a:r>
            <a:r>
              <a:rPr lang="zh-CN" altLang="en-US" sz="2000" dirty="0" smtClean="0"/>
              <a:t>可以将任意来源的数据传输到进程的虚拟地址空间中。内存在实现设备驱动程序时直接使用了内存映射</a:t>
            </a:r>
            <a:endParaRPr lang="en-US" sz="2000" dirty="0" smtClean="0"/>
          </a:p>
          <a:p>
            <a:pPr marL="342900" lvl="1" indent="-342900">
              <a:buFont typeface="Arial" pitchFamily="34" charset="0"/>
              <a:buChar char="•"/>
            </a:pPr>
            <a:r>
              <a:rPr lang="en-US" sz="2400" dirty="0" smtClean="0"/>
              <a:t>Allocation of Physical Memory</a:t>
            </a:r>
          </a:p>
          <a:p>
            <a:pPr lvl="1"/>
            <a:r>
              <a:rPr lang="en-US" sz="2000" dirty="0" smtClean="0"/>
              <a:t>The Buddy System</a:t>
            </a:r>
            <a:endParaRPr lang="en-US" altLang="zh-CN" sz="2000" dirty="0" smtClean="0"/>
          </a:p>
          <a:p>
            <a:pPr lvl="1"/>
            <a:r>
              <a:rPr lang="en-US" altLang="zh-CN" sz="2000" dirty="0" smtClean="0"/>
              <a:t>Slab</a:t>
            </a:r>
            <a:r>
              <a:rPr lang="zh-CN" altLang="en-US" sz="2000" dirty="0" smtClean="0"/>
              <a:t> </a:t>
            </a:r>
            <a:r>
              <a:rPr lang="en-US" altLang="zh-CN" sz="2000" dirty="0" smtClean="0"/>
              <a:t>cache</a:t>
            </a:r>
            <a:r>
              <a:rPr lang="zh-CN" altLang="en-US" sz="2000" dirty="0" smtClean="0"/>
              <a:t>：小内存分配和</a:t>
            </a:r>
            <a:r>
              <a:rPr lang="en-US" altLang="zh-CN" sz="2000" dirty="0" smtClean="0"/>
              <a:t>cache</a:t>
            </a:r>
            <a:endParaRPr lang="en-US" sz="2000" dirty="0"/>
          </a:p>
        </p:txBody>
      </p:sp>
      <p:pic>
        <p:nvPicPr>
          <p:cNvPr id="4098" name="Picture 2"/>
          <p:cNvPicPr>
            <a:picLocks noChangeAspect="1" noChangeArrowheads="1"/>
          </p:cNvPicPr>
          <p:nvPr/>
        </p:nvPicPr>
        <p:blipFill>
          <a:blip r:embed="rId2" cstate="print"/>
          <a:srcRect/>
          <a:stretch>
            <a:fillRect/>
          </a:stretch>
        </p:blipFill>
        <p:spPr bwMode="auto">
          <a:xfrm>
            <a:off x="381000" y="4505325"/>
            <a:ext cx="3524250" cy="23526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876800" y="3352800"/>
            <a:ext cx="4134597" cy="3276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System Calls</a:t>
            </a:r>
            <a:endParaRPr lang="en-US" altLang="zh-CN" sz="2400" dirty="0" smtClean="0"/>
          </a:p>
          <a:p>
            <a:pPr lvl="1"/>
            <a:r>
              <a:rPr lang="zh-CN" altLang="en-US" sz="2000" dirty="0" smtClean="0"/>
              <a:t>进程管理</a:t>
            </a:r>
            <a:endParaRPr lang="en-US" altLang="zh-CN" sz="2000" dirty="0" smtClean="0"/>
          </a:p>
          <a:p>
            <a:pPr lvl="1"/>
            <a:r>
              <a:rPr lang="zh-CN" altLang="en-US" sz="2000" dirty="0" smtClean="0"/>
              <a:t>信号</a:t>
            </a:r>
            <a:endParaRPr lang="en-US" altLang="zh-CN" sz="2000" dirty="0" smtClean="0"/>
          </a:p>
          <a:p>
            <a:pPr lvl="1"/>
            <a:r>
              <a:rPr lang="zh-CN" altLang="en-US" sz="2000" dirty="0" smtClean="0"/>
              <a:t>文件</a:t>
            </a:r>
            <a:endParaRPr lang="en-US" altLang="zh-CN" sz="2000" dirty="0" smtClean="0"/>
          </a:p>
          <a:p>
            <a:pPr lvl="1"/>
            <a:r>
              <a:rPr lang="zh-CN" altLang="en-US" sz="2000" dirty="0" smtClean="0"/>
              <a:t>目录和文件系统</a:t>
            </a:r>
            <a:endParaRPr lang="en-US" altLang="zh-CN" sz="2000" dirty="0" smtClean="0"/>
          </a:p>
          <a:p>
            <a:pPr lvl="1"/>
            <a:r>
              <a:rPr lang="zh-CN" altLang="en-US" sz="2000" dirty="0" smtClean="0"/>
              <a:t>保护机制</a:t>
            </a:r>
            <a:endParaRPr lang="en-US" altLang="zh-CN" sz="2000" dirty="0" smtClean="0"/>
          </a:p>
          <a:p>
            <a:pPr lvl="1"/>
            <a:r>
              <a:rPr lang="zh-CN" altLang="en-US" sz="2000" dirty="0" smtClean="0"/>
              <a:t>定时器函数</a:t>
            </a:r>
            <a:endParaRPr lang="en-US" sz="2000" dirty="0" smtClean="0"/>
          </a:p>
          <a:p>
            <a:pPr marL="342900" lvl="1" indent="-342900">
              <a:buFont typeface="Arial" pitchFamily="34" charset="0"/>
              <a:buChar char="•"/>
            </a:pPr>
            <a:r>
              <a:rPr lang="en-US" sz="2400" dirty="0" smtClean="0"/>
              <a:t>Device Drivers</a:t>
            </a:r>
          </a:p>
          <a:p>
            <a:pPr lvl="1"/>
            <a:r>
              <a:rPr lang="en-US" sz="2000" dirty="0" smtClean="0"/>
              <a:t>Block Devices</a:t>
            </a:r>
            <a:endParaRPr lang="en-US" altLang="zh-CN" sz="2000" dirty="0" smtClean="0"/>
          </a:p>
          <a:p>
            <a:pPr lvl="1"/>
            <a:r>
              <a:rPr lang="en-US" sz="2000" dirty="0" smtClean="0"/>
              <a:t>Character Devices</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20318</TotalTime>
  <Words>6706</Words>
  <Application>Microsoft Office PowerPoint</Application>
  <PresentationFormat>On-screen Show (4:3)</PresentationFormat>
  <Paragraphs>501</Paragraphs>
  <Slides>70</Slides>
  <Notes>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Professional  Linux Kernel Architecture</vt:lpstr>
      <vt:lpstr>Agenda</vt:lpstr>
      <vt:lpstr>Agenda</vt:lpstr>
      <vt:lpstr>简介和概述</vt:lpstr>
      <vt:lpstr>简介和概述</vt:lpstr>
      <vt:lpstr>简介和概述</vt:lpstr>
      <vt:lpstr>简介和概述</vt:lpstr>
      <vt:lpstr>简介和概述</vt:lpstr>
      <vt:lpstr>简介和概述</vt:lpstr>
      <vt:lpstr>简介和概述</vt:lpstr>
      <vt:lpstr>简介和概述</vt:lpstr>
      <vt:lpstr>简介和概述</vt:lpstr>
      <vt:lpstr>简介和概述</vt:lpstr>
      <vt:lpstr>简介和概述</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           x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PYTHON</dc:title>
  <dc:creator>Chen, Ken (ISC Shanghai)</dc:creator>
  <cp:lastModifiedBy>EMC</cp:lastModifiedBy>
  <cp:revision>2493</cp:revision>
  <dcterms:created xsi:type="dcterms:W3CDTF">2006-08-16T00:00:00Z</dcterms:created>
  <dcterms:modified xsi:type="dcterms:W3CDTF">2013-07-15T12:42:00Z</dcterms:modified>
</cp:coreProperties>
</file>