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1"/>
  </p:notesMasterIdLst>
  <p:sldIdLst>
    <p:sldId id="256" r:id="rId2"/>
    <p:sldId id="302" r:id="rId3"/>
    <p:sldId id="303" r:id="rId4"/>
    <p:sldId id="306" r:id="rId5"/>
    <p:sldId id="304" r:id="rId6"/>
    <p:sldId id="305"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2" autoAdjust="0"/>
    <p:restoredTop sz="94660"/>
  </p:normalViewPr>
  <p:slideViewPr>
    <p:cSldViewPr snapToGrid="0">
      <p:cViewPr varScale="1">
        <p:scale>
          <a:sx n="99" d="100"/>
          <a:sy n="99"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17698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785706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393700" y="692150"/>
            <a:ext cx="6070600"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13171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93700" y="692150"/>
            <a:ext cx="6070600"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707688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393700" y="692150"/>
            <a:ext cx="6070600"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94614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393700" y="692150"/>
            <a:ext cx="6070600"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8398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9/24/2014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5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77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9/24/2014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2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9/24/2014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78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04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21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8080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39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9/24/2014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7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0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9/24/2014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63750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Intro to </a:t>
            </a:r>
            <a:r>
              <a:rPr lang="en-US" sz="2800" dirty="0" smtClean="0"/>
              <a:t>Data Warehousing and Busines</a:t>
            </a:r>
            <a:r>
              <a:rPr lang="en-US" sz="2800" dirty="0" smtClean="0"/>
              <a:t>s Intelligence (aka DW/BI)</a:t>
            </a:r>
            <a:endParaRPr lang="en-US" sz="2800" dirty="0"/>
          </a:p>
        </p:txBody>
      </p:sp>
      <p:sp>
        <p:nvSpPr>
          <p:cNvPr id="3" name="Subtitle 2"/>
          <p:cNvSpPr>
            <a:spLocks noGrp="1"/>
          </p:cNvSpPr>
          <p:nvPr>
            <p:ph type="subTitle" idx="1"/>
          </p:nvPr>
        </p:nvSpPr>
        <p:spPr/>
        <p:txBody>
          <a:bodyPr/>
          <a:lstStyle/>
          <a:p>
            <a:r>
              <a:rPr lang="en-US" dirty="0" smtClean="0"/>
              <a:t>CIS 355 ∙ 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schema</a:t>
            </a:r>
            <a:endParaRPr lang="en-US" dirty="0"/>
          </a:p>
        </p:txBody>
      </p:sp>
      <p:sp>
        <p:nvSpPr>
          <p:cNvPr id="3" name="Content Placeholder 2"/>
          <p:cNvSpPr>
            <a:spLocks noGrp="1"/>
          </p:cNvSpPr>
          <p:nvPr>
            <p:ph idx="1"/>
          </p:nvPr>
        </p:nvSpPr>
        <p:spPr>
          <a:xfrm>
            <a:off x="581192" y="2180496"/>
            <a:ext cx="11029615" cy="4345432"/>
          </a:xfrm>
        </p:spPr>
        <p:txBody>
          <a:bodyPr>
            <a:normAutofit lnSpcReduction="10000"/>
          </a:bodyPr>
          <a:lstStyle/>
          <a:p>
            <a:r>
              <a:rPr lang="en-US" dirty="0" smtClean="0"/>
              <a:t>Each “star” consists of one </a:t>
            </a:r>
            <a:r>
              <a:rPr lang="en-US" b="1" dirty="0" smtClean="0"/>
              <a:t>fact</a:t>
            </a:r>
            <a:r>
              <a:rPr lang="en-US" dirty="0" smtClean="0"/>
              <a:t> table and a number of </a:t>
            </a:r>
            <a:r>
              <a:rPr lang="en-US" b="1" dirty="0" smtClean="0"/>
              <a:t>dimension</a:t>
            </a:r>
            <a:r>
              <a:rPr lang="en-US" dirty="0" smtClean="0"/>
              <a:t> tables.</a:t>
            </a:r>
          </a:p>
          <a:p>
            <a:endParaRPr lang="en-US" dirty="0" smtClean="0"/>
          </a:p>
          <a:p>
            <a:r>
              <a:rPr lang="en-US" dirty="0" smtClean="0"/>
              <a:t>Fact Table</a:t>
            </a:r>
          </a:p>
          <a:p>
            <a:pPr lvl="1"/>
            <a:r>
              <a:rPr lang="en-US" dirty="0" smtClean="0"/>
              <a:t>The “facts” are numbers, almost always quantitative, and typically they are numbers that can be summarized (added up or averaged) along any dimension.  Sales in dollars, sales in units, number of complaints, miles driven, etc. are examples of typical </a:t>
            </a:r>
            <a:r>
              <a:rPr lang="en-US" b="1" dirty="0" smtClean="0"/>
              <a:t>facts</a:t>
            </a:r>
            <a:r>
              <a:rPr lang="en-US" dirty="0" smtClean="0"/>
              <a:t>.</a:t>
            </a:r>
          </a:p>
          <a:p>
            <a:pPr lvl="1"/>
            <a:r>
              <a:rPr lang="en-US" dirty="0" smtClean="0"/>
              <a:t>In addition to one or more facts, a fact table has usually several </a:t>
            </a:r>
            <a:r>
              <a:rPr lang="en-US" b="1" dirty="0" smtClean="0"/>
              <a:t>foreign keys </a:t>
            </a:r>
            <a:r>
              <a:rPr lang="en-US" dirty="0" smtClean="0"/>
              <a:t>relating it to dimension tables.</a:t>
            </a:r>
          </a:p>
          <a:p>
            <a:pPr lvl="1"/>
            <a:endParaRPr lang="en-US" dirty="0" smtClean="0"/>
          </a:p>
          <a:p>
            <a:r>
              <a:rPr lang="en-US" dirty="0" smtClean="0"/>
              <a:t>Dimension Tables</a:t>
            </a:r>
          </a:p>
          <a:p>
            <a:pPr lvl="1"/>
            <a:r>
              <a:rPr lang="en-US" dirty="0" smtClean="0"/>
              <a:t>The “dimensions” are descriptive context.  They are the source of virtually all constraints and the labels on reports.  You can think of them as “by” words:  if the business might want to know sales by product line, by store, or by date, then product line, store, and date are all dimensions.</a:t>
            </a:r>
          </a:p>
          <a:p>
            <a:pPr lvl="1"/>
            <a:r>
              <a:rPr lang="en-US" dirty="0" smtClean="0"/>
              <a:t>Each dimension table may have more than one attribute, each of which could be used to “slice and dice” the facts.  This is not 3NF because that would result in too many tables.  Simplicity and speed are gained by keeping them together.</a:t>
            </a:r>
          </a:p>
        </p:txBody>
      </p:sp>
    </p:spTree>
    <p:extLst>
      <p:ext uri="{BB962C8B-B14F-4D97-AF65-F5344CB8AC3E}">
        <p14:creationId xmlns:p14="http://schemas.microsoft.com/office/powerpoint/2010/main" val="242479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9"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6043" y="1219199"/>
            <a:ext cx="75057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931" name="Text Box 3"/>
          <p:cNvSpPr txBox="1">
            <a:spLocks noChangeArrowheads="1"/>
          </p:cNvSpPr>
          <p:nvPr/>
        </p:nvSpPr>
        <p:spPr bwMode="auto">
          <a:xfrm>
            <a:off x="1597706" y="681038"/>
            <a:ext cx="6202362" cy="523875"/>
          </a:xfrm>
          <a:prstGeom prst="rect">
            <a:avLst/>
          </a:prstGeom>
          <a:noFill/>
          <a:ln w="9525">
            <a:noFill/>
            <a:miter lim="800000"/>
            <a:headEnd/>
            <a:tailEnd/>
          </a:ln>
          <a:effectLst/>
        </p:spPr>
        <p:txBody>
          <a:bodyPr wrap="none">
            <a:spAutoFit/>
          </a:bodyPr>
          <a:lstStyle/>
          <a:p>
            <a:pPr algn="ctr" eaLnBrk="0" hangingPunct="0">
              <a:defRPr/>
            </a:pPr>
            <a:r>
              <a:rPr lang="en-US" sz="2400" dirty="0">
                <a:solidFill>
                  <a:srgbClr val="000000"/>
                </a:solidFill>
                <a:latin typeface="Arial" charset="0"/>
                <a:cs typeface="Arial" charset="0"/>
              </a:rPr>
              <a:t>Figure 9-9 Components of a </a:t>
            </a:r>
            <a:r>
              <a:rPr lang="en-US" sz="2800" b="1" dirty="0">
                <a:solidFill>
                  <a:srgbClr val="000000"/>
                </a:solidFill>
                <a:effectLst>
                  <a:outerShdw blurRad="38100" dist="38100" dir="2700000" algn="tl">
                    <a:srgbClr val="FFFFFF"/>
                  </a:outerShdw>
                </a:effectLst>
                <a:latin typeface="Arial" charset="0"/>
                <a:cs typeface="Arial" charset="0"/>
              </a:rPr>
              <a:t>star schema</a:t>
            </a:r>
          </a:p>
        </p:txBody>
      </p:sp>
      <p:sp>
        <p:nvSpPr>
          <p:cNvPr id="32773" name="Text Box 4"/>
          <p:cNvSpPr txBox="1">
            <a:spLocks noChangeArrowheads="1"/>
          </p:cNvSpPr>
          <p:nvPr/>
        </p:nvSpPr>
        <p:spPr bwMode="auto">
          <a:xfrm>
            <a:off x="3320143" y="1219200"/>
            <a:ext cx="289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600" b="1" i="1">
                <a:solidFill>
                  <a:srgbClr val="990000"/>
                </a:solidFill>
                <a:cs typeface="Tahoma" panose="020B0604030504040204" pitchFamily="34" charset="0"/>
              </a:rPr>
              <a:t>Fact tables</a:t>
            </a:r>
            <a:r>
              <a:rPr lang="en-US" altLang="en-US" sz="1600">
                <a:solidFill>
                  <a:srgbClr val="990000"/>
                </a:solidFill>
                <a:cs typeface="Tahoma" panose="020B0604030504040204" pitchFamily="34" charset="0"/>
              </a:rPr>
              <a:t> contain factual or quantitative data</a:t>
            </a:r>
          </a:p>
        </p:txBody>
      </p:sp>
      <p:sp>
        <p:nvSpPr>
          <p:cNvPr id="32774" name="Text Box 5"/>
          <p:cNvSpPr txBox="1">
            <a:spLocks noChangeArrowheads="1"/>
          </p:cNvSpPr>
          <p:nvPr/>
        </p:nvSpPr>
        <p:spPr bwMode="auto">
          <a:xfrm>
            <a:off x="2786743" y="5667375"/>
            <a:ext cx="3886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600" b="1" i="1">
                <a:solidFill>
                  <a:srgbClr val="990000"/>
                </a:solidFill>
                <a:cs typeface="Tahoma" panose="020B0604030504040204" pitchFamily="34" charset="0"/>
              </a:rPr>
              <a:t>Dimension tables</a:t>
            </a:r>
            <a:r>
              <a:rPr lang="en-US" altLang="en-US" sz="1600">
                <a:solidFill>
                  <a:srgbClr val="990000"/>
                </a:solidFill>
                <a:cs typeface="Tahoma" panose="020B0604030504040204" pitchFamily="34" charset="0"/>
              </a:rPr>
              <a:t> contain descriptions about the subjects of the business </a:t>
            </a:r>
          </a:p>
        </p:txBody>
      </p:sp>
      <p:sp>
        <p:nvSpPr>
          <p:cNvPr id="32775" name="Text Box 6"/>
          <p:cNvSpPr txBox="1">
            <a:spLocks noChangeArrowheads="1"/>
          </p:cNvSpPr>
          <p:nvPr/>
        </p:nvSpPr>
        <p:spPr bwMode="auto">
          <a:xfrm>
            <a:off x="424543" y="3505200"/>
            <a:ext cx="327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600">
                <a:solidFill>
                  <a:srgbClr val="990000"/>
                </a:solidFill>
                <a:cs typeface="Tahoma" panose="020B0604030504040204" pitchFamily="34" charset="0"/>
              </a:rPr>
              <a:t>1:N relationship between dimension tables and fact tables </a:t>
            </a:r>
          </a:p>
        </p:txBody>
      </p:sp>
      <p:sp>
        <p:nvSpPr>
          <p:cNvPr id="32776" name="Text Box 7"/>
          <p:cNvSpPr txBox="1">
            <a:spLocks noChangeArrowheads="1"/>
          </p:cNvSpPr>
          <p:nvPr/>
        </p:nvSpPr>
        <p:spPr bwMode="auto">
          <a:xfrm>
            <a:off x="500743" y="64611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cs typeface="Tahoma" panose="020B0604030504040204" pitchFamily="34" charset="0"/>
              </a:rPr>
              <a:t>Excellent for ad-hoc queries, but bad for online transaction processing</a:t>
            </a:r>
          </a:p>
        </p:txBody>
      </p:sp>
      <p:sp>
        <p:nvSpPr>
          <p:cNvPr id="32777" name="Text Box 8"/>
          <p:cNvSpPr txBox="1">
            <a:spLocks noChangeArrowheads="1"/>
          </p:cNvSpPr>
          <p:nvPr/>
        </p:nvSpPr>
        <p:spPr bwMode="auto">
          <a:xfrm>
            <a:off x="5606143" y="3505200"/>
            <a:ext cx="3810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600">
                <a:solidFill>
                  <a:srgbClr val="990000"/>
                </a:solidFill>
                <a:cs typeface="Tahoma" panose="020B0604030504040204" pitchFamily="34" charset="0"/>
              </a:rPr>
              <a:t>Dimension tables are denormalized to maximize performance </a:t>
            </a:r>
          </a:p>
        </p:txBody>
      </p:sp>
    </p:spTree>
    <p:extLst>
      <p:ext uri="{BB962C8B-B14F-4D97-AF65-F5344CB8AC3E}">
        <p14:creationId xmlns:p14="http://schemas.microsoft.com/office/powerpoint/2010/main" val="2754093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1115" y="1360714"/>
            <a:ext cx="78136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3"/>
          <p:cNvSpPr txBox="1">
            <a:spLocks noChangeArrowheads="1"/>
          </p:cNvSpPr>
          <p:nvPr/>
        </p:nvSpPr>
        <p:spPr bwMode="auto">
          <a:xfrm>
            <a:off x="2187803" y="827314"/>
            <a:ext cx="503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a:solidFill>
                  <a:srgbClr val="000000"/>
                </a:solidFill>
                <a:latin typeface="Arial" panose="020B0604020202020204" pitchFamily="34" charset="0"/>
              </a:rPr>
              <a:t> Figure 9-10 Star schema example</a:t>
            </a:r>
          </a:p>
        </p:txBody>
      </p:sp>
      <p:sp>
        <p:nvSpPr>
          <p:cNvPr id="33797" name="Text Box 4"/>
          <p:cNvSpPr txBox="1">
            <a:spLocks noChangeArrowheads="1"/>
          </p:cNvSpPr>
          <p:nvPr/>
        </p:nvSpPr>
        <p:spPr bwMode="auto">
          <a:xfrm>
            <a:off x="3570514" y="1589314"/>
            <a:ext cx="426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i="1">
                <a:solidFill>
                  <a:srgbClr val="990000"/>
                </a:solidFill>
                <a:cs typeface="Tahoma" panose="020B0604030504040204" pitchFamily="34" charset="0"/>
              </a:rPr>
              <a:t>Fact table </a:t>
            </a:r>
            <a:r>
              <a:rPr lang="en-US" altLang="en-US">
                <a:solidFill>
                  <a:srgbClr val="990000"/>
                </a:solidFill>
                <a:cs typeface="Tahoma" panose="020B0604030504040204" pitchFamily="34" charset="0"/>
              </a:rPr>
              <a:t>provides statistics for sales broken down by product, period and store dimensions</a:t>
            </a:r>
          </a:p>
        </p:txBody>
      </p:sp>
      <p:sp>
        <p:nvSpPr>
          <p:cNvPr id="9" name="TextBox 8"/>
          <p:cNvSpPr txBox="1"/>
          <p:nvPr/>
        </p:nvSpPr>
        <p:spPr>
          <a:xfrm>
            <a:off x="8913130" y="1589314"/>
            <a:ext cx="2974070" cy="4154984"/>
          </a:xfrm>
          <a:prstGeom prst="rect">
            <a:avLst/>
          </a:prstGeom>
          <a:noFill/>
        </p:spPr>
        <p:txBody>
          <a:bodyPr wrap="square" rtlCol="0">
            <a:spAutoFit/>
          </a:bodyPr>
          <a:lstStyle/>
          <a:p>
            <a:r>
              <a:rPr lang="en-US" sz="2400" b="1" dirty="0" smtClean="0">
                <a:solidFill>
                  <a:schemeClr val="accent2"/>
                </a:solidFill>
              </a:rPr>
              <a:t>Benefits:</a:t>
            </a:r>
          </a:p>
          <a:p>
            <a:endParaRPr lang="en-US" sz="2400" dirty="0">
              <a:solidFill>
                <a:schemeClr val="accent2"/>
              </a:solidFill>
            </a:endParaRPr>
          </a:p>
          <a:p>
            <a:r>
              <a:rPr lang="en-US" sz="2400" dirty="0" smtClean="0">
                <a:solidFill>
                  <a:schemeClr val="accent2"/>
                </a:solidFill>
              </a:rPr>
              <a:t>SIMPLICITY:</a:t>
            </a:r>
          </a:p>
          <a:p>
            <a:r>
              <a:rPr lang="en-US" sz="2400" dirty="0" smtClean="0">
                <a:solidFill>
                  <a:schemeClr val="accent2"/>
                </a:solidFill>
              </a:rPr>
              <a:t>Understandable to business users.</a:t>
            </a:r>
          </a:p>
          <a:p>
            <a:endParaRPr lang="en-US" sz="2400" dirty="0">
              <a:solidFill>
                <a:schemeClr val="accent2"/>
              </a:solidFill>
            </a:endParaRPr>
          </a:p>
          <a:p>
            <a:r>
              <a:rPr lang="en-US" sz="2400" dirty="0" smtClean="0">
                <a:solidFill>
                  <a:schemeClr val="accent2"/>
                </a:solidFill>
              </a:rPr>
              <a:t>PERFORMANCE:</a:t>
            </a:r>
          </a:p>
          <a:p>
            <a:r>
              <a:rPr lang="en-US" sz="2400" dirty="0" smtClean="0">
                <a:solidFill>
                  <a:schemeClr val="accent2"/>
                </a:solidFill>
              </a:rPr>
              <a:t>Joins are very simple and predictable; it’s easy for DBMS to process queries.</a:t>
            </a:r>
            <a:endParaRPr lang="en-US" sz="2400" dirty="0">
              <a:solidFill>
                <a:schemeClr val="accent2"/>
              </a:solidFill>
            </a:endParaRPr>
          </a:p>
        </p:txBody>
      </p:sp>
    </p:spTree>
    <p:extLst>
      <p:ext uri="{BB962C8B-B14F-4D97-AF65-F5344CB8AC3E}">
        <p14:creationId xmlns:p14="http://schemas.microsoft.com/office/powerpoint/2010/main" val="1447991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6"/>
          <p:cNvSpPr txBox="1">
            <a:spLocks noChangeArrowheads="1"/>
          </p:cNvSpPr>
          <p:nvPr/>
        </p:nvSpPr>
        <p:spPr bwMode="auto">
          <a:xfrm>
            <a:off x="3178628" y="598715"/>
            <a:ext cx="616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a:solidFill>
                  <a:srgbClr val="000000"/>
                </a:solidFill>
                <a:latin typeface="Arial" panose="020B0604020202020204" pitchFamily="34" charset="0"/>
              </a:rPr>
              <a:t> Figure 9-11 Star schema with sample data</a:t>
            </a:r>
          </a:p>
        </p:txBody>
      </p:sp>
      <p:pic>
        <p:nvPicPr>
          <p:cNvPr id="3482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7628" y="1098779"/>
            <a:ext cx="6781800"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44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DW/BI architectures</a:t>
            </a:r>
            <a:endParaRPr lang="en-US" dirty="0"/>
          </a:p>
        </p:txBody>
      </p:sp>
      <p:sp>
        <p:nvSpPr>
          <p:cNvPr id="3" name="Content Placeholder 2"/>
          <p:cNvSpPr>
            <a:spLocks noGrp="1"/>
          </p:cNvSpPr>
          <p:nvPr>
            <p:ph idx="1"/>
          </p:nvPr>
        </p:nvSpPr>
        <p:spPr/>
        <p:txBody>
          <a:bodyPr/>
          <a:lstStyle/>
          <a:p>
            <a:r>
              <a:rPr lang="en-US" dirty="0" smtClean="0"/>
              <a:t>Kimball’s architecture calls for independent fact tables with </a:t>
            </a:r>
            <a:r>
              <a:rPr lang="en-US" b="1" dirty="0" smtClean="0"/>
              <a:t>conformed dimensions</a:t>
            </a:r>
            <a:r>
              <a:rPr lang="en-US" dirty="0" smtClean="0"/>
              <a:t>.</a:t>
            </a:r>
          </a:p>
          <a:p>
            <a:pPr lvl="1"/>
            <a:r>
              <a:rPr lang="en-US" dirty="0" smtClean="0"/>
              <a:t>This means that the “date” dimension or “employee” dimension built for one star schema is compatible with the same dimension in another star schema.</a:t>
            </a:r>
          </a:p>
          <a:p>
            <a:pPr lvl="1"/>
            <a:r>
              <a:rPr lang="en-US" dirty="0" smtClean="0"/>
              <a:t>This enables </a:t>
            </a:r>
            <a:r>
              <a:rPr lang="en-US" b="1" dirty="0" smtClean="0"/>
              <a:t>Agile</a:t>
            </a:r>
            <a:r>
              <a:rPr lang="en-US" dirty="0" smtClean="0"/>
              <a:t> development: you can build star schemas one at a time and re-use dimensions in future schemas.</a:t>
            </a:r>
          </a:p>
          <a:p>
            <a:pPr lvl="1"/>
            <a:endParaRPr lang="en-US" dirty="0"/>
          </a:p>
          <a:p>
            <a:r>
              <a:rPr lang="en-US" dirty="0" smtClean="0"/>
              <a:t>The Corporate Information Factory (Bill </a:t>
            </a:r>
            <a:r>
              <a:rPr lang="en-US" dirty="0" err="1" smtClean="0"/>
              <a:t>Inmon</a:t>
            </a:r>
            <a:r>
              <a:rPr lang="en-US" dirty="0" smtClean="0"/>
              <a:t>, Claudia </a:t>
            </a:r>
            <a:r>
              <a:rPr lang="en-US" dirty="0" err="1" smtClean="0"/>
              <a:t>Imhoff</a:t>
            </a:r>
            <a:r>
              <a:rPr lang="en-US" dirty="0" smtClean="0"/>
              <a:t>, and others) architecture calls for the creation of a normalized </a:t>
            </a:r>
            <a:r>
              <a:rPr lang="en-US" b="1" dirty="0" smtClean="0"/>
              <a:t>Enterprise Data Warehouse (EDW) </a:t>
            </a:r>
            <a:r>
              <a:rPr lang="en-US" dirty="0" smtClean="0"/>
              <a:t>from which star schemas are derived.</a:t>
            </a:r>
          </a:p>
          <a:p>
            <a:pPr lvl="1"/>
            <a:r>
              <a:rPr lang="en-US" dirty="0" smtClean="0"/>
              <a:t>This may have advantages for data governance and data quality, at the expense of agility.</a:t>
            </a:r>
            <a:endParaRPr lang="en-US" dirty="0"/>
          </a:p>
        </p:txBody>
      </p:sp>
    </p:spTree>
    <p:extLst>
      <p:ext uri="{BB962C8B-B14F-4D97-AF65-F5344CB8AC3E}">
        <p14:creationId xmlns:p14="http://schemas.microsoft.com/office/powerpoint/2010/main" val="249452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t="5309" b="7661"/>
          <a:stretch>
            <a:fillRect/>
          </a:stretch>
        </p:blipFill>
        <p:spPr bwMode="auto">
          <a:xfrm>
            <a:off x="5193480" y="1979553"/>
            <a:ext cx="6998520" cy="487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err="1" smtClean="0"/>
              <a:t>Guthy-Renker</a:t>
            </a:r>
            <a:r>
              <a:rPr lang="en-US" dirty="0" smtClean="0"/>
              <a:t> Case</a:t>
            </a:r>
            <a:endParaRPr lang="en-US" dirty="0"/>
          </a:p>
        </p:txBody>
      </p:sp>
      <p:sp>
        <p:nvSpPr>
          <p:cNvPr id="3" name="Content Placeholder 2"/>
          <p:cNvSpPr>
            <a:spLocks noGrp="1"/>
          </p:cNvSpPr>
          <p:nvPr>
            <p:ph idx="1"/>
          </p:nvPr>
        </p:nvSpPr>
        <p:spPr/>
        <p:txBody>
          <a:bodyPr/>
          <a:lstStyle/>
          <a:p>
            <a:r>
              <a:rPr lang="en-US" dirty="0" smtClean="0"/>
              <a:t>You have to know the business model!</a:t>
            </a:r>
          </a:p>
          <a:p>
            <a:r>
              <a:rPr lang="en-US" dirty="0" smtClean="0"/>
              <a:t>The “funnel” metaphor is a source of</a:t>
            </a:r>
            <a:br>
              <a:rPr lang="en-US" dirty="0" smtClean="0"/>
            </a:br>
            <a:r>
              <a:rPr lang="en-US" dirty="0" smtClean="0"/>
              <a:t>important measures to the business.</a:t>
            </a:r>
          </a:p>
          <a:p>
            <a:r>
              <a:rPr lang="en-US" dirty="0" smtClean="0"/>
              <a:t>Note that we are taking a “business process”</a:t>
            </a:r>
            <a:br>
              <a:rPr lang="en-US" dirty="0" smtClean="0"/>
            </a:br>
            <a:r>
              <a:rPr lang="en-US" dirty="0" smtClean="0"/>
              <a:t>view which cuts across what are probably lots</a:t>
            </a:r>
            <a:br>
              <a:rPr lang="en-US" dirty="0" smtClean="0"/>
            </a:br>
            <a:r>
              <a:rPr lang="en-US" dirty="0" smtClean="0"/>
              <a:t>of independent transactional systems.</a:t>
            </a:r>
            <a:endParaRPr lang="en-US" dirty="0"/>
          </a:p>
        </p:txBody>
      </p:sp>
    </p:spTree>
    <p:extLst>
      <p:ext uri="{BB962C8B-B14F-4D97-AF65-F5344CB8AC3E}">
        <p14:creationId xmlns:p14="http://schemas.microsoft.com/office/powerpoint/2010/main" val="262942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980" y="2231880"/>
            <a:ext cx="8182127" cy="421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Key performance indicators</a:t>
            </a:r>
            <a:endParaRPr lang="en-US" dirty="0"/>
          </a:p>
        </p:txBody>
      </p:sp>
      <p:sp>
        <p:nvSpPr>
          <p:cNvPr id="3" name="Content Placeholder 2"/>
          <p:cNvSpPr>
            <a:spLocks noGrp="1"/>
          </p:cNvSpPr>
          <p:nvPr>
            <p:ph idx="1"/>
          </p:nvPr>
        </p:nvSpPr>
        <p:spPr/>
        <p:txBody>
          <a:bodyPr/>
          <a:lstStyle/>
          <a:p>
            <a:r>
              <a:rPr lang="en-US" dirty="0" smtClean="0"/>
              <a:t>“Pain Points” are a good</a:t>
            </a:r>
            <a:br>
              <a:rPr lang="en-US" dirty="0" smtClean="0"/>
            </a:br>
            <a:r>
              <a:rPr lang="en-US" dirty="0" smtClean="0"/>
              <a:t>source of action items and</a:t>
            </a:r>
            <a:br>
              <a:rPr lang="en-US" dirty="0" smtClean="0"/>
            </a:br>
            <a:r>
              <a:rPr lang="en-US" dirty="0" smtClean="0"/>
              <a:t>information about priorities</a:t>
            </a:r>
          </a:p>
        </p:txBody>
      </p:sp>
    </p:spTree>
    <p:extLst>
      <p:ext uri="{BB962C8B-B14F-4D97-AF65-F5344CB8AC3E}">
        <p14:creationId xmlns:p14="http://schemas.microsoft.com/office/powerpoint/2010/main" val="340032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DW/BI governance</a:t>
            </a:r>
            <a:endParaRPr lang="en-US" dirty="0"/>
          </a:p>
        </p:txBody>
      </p:sp>
      <p:sp>
        <p:nvSpPr>
          <p:cNvPr id="3" name="Content Placeholder 2"/>
          <p:cNvSpPr>
            <a:spLocks noGrp="1"/>
          </p:cNvSpPr>
          <p:nvPr>
            <p:ph idx="1"/>
          </p:nvPr>
        </p:nvSpPr>
        <p:spPr>
          <a:xfrm>
            <a:off x="581193" y="2180496"/>
            <a:ext cx="3856054" cy="3678303"/>
          </a:xfrm>
        </p:spPr>
        <p:txBody>
          <a:bodyPr/>
          <a:lstStyle/>
          <a:p>
            <a:r>
              <a:rPr lang="en-US" dirty="0" smtClean="0"/>
              <a:t>DW/BI projects benefit from governance and organizational change management.</a:t>
            </a:r>
          </a:p>
          <a:p>
            <a:r>
              <a:rPr lang="en-US" dirty="0" smtClean="0"/>
              <a:t>Part of the benefit is shared responsibility – taking the heat off the IT department and getting the users to share the credit/blame.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7204" y="2093446"/>
            <a:ext cx="7711546" cy="43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50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t>
            </a:r>
            <a:r>
              <a:rPr lang="en-US" dirty="0" err="1" smtClean="0"/>
              <a:t>dw</a:t>
            </a:r>
            <a:r>
              <a:rPr lang="en-US" dirty="0" smtClean="0"/>
              <a:t>/bi capability via 3 </a:t>
            </a:r>
            <a:r>
              <a:rPr lang="en-US" dirty="0" err="1" smtClean="0"/>
              <a:t>kpis</a:t>
            </a:r>
            <a:endParaRPr lang="en-US" dirty="0"/>
          </a:p>
        </p:txBody>
      </p:sp>
      <p:sp>
        <p:nvSpPr>
          <p:cNvPr id="3" name="Content Placeholder 2"/>
          <p:cNvSpPr>
            <a:spLocks noGrp="1"/>
          </p:cNvSpPr>
          <p:nvPr>
            <p:ph idx="1"/>
          </p:nvPr>
        </p:nvSpPr>
        <p:spPr/>
        <p:txBody>
          <a:bodyPr/>
          <a:lstStyle/>
          <a:p>
            <a:r>
              <a:rPr lang="en-US" dirty="0" smtClean="0"/>
              <a:t>Cost Per Order</a:t>
            </a:r>
          </a:p>
          <a:p>
            <a:pPr lvl="1"/>
            <a:r>
              <a:rPr lang="en-US" dirty="0" smtClean="0"/>
              <a:t>Simple division</a:t>
            </a:r>
          </a:p>
          <a:p>
            <a:pPr lvl="1"/>
            <a:r>
              <a:rPr lang="en-US" dirty="0" smtClean="0"/>
              <a:t>Adding dimensions allows you to slice and dice more deeply</a:t>
            </a:r>
          </a:p>
          <a:p>
            <a:r>
              <a:rPr lang="en-US" dirty="0" smtClean="0"/>
              <a:t>Customer Lifetime Value</a:t>
            </a:r>
          </a:p>
          <a:p>
            <a:pPr lvl="1"/>
            <a:r>
              <a:rPr lang="en-US" dirty="0" smtClean="0"/>
              <a:t>Now you need to be able to link all events back to the customer</a:t>
            </a:r>
          </a:p>
          <a:p>
            <a:r>
              <a:rPr lang="en-US" dirty="0" smtClean="0"/>
              <a:t>Return on Promotional Investment</a:t>
            </a:r>
          </a:p>
          <a:p>
            <a:pPr lvl="1"/>
            <a:r>
              <a:rPr lang="en-US" dirty="0" smtClean="0"/>
              <a:t>Now all customers (and CLV) need to be traced back to the advertisement that brought them in</a:t>
            </a:r>
            <a:endParaRPr lang="en-US" dirty="0"/>
          </a:p>
        </p:txBody>
      </p:sp>
    </p:spTree>
    <p:extLst>
      <p:ext uri="{BB962C8B-B14F-4D97-AF65-F5344CB8AC3E}">
        <p14:creationId xmlns:p14="http://schemas.microsoft.com/office/powerpoint/2010/main" val="88141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What else struck you as interesting about this case?</a:t>
            </a:r>
            <a:endParaRPr lang="en-US" dirty="0"/>
          </a:p>
        </p:txBody>
      </p:sp>
    </p:spTree>
    <p:extLst>
      <p:ext uri="{BB962C8B-B14F-4D97-AF65-F5344CB8AC3E}">
        <p14:creationId xmlns:p14="http://schemas.microsoft.com/office/powerpoint/2010/main" val="293442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Introduce DW/BI</a:t>
            </a:r>
          </a:p>
          <a:p>
            <a:r>
              <a:rPr lang="en-US" dirty="0" smtClean="0"/>
              <a:t>Introduce star schemas</a:t>
            </a:r>
          </a:p>
          <a:p>
            <a:r>
              <a:rPr lang="en-US" dirty="0" smtClean="0"/>
              <a:t>Talk about DW/BI architectures</a:t>
            </a:r>
          </a:p>
          <a:p>
            <a:r>
              <a:rPr lang="en-US" dirty="0" smtClean="0"/>
              <a:t>Discuss the </a:t>
            </a:r>
            <a:r>
              <a:rPr lang="en-US" dirty="0" err="1" smtClean="0"/>
              <a:t>Guthy-Renker</a:t>
            </a:r>
            <a:r>
              <a:rPr lang="en-US" dirty="0" smtClean="0"/>
              <a:t> case</a:t>
            </a:r>
            <a:endParaRPr lang="en-US" dirty="0"/>
          </a:p>
        </p:txBody>
      </p:sp>
    </p:spTree>
    <p:extLst>
      <p:ext uri="{BB962C8B-B14F-4D97-AF65-F5344CB8AC3E}">
        <p14:creationId xmlns:p14="http://schemas.microsoft.com/office/powerpoint/2010/main" val="36278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dirty="0" smtClean="0"/>
              <a:t>Operational </a:t>
            </a:r>
            <a:r>
              <a:rPr lang="en-US" dirty="0" smtClean="0"/>
              <a:t>and Informational </a:t>
            </a:r>
            <a:r>
              <a:rPr lang="en-US" dirty="0" smtClean="0"/>
              <a:t>database Systems</a:t>
            </a:r>
            <a:endParaRPr lang="en-US" dirty="0" smtClean="0"/>
          </a:p>
        </p:txBody>
      </p:sp>
      <p:sp>
        <p:nvSpPr>
          <p:cNvPr id="19459" name="Rectangle 3"/>
          <p:cNvSpPr>
            <a:spLocks noGrp="1" noChangeArrowheads="1"/>
          </p:cNvSpPr>
          <p:nvPr>
            <p:ph idx="1"/>
          </p:nvPr>
        </p:nvSpPr>
        <p:spPr/>
        <p:txBody>
          <a:bodyPr/>
          <a:lstStyle/>
          <a:p>
            <a:r>
              <a:rPr lang="en-US" altLang="en-US" b="1" dirty="0" smtClean="0"/>
              <a:t>Operational system </a:t>
            </a:r>
            <a:r>
              <a:rPr lang="en-US" altLang="en-US" dirty="0" smtClean="0"/>
              <a:t>– a system that is used to run a business in real time, based on current data; also called a system of record</a:t>
            </a:r>
          </a:p>
          <a:p>
            <a:pPr lvl="1"/>
            <a:r>
              <a:rPr lang="en-US" altLang="en-US" dirty="0" smtClean="0"/>
              <a:t>Also called “transaction processing”</a:t>
            </a:r>
          </a:p>
          <a:p>
            <a:pPr lvl="1"/>
            <a:endParaRPr lang="en-US" altLang="en-US" dirty="0" smtClean="0"/>
          </a:p>
          <a:p>
            <a:r>
              <a:rPr lang="en-US" altLang="en-US" b="1" dirty="0" smtClean="0"/>
              <a:t>Informational system </a:t>
            </a:r>
            <a:r>
              <a:rPr lang="en-US" altLang="en-US" dirty="0" smtClean="0"/>
              <a:t>– a system designed to support decision making based on historical point-in-time and prediction data for complex queries or data-mining applications</a:t>
            </a:r>
          </a:p>
          <a:p>
            <a:pPr lvl="1"/>
            <a:r>
              <a:rPr lang="en-US" altLang="en-US" dirty="0" smtClean="0"/>
              <a:t>Also called “analytical processing”</a:t>
            </a:r>
            <a:endParaRPr lang="en-US" altLang="en-US" dirty="0"/>
          </a:p>
        </p:txBody>
      </p:sp>
      <p:sp>
        <p:nvSpPr>
          <p:cNvPr id="5"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7C156D92-5B32-4AF3-8B22-888FB5DF1237}" type="slidenum">
              <a:rPr lang="en-US" altLang="en-US" smtClean="0"/>
              <a:pPr/>
              <a:t>3</a:t>
            </a:fld>
            <a:endParaRPr lang="en-US" altLang="en-US"/>
          </a:p>
        </p:txBody>
      </p:sp>
    </p:spTree>
    <p:extLst>
      <p:ext uri="{BB962C8B-B14F-4D97-AF65-F5344CB8AC3E}">
        <p14:creationId xmlns:p14="http://schemas.microsoft.com/office/powerpoint/2010/main" val="2198956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dirty="0" smtClean="0"/>
              <a:t>Why separate Operational and Informational Systems?</a:t>
            </a:r>
          </a:p>
        </p:txBody>
      </p:sp>
      <p:sp>
        <p:nvSpPr>
          <p:cNvPr id="19459" name="Rectangle 3"/>
          <p:cNvSpPr>
            <a:spLocks noGrp="1" noChangeArrowheads="1"/>
          </p:cNvSpPr>
          <p:nvPr>
            <p:ph idx="1"/>
          </p:nvPr>
        </p:nvSpPr>
        <p:spPr>
          <a:xfrm>
            <a:off x="581192" y="2180496"/>
            <a:ext cx="11029615" cy="4499437"/>
          </a:xfrm>
        </p:spPr>
        <p:txBody>
          <a:bodyPr>
            <a:normAutofit/>
          </a:bodyPr>
          <a:lstStyle/>
          <a:p>
            <a:r>
              <a:rPr lang="en-US" altLang="en-US" dirty="0" smtClean="0"/>
              <a:t>As mentioned last time, certain optimizations, such as the use of indexes, have a performanc</a:t>
            </a:r>
            <a:r>
              <a:rPr lang="en-US" altLang="en-US" dirty="0" smtClean="0"/>
              <a:t>e trade-off:</a:t>
            </a:r>
          </a:p>
          <a:p>
            <a:pPr lvl="1"/>
            <a:r>
              <a:rPr lang="en-US" altLang="en-US" dirty="0" smtClean="0"/>
              <a:t>Indexes make SELECT queries much faster, but</a:t>
            </a:r>
          </a:p>
          <a:p>
            <a:pPr lvl="1"/>
            <a:r>
              <a:rPr lang="en-US" altLang="en-US" dirty="0" smtClean="0"/>
              <a:t>Indexes make INSERT, UPDATE, DELETE queries much slower.</a:t>
            </a:r>
            <a:endParaRPr lang="en-US" altLang="en-US" dirty="0"/>
          </a:p>
          <a:p>
            <a:r>
              <a:rPr lang="en-US" altLang="en-US" dirty="0" smtClean="0"/>
              <a:t>Relational databases are </a:t>
            </a:r>
            <a:r>
              <a:rPr lang="en-US" altLang="en-US" b="1" dirty="0" smtClean="0"/>
              <a:t>consistent</a:t>
            </a:r>
            <a:r>
              <a:rPr lang="en-US" altLang="en-US" dirty="0" smtClean="0"/>
              <a:t>.  They </a:t>
            </a:r>
            <a:r>
              <a:rPr lang="en-US" altLang="en-US" dirty="0" smtClean="0"/>
              <a:t>enforce this consistency by locking the database while each transaction is processing.  </a:t>
            </a:r>
          </a:p>
          <a:p>
            <a:pPr lvl="1"/>
            <a:r>
              <a:rPr lang="en-US" altLang="en-US" dirty="0" smtClean="0"/>
              <a:t>Therefore if you are running a query that takes ten minutes to process, </a:t>
            </a:r>
            <a:r>
              <a:rPr lang="en-US" altLang="en-US" i="1" dirty="0" smtClean="0"/>
              <a:t>the entire business will be on hold </a:t>
            </a:r>
            <a:r>
              <a:rPr lang="en-US" altLang="en-US" dirty="0" smtClean="0"/>
              <a:t>waiting for access to the database.</a:t>
            </a:r>
            <a:endParaRPr lang="en-US" altLang="en-US" dirty="0"/>
          </a:p>
          <a:p>
            <a:r>
              <a:rPr lang="en-US" altLang="en-US" dirty="0" smtClean="0"/>
              <a:t>Analysts and managers interested in “the big picture” have a wider scope of concerns than any particular front-line worker.</a:t>
            </a:r>
            <a:endParaRPr lang="en-US" altLang="en-US" dirty="0"/>
          </a:p>
          <a:p>
            <a:r>
              <a:rPr lang="en-US" altLang="en-US" dirty="0" smtClean="0"/>
              <a:t>Therefore, it makes sense to create systems for data analysis that are </a:t>
            </a:r>
            <a:r>
              <a:rPr lang="en-US" altLang="en-US" b="1" dirty="0" smtClean="0"/>
              <a:t>broader in scope </a:t>
            </a:r>
            <a:r>
              <a:rPr lang="en-US" altLang="en-US" dirty="0" smtClean="0"/>
              <a:t>than transactional systems, </a:t>
            </a:r>
            <a:r>
              <a:rPr lang="en-US" altLang="en-US" b="1" dirty="0" smtClean="0"/>
              <a:t>physically separate </a:t>
            </a:r>
            <a:r>
              <a:rPr lang="en-US" altLang="en-US" dirty="0" smtClean="0"/>
              <a:t>so they don’t slow down the business, and </a:t>
            </a:r>
            <a:r>
              <a:rPr lang="en-US" altLang="en-US" b="1" dirty="0" smtClean="0"/>
              <a:t>optimized</a:t>
            </a:r>
            <a:r>
              <a:rPr lang="en-US" altLang="en-US" dirty="0" smtClean="0"/>
              <a:t> for SELECT queries.</a:t>
            </a:r>
            <a:endParaRPr lang="en-US" altLang="en-US" dirty="0" smtClean="0"/>
          </a:p>
        </p:txBody>
      </p:sp>
      <p:sp>
        <p:nvSpPr>
          <p:cNvPr id="5"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7C156D92-5B32-4AF3-8B22-888FB5DF1237}" type="slidenum">
              <a:rPr lang="en-US" altLang="en-US" smtClean="0"/>
              <a:pPr/>
              <a:t>4</a:t>
            </a:fld>
            <a:endParaRPr lang="en-US" altLang="en-US"/>
          </a:p>
        </p:txBody>
      </p:sp>
    </p:spTree>
    <p:extLst>
      <p:ext uri="{BB962C8B-B14F-4D97-AF65-F5344CB8AC3E}">
        <p14:creationId xmlns:p14="http://schemas.microsoft.com/office/powerpoint/2010/main" val="553641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5CB42D2-5798-4CD1-A7A0-9AE85A53D217}" type="slidenum">
              <a:rPr lang="en-US" altLang="en-US">
                <a:solidFill>
                  <a:srgbClr val="D38E27"/>
                </a:solidFill>
              </a:rPr>
              <a:pPr eaLnBrk="1" hangingPunct="1"/>
              <a:t>5</a:t>
            </a:fld>
            <a:endParaRPr lang="en-US" altLang="en-US">
              <a:solidFill>
                <a:srgbClr val="D38E27"/>
              </a:solidFill>
            </a:endParaRPr>
          </a:p>
        </p:txBody>
      </p:sp>
      <p:pic>
        <p:nvPicPr>
          <p:cNvPr id="20483"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990601"/>
            <a:ext cx="90297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148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data usage needs</a:t>
            </a:r>
            <a:endParaRPr lang="en-US" dirty="0"/>
          </a:p>
        </p:txBody>
      </p:sp>
      <p:sp>
        <p:nvSpPr>
          <p:cNvPr id="3" name="Content Placeholder 2"/>
          <p:cNvSpPr>
            <a:spLocks noGrp="1"/>
          </p:cNvSpPr>
          <p:nvPr>
            <p:ph sz="half" idx="1"/>
          </p:nvPr>
        </p:nvSpPr>
        <p:spPr/>
        <p:txBody>
          <a:bodyPr anchor="t"/>
          <a:lstStyle/>
          <a:p>
            <a:pPr marL="0" indent="0">
              <a:buNone/>
            </a:pPr>
            <a:r>
              <a:rPr lang="en-US" sz="2400" b="1" dirty="0" smtClean="0"/>
              <a:t>In Operational or Transactional Systems</a:t>
            </a:r>
          </a:p>
          <a:p>
            <a:r>
              <a:rPr lang="en-US" dirty="0" smtClean="0"/>
              <a:t>Most queries are INSERT, UPDATE, or DELETE</a:t>
            </a:r>
          </a:p>
          <a:p>
            <a:r>
              <a:rPr lang="en-US" dirty="0" smtClean="0"/>
              <a:t>Most queries do repetitive actions on </a:t>
            </a:r>
            <a:r>
              <a:rPr lang="en-US" b="1" dirty="0" smtClean="0"/>
              <a:t>one row </a:t>
            </a:r>
            <a:r>
              <a:rPr lang="en-US" dirty="0" smtClean="0"/>
              <a:t>at a time – taking orders, processing payments, shipping packages, etc.</a:t>
            </a:r>
          </a:p>
          <a:p>
            <a:r>
              <a:rPr lang="en-US" dirty="0" smtClean="0"/>
              <a:t>Data is in the form of “states” and discrete “events”:</a:t>
            </a:r>
          </a:p>
          <a:p>
            <a:pPr lvl="1"/>
            <a:r>
              <a:rPr lang="en-US" dirty="0" smtClean="0"/>
              <a:t>Example of state data:  </a:t>
            </a:r>
            <a:r>
              <a:rPr lang="en-US" u="sng" dirty="0" smtClean="0"/>
              <a:t>X has </a:t>
            </a:r>
            <a:r>
              <a:rPr lang="en-US" dirty="0" smtClean="0"/>
              <a:t>$100 in his account</a:t>
            </a:r>
          </a:p>
          <a:p>
            <a:pPr lvl="1"/>
            <a:r>
              <a:rPr lang="en-US" dirty="0" smtClean="0"/>
              <a:t>Example of event data: </a:t>
            </a:r>
            <a:r>
              <a:rPr lang="en-US" u="sng" dirty="0" smtClean="0"/>
              <a:t>X deposited </a:t>
            </a:r>
            <a:r>
              <a:rPr lang="en-US" dirty="0" smtClean="0"/>
              <a:t>$25 at time T</a:t>
            </a:r>
            <a:endParaRPr lang="en-US" dirty="0"/>
          </a:p>
        </p:txBody>
      </p:sp>
      <p:sp>
        <p:nvSpPr>
          <p:cNvPr id="4" name="Content Placeholder 3"/>
          <p:cNvSpPr>
            <a:spLocks noGrp="1"/>
          </p:cNvSpPr>
          <p:nvPr>
            <p:ph sz="half" idx="2"/>
          </p:nvPr>
        </p:nvSpPr>
        <p:spPr/>
        <p:txBody>
          <a:bodyPr anchor="t"/>
          <a:lstStyle/>
          <a:p>
            <a:pPr marL="0" indent="0">
              <a:buNone/>
            </a:pPr>
            <a:r>
              <a:rPr lang="en-US" sz="2400" b="1" dirty="0" smtClean="0"/>
              <a:t>In Informational or Analytical Systems</a:t>
            </a:r>
          </a:p>
          <a:p>
            <a:r>
              <a:rPr lang="en-US" dirty="0" smtClean="0"/>
              <a:t>Most queries start with SELECT and may involve many JOINs.</a:t>
            </a:r>
          </a:p>
          <a:p>
            <a:r>
              <a:rPr lang="en-US" dirty="0" smtClean="0"/>
              <a:t>Most queries process many, many rows at once, but may focus on </a:t>
            </a:r>
            <a:r>
              <a:rPr lang="en-US" b="1" dirty="0" smtClean="0"/>
              <a:t>one column </a:t>
            </a:r>
            <a:r>
              <a:rPr lang="en-US" dirty="0" smtClean="0"/>
              <a:t>at a time (such as dollar sales or units sold).</a:t>
            </a:r>
          </a:p>
          <a:p>
            <a:r>
              <a:rPr lang="en-US" dirty="0" smtClean="0"/>
              <a:t>Data is usually aggregated (summed) and needs to be “sliced and diced” by all kinds of dimensions.</a:t>
            </a:r>
          </a:p>
          <a:p>
            <a:pPr lvl="1"/>
            <a:r>
              <a:rPr lang="en-US" dirty="0" smtClean="0"/>
              <a:t>Example:  Sales of </a:t>
            </a:r>
            <a:r>
              <a:rPr lang="en-US" u="sng" dirty="0" smtClean="0"/>
              <a:t>Product X</a:t>
            </a:r>
            <a:r>
              <a:rPr lang="en-US" dirty="0" smtClean="0"/>
              <a:t> in </a:t>
            </a:r>
            <a:r>
              <a:rPr lang="en-US" u="sng" dirty="0" smtClean="0"/>
              <a:t>Store Y</a:t>
            </a:r>
            <a:r>
              <a:rPr lang="en-US" dirty="0" smtClean="0"/>
              <a:t> in </a:t>
            </a:r>
            <a:r>
              <a:rPr lang="en-US" u="sng" dirty="0" smtClean="0"/>
              <a:t>month Z</a:t>
            </a:r>
            <a:r>
              <a:rPr lang="en-US" dirty="0" smtClean="0"/>
              <a:t>: …</a:t>
            </a:r>
            <a:endParaRPr lang="en-US" dirty="0"/>
          </a:p>
        </p:txBody>
      </p:sp>
      <p:grpSp>
        <p:nvGrpSpPr>
          <p:cNvPr id="7" name="Group 6"/>
          <p:cNvGrpSpPr/>
          <p:nvPr/>
        </p:nvGrpSpPr>
        <p:grpSpPr>
          <a:xfrm>
            <a:off x="2622208" y="5990063"/>
            <a:ext cx="6762750" cy="762000"/>
            <a:chOff x="2622208" y="5990063"/>
            <a:chExt cx="6762750" cy="762000"/>
          </a:xfrm>
        </p:grpSpPr>
        <p:sp>
          <p:nvSpPr>
            <p:cNvPr id="5" name="Right Arrow 4"/>
            <p:cNvSpPr/>
            <p:nvPr/>
          </p:nvSpPr>
          <p:spPr>
            <a:xfrm>
              <a:off x="2622208" y="5990063"/>
              <a:ext cx="6762750" cy="76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p:cNvSpPr txBox="1"/>
            <p:nvPr/>
          </p:nvSpPr>
          <p:spPr>
            <a:xfrm>
              <a:off x="2733675" y="6186397"/>
              <a:ext cx="6372225" cy="369332"/>
            </a:xfrm>
            <a:prstGeom prst="rect">
              <a:avLst/>
            </a:prstGeom>
            <a:noFill/>
          </p:spPr>
          <p:txBody>
            <a:bodyPr wrap="square" rtlCol="0">
              <a:spAutoFit/>
            </a:bodyPr>
            <a:lstStyle/>
            <a:p>
              <a:r>
                <a:rPr lang="en-US" dirty="0" smtClean="0"/>
                <a:t>Transforming the data is the art and science of data warehousing!</a:t>
              </a:r>
              <a:endParaRPr lang="en-US" dirty="0"/>
            </a:p>
          </p:txBody>
        </p:sp>
      </p:grpSp>
    </p:spTree>
    <p:extLst>
      <p:ext uri="{BB962C8B-B14F-4D97-AF65-F5344CB8AC3E}">
        <p14:creationId xmlns:p14="http://schemas.microsoft.com/office/powerpoint/2010/main" val="204068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a:t>
            </a:r>
            <a:r>
              <a:rPr lang="en-US" dirty="0" err="1" smtClean="0"/>
              <a:t>Dw</a:t>
            </a:r>
            <a:r>
              <a:rPr lang="en-US" dirty="0" smtClean="0"/>
              <a:t>/bi?</a:t>
            </a:r>
            <a:endParaRPr lang="en-US" dirty="0"/>
          </a:p>
        </p:txBody>
      </p:sp>
      <p:sp>
        <p:nvSpPr>
          <p:cNvPr id="6" name="Content Placeholder 5"/>
          <p:cNvSpPr>
            <a:spLocks noGrp="1"/>
          </p:cNvSpPr>
          <p:nvPr>
            <p:ph idx="1"/>
          </p:nvPr>
        </p:nvSpPr>
        <p:spPr>
          <a:xfrm>
            <a:off x="581192" y="2180496"/>
            <a:ext cx="11029615" cy="4258805"/>
          </a:xfrm>
        </p:spPr>
        <p:txBody>
          <a:bodyPr>
            <a:normAutofit lnSpcReduction="10000"/>
          </a:bodyPr>
          <a:lstStyle/>
          <a:p>
            <a:r>
              <a:rPr lang="en-US" altLang="en-US" dirty="0" smtClean="0"/>
              <a:t>A </a:t>
            </a:r>
            <a:r>
              <a:rPr lang="en-US" altLang="en-US" b="1" dirty="0" smtClean="0"/>
              <a:t>Data </a:t>
            </a:r>
            <a:r>
              <a:rPr lang="en-US" altLang="en-US" b="1" dirty="0"/>
              <a:t>Warehouse </a:t>
            </a:r>
            <a:r>
              <a:rPr lang="en-US" altLang="en-US" dirty="0" smtClean="0"/>
              <a:t>may be defined as “a </a:t>
            </a:r>
            <a:r>
              <a:rPr lang="en-US" altLang="en-US" dirty="0"/>
              <a:t>subject-oriented, integrated, time-variant, non-updatable collection of data used in support of management decision-making </a:t>
            </a:r>
            <a:r>
              <a:rPr lang="en-US" altLang="en-US" dirty="0" smtClean="0"/>
              <a:t>processes”</a:t>
            </a:r>
            <a:endParaRPr lang="en-US" altLang="en-US" dirty="0"/>
          </a:p>
          <a:p>
            <a:pPr lvl="2"/>
            <a:r>
              <a:rPr lang="en-US" altLang="en-US" dirty="0"/>
              <a:t>Subject-oriented: e.g. customers, patients, students, products</a:t>
            </a:r>
          </a:p>
          <a:p>
            <a:pPr lvl="2"/>
            <a:r>
              <a:rPr lang="en-US" altLang="en-US" dirty="0"/>
              <a:t>Integrated: consistent naming conventions, formats, encoding structures; from multiple data sources</a:t>
            </a:r>
          </a:p>
          <a:p>
            <a:pPr lvl="2"/>
            <a:r>
              <a:rPr lang="en-US" altLang="en-US" dirty="0"/>
              <a:t>Time-variant: can study trends and changes</a:t>
            </a:r>
          </a:p>
          <a:p>
            <a:pPr lvl="2"/>
            <a:r>
              <a:rPr lang="en-US" altLang="en-US" dirty="0"/>
              <a:t>Non-updatable: read-only, periodically </a:t>
            </a:r>
            <a:r>
              <a:rPr lang="en-US" altLang="en-US" dirty="0" smtClean="0"/>
              <a:t>refreshed</a:t>
            </a:r>
          </a:p>
          <a:p>
            <a:pPr lvl="2"/>
            <a:endParaRPr lang="en-US" altLang="en-US" dirty="0"/>
          </a:p>
          <a:p>
            <a:r>
              <a:rPr lang="en-US" altLang="en-US" b="1" dirty="0" smtClean="0"/>
              <a:t>Business Intelligence </a:t>
            </a:r>
            <a:r>
              <a:rPr lang="en-US" altLang="en-US" dirty="0" smtClean="0"/>
              <a:t>may be defined as “a broad category of applications, technologies, and process for gathering, storing accessing and analyzing data to help business users make better decisions”</a:t>
            </a:r>
          </a:p>
          <a:p>
            <a:endParaRPr lang="en-US" altLang="en-US" dirty="0"/>
          </a:p>
          <a:p>
            <a:r>
              <a:rPr lang="en-US" altLang="en-US" dirty="0" smtClean="0"/>
              <a:t>Kimball’s “restaurant” metaphor (pp.23-26) may be helpful here:  data warehousing (including ETL) is “</a:t>
            </a:r>
            <a:r>
              <a:rPr lang="en-US" altLang="en-US" b="1" dirty="0" smtClean="0"/>
              <a:t>the kitchen</a:t>
            </a:r>
            <a:r>
              <a:rPr lang="en-US" altLang="en-US" dirty="0" smtClean="0"/>
              <a:t>” where data is prepared, while business intelligence is “</a:t>
            </a:r>
            <a:r>
              <a:rPr lang="en-US" altLang="en-US" b="1" dirty="0" smtClean="0"/>
              <a:t>the dining room</a:t>
            </a:r>
            <a:r>
              <a:rPr lang="en-US" altLang="en-US" dirty="0" smtClean="0"/>
              <a:t>” or presentation area where data products and services are provided to users.</a:t>
            </a:r>
            <a:endParaRPr lang="en-US" altLang="en-US" dirty="0"/>
          </a:p>
        </p:txBody>
      </p:sp>
    </p:spTree>
    <p:extLst>
      <p:ext uri="{BB962C8B-B14F-4D97-AF65-F5344CB8AC3E}">
        <p14:creationId xmlns:p14="http://schemas.microsoft.com/office/powerpoint/2010/main" val="31892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about </a:t>
            </a:r>
            <a:r>
              <a:rPr lang="en-US" dirty="0" err="1" smtClean="0"/>
              <a:t>dw</a:t>
            </a:r>
            <a:r>
              <a:rPr lang="en-US" dirty="0" smtClean="0"/>
              <a:t>/bi</a:t>
            </a:r>
            <a:endParaRPr lang="en-US" dirty="0"/>
          </a:p>
        </p:txBody>
      </p:sp>
      <p:sp>
        <p:nvSpPr>
          <p:cNvPr id="3" name="Content Placeholder 2"/>
          <p:cNvSpPr>
            <a:spLocks noGrp="1"/>
          </p:cNvSpPr>
          <p:nvPr>
            <p:ph idx="1"/>
          </p:nvPr>
        </p:nvSpPr>
        <p:spPr/>
        <p:txBody>
          <a:bodyPr/>
          <a:lstStyle/>
          <a:p>
            <a:r>
              <a:rPr lang="en-US" dirty="0" smtClean="0"/>
              <a:t>DW/BI is not an IT initiative, it’s a business initiative and must be led by business.</a:t>
            </a:r>
          </a:p>
          <a:p>
            <a:endParaRPr lang="en-US" dirty="0" smtClean="0"/>
          </a:p>
          <a:p>
            <a:r>
              <a:rPr lang="en-US" dirty="0" smtClean="0"/>
              <a:t>What was the difference between </a:t>
            </a:r>
            <a:r>
              <a:rPr lang="en-US" dirty="0" err="1" smtClean="0"/>
              <a:t>Guthy-Renker’s</a:t>
            </a:r>
            <a:r>
              <a:rPr lang="en-US" dirty="0" smtClean="0"/>
              <a:t> first and second BI projects?</a:t>
            </a:r>
          </a:p>
          <a:p>
            <a:endParaRPr lang="en-US" dirty="0"/>
          </a:p>
          <a:p>
            <a:r>
              <a:rPr lang="en-US" dirty="0" smtClean="0"/>
              <a:t>Kimball’s “publishing house” metaphor (pp.5-6) suggests:</a:t>
            </a:r>
          </a:p>
          <a:p>
            <a:pPr lvl="1"/>
            <a:r>
              <a:rPr lang="en-US" dirty="0" smtClean="0"/>
              <a:t>First you need to understand the readers (BI users).</a:t>
            </a:r>
          </a:p>
          <a:p>
            <a:pPr lvl="1"/>
            <a:r>
              <a:rPr lang="en-US" dirty="0" smtClean="0"/>
              <a:t>Then you produce high quality content (information, analytics) that suits their needs.</a:t>
            </a:r>
          </a:p>
          <a:p>
            <a:pPr lvl="1"/>
            <a:r>
              <a:rPr lang="en-US" dirty="0" smtClean="0"/>
              <a:t>And you need to sustain and justify continuation of the </a:t>
            </a:r>
            <a:r>
              <a:rPr lang="en-US" dirty="0" err="1" smtClean="0"/>
              <a:t>intiative</a:t>
            </a:r>
            <a:r>
              <a:rPr lang="en-US" dirty="0" smtClean="0"/>
              <a:t>.</a:t>
            </a:r>
            <a:endParaRPr lang="en-US" dirty="0"/>
          </a:p>
        </p:txBody>
      </p:sp>
    </p:spTree>
    <p:extLst>
      <p:ext uri="{BB962C8B-B14F-4D97-AF65-F5344CB8AC3E}">
        <p14:creationId xmlns:p14="http://schemas.microsoft.com/office/powerpoint/2010/main" val="170536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 modeling</a:t>
            </a:r>
            <a:endParaRPr lang="en-US" dirty="0"/>
          </a:p>
        </p:txBody>
      </p:sp>
      <p:sp>
        <p:nvSpPr>
          <p:cNvPr id="3" name="Content Placeholder 2"/>
          <p:cNvSpPr>
            <a:spLocks noGrp="1"/>
          </p:cNvSpPr>
          <p:nvPr>
            <p:ph idx="1"/>
          </p:nvPr>
        </p:nvSpPr>
        <p:spPr/>
        <p:txBody>
          <a:bodyPr>
            <a:normAutofit lnSpcReduction="10000"/>
          </a:bodyPr>
          <a:lstStyle/>
          <a:p>
            <a:r>
              <a:rPr lang="en-US" dirty="0" smtClean="0"/>
              <a:t>Data models for DW/BI are “dimensional” models.</a:t>
            </a:r>
          </a:p>
          <a:p>
            <a:r>
              <a:rPr lang="en-US" dirty="0" smtClean="0"/>
              <a:t>They are not “normalized to 3NF” like the transactional databases you would use in building an operational system like a website.</a:t>
            </a:r>
          </a:p>
          <a:p>
            <a:endParaRPr lang="en-US" dirty="0"/>
          </a:p>
          <a:p>
            <a:r>
              <a:rPr lang="en-US" dirty="0" smtClean="0"/>
              <a:t>Instead, the data model is a “star schema” consisting of </a:t>
            </a:r>
            <a:r>
              <a:rPr lang="en-US" b="1" dirty="0" smtClean="0"/>
              <a:t>fact</a:t>
            </a:r>
            <a:r>
              <a:rPr lang="en-US" dirty="0" smtClean="0"/>
              <a:t> tables and </a:t>
            </a:r>
            <a:r>
              <a:rPr lang="en-US" b="1" dirty="0" smtClean="0"/>
              <a:t>dimension</a:t>
            </a:r>
            <a:r>
              <a:rPr lang="en-US" dirty="0" smtClean="0"/>
              <a:t> tables.</a:t>
            </a:r>
          </a:p>
          <a:p>
            <a:endParaRPr lang="en-US" dirty="0"/>
          </a:p>
          <a:p>
            <a:r>
              <a:rPr lang="en-US" dirty="0" smtClean="0"/>
              <a:t>Dimensional models address two objectives:</a:t>
            </a:r>
          </a:p>
          <a:p>
            <a:pPr lvl="1"/>
            <a:r>
              <a:rPr lang="en-US" b="1" dirty="0" smtClean="0"/>
              <a:t>Data is understandable to business users </a:t>
            </a:r>
            <a:r>
              <a:rPr lang="en-US" dirty="0" smtClean="0"/>
              <a:t>(so they can use it without depending on IT).</a:t>
            </a:r>
          </a:p>
          <a:p>
            <a:pPr lvl="1"/>
            <a:r>
              <a:rPr lang="en-US" b="1" dirty="0" smtClean="0"/>
              <a:t>Queries are as fast as possible</a:t>
            </a:r>
            <a:r>
              <a:rPr lang="en-US" dirty="0" smtClean="0"/>
              <a:t>.</a:t>
            </a:r>
          </a:p>
          <a:p>
            <a:r>
              <a:rPr lang="en-US" dirty="0" smtClean="0"/>
              <a:t>But, dimensional models can result in gigantic databases.</a:t>
            </a:r>
            <a:endParaRPr lang="en-US" dirty="0"/>
          </a:p>
        </p:txBody>
      </p:sp>
    </p:spTree>
    <p:extLst>
      <p:ext uri="{BB962C8B-B14F-4D97-AF65-F5344CB8AC3E}">
        <p14:creationId xmlns:p14="http://schemas.microsoft.com/office/powerpoint/2010/main" val="19233239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1837</TotalTime>
  <Words>1323</Words>
  <Application>Microsoft Office PowerPoint</Application>
  <PresentationFormat>Widescreen</PresentationFormat>
  <Paragraphs>118</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Tahoma</vt:lpstr>
      <vt:lpstr>Wingdings 2</vt:lpstr>
      <vt:lpstr>Dividend</vt:lpstr>
      <vt:lpstr>Intro to Data Warehousing and Business Intelligence (aka DW/BI)</vt:lpstr>
      <vt:lpstr>Objectives</vt:lpstr>
      <vt:lpstr>Operational and Informational database Systems</vt:lpstr>
      <vt:lpstr>Why separate Operational and Informational Systems?</vt:lpstr>
      <vt:lpstr>PowerPoint Presentation</vt:lpstr>
      <vt:lpstr>Different data usage needs</vt:lpstr>
      <vt:lpstr>What’s Dw/bi?</vt:lpstr>
      <vt:lpstr>Key points about dw/bi</vt:lpstr>
      <vt:lpstr>Dimensional modeling</vt:lpstr>
      <vt:lpstr>Star schema</vt:lpstr>
      <vt:lpstr>PowerPoint Presentation</vt:lpstr>
      <vt:lpstr>PowerPoint Presentation</vt:lpstr>
      <vt:lpstr>PowerPoint Presentation</vt:lpstr>
      <vt:lpstr>DW/BI architectures</vt:lpstr>
      <vt:lpstr>Guthy-Renker Case</vt:lpstr>
      <vt:lpstr>Key performance indicators</vt:lpstr>
      <vt:lpstr>DW/BI governance</vt:lpstr>
      <vt:lpstr>Evolution of dw/bi capability via 3 kpis</vt:lpstr>
      <vt:lpstr>discussion</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177</cp:revision>
  <dcterms:created xsi:type="dcterms:W3CDTF">2014-05-16T21:14:09Z</dcterms:created>
  <dcterms:modified xsi:type="dcterms:W3CDTF">2014-09-24T23:25:31Z</dcterms:modified>
</cp:coreProperties>
</file>