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71" r:id="rId14"/>
    <p:sldId id="272" r:id="rId15"/>
    <p:sldId id="268" r:id="rId16"/>
    <p:sldId id="269" r:id="rId17"/>
    <p:sldId id="275" r:id="rId18"/>
    <p:sldId id="270" r:id="rId19"/>
    <p:sldId id="274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HlFDgci9F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Warehouse Appliance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Alex Neumann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Exalytics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"/>
            <a:ext cx="4038600" cy="244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5334000" cy="4718304"/>
          </a:xfrm>
        </p:spPr>
        <p:txBody>
          <a:bodyPr/>
          <a:lstStyle/>
          <a:p>
            <a:r>
              <a:rPr lang="en-US" dirty="0" smtClean="0"/>
              <a:t>“best-in-class hardware, market leading business intelligence software and in-memory database technology”-Oracle</a:t>
            </a:r>
          </a:p>
          <a:p>
            <a:r>
              <a:rPr lang="en-US" dirty="0" smtClean="0"/>
              <a:t>Specifications</a:t>
            </a:r>
          </a:p>
          <a:p>
            <a:pPr lvl="1"/>
            <a:r>
              <a:rPr lang="en-US" dirty="0" smtClean="0"/>
              <a:t>4 TB of RAM</a:t>
            </a:r>
          </a:p>
          <a:p>
            <a:pPr lvl="1"/>
            <a:r>
              <a:rPr lang="en-US" dirty="0" smtClean="0"/>
              <a:t>6.4 TB of </a:t>
            </a:r>
            <a:r>
              <a:rPr lang="en-US" dirty="0" err="1" smtClean="0"/>
              <a:t>PCIe</a:t>
            </a:r>
            <a:r>
              <a:rPr lang="en-US" dirty="0" smtClean="0"/>
              <a:t> Flash memory</a:t>
            </a:r>
          </a:p>
          <a:p>
            <a:pPr lvl="1"/>
            <a:r>
              <a:rPr lang="en-US" dirty="0" smtClean="0"/>
              <a:t>9.6 TB of disk capacity</a:t>
            </a:r>
          </a:p>
          <a:p>
            <a:pPr lvl="1"/>
            <a:r>
              <a:rPr lang="en-US" dirty="0" smtClean="0"/>
              <a:t>128 CPU cores</a:t>
            </a:r>
          </a:p>
        </p:txBody>
      </p:sp>
    </p:spTree>
    <p:extLst>
      <p:ext uri="{BB962C8B-B14F-4D97-AF65-F5344CB8AC3E}">
        <p14:creationId xmlns:p14="http://schemas.microsoft.com/office/powerpoint/2010/main" val="31767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Appliance vs Do-it-yourself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02187"/>
            <a:ext cx="4413926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476" y="2540287"/>
            <a:ext cx="3720424" cy="282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20574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Oracle Big Data Appliance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1924734"/>
            <a:ext cx="2057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Do-It-Yourself</a:t>
            </a:r>
          </a:p>
          <a:p>
            <a:pPr algn="ctr"/>
            <a:r>
              <a:rPr lang="en-US" sz="1600" dirty="0" smtClean="0"/>
              <a:t>HP + Cloudera 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115070" y="6096000"/>
            <a:ext cx="319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*SW = Software subscription for</a:t>
            </a:r>
          </a:p>
          <a:p>
            <a:r>
              <a:rPr lang="en-US" dirty="0" smtClean="0"/>
              <a:t>Cloudera Enterprise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1" y="5377933"/>
            <a:ext cx="16658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$728,150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36059" y="5538489"/>
            <a:ext cx="13500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$981,780</a:t>
            </a:r>
            <a:endParaRPr lang="en-US" sz="2400" dirty="0"/>
          </a:p>
        </p:txBody>
      </p:sp>
      <p:cxnSp>
        <p:nvCxnSpPr>
          <p:cNvPr id="6" name="Straight Connector 5"/>
          <p:cNvCxnSpPr>
            <a:stCxn id="11" idx="0"/>
          </p:cNvCxnSpPr>
          <p:nvPr/>
        </p:nvCxnSpPr>
        <p:spPr>
          <a:xfrm flipV="1">
            <a:off x="6711084" y="5268099"/>
            <a:ext cx="1235266" cy="270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3"/>
          </p:cNvCxnSpPr>
          <p:nvPr/>
        </p:nvCxnSpPr>
        <p:spPr>
          <a:xfrm flipV="1">
            <a:off x="7386109" y="5257802"/>
            <a:ext cx="560241" cy="511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506663" y="4953000"/>
            <a:ext cx="1531937" cy="424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037418" y="4953000"/>
            <a:ext cx="1001182" cy="623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option is better? Depends.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Money</a:t>
            </a:r>
            <a:r>
              <a:rPr lang="en-US" dirty="0" smtClean="0"/>
              <a:t> - Buying any data appliance has a big upfront investment</a:t>
            </a:r>
          </a:p>
          <a:p>
            <a:pPr lvl="1"/>
            <a:r>
              <a:rPr lang="en-US" dirty="0"/>
              <a:t>Small to medium sized companies cannot always afford upfront costs</a:t>
            </a:r>
          </a:p>
          <a:p>
            <a:r>
              <a:rPr lang="en-US" b="1" dirty="0" smtClean="0"/>
              <a:t>Time </a:t>
            </a:r>
            <a:r>
              <a:rPr lang="en-US" dirty="0" smtClean="0"/>
              <a:t>– appliances will be up-and-running very quickly compared to DIY projects</a:t>
            </a:r>
            <a:endParaRPr lang="en-US" b="1" dirty="0" smtClean="0"/>
          </a:p>
          <a:p>
            <a:r>
              <a:rPr lang="en-US" b="1" dirty="0" smtClean="0"/>
              <a:t>Support / Maintenance </a:t>
            </a:r>
            <a:r>
              <a:rPr lang="en-US" dirty="0" smtClean="0"/>
              <a:t>–</a:t>
            </a:r>
          </a:p>
          <a:p>
            <a:pPr lvl="1"/>
            <a:r>
              <a:rPr lang="en-US" b="1" dirty="0" smtClean="0"/>
              <a:t>Appliance </a:t>
            </a:r>
            <a:r>
              <a:rPr lang="en-US" dirty="0" smtClean="0"/>
              <a:t>– you have one dedicated vendor offering you support</a:t>
            </a:r>
          </a:p>
          <a:p>
            <a:pPr lvl="1"/>
            <a:r>
              <a:rPr lang="en-US" b="1" dirty="0" smtClean="0"/>
              <a:t>DIY </a:t>
            </a:r>
            <a:r>
              <a:rPr lang="en-US" dirty="0" smtClean="0"/>
              <a:t>– hardware vendor, OS vendor, Hadoop vendor, encryption/security vendor, database vendor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SAP HANA (High-Performance Analytic Appliance)</a:t>
            </a:r>
            <a:endParaRPr lang="en-US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3" t="22144" r="16627" b="6808"/>
          <a:stretch/>
        </p:blipFill>
        <p:spPr bwMode="auto">
          <a:xfrm>
            <a:off x="1724025" y="1447800"/>
            <a:ext cx="53530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3050" y="609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ERP, CRM, SRM &amp; SCM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67000" y="5772150"/>
            <a:ext cx="0" cy="2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3781425"/>
            <a:ext cx="13716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On-Premise or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appliances are available for </a:t>
            </a:r>
            <a:r>
              <a:rPr lang="en-US" dirty="0" err="1" smtClean="0"/>
              <a:t>on-premise</a:t>
            </a:r>
            <a:r>
              <a:rPr lang="en-US" dirty="0" smtClean="0"/>
              <a:t> deployment, in the cloud or a hybrid solution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7" t="6297" r="12500" b="65370"/>
          <a:stretch/>
        </p:blipFill>
        <p:spPr bwMode="auto">
          <a:xfrm>
            <a:off x="333375" y="2547761"/>
            <a:ext cx="8077200" cy="25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1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Columnar Database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NOT</a:t>
            </a:r>
            <a:r>
              <a:rPr lang="en-US" dirty="0" smtClean="0"/>
              <a:t> the same as the NoSQL Column-store technology we saw in Martin Fowler’s NoSQL video, but </a:t>
            </a:r>
            <a:r>
              <a:rPr lang="en-US" b="1" dirty="0" smtClean="0"/>
              <a:t>similar</a:t>
            </a:r>
          </a:p>
          <a:p>
            <a:r>
              <a:rPr lang="en-US" dirty="0"/>
              <a:t>Still relational (but not row-oriented</a:t>
            </a:r>
            <a:r>
              <a:rPr lang="en-US" dirty="0" smtClean="0"/>
              <a:t>) and has a schema</a:t>
            </a:r>
          </a:p>
          <a:p>
            <a:r>
              <a:rPr lang="en-US" dirty="0" smtClean="0"/>
              <a:t>Becoming more popular for conducting analytics on Big Data</a:t>
            </a:r>
          </a:p>
          <a:p>
            <a:r>
              <a:rPr lang="en-US" dirty="0" smtClean="0"/>
              <a:t>Mainly used for </a:t>
            </a:r>
            <a:r>
              <a:rPr lang="en-US" b="1" dirty="0" smtClean="0"/>
              <a:t>OLAP</a:t>
            </a:r>
            <a:r>
              <a:rPr lang="en-US" dirty="0" smtClean="0"/>
              <a:t> (Online Analytical Processing) - requires only some of the columns, not the entire record</a:t>
            </a:r>
          </a:p>
          <a:p>
            <a:r>
              <a:rPr lang="en-US" dirty="0" smtClean="0"/>
              <a:t>Typically not used for </a:t>
            </a:r>
            <a:r>
              <a:rPr lang="en-US" b="1" dirty="0" smtClean="0"/>
              <a:t>OLTP</a:t>
            </a:r>
            <a:r>
              <a:rPr lang="en-US" dirty="0" smtClean="0"/>
              <a:t> – reads/writes require entire row of data, not just a few columns</a:t>
            </a:r>
          </a:p>
        </p:txBody>
      </p:sp>
    </p:spTree>
    <p:extLst>
      <p:ext uri="{BB962C8B-B14F-4D97-AF65-F5344CB8AC3E}">
        <p14:creationId xmlns:p14="http://schemas.microsoft.com/office/powerpoint/2010/main" val="31151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vs Row-Oriented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608467" cy="210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76454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2743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2743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75272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3450" y="500133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50008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50011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Reads much faster?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595874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1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Columnar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query performance when </a:t>
            </a:r>
            <a:r>
              <a:rPr lang="en-US" b="1" dirty="0" smtClean="0"/>
              <a:t>aggregating</a:t>
            </a:r>
            <a:r>
              <a:rPr lang="en-US" dirty="0" smtClean="0"/>
              <a:t> many rows for only a few columns</a:t>
            </a:r>
          </a:p>
          <a:p>
            <a:r>
              <a:rPr lang="en-US" b="1" dirty="0" smtClean="0"/>
              <a:t>Data Compression</a:t>
            </a:r>
            <a:r>
              <a:rPr lang="en-US" dirty="0" smtClean="0"/>
              <a:t> - each column block has uniform data which allows for size compression</a:t>
            </a:r>
          </a:p>
          <a:p>
            <a:r>
              <a:rPr lang="en-US" dirty="0" smtClean="0"/>
              <a:t>Increases the speed in which data is read into memory</a:t>
            </a:r>
          </a:p>
          <a:p>
            <a:r>
              <a:rPr lang="en-US" dirty="0" smtClean="0"/>
              <a:t>Allows for </a:t>
            </a:r>
            <a:r>
              <a:rPr lang="en-US" b="1" dirty="0" smtClean="0"/>
              <a:t>real-time</a:t>
            </a:r>
            <a:r>
              <a:rPr lang="en-US" dirty="0" smtClean="0"/>
              <a:t> analytic capabilities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Exadata</a:t>
            </a:r>
            <a:r>
              <a:rPr lang="en-US" dirty="0" smtClean="0"/>
              <a:t>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www.youtube.com/watch?v=ZHlFDgci9Fc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Data Warehouse Appliances?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Packaged, integrated platforms of hardware and software, designed to perform specified functions/workloads</a:t>
            </a:r>
          </a:p>
          <a:p>
            <a:r>
              <a:rPr lang="en-US" dirty="0" smtClean="0"/>
              <a:t>They include: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DBMS (Database management system)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16" y="4038600"/>
            <a:ext cx="5932487" cy="247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05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95600" y="2057400"/>
            <a:ext cx="3505200" cy="9906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Warehouse Appliance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Complete Data Warehouse Appliance</a:t>
            </a:r>
          </a:p>
          <a:p>
            <a:pPr lvl="1"/>
            <a:r>
              <a:rPr lang="en-US" dirty="0" smtClean="0"/>
              <a:t>Includes: hardware, software, database, operating system, server and storage</a:t>
            </a:r>
          </a:p>
          <a:p>
            <a:pPr lvl="1"/>
            <a:r>
              <a:rPr lang="en-US" dirty="0" smtClean="0"/>
              <a:t>Examples: Oracle </a:t>
            </a:r>
            <a:r>
              <a:rPr lang="en-US" dirty="0" err="1" smtClean="0"/>
              <a:t>Exadata</a:t>
            </a:r>
            <a:r>
              <a:rPr lang="en-US" dirty="0" smtClean="0"/>
              <a:t>, SAP HANA, IBM DB2</a:t>
            </a:r>
          </a:p>
          <a:p>
            <a:r>
              <a:rPr lang="en-US" b="1" dirty="0" smtClean="0"/>
              <a:t>Partial Data Warehouse Appliance</a:t>
            </a:r>
          </a:p>
          <a:p>
            <a:pPr lvl="1"/>
            <a:r>
              <a:rPr lang="en-US" dirty="0" smtClean="0"/>
              <a:t>Known as “software appliances”</a:t>
            </a:r>
          </a:p>
          <a:p>
            <a:pPr lvl="1"/>
            <a:r>
              <a:rPr lang="en-US" dirty="0" smtClean="0"/>
              <a:t>Specialize in Database management systems which easily integrate with other hardware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Kognitio</a:t>
            </a:r>
            <a:r>
              <a:rPr lang="en-US" dirty="0" smtClean="0"/>
              <a:t>, Aster Data (now part of Teradata)</a:t>
            </a:r>
          </a:p>
          <a:p>
            <a:r>
              <a:rPr lang="en-US" b="1" dirty="0" smtClean="0"/>
              <a:t>General Data Appliance</a:t>
            </a:r>
          </a:p>
          <a:p>
            <a:pPr lvl="1"/>
            <a:r>
              <a:rPr lang="en-US" dirty="0" smtClean="0"/>
              <a:t>Focus on providing software which compliments existing data warehouse environment in an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DWA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64732"/>
            <a:ext cx="8229600" cy="4812268"/>
          </a:xfrm>
        </p:spPr>
        <p:txBody>
          <a:bodyPr/>
          <a:lstStyle/>
          <a:p>
            <a:pPr marL="274320" lvl="1" indent="0">
              <a:buNone/>
            </a:pPr>
            <a:endParaRPr lang="en-US" b="1" dirty="0" smtClean="0"/>
          </a:p>
          <a:p>
            <a:r>
              <a:rPr lang="en-US" b="1" dirty="0" smtClean="0"/>
              <a:t>Workload optimized </a:t>
            </a:r>
            <a:r>
              <a:rPr lang="en-US" dirty="0" smtClean="0"/>
              <a:t>– optimized to deliver excellent performance for large reads, long table scans and complex queries</a:t>
            </a:r>
          </a:p>
          <a:p>
            <a:r>
              <a:rPr lang="en-US" b="1" dirty="0" smtClean="0"/>
              <a:t>Extreme Scalability </a:t>
            </a:r>
            <a:r>
              <a:rPr lang="en-US" dirty="0" smtClean="0"/>
              <a:t>– designed to scale and perform well on large data sets</a:t>
            </a:r>
          </a:p>
          <a:p>
            <a:r>
              <a:rPr lang="en-US" b="1" dirty="0" smtClean="0"/>
              <a:t>Highly Reliable </a:t>
            </a:r>
            <a:r>
              <a:rPr lang="en-US" dirty="0" smtClean="0"/>
              <a:t>– not susceptible to a single point of failure, hardware and software is optimized to function together</a:t>
            </a:r>
          </a:p>
          <a:p>
            <a:r>
              <a:rPr lang="en-US" b="1" dirty="0" smtClean="0"/>
              <a:t>Simplicity of Operation </a:t>
            </a:r>
            <a:r>
              <a:rPr lang="en-US" dirty="0" smtClean="0"/>
              <a:t>– simple to install, setup, configure and tune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519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Foster </a:t>
            </a:r>
            <a:r>
              <a:rPr lang="en-US" i="1" dirty="0" err="1" smtClean="0"/>
              <a:t>Hinshaw</a:t>
            </a:r>
            <a:r>
              <a:rPr lang="en-US" i="1" dirty="0" smtClean="0"/>
              <a:t>, founder of </a:t>
            </a:r>
            <a:r>
              <a:rPr lang="en-US" i="1" dirty="0" err="1" smtClean="0"/>
              <a:t>Netezza</a:t>
            </a:r>
            <a:r>
              <a:rPr lang="en-US" i="1" dirty="0"/>
              <a:t> </a:t>
            </a:r>
            <a:r>
              <a:rPr lang="en-US" i="1" dirty="0" smtClean="0"/>
              <a:t>(now part of IBM)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616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they fit in the Data Pipeline?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514600"/>
            <a:ext cx="1007390" cy="990600"/>
          </a:xfrm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4191000"/>
            <a:ext cx="1006475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9299" y="335589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System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5029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System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667000"/>
            <a:ext cx="1381589" cy="2362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24494" y="5075366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Warehouse Appliance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09800" y="3962400"/>
            <a:ext cx="45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91200" y="3962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67000" y="3777734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ETL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54" t="37805" r="41662" b="32927"/>
          <a:stretch/>
        </p:blipFill>
        <p:spPr bwMode="auto">
          <a:xfrm>
            <a:off x="7189107" y="3355896"/>
            <a:ext cx="81461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61" t="3255" r="41698" b="77233"/>
          <a:stretch/>
        </p:blipFill>
        <p:spPr bwMode="auto">
          <a:xfrm>
            <a:off x="7167792" y="2114550"/>
            <a:ext cx="8572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54" t="37805" r="41662" b="32927"/>
          <a:stretch/>
        </p:blipFill>
        <p:spPr bwMode="auto">
          <a:xfrm>
            <a:off x="7229473" y="4684712"/>
            <a:ext cx="81461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767513" y="418885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 applications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5538837"/>
            <a:ext cx="202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Business Reporting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86577" y="2819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205394" y="39624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95919" y="223468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“Black Box”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791200" y="3355896"/>
            <a:ext cx="838200" cy="3551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791200" y="4324648"/>
            <a:ext cx="838200" cy="2335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5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and Hadoop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appliance vendors use Hadoop as part of their platform, but it is not required</a:t>
            </a:r>
          </a:p>
          <a:p>
            <a:r>
              <a:rPr lang="en-US" dirty="0" smtClean="0"/>
              <a:t>Data Warehouse Appliances usually operate as a </a:t>
            </a:r>
            <a:r>
              <a:rPr lang="en-US" b="1" dirty="0" smtClean="0"/>
              <a:t>“Black Box”</a:t>
            </a:r>
          </a:p>
          <a:p>
            <a:pPr lvl="1"/>
            <a:r>
              <a:rPr lang="en-US" dirty="0"/>
              <a:t>Provides very limited access, to the internal workings of the appliance once it has been correctly tuned, configured and deployed by the vendor</a:t>
            </a:r>
          </a:p>
          <a:p>
            <a:r>
              <a:rPr lang="en-US" dirty="0" smtClean="0"/>
              <a:t>Why a “Black Box”?</a:t>
            </a:r>
          </a:p>
          <a:p>
            <a:pPr lvl="1"/>
            <a:r>
              <a:rPr lang="en-US" dirty="0" smtClean="0"/>
              <a:t>Not all software is open-source</a:t>
            </a:r>
          </a:p>
          <a:p>
            <a:pPr lvl="1"/>
            <a:r>
              <a:rPr lang="en-US" dirty="0" smtClean="0"/>
              <a:t>Big Data appliance vendors such as IBM, Oracle and SAP use proprietary technology</a:t>
            </a:r>
          </a:p>
          <a:p>
            <a:pPr lvl="1"/>
            <a:r>
              <a:rPr lang="en-US" dirty="0" smtClean="0"/>
              <a:t>Allows for easy setup, maintenance and simple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Appliance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</a:p>
          <a:p>
            <a:r>
              <a:rPr lang="en-US" dirty="0" smtClean="0"/>
              <a:t>MapReduce</a:t>
            </a:r>
          </a:p>
          <a:p>
            <a:r>
              <a:rPr lang="en-US" dirty="0" smtClean="0"/>
              <a:t>Hive</a:t>
            </a:r>
            <a:endParaRPr lang="en-US" dirty="0"/>
          </a:p>
          <a:p>
            <a:r>
              <a:rPr lang="en-US" dirty="0" smtClean="0"/>
              <a:t>Massively Parallel processing (MPP)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7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look like?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38100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3573" y="1905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Oracle </a:t>
            </a:r>
            <a:r>
              <a:rPr lang="en-US" dirty="0" err="1" smtClean="0"/>
              <a:t>Exadata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2514600"/>
            <a:ext cx="4505324" cy="300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0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Big Data Appliance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0" r="31817"/>
          <a:stretch/>
        </p:blipFill>
        <p:spPr bwMode="auto">
          <a:xfrm>
            <a:off x="6553200" y="2286000"/>
            <a:ext cx="1847851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6019800" cy="47183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18 Oracle’s Sun x86 servers</a:t>
            </a:r>
          </a:p>
          <a:p>
            <a:pPr lvl="1"/>
            <a:r>
              <a:rPr lang="en-US" dirty="0" smtClean="0"/>
              <a:t>288 CPU cores, 864 TB disk storage</a:t>
            </a:r>
          </a:p>
          <a:p>
            <a:r>
              <a:rPr lang="en-US" dirty="0" err="1" smtClean="0"/>
              <a:t>InfiniBand</a:t>
            </a:r>
            <a:endParaRPr lang="en-US" dirty="0" smtClean="0"/>
          </a:p>
          <a:p>
            <a:r>
              <a:rPr lang="en-US" dirty="0" smtClean="0"/>
              <a:t>Integrates: </a:t>
            </a:r>
          </a:p>
          <a:p>
            <a:pPr lvl="1"/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Oracle NoSQL database</a:t>
            </a:r>
          </a:p>
          <a:p>
            <a:pPr lvl="1"/>
            <a:r>
              <a:rPr lang="en-US" dirty="0" smtClean="0"/>
              <a:t>Oracle loader for Hadoop</a:t>
            </a:r>
          </a:p>
          <a:p>
            <a:pPr lvl="1"/>
            <a:r>
              <a:rPr lang="en-US" dirty="0" smtClean="0"/>
              <a:t>Cloudera Impala</a:t>
            </a:r>
          </a:p>
          <a:p>
            <a:pPr lvl="1"/>
            <a:r>
              <a:rPr lang="en-US" dirty="0" smtClean="0"/>
              <a:t>Oracle Linux</a:t>
            </a:r>
          </a:p>
          <a:p>
            <a:pPr lvl="1"/>
            <a:r>
              <a:rPr lang="en-US" dirty="0" smtClean="0"/>
              <a:t>Oracle Java</a:t>
            </a:r>
          </a:p>
          <a:p>
            <a:pPr lvl="1"/>
            <a:r>
              <a:rPr lang="en-US" dirty="0" smtClean="0"/>
              <a:t>Oracle R distribution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rgbClr val="424242"/>
      </a:dk1>
      <a:lt1>
        <a:sysClr val="window" lastClr="FFFFFF"/>
      </a:lt1>
      <a:dk2>
        <a:srgbClr val="2C395D"/>
      </a:dk2>
      <a:lt2>
        <a:srgbClr val="E4E9EF"/>
      </a:lt2>
      <a:accent1>
        <a:srgbClr val="2C395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542</TotalTime>
  <Words>685</Words>
  <Application>Microsoft Office PowerPoint</Application>
  <PresentationFormat>On-screen Show (4:3)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Clarity</vt:lpstr>
      <vt:lpstr>Data Warehouse Appliance</vt:lpstr>
      <vt:lpstr>What are Data Warehouse Appliances?</vt:lpstr>
      <vt:lpstr>Types of Data Warehouse Appliance</vt:lpstr>
      <vt:lpstr>Characteristics of DWA</vt:lpstr>
      <vt:lpstr>Where do they fit in the Data Pipeline?</vt:lpstr>
      <vt:lpstr>Hadoop and Hadoop Distributions</vt:lpstr>
      <vt:lpstr>Common Appliance Technologies</vt:lpstr>
      <vt:lpstr>What do they look like?</vt:lpstr>
      <vt:lpstr>Oracle Big Data Appliance</vt:lpstr>
      <vt:lpstr>Oracle Exalytics</vt:lpstr>
      <vt:lpstr>Appliance vs Do-it-yourself</vt:lpstr>
      <vt:lpstr>Which option is better? Depends.</vt:lpstr>
      <vt:lpstr>SAP HANA (High-Performance Analytic Appliance)</vt:lpstr>
      <vt:lpstr>On-Premise or Cloud</vt:lpstr>
      <vt:lpstr>Columnar Database </vt:lpstr>
      <vt:lpstr>Column vs Row-Oriented</vt:lpstr>
      <vt:lpstr>Why are Reads much faster?</vt:lpstr>
      <vt:lpstr>Benefits of Columnar Databases</vt:lpstr>
      <vt:lpstr>Oracle Exadata Video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Appliance</dc:title>
  <dc:creator>PhantomNew</dc:creator>
  <cp:lastModifiedBy>Joseph Clark</cp:lastModifiedBy>
  <cp:revision>26</cp:revision>
  <dcterms:created xsi:type="dcterms:W3CDTF">2006-08-16T00:00:00Z</dcterms:created>
  <dcterms:modified xsi:type="dcterms:W3CDTF">2014-12-03T20:50:55Z</dcterms:modified>
</cp:coreProperties>
</file>