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0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532" autoAdjust="0"/>
    <p:restoredTop sz="94660"/>
  </p:normalViewPr>
  <p:slideViewPr>
    <p:cSldViewPr snapToGrid="0">
      <p:cViewPr varScale="1">
        <p:scale>
          <a:sx n="97" d="100"/>
          <a:sy n="97" d="100"/>
        </p:scale>
        <p:origin x="96" y="2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775CEA3-C3E9-467D-A883-405A031319EF}" type="datetimeFigureOut">
              <a:rPr lang="en-US" smtClean="0"/>
              <a:t>12/1/2014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87684E0-08A3-4F41-B3BA-42BCDA09E5F4}" type="slidenum">
              <a:rPr lang="en-US" smtClean="0"/>
              <a:t>‹#›</a:t>
            </a:fld>
            <a:endParaRPr lang="en-US"/>
          </a:p>
        </p:txBody>
      </p:sp>
    </p:spTree>
    <p:extLst>
      <p:ext uri="{BB962C8B-B14F-4D97-AF65-F5344CB8AC3E}">
        <p14:creationId xmlns:p14="http://schemas.microsoft.com/office/powerpoint/2010/main" val="34774894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smtClean="0"/>
              <a:pPr/>
              <a:t>12/1/2014</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425734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12/1/2014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267721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smtClean="0"/>
              <a:pPr/>
              <a:t>12/1/2014</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72210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12/1/2014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378238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12/1/2014</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17853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12/1/2014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070493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12/1/2014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832187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smtClean="0"/>
              <a:pPr/>
              <a:t>12/1/2014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smtClean="0"/>
              <a:t>Click to edit Master title style</a:t>
            </a:r>
            <a:endParaRPr lang="en-US" dirty="0"/>
          </a:p>
        </p:txBody>
      </p:sp>
    </p:spTree>
    <p:extLst>
      <p:ext uri="{BB962C8B-B14F-4D97-AF65-F5344CB8AC3E}">
        <p14:creationId xmlns:p14="http://schemas.microsoft.com/office/powerpoint/2010/main" val="6808035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12/1/2014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803953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12/1/2014</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947015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12/1/2014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530935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smtClean="0"/>
              <a:pPr/>
              <a:t>12/1/2014</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16375069"/>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Big data </a:t>
            </a:r>
            <a:r>
              <a:rPr lang="en-US" dirty="0" err="1" smtClean="0"/>
              <a:t>analyics</a:t>
            </a:r>
            <a:endParaRPr lang="en-US" dirty="0"/>
          </a:p>
        </p:txBody>
      </p:sp>
      <p:sp>
        <p:nvSpPr>
          <p:cNvPr id="3" name="Subtitle 2"/>
          <p:cNvSpPr>
            <a:spLocks noGrp="1"/>
          </p:cNvSpPr>
          <p:nvPr>
            <p:ph type="subTitle" idx="1"/>
          </p:nvPr>
        </p:nvSpPr>
        <p:spPr/>
        <p:txBody>
          <a:bodyPr/>
          <a:lstStyle/>
          <a:p>
            <a:r>
              <a:rPr lang="en-US" dirty="0" smtClean="0"/>
              <a:t>CIS 355 ∙ Dr. Joseph Clark</a:t>
            </a:r>
            <a:br>
              <a:rPr lang="en-US" dirty="0" smtClean="0"/>
            </a:br>
            <a:r>
              <a:rPr lang="en-US" dirty="0" smtClean="0"/>
              <a:t>Ref: Kimball </a:t>
            </a:r>
            <a:r>
              <a:rPr lang="en-US" dirty="0" err="1" smtClean="0"/>
              <a:t>ch.</a:t>
            </a:r>
            <a:r>
              <a:rPr lang="en-US" dirty="0" smtClean="0"/>
              <a:t> 21</a:t>
            </a:r>
            <a:endParaRPr lang="en-US" dirty="0"/>
          </a:p>
        </p:txBody>
      </p:sp>
    </p:spTree>
    <p:extLst>
      <p:ext uri="{BB962C8B-B14F-4D97-AF65-F5344CB8AC3E}">
        <p14:creationId xmlns:p14="http://schemas.microsoft.com/office/powerpoint/2010/main" val="59577689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Final exam</a:t>
            </a:r>
            <a:endParaRPr lang="en-US" dirty="0"/>
          </a:p>
        </p:txBody>
      </p:sp>
      <p:sp>
        <p:nvSpPr>
          <p:cNvPr id="3" name="Content Placeholder 2"/>
          <p:cNvSpPr>
            <a:spLocks noGrp="1"/>
          </p:cNvSpPr>
          <p:nvPr>
            <p:ph idx="1"/>
          </p:nvPr>
        </p:nvSpPr>
        <p:spPr>
          <a:xfrm>
            <a:off x="581192" y="2180496"/>
            <a:ext cx="11029615" cy="4279298"/>
          </a:xfrm>
        </p:spPr>
        <p:txBody>
          <a:bodyPr>
            <a:normAutofit lnSpcReduction="10000"/>
          </a:bodyPr>
          <a:lstStyle/>
          <a:p>
            <a:r>
              <a:rPr lang="en-US" dirty="0" smtClean="0"/>
              <a:t>Final Exam is Monday, December 8, at 2:30-4:20pm</a:t>
            </a:r>
            <a:endParaRPr lang="en-US" dirty="0" smtClean="0"/>
          </a:p>
          <a:p>
            <a:r>
              <a:rPr lang="en-US" dirty="0" smtClean="0"/>
              <a:t>Content:  A mixed bag of topics from my lectures, student guest lectures, and videos.   Not all found in the Kimball book:</a:t>
            </a:r>
          </a:p>
          <a:p>
            <a:pPr lvl="1"/>
            <a:r>
              <a:rPr lang="en-US" dirty="0" smtClean="0"/>
              <a:t>My lecture on “the cloud” – </a:t>
            </a:r>
            <a:r>
              <a:rPr lang="en-US" dirty="0" err="1" smtClean="0"/>
              <a:t>IaaS</a:t>
            </a:r>
            <a:r>
              <a:rPr lang="en-US" dirty="0" smtClean="0"/>
              <a:t>/</a:t>
            </a:r>
            <a:r>
              <a:rPr lang="en-US" dirty="0" err="1" smtClean="0"/>
              <a:t>PaaS</a:t>
            </a:r>
            <a:r>
              <a:rPr lang="en-US" dirty="0" smtClean="0"/>
              <a:t>, distributed databases, CAP theorem</a:t>
            </a:r>
          </a:p>
          <a:p>
            <a:pPr lvl="1"/>
            <a:r>
              <a:rPr lang="en-US" dirty="0" smtClean="0"/>
              <a:t>Data formats (CSV, XML, JSON) and scripting languages</a:t>
            </a:r>
          </a:p>
          <a:p>
            <a:pPr lvl="1"/>
            <a:r>
              <a:rPr lang="en-US" dirty="0" smtClean="0"/>
              <a:t>NoSQL databases (&amp; the Martin Fowler video)</a:t>
            </a:r>
          </a:p>
          <a:p>
            <a:pPr lvl="1"/>
            <a:r>
              <a:rPr lang="en-US" dirty="0" err="1" smtClean="0"/>
              <a:t>MongoDB</a:t>
            </a:r>
            <a:r>
              <a:rPr lang="en-US" dirty="0" smtClean="0"/>
              <a:t> and MapReduce</a:t>
            </a:r>
          </a:p>
          <a:p>
            <a:pPr lvl="1"/>
            <a:r>
              <a:rPr lang="en-US" dirty="0" smtClean="0"/>
              <a:t>Hadoop vs Apache Spark</a:t>
            </a:r>
          </a:p>
          <a:p>
            <a:pPr lvl="1"/>
            <a:r>
              <a:rPr lang="en-US" dirty="0" smtClean="0"/>
              <a:t>Data Warehousing Appliances</a:t>
            </a:r>
          </a:p>
          <a:p>
            <a:pPr lvl="1"/>
            <a:r>
              <a:rPr lang="en-US" dirty="0" smtClean="0"/>
              <a:t>R vs Python</a:t>
            </a:r>
          </a:p>
          <a:p>
            <a:pPr lvl="1"/>
            <a:r>
              <a:rPr lang="en-US" dirty="0" smtClean="0"/>
              <a:t>Data Dive into a game API</a:t>
            </a:r>
          </a:p>
          <a:p>
            <a:pPr lvl="1"/>
            <a:r>
              <a:rPr lang="en-US" dirty="0" smtClean="0"/>
              <a:t>Big Data Analytics (Kimball </a:t>
            </a:r>
            <a:r>
              <a:rPr lang="en-US" dirty="0" err="1" smtClean="0"/>
              <a:t>ch.</a:t>
            </a:r>
            <a:r>
              <a:rPr lang="en-US" dirty="0" smtClean="0"/>
              <a:t> 21)</a:t>
            </a:r>
            <a:endParaRPr lang="en-US" dirty="0"/>
          </a:p>
        </p:txBody>
      </p:sp>
    </p:spTree>
    <p:extLst>
      <p:ext uri="{BB962C8B-B14F-4D97-AF65-F5344CB8AC3E}">
        <p14:creationId xmlns:p14="http://schemas.microsoft.com/office/powerpoint/2010/main" val="3346523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What’s “big data”?</a:t>
            </a:r>
            <a:endParaRPr lang="en-US" dirty="0"/>
          </a:p>
        </p:txBody>
      </p:sp>
      <p:sp>
        <p:nvSpPr>
          <p:cNvPr id="3" name="Content Placeholder 2"/>
          <p:cNvSpPr>
            <a:spLocks noGrp="1"/>
          </p:cNvSpPr>
          <p:nvPr>
            <p:ph idx="1"/>
          </p:nvPr>
        </p:nvSpPr>
        <p:spPr/>
        <p:txBody>
          <a:bodyPr/>
          <a:lstStyle/>
          <a:p>
            <a:r>
              <a:rPr lang="en-US" dirty="0" smtClean="0"/>
              <a:t>“Its </a:t>
            </a:r>
            <a:r>
              <a:rPr lang="en-US" dirty="0" smtClean="0">
                <a:solidFill>
                  <a:schemeClr val="accent2"/>
                </a:solidFill>
              </a:rPr>
              <a:t>bigness</a:t>
            </a:r>
            <a:r>
              <a:rPr lang="en-US" dirty="0" smtClean="0"/>
              <a:t> is actually not the most interesting characteristic.” (Kimball)</a:t>
            </a:r>
          </a:p>
          <a:p>
            <a:r>
              <a:rPr lang="en-US" dirty="0" smtClean="0"/>
              <a:t>Big data includes a number of </a:t>
            </a:r>
            <a:r>
              <a:rPr lang="en-US" dirty="0" smtClean="0">
                <a:solidFill>
                  <a:schemeClr val="accent2"/>
                </a:solidFill>
              </a:rPr>
              <a:t>use cases </a:t>
            </a:r>
            <a:r>
              <a:rPr lang="en-US" dirty="0" smtClean="0"/>
              <a:t>including:</a:t>
            </a:r>
          </a:p>
          <a:p>
            <a:pPr lvl="1"/>
            <a:r>
              <a:rPr lang="en-US" dirty="0" smtClean="0"/>
              <a:t>Search ranking</a:t>
            </a:r>
          </a:p>
          <a:p>
            <a:pPr lvl="1"/>
            <a:r>
              <a:rPr lang="en-US" dirty="0" smtClean="0"/>
              <a:t>Social media analytics</a:t>
            </a:r>
          </a:p>
          <a:p>
            <a:pPr lvl="1"/>
            <a:r>
              <a:rPr lang="en-US" dirty="0" smtClean="0"/>
              <a:t>Genomic analysis</a:t>
            </a:r>
          </a:p>
          <a:p>
            <a:pPr lvl="1"/>
            <a:r>
              <a:rPr lang="en-US" dirty="0" smtClean="0"/>
              <a:t>Smart meters</a:t>
            </a:r>
            <a:endParaRPr lang="en-US" dirty="0"/>
          </a:p>
          <a:p>
            <a:pPr lvl="1"/>
            <a:r>
              <a:rPr lang="en-US" dirty="0" smtClean="0"/>
              <a:t>etc. (see pp. 527-528)</a:t>
            </a:r>
          </a:p>
          <a:p>
            <a:r>
              <a:rPr lang="en-US" dirty="0" smtClean="0"/>
              <a:t>These require </a:t>
            </a:r>
            <a:r>
              <a:rPr lang="en-US" dirty="0" smtClean="0">
                <a:solidFill>
                  <a:schemeClr val="accent2"/>
                </a:solidFill>
              </a:rPr>
              <a:t>new types of data structures </a:t>
            </a:r>
            <a:r>
              <a:rPr lang="en-US" dirty="0" smtClean="0"/>
              <a:t>beyond simple tables, rows, and columns</a:t>
            </a:r>
          </a:p>
          <a:p>
            <a:r>
              <a:rPr lang="en-US" dirty="0" smtClean="0"/>
              <a:t>They require </a:t>
            </a:r>
            <a:r>
              <a:rPr lang="en-US" dirty="0" smtClean="0">
                <a:solidFill>
                  <a:schemeClr val="accent2"/>
                </a:solidFill>
              </a:rPr>
              <a:t>new types of queries </a:t>
            </a:r>
            <a:r>
              <a:rPr lang="en-US" dirty="0" smtClean="0"/>
              <a:t>beyond simple selecting, joining, and filtering</a:t>
            </a:r>
          </a:p>
        </p:txBody>
      </p:sp>
    </p:spTree>
    <p:extLst>
      <p:ext uri="{BB962C8B-B14F-4D97-AF65-F5344CB8AC3E}">
        <p14:creationId xmlns:p14="http://schemas.microsoft.com/office/powerpoint/2010/main" val="381532857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What’s “analytics”?</a:t>
            </a:r>
            <a:endParaRPr lang="en-US" dirty="0"/>
          </a:p>
        </p:txBody>
      </p:sp>
      <p:sp>
        <p:nvSpPr>
          <p:cNvPr id="3" name="Content Placeholder 2"/>
          <p:cNvSpPr>
            <a:spLocks noGrp="1"/>
          </p:cNvSpPr>
          <p:nvPr>
            <p:ph idx="1"/>
          </p:nvPr>
        </p:nvSpPr>
        <p:spPr/>
        <p:txBody>
          <a:bodyPr/>
          <a:lstStyle/>
          <a:p>
            <a:r>
              <a:rPr lang="en-US" dirty="0" smtClean="0"/>
              <a:t>The terms “business intelligence” or “analytics” refer to more than just analyzing data.</a:t>
            </a:r>
          </a:p>
          <a:p>
            <a:r>
              <a:rPr lang="en-US" dirty="0" smtClean="0"/>
              <a:t>In particular, they connote the </a:t>
            </a:r>
            <a:r>
              <a:rPr lang="en-US" dirty="0" smtClean="0">
                <a:solidFill>
                  <a:schemeClr val="accent2"/>
                </a:solidFill>
              </a:rPr>
              <a:t>creation of tools </a:t>
            </a:r>
            <a:r>
              <a:rPr lang="en-US" dirty="0" smtClean="0"/>
              <a:t>and products for business users to access the data or data analysis.  These tools need to be at least partially “</a:t>
            </a:r>
            <a:r>
              <a:rPr lang="en-US" dirty="0" smtClean="0">
                <a:solidFill>
                  <a:schemeClr val="accent2"/>
                </a:solidFill>
              </a:rPr>
              <a:t>self-service</a:t>
            </a:r>
            <a:r>
              <a:rPr lang="en-US" dirty="0" smtClean="0"/>
              <a:t>”.</a:t>
            </a:r>
          </a:p>
          <a:p>
            <a:r>
              <a:rPr lang="en-US" dirty="0" smtClean="0"/>
              <a:t>Compare a normalized relational database to a dimensional star schema.  They hold the same data, but the first requires complex queries and privileged knowledge of the data structure.  Only the IT department would be able to query it.  The second is designed to be a simple and self-evident data structure that can be queried with very basic SQL or with graphical tools.</a:t>
            </a:r>
          </a:p>
          <a:p>
            <a:r>
              <a:rPr lang="en-US" dirty="0" smtClean="0"/>
              <a:t>A business intelligence </a:t>
            </a:r>
            <a:r>
              <a:rPr lang="en-US" dirty="0" smtClean="0">
                <a:solidFill>
                  <a:schemeClr val="accent2"/>
                </a:solidFill>
              </a:rPr>
              <a:t>dashboard or automated report</a:t>
            </a:r>
            <a:r>
              <a:rPr lang="en-US" dirty="0" smtClean="0"/>
              <a:t>, with a dimensional data warehouse behind it, is the classic case of “analytics”.</a:t>
            </a:r>
          </a:p>
          <a:p>
            <a:r>
              <a:rPr lang="en-US" dirty="0" smtClean="0"/>
              <a:t>To do analytics, we need not only analyze the data, but also </a:t>
            </a:r>
            <a:r>
              <a:rPr lang="en-US" dirty="0" smtClean="0">
                <a:solidFill>
                  <a:schemeClr val="accent2"/>
                </a:solidFill>
              </a:rPr>
              <a:t>automate</a:t>
            </a:r>
            <a:r>
              <a:rPr lang="en-US" dirty="0" smtClean="0"/>
              <a:t> or “</a:t>
            </a:r>
            <a:r>
              <a:rPr lang="en-US" dirty="0" smtClean="0">
                <a:solidFill>
                  <a:schemeClr val="accent2"/>
                </a:solidFill>
              </a:rPr>
              <a:t>productize</a:t>
            </a:r>
            <a:r>
              <a:rPr lang="en-US" dirty="0" smtClean="0"/>
              <a:t>” our analysis.</a:t>
            </a:r>
            <a:endParaRPr lang="en-US" dirty="0"/>
          </a:p>
        </p:txBody>
      </p:sp>
    </p:spTree>
    <p:extLst>
      <p:ext uri="{BB962C8B-B14F-4D97-AF65-F5344CB8AC3E}">
        <p14:creationId xmlns:p14="http://schemas.microsoft.com/office/powerpoint/2010/main" val="371074865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Two architectures</a:t>
            </a:r>
            <a:endParaRPr lang="en-US" dirty="0"/>
          </a:p>
        </p:txBody>
      </p:sp>
      <p:sp>
        <p:nvSpPr>
          <p:cNvPr id="3" name="Content Placeholder 2"/>
          <p:cNvSpPr>
            <a:spLocks noGrp="1"/>
          </p:cNvSpPr>
          <p:nvPr>
            <p:ph idx="1"/>
          </p:nvPr>
        </p:nvSpPr>
        <p:spPr/>
        <p:txBody>
          <a:bodyPr/>
          <a:lstStyle/>
          <a:p>
            <a:r>
              <a:rPr lang="en-US" dirty="0" smtClean="0"/>
              <a:t>Kimball sees two ways to achieve Big Data </a:t>
            </a:r>
            <a:r>
              <a:rPr lang="en-US" dirty="0" err="1" smtClean="0"/>
              <a:t>Analyics</a:t>
            </a:r>
            <a:r>
              <a:rPr lang="en-US" dirty="0" smtClean="0"/>
              <a:t>:</a:t>
            </a:r>
          </a:p>
          <a:p>
            <a:pPr marL="666900" lvl="1" indent="-342900">
              <a:buFont typeface="+mj-lt"/>
              <a:buAutoNum type="arabicPeriod"/>
            </a:pPr>
            <a:r>
              <a:rPr lang="en-US" dirty="0" smtClean="0"/>
              <a:t>Extended RDBMS Architecture</a:t>
            </a:r>
          </a:p>
          <a:p>
            <a:pPr marL="936900" lvl="2" indent="-342900"/>
            <a:r>
              <a:rPr lang="en-US" dirty="0" smtClean="0"/>
              <a:t>Enable databases to store, and query, </a:t>
            </a:r>
            <a:r>
              <a:rPr lang="en-US" dirty="0" smtClean="0">
                <a:solidFill>
                  <a:schemeClr val="accent2"/>
                </a:solidFill>
              </a:rPr>
              <a:t>alternative structures of data </a:t>
            </a:r>
            <a:r>
              <a:rPr lang="en-US" dirty="0" smtClean="0"/>
              <a:t>(such as JSON and XML?) instead of just rows and columns.</a:t>
            </a:r>
          </a:p>
          <a:p>
            <a:pPr marL="936900" lvl="2" indent="-342900"/>
            <a:r>
              <a:rPr lang="en-US" dirty="0" smtClean="0"/>
              <a:t>Support the integration of </a:t>
            </a:r>
            <a:r>
              <a:rPr lang="en-US" dirty="0" smtClean="0">
                <a:solidFill>
                  <a:schemeClr val="accent2"/>
                </a:solidFill>
              </a:rPr>
              <a:t>user-defined functions (UDFs) </a:t>
            </a:r>
            <a:r>
              <a:rPr lang="en-US" dirty="0" smtClean="0"/>
              <a:t>for custom programming of queries.</a:t>
            </a:r>
          </a:p>
          <a:p>
            <a:pPr marL="666900" lvl="1" indent="-342900"/>
            <a:r>
              <a:rPr lang="en-US" dirty="0" smtClean="0"/>
              <a:t>MapReduce/Hadoop Architecture</a:t>
            </a:r>
          </a:p>
          <a:p>
            <a:pPr marL="936900" lvl="2" indent="-342900"/>
            <a:r>
              <a:rPr lang="en-US" dirty="0" smtClean="0"/>
              <a:t>We’ve talked about this already; it’s a powerful approach for dividing up a big data analysis job over a cluster of computers.</a:t>
            </a:r>
          </a:p>
          <a:p>
            <a:pPr marL="936900" lvl="2" indent="-342900"/>
            <a:r>
              <a:rPr lang="en-US" dirty="0" smtClean="0"/>
              <a:t>MapReduce programs are custom-programmed so you can create any functionality you need.</a:t>
            </a:r>
          </a:p>
          <a:p>
            <a:pPr marL="936900" lvl="2" indent="-342900"/>
            <a:r>
              <a:rPr lang="en-US" dirty="0" smtClean="0"/>
              <a:t>The question is: can these be turned into analytics “products”?  Or are they only good for one-time batch processes?</a:t>
            </a:r>
            <a:endParaRPr lang="en-US" dirty="0"/>
          </a:p>
        </p:txBody>
      </p:sp>
    </p:spTree>
    <p:extLst>
      <p:ext uri="{BB962C8B-B14F-4D97-AF65-F5344CB8AC3E}">
        <p14:creationId xmlns:p14="http://schemas.microsoft.com/office/powerpoint/2010/main" val="581954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 advice</a:t>
            </a:r>
            <a:endParaRPr lang="en-US" dirty="0"/>
          </a:p>
        </p:txBody>
      </p:sp>
      <p:sp>
        <p:nvSpPr>
          <p:cNvPr id="3" name="Content Placeholder 2"/>
          <p:cNvSpPr>
            <a:spLocks noGrp="1"/>
          </p:cNvSpPr>
          <p:nvPr>
            <p:ph idx="1"/>
          </p:nvPr>
        </p:nvSpPr>
        <p:spPr/>
        <p:txBody>
          <a:bodyPr/>
          <a:lstStyle/>
          <a:p>
            <a:r>
              <a:rPr lang="en-US" dirty="0" smtClean="0"/>
              <a:t>Drive the choice of data sources feeding the data warehouse from business needs.</a:t>
            </a:r>
          </a:p>
          <a:p>
            <a:r>
              <a:rPr lang="en-US" dirty="0" smtClean="0"/>
              <a:t>Focus incessantly on user interface simplicity and performance.</a:t>
            </a:r>
          </a:p>
          <a:p>
            <a:r>
              <a:rPr lang="en-US" dirty="0" smtClean="0"/>
              <a:t>Think dimensionally: divide the world into dimensions and facts.</a:t>
            </a:r>
          </a:p>
          <a:p>
            <a:r>
              <a:rPr lang="en-US" dirty="0" smtClean="0"/>
              <a:t>Integrate separate data sources with conformed dimensions.</a:t>
            </a:r>
          </a:p>
          <a:p>
            <a:r>
              <a:rPr lang="en-US" dirty="0" smtClean="0"/>
              <a:t>Track time variance with slowly changing dimensions (SCDs).</a:t>
            </a:r>
          </a:p>
          <a:p>
            <a:r>
              <a:rPr lang="en-US" dirty="0" smtClean="0"/>
              <a:t>Anchor all dimensions with durable surrogate keys.</a:t>
            </a:r>
            <a:endParaRPr lang="en-US" dirty="0"/>
          </a:p>
        </p:txBody>
      </p:sp>
    </p:spTree>
    <p:extLst>
      <p:ext uri="{BB962C8B-B14F-4D97-AF65-F5344CB8AC3E}">
        <p14:creationId xmlns:p14="http://schemas.microsoft.com/office/powerpoint/2010/main" val="28902142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p:cNvSpPr/>
          <p:nvPr/>
        </p:nvSpPr>
        <p:spPr>
          <a:xfrm>
            <a:off x="875899" y="2781701"/>
            <a:ext cx="7834964" cy="1241659"/>
          </a:xfrm>
          <a:custGeom>
            <a:avLst/>
            <a:gdLst>
              <a:gd name="connsiteX0" fmla="*/ 77002 w 7834964"/>
              <a:gd name="connsiteY0" fmla="*/ 96253 h 1241659"/>
              <a:gd name="connsiteX1" fmla="*/ 0 w 7834964"/>
              <a:gd name="connsiteY1" fmla="*/ 1241659 h 1241659"/>
              <a:gd name="connsiteX2" fmla="*/ 6131293 w 7834964"/>
              <a:gd name="connsiteY2" fmla="*/ 1193533 h 1241659"/>
              <a:gd name="connsiteX3" fmla="*/ 6150543 w 7834964"/>
              <a:gd name="connsiteY3" fmla="*/ 539015 h 1241659"/>
              <a:gd name="connsiteX4" fmla="*/ 7834964 w 7834964"/>
              <a:gd name="connsiteY4" fmla="*/ 462013 h 1241659"/>
              <a:gd name="connsiteX5" fmla="*/ 7815714 w 7834964"/>
              <a:gd name="connsiteY5" fmla="*/ 0 h 1241659"/>
              <a:gd name="connsiteX6" fmla="*/ 77002 w 7834964"/>
              <a:gd name="connsiteY6" fmla="*/ 96253 h 1241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834964" h="1241659">
                <a:moveTo>
                  <a:pt x="77002" y="96253"/>
                </a:moveTo>
                <a:lnTo>
                  <a:pt x="0" y="1241659"/>
                </a:lnTo>
                <a:lnTo>
                  <a:pt x="6131293" y="1193533"/>
                </a:lnTo>
                <a:lnTo>
                  <a:pt x="6150543" y="539015"/>
                </a:lnTo>
                <a:lnTo>
                  <a:pt x="7834964" y="462013"/>
                </a:lnTo>
                <a:lnTo>
                  <a:pt x="7815714" y="0"/>
                </a:lnTo>
                <a:lnTo>
                  <a:pt x="77002" y="96253"/>
                </a:ln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General advice</a:t>
            </a:r>
            <a:endParaRPr lang="en-US" dirty="0"/>
          </a:p>
        </p:txBody>
      </p:sp>
      <p:sp>
        <p:nvSpPr>
          <p:cNvPr id="3" name="Content Placeholder 2"/>
          <p:cNvSpPr>
            <a:spLocks noGrp="1"/>
          </p:cNvSpPr>
          <p:nvPr>
            <p:ph idx="1"/>
          </p:nvPr>
        </p:nvSpPr>
        <p:spPr/>
        <p:txBody>
          <a:bodyPr/>
          <a:lstStyle/>
          <a:p>
            <a:r>
              <a:rPr lang="en-US" dirty="0" smtClean="0"/>
              <a:t>Drive the choice of data sources feeding the data warehouse from business needs.</a:t>
            </a:r>
          </a:p>
          <a:p>
            <a:r>
              <a:rPr lang="en-US" dirty="0" smtClean="0"/>
              <a:t>Focus incessantly on user interface simplicity and performance.</a:t>
            </a:r>
          </a:p>
          <a:p>
            <a:r>
              <a:rPr lang="en-US" dirty="0" smtClean="0"/>
              <a:t>Think dimensionally: divide the world into dimensions and facts.</a:t>
            </a:r>
          </a:p>
          <a:p>
            <a:r>
              <a:rPr lang="en-US" dirty="0" smtClean="0"/>
              <a:t>Integrate separate data sources with conformed dimensions.</a:t>
            </a:r>
          </a:p>
          <a:p>
            <a:r>
              <a:rPr lang="en-US" dirty="0" smtClean="0"/>
              <a:t>Track time variance with slowly changing dimensions (SCDs).</a:t>
            </a:r>
          </a:p>
          <a:p>
            <a:r>
              <a:rPr lang="en-US" dirty="0" smtClean="0"/>
              <a:t>Anchor all dimensions with durable surrogate keys.</a:t>
            </a:r>
            <a:endParaRPr lang="en-US" dirty="0"/>
          </a:p>
        </p:txBody>
      </p:sp>
      <p:sp>
        <p:nvSpPr>
          <p:cNvPr id="5" name="TextBox 4"/>
          <p:cNvSpPr txBox="1"/>
          <p:nvPr/>
        </p:nvSpPr>
        <p:spPr>
          <a:xfrm>
            <a:off x="7526956" y="3551722"/>
            <a:ext cx="2839452" cy="1477328"/>
          </a:xfrm>
          <a:prstGeom prst="rect">
            <a:avLst/>
          </a:prstGeom>
          <a:noFill/>
        </p:spPr>
        <p:txBody>
          <a:bodyPr wrap="square" rtlCol="0">
            <a:spAutoFit/>
          </a:bodyPr>
          <a:lstStyle/>
          <a:p>
            <a:r>
              <a:rPr lang="en-US" dirty="0" smtClean="0">
                <a:solidFill>
                  <a:schemeClr val="accent2"/>
                </a:solidFill>
              </a:rPr>
              <a:t>Kimball reminds us that we are not just analyzing data one time (as data scientists) but we ought to create systems for others to use!</a:t>
            </a:r>
            <a:endParaRPr lang="en-US" dirty="0">
              <a:solidFill>
                <a:schemeClr val="accent2"/>
              </a:solidFill>
            </a:endParaRPr>
          </a:p>
        </p:txBody>
      </p:sp>
    </p:spTree>
    <p:extLst>
      <p:ext uri="{BB962C8B-B14F-4D97-AF65-F5344CB8AC3E}">
        <p14:creationId xmlns:p14="http://schemas.microsoft.com/office/powerpoint/2010/main" val="87305142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p:cNvSpPr/>
          <p:nvPr/>
        </p:nvSpPr>
        <p:spPr>
          <a:xfrm>
            <a:off x="895149" y="4061861"/>
            <a:ext cx="5861786" cy="365760"/>
          </a:xfrm>
          <a:custGeom>
            <a:avLst/>
            <a:gdLst>
              <a:gd name="connsiteX0" fmla="*/ 0 w 5861786"/>
              <a:gd name="connsiteY0" fmla="*/ 86627 h 365760"/>
              <a:gd name="connsiteX1" fmla="*/ 28876 w 5861786"/>
              <a:gd name="connsiteY1" fmla="*/ 365760 h 365760"/>
              <a:gd name="connsiteX2" fmla="*/ 5861786 w 5861786"/>
              <a:gd name="connsiteY2" fmla="*/ 365760 h 365760"/>
              <a:gd name="connsiteX3" fmla="*/ 5861786 w 5861786"/>
              <a:gd name="connsiteY3" fmla="*/ 0 h 365760"/>
              <a:gd name="connsiteX4" fmla="*/ 0 w 5861786"/>
              <a:gd name="connsiteY4" fmla="*/ 86627 h 3657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61786" h="365760">
                <a:moveTo>
                  <a:pt x="0" y="86627"/>
                </a:moveTo>
                <a:lnTo>
                  <a:pt x="28876" y="365760"/>
                </a:lnTo>
                <a:lnTo>
                  <a:pt x="5861786" y="365760"/>
                </a:lnTo>
                <a:lnTo>
                  <a:pt x="5861786" y="0"/>
                </a:lnTo>
                <a:lnTo>
                  <a:pt x="0" y="86627"/>
                </a:ln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reeform 4"/>
          <p:cNvSpPr/>
          <p:nvPr/>
        </p:nvSpPr>
        <p:spPr>
          <a:xfrm>
            <a:off x="885524" y="4880008"/>
            <a:ext cx="4985887" cy="394636"/>
          </a:xfrm>
          <a:custGeom>
            <a:avLst/>
            <a:gdLst>
              <a:gd name="connsiteX0" fmla="*/ 57752 w 4985887"/>
              <a:gd name="connsiteY0" fmla="*/ 0 h 394636"/>
              <a:gd name="connsiteX1" fmla="*/ 0 w 4985887"/>
              <a:gd name="connsiteY1" fmla="*/ 394636 h 394636"/>
              <a:gd name="connsiteX2" fmla="*/ 4985887 w 4985887"/>
              <a:gd name="connsiteY2" fmla="*/ 375386 h 394636"/>
              <a:gd name="connsiteX3" fmla="*/ 4966636 w 4985887"/>
              <a:gd name="connsiteY3" fmla="*/ 48127 h 394636"/>
              <a:gd name="connsiteX4" fmla="*/ 57752 w 4985887"/>
              <a:gd name="connsiteY4" fmla="*/ 0 h 3946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85887" h="394636">
                <a:moveTo>
                  <a:pt x="57752" y="0"/>
                </a:moveTo>
                <a:lnTo>
                  <a:pt x="0" y="394636"/>
                </a:lnTo>
                <a:lnTo>
                  <a:pt x="4985887" y="375386"/>
                </a:lnTo>
                <a:lnTo>
                  <a:pt x="4966636" y="48127"/>
                </a:lnTo>
                <a:lnTo>
                  <a:pt x="57752" y="0"/>
                </a:ln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General advice</a:t>
            </a:r>
            <a:endParaRPr lang="en-US" dirty="0"/>
          </a:p>
        </p:txBody>
      </p:sp>
      <p:sp>
        <p:nvSpPr>
          <p:cNvPr id="3" name="Content Placeholder 2"/>
          <p:cNvSpPr>
            <a:spLocks noGrp="1"/>
          </p:cNvSpPr>
          <p:nvPr>
            <p:ph idx="1"/>
          </p:nvPr>
        </p:nvSpPr>
        <p:spPr/>
        <p:txBody>
          <a:bodyPr/>
          <a:lstStyle/>
          <a:p>
            <a:r>
              <a:rPr lang="en-US" dirty="0" smtClean="0"/>
              <a:t>Drive the choice of data sources feeding the data warehouse from business needs.</a:t>
            </a:r>
          </a:p>
          <a:p>
            <a:r>
              <a:rPr lang="en-US" dirty="0" smtClean="0"/>
              <a:t>Focus incessantly on user interface simplicity and performance.</a:t>
            </a:r>
          </a:p>
          <a:p>
            <a:r>
              <a:rPr lang="en-US" dirty="0" smtClean="0"/>
              <a:t>Think dimensionally: divide the world into dimensions and facts.</a:t>
            </a:r>
          </a:p>
          <a:p>
            <a:r>
              <a:rPr lang="en-US" dirty="0" smtClean="0"/>
              <a:t>Integrate separate data sources with conformed dimensions.</a:t>
            </a:r>
          </a:p>
          <a:p>
            <a:r>
              <a:rPr lang="en-US" dirty="0" smtClean="0"/>
              <a:t>Track time variance with slowly changing dimensions (SCDs).</a:t>
            </a:r>
          </a:p>
          <a:p>
            <a:r>
              <a:rPr lang="en-US" dirty="0" smtClean="0"/>
              <a:t>Anchor all dimensions with durable surrogate keys.</a:t>
            </a:r>
            <a:endParaRPr lang="en-US" dirty="0"/>
          </a:p>
        </p:txBody>
      </p:sp>
      <p:sp>
        <p:nvSpPr>
          <p:cNvPr id="6" name="TextBox 5"/>
          <p:cNvSpPr txBox="1"/>
          <p:nvPr/>
        </p:nvSpPr>
        <p:spPr>
          <a:xfrm>
            <a:off x="7324825" y="4167739"/>
            <a:ext cx="4158114" cy="1754326"/>
          </a:xfrm>
          <a:prstGeom prst="rect">
            <a:avLst/>
          </a:prstGeom>
          <a:noFill/>
        </p:spPr>
        <p:txBody>
          <a:bodyPr wrap="square" rtlCol="0">
            <a:spAutoFit/>
          </a:bodyPr>
          <a:lstStyle/>
          <a:p>
            <a:r>
              <a:rPr lang="en-US" dirty="0" smtClean="0">
                <a:solidFill>
                  <a:schemeClr val="accent2"/>
                </a:solidFill>
              </a:rPr>
              <a:t>This is one of the biggest challenges in traditional data warehousing and even bigger in the big data world --- making sure that entities (such as customers) are consistently identified when they appear in multiple source systems.</a:t>
            </a:r>
            <a:endParaRPr lang="en-US" dirty="0">
              <a:solidFill>
                <a:schemeClr val="accent2"/>
              </a:solidFill>
            </a:endParaRPr>
          </a:p>
        </p:txBody>
      </p:sp>
    </p:spTree>
    <p:extLst>
      <p:ext uri="{BB962C8B-B14F-4D97-AF65-F5344CB8AC3E}">
        <p14:creationId xmlns:p14="http://schemas.microsoft.com/office/powerpoint/2010/main" val="9685023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Issues to consider going forward: </a:t>
            </a:r>
            <a:br>
              <a:rPr lang="en-US" dirty="0" smtClean="0"/>
            </a:br>
            <a:r>
              <a:rPr lang="en-US" dirty="0" smtClean="0"/>
              <a:t>#1: “Think Dimensionally”</a:t>
            </a:r>
            <a:endParaRPr lang="en-US" dirty="0"/>
          </a:p>
        </p:txBody>
      </p:sp>
      <p:sp>
        <p:nvSpPr>
          <p:cNvPr id="3" name="Content Placeholder 2"/>
          <p:cNvSpPr>
            <a:spLocks noGrp="1"/>
          </p:cNvSpPr>
          <p:nvPr>
            <p:ph idx="1"/>
          </p:nvPr>
        </p:nvSpPr>
        <p:spPr/>
        <p:txBody>
          <a:bodyPr/>
          <a:lstStyle/>
          <a:p>
            <a:r>
              <a:rPr lang="en-US" dirty="0" smtClean="0">
                <a:solidFill>
                  <a:schemeClr val="accent2"/>
                </a:solidFill>
              </a:rPr>
              <a:t>Thinking dimensionally </a:t>
            </a:r>
            <a:r>
              <a:rPr lang="en-US" dirty="0" smtClean="0"/>
              <a:t>means dividing the world into dimensions and facts.</a:t>
            </a:r>
          </a:p>
          <a:p>
            <a:r>
              <a:rPr lang="en-US" dirty="0" smtClean="0"/>
              <a:t>This is a natural way of thinking: we want to know the facts (e.g., sales, profits, quantity, cost, time, energy, </a:t>
            </a:r>
            <a:r>
              <a:rPr lang="en-US" dirty="0" err="1" smtClean="0"/>
              <a:t>etc</a:t>
            </a:r>
            <a:r>
              <a:rPr lang="en-US" dirty="0" smtClean="0"/>
              <a:t>) and we want to divide it up “</a:t>
            </a:r>
            <a:r>
              <a:rPr lang="en-US" dirty="0" smtClean="0">
                <a:solidFill>
                  <a:schemeClr val="accent2"/>
                </a:solidFill>
              </a:rPr>
              <a:t>by</a:t>
            </a:r>
            <a:r>
              <a:rPr lang="en-US" dirty="0" smtClean="0"/>
              <a:t>” some dimensions (month, year, category, type, customer, season, department, </a:t>
            </a:r>
            <a:r>
              <a:rPr lang="en-US" dirty="0" err="1" smtClean="0"/>
              <a:t>etc</a:t>
            </a:r>
            <a:r>
              <a:rPr lang="en-US" dirty="0" smtClean="0"/>
              <a:t>).</a:t>
            </a:r>
          </a:p>
          <a:p>
            <a:endParaRPr lang="en-US" dirty="0" smtClean="0"/>
          </a:p>
          <a:p>
            <a:r>
              <a:rPr lang="en-US" dirty="0" smtClean="0"/>
              <a:t>Dimensions are the </a:t>
            </a:r>
            <a:r>
              <a:rPr lang="en-US" dirty="0" smtClean="0">
                <a:solidFill>
                  <a:schemeClr val="accent2"/>
                </a:solidFill>
              </a:rPr>
              <a:t>context</a:t>
            </a:r>
            <a:r>
              <a:rPr lang="en-US" dirty="0" smtClean="0"/>
              <a:t> of facts – together they provide </a:t>
            </a:r>
            <a:r>
              <a:rPr lang="en-US" b="1" dirty="0" smtClean="0">
                <a:solidFill>
                  <a:schemeClr val="accent2"/>
                </a:solidFill>
              </a:rPr>
              <a:t>information</a:t>
            </a:r>
            <a:r>
              <a:rPr lang="en-US" dirty="0" smtClean="0"/>
              <a:t>.</a:t>
            </a:r>
          </a:p>
          <a:p>
            <a:pPr lvl="1"/>
            <a:r>
              <a:rPr lang="en-US" b="1" dirty="0" smtClean="0"/>
              <a:t>Information</a:t>
            </a:r>
            <a:r>
              <a:rPr lang="en-US" dirty="0" smtClean="0"/>
              <a:t> is more than </a:t>
            </a:r>
            <a:r>
              <a:rPr lang="en-US" b="1" dirty="0" smtClean="0"/>
              <a:t>data</a:t>
            </a:r>
            <a:r>
              <a:rPr lang="en-US" dirty="0" smtClean="0"/>
              <a:t>.  Facts without context are data.</a:t>
            </a:r>
          </a:p>
          <a:p>
            <a:pPr lvl="1"/>
            <a:endParaRPr lang="en-US" dirty="0" smtClean="0"/>
          </a:p>
          <a:p>
            <a:r>
              <a:rPr lang="en-US" dirty="0" smtClean="0"/>
              <a:t>Facts and dimensions are a good way of capturing the business needs in a way that they, and you, can understand.</a:t>
            </a:r>
            <a:endParaRPr lang="en-US" dirty="0"/>
          </a:p>
        </p:txBody>
      </p:sp>
    </p:spTree>
    <p:extLst>
      <p:ext uri="{BB962C8B-B14F-4D97-AF65-F5344CB8AC3E}">
        <p14:creationId xmlns:p14="http://schemas.microsoft.com/office/powerpoint/2010/main" val="7734988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Issues to consider going forward: </a:t>
            </a:r>
            <a:br>
              <a:rPr lang="en-US" dirty="0"/>
            </a:br>
            <a:r>
              <a:rPr lang="en-US" dirty="0" smtClean="0"/>
              <a:t>#2: “build from sandbox results”</a:t>
            </a:r>
            <a:endParaRPr lang="en-US" dirty="0"/>
          </a:p>
        </p:txBody>
      </p:sp>
      <p:sp>
        <p:nvSpPr>
          <p:cNvPr id="3" name="Content Placeholder 2"/>
          <p:cNvSpPr>
            <a:spLocks noGrp="1"/>
          </p:cNvSpPr>
          <p:nvPr>
            <p:ph idx="1"/>
          </p:nvPr>
        </p:nvSpPr>
        <p:spPr/>
        <p:txBody>
          <a:bodyPr/>
          <a:lstStyle/>
          <a:p>
            <a:r>
              <a:rPr lang="en-US" dirty="0" smtClean="0"/>
              <a:t>By this, Kimball refers to the two major “phases” of analytics:</a:t>
            </a:r>
          </a:p>
          <a:p>
            <a:pPr lvl="1"/>
            <a:r>
              <a:rPr lang="en-US" dirty="0" smtClean="0"/>
              <a:t>First, data scientists and others conduct experiments and develop prototypes.  This is called “data discovery” by some.  They need tools for rapid prototyping and quick iteration.</a:t>
            </a:r>
          </a:p>
          <a:p>
            <a:pPr lvl="1"/>
            <a:r>
              <a:rPr lang="en-US" dirty="0" smtClean="0"/>
              <a:t>Then, you as the data engineer need to transform successful experiments and valuable models into </a:t>
            </a:r>
            <a:r>
              <a:rPr lang="en-US" dirty="0" smtClean="0">
                <a:solidFill>
                  <a:schemeClr val="accent2"/>
                </a:solidFill>
              </a:rPr>
              <a:t>analytical systems </a:t>
            </a:r>
            <a:r>
              <a:rPr lang="en-US" dirty="0" smtClean="0"/>
              <a:t>such as data warehouses.  These must be easy for businesspeople to use, and have good performance.</a:t>
            </a:r>
          </a:p>
          <a:p>
            <a:r>
              <a:rPr lang="en-US" dirty="0" smtClean="0"/>
              <a:t>Typically the tools used in the two phases are very different!</a:t>
            </a:r>
          </a:p>
          <a:p>
            <a:r>
              <a:rPr lang="en-US" dirty="0" smtClean="0"/>
              <a:t>One of the challenges for the industry is finding ways to enable a quick turnaround from exploratory work to production-ready systems.  Keep this in mind as you go forward – maybe you will be the ones to find new ways to do this.</a:t>
            </a:r>
            <a:endParaRPr lang="en-US" dirty="0"/>
          </a:p>
        </p:txBody>
      </p:sp>
    </p:spTree>
    <p:extLst>
      <p:ext uri="{BB962C8B-B14F-4D97-AF65-F5344CB8AC3E}">
        <p14:creationId xmlns:p14="http://schemas.microsoft.com/office/powerpoint/2010/main" val="2277560691"/>
      </p:ext>
    </p:extLst>
  </p:cSld>
  <p:clrMapOvr>
    <a:masterClrMapping/>
  </p:clrMapOvr>
  <p:timing>
    <p:tnLst>
      <p:par>
        <p:cTn id="1" dur="indefinite" restart="never" nodeType="tmRoot"/>
      </p:par>
    </p:tnLst>
  </p:timing>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TC103457464[[fn=Dividend]]</Template>
  <TotalTime>1845</TotalTime>
  <Words>998</Words>
  <Application>Microsoft Office PowerPoint</Application>
  <PresentationFormat>Widescreen</PresentationFormat>
  <Paragraphs>76</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Calibri</vt:lpstr>
      <vt:lpstr>Gill Sans MT</vt:lpstr>
      <vt:lpstr>Wingdings 2</vt:lpstr>
      <vt:lpstr>Dividend</vt:lpstr>
      <vt:lpstr>Big data analyics</vt:lpstr>
      <vt:lpstr>What’s “big data”?</vt:lpstr>
      <vt:lpstr>What’s “analytics”?</vt:lpstr>
      <vt:lpstr>Two architectures</vt:lpstr>
      <vt:lpstr>General advice</vt:lpstr>
      <vt:lpstr>General advice</vt:lpstr>
      <vt:lpstr>General advice</vt:lpstr>
      <vt:lpstr>Issues to consider going forward:  #1: “Think Dimensionally”</vt:lpstr>
      <vt:lpstr>Issues to consider going forward:  #2: “build from sandbox results”</vt:lpstr>
      <vt:lpstr>Final exam</vt:lpstr>
    </vt:vector>
  </TitlesOfParts>
  <Company>W. P. Carey School of Business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 INTRODUCTION</dc:title>
  <dc:creator>Joseph Clark</dc:creator>
  <cp:lastModifiedBy>Joseph Clark</cp:lastModifiedBy>
  <cp:revision>176</cp:revision>
  <dcterms:created xsi:type="dcterms:W3CDTF">2014-05-16T21:14:09Z</dcterms:created>
  <dcterms:modified xsi:type="dcterms:W3CDTF">2014-12-02T00:07:45Z</dcterms:modified>
</cp:coreProperties>
</file>