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32" autoAdjust="0"/>
    <p:restoredTop sz="94660"/>
  </p:normalViewPr>
  <p:slideViewPr>
    <p:cSldViewPr snapToGrid="0">
      <p:cViewPr varScale="1">
        <p:scale>
          <a:sx n="99" d="100"/>
          <a:sy n="99" d="100"/>
        </p:scale>
        <p:origin x="9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5CEA3-C3E9-467D-A883-405A031319EF}" type="datetimeFigureOut">
              <a:rPr lang="en-US" smtClean="0"/>
              <a:t>9/29/2014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7684E0-08A3-4F41-B3BA-42BCDA09E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89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573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772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21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823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85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049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218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803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395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70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093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16375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Retail Sales Case Study (part 1)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CIS 355 ∙ Dr. Joseph </a:t>
            </a:r>
            <a:r>
              <a:rPr lang="en-US" dirty="0" smtClean="0"/>
              <a:t>Clark</a:t>
            </a:r>
            <a:br>
              <a:rPr lang="en-US" dirty="0" smtClean="0"/>
            </a:br>
            <a:r>
              <a:rPr lang="en-US" dirty="0" err="1" smtClean="0"/>
              <a:t>ReF</a:t>
            </a:r>
            <a:r>
              <a:rPr lang="en-US" dirty="0" smtClean="0"/>
              <a:t>: Kimball Ch.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77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2180496"/>
            <a:ext cx="7253772" cy="4383933"/>
          </a:xfrm>
        </p:spPr>
        <p:txBody>
          <a:bodyPr>
            <a:normAutofit/>
          </a:bodyPr>
          <a:lstStyle/>
          <a:p>
            <a:r>
              <a:rPr lang="en-US" dirty="0" smtClean="0"/>
              <a:t>We could go with an aggregate grain, for example:</a:t>
            </a:r>
          </a:p>
          <a:p>
            <a:pPr lvl="1"/>
            <a:r>
              <a:rPr lang="en-US" b="1" dirty="0" smtClean="0"/>
              <a:t>one row per product per store per day</a:t>
            </a:r>
          </a:p>
          <a:p>
            <a:r>
              <a:rPr lang="en-US" dirty="0" smtClean="0"/>
              <a:t>However, this violates Kimball’s guideline:  “You should develop dimensional models representing the most detailed, atomic information captured by a business process.”  We would be throwing away data.</a:t>
            </a:r>
          </a:p>
          <a:p>
            <a:endParaRPr lang="en-US" dirty="0"/>
          </a:p>
          <a:p>
            <a:r>
              <a:rPr lang="en-US" dirty="0" smtClean="0"/>
              <a:t>At an “atomic” level, the choice is between the following:</a:t>
            </a:r>
          </a:p>
          <a:p>
            <a:pPr lvl="1"/>
            <a:r>
              <a:rPr lang="en-US" b="1" dirty="0" smtClean="0"/>
              <a:t>one row per transaction (or “checkout”)</a:t>
            </a:r>
          </a:p>
          <a:p>
            <a:pPr lvl="1"/>
            <a:r>
              <a:rPr lang="en-US" b="1" dirty="0" smtClean="0">
                <a:solidFill>
                  <a:schemeClr val="accent2"/>
                </a:solidFill>
              </a:rPr>
              <a:t>one row per product sold </a:t>
            </a:r>
            <a:r>
              <a:rPr lang="en-US" b="1" i="1" dirty="0" smtClean="0">
                <a:solidFill>
                  <a:schemeClr val="accent2"/>
                </a:solidFill>
              </a:rPr>
              <a:t>as part of </a:t>
            </a:r>
            <a:r>
              <a:rPr lang="en-US" b="1" dirty="0" smtClean="0">
                <a:solidFill>
                  <a:schemeClr val="accent2"/>
                </a:solidFill>
              </a:rPr>
              <a:t>a transaction</a:t>
            </a:r>
          </a:p>
          <a:p>
            <a:r>
              <a:rPr lang="en-US" dirty="0" smtClean="0"/>
              <a:t>The latter would enable us to summarize data by product, and we could derive the transaction-level data from it, so that’s the more “atomic” choice.</a:t>
            </a:r>
          </a:p>
        </p:txBody>
      </p:sp>
      <p:pic>
        <p:nvPicPr>
          <p:cNvPr id="2050" name="Picture 2" descr="http://images.sodahead.com/polls/001126073/Coscto20receipt_thumb_xlarge.jpeg#grocery%20recie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93506" y="215238"/>
            <a:ext cx="3564818" cy="64646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772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dimensions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Date (part of almost every dimensional model)</a:t>
            </a:r>
          </a:p>
          <a:p>
            <a:r>
              <a:rPr lang="en-US" dirty="0" smtClean="0"/>
              <a:t>Product</a:t>
            </a:r>
          </a:p>
          <a:p>
            <a:r>
              <a:rPr lang="en-US" dirty="0" smtClean="0"/>
              <a:t>Store</a:t>
            </a:r>
          </a:p>
          <a:p>
            <a:r>
              <a:rPr lang="en-US" dirty="0" smtClean="0"/>
              <a:t>Promotion</a:t>
            </a:r>
          </a:p>
          <a:p>
            <a:r>
              <a:rPr lang="en-US" dirty="0" smtClean="0"/>
              <a:t>Cashier</a:t>
            </a:r>
          </a:p>
          <a:p>
            <a:r>
              <a:rPr lang="en-US" dirty="0" smtClean="0"/>
              <a:t>Method of Payment</a:t>
            </a:r>
          </a:p>
          <a:p>
            <a:r>
              <a:rPr lang="en-US" dirty="0" smtClean="0"/>
              <a:t>Transaction 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221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16557"/>
          </a:xfrm>
        </p:spPr>
        <p:txBody>
          <a:bodyPr>
            <a:normAutofit/>
          </a:bodyPr>
          <a:lstStyle/>
          <a:p>
            <a:r>
              <a:rPr lang="en-US" dirty="0" smtClean="0"/>
              <a:t>What is (or could be) measured about the sales process?</a:t>
            </a:r>
          </a:p>
          <a:p>
            <a:pPr lvl="1"/>
            <a:r>
              <a:rPr lang="en-US" dirty="0" smtClean="0"/>
              <a:t>Quantity sold</a:t>
            </a:r>
          </a:p>
          <a:p>
            <a:pPr lvl="1"/>
            <a:r>
              <a:rPr lang="en-US" dirty="0" smtClean="0"/>
              <a:t>Unit price (not additive)</a:t>
            </a:r>
          </a:p>
          <a:p>
            <a:pPr lvl="2"/>
            <a:r>
              <a:rPr lang="en-US" dirty="0" smtClean="0"/>
              <a:t>Regular price</a:t>
            </a:r>
          </a:p>
          <a:p>
            <a:pPr lvl="2"/>
            <a:r>
              <a:rPr lang="en-US" dirty="0" smtClean="0"/>
              <a:t>Discount</a:t>
            </a:r>
          </a:p>
          <a:p>
            <a:pPr lvl="2"/>
            <a:r>
              <a:rPr lang="en-US" dirty="0" smtClean="0"/>
              <a:t>Net price</a:t>
            </a:r>
          </a:p>
          <a:p>
            <a:pPr lvl="1"/>
            <a:r>
              <a:rPr lang="en-US" dirty="0" smtClean="0"/>
              <a:t>Sales dollar amount</a:t>
            </a:r>
          </a:p>
          <a:p>
            <a:pPr lvl="2"/>
            <a:r>
              <a:rPr lang="en-US" dirty="0" smtClean="0"/>
              <a:t>Discount dollar amount</a:t>
            </a:r>
          </a:p>
          <a:p>
            <a:pPr lvl="2"/>
            <a:r>
              <a:rPr lang="en-US" dirty="0" smtClean="0"/>
              <a:t>Net sales dollar amount</a:t>
            </a:r>
          </a:p>
          <a:p>
            <a:pPr lvl="1"/>
            <a:r>
              <a:rPr lang="en-US" dirty="0" smtClean="0"/>
              <a:t>Cost + Profit?</a:t>
            </a:r>
          </a:p>
          <a:p>
            <a:pPr lvl="2"/>
            <a:r>
              <a:rPr lang="en-US" dirty="0" smtClean="0"/>
              <a:t>If possible.  Costs are tricky and may be political (e.g. activity-based-costing).  But you could at least get the wholesaler’s unit price.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905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fact table &amp; Star Schema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17042" y="1906359"/>
            <a:ext cx="8614611" cy="48824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14664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Estimate size of fact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 </a:t>
            </a:r>
            <a:r>
              <a:rPr lang="en-US" b="1" dirty="0" smtClean="0"/>
              <a:t>transaction</a:t>
            </a:r>
            <a:r>
              <a:rPr lang="en-US" dirty="0" smtClean="0"/>
              <a:t> fact table, meaning there’s one row for each “event” (in this case, a line item on a purchase).</a:t>
            </a:r>
          </a:p>
          <a:p>
            <a:r>
              <a:rPr lang="en-US" dirty="0" smtClean="0"/>
              <a:t>Transaction fact tables are “sparsely populated”, that is, there isn’t going to be a row for items which were </a:t>
            </a:r>
            <a:r>
              <a:rPr lang="en-US" i="1" dirty="0" smtClean="0"/>
              <a:t>not</a:t>
            </a:r>
            <a:r>
              <a:rPr lang="en-US" dirty="0" smtClean="0"/>
              <a:t> included in the purchase.</a:t>
            </a:r>
          </a:p>
          <a:p>
            <a:r>
              <a:rPr lang="en-US" dirty="0" smtClean="0"/>
              <a:t>Rough estimate: if the average line item is $2.00 and the company made $4 billion in revenue last year, there will be approximately 2 billion new rows in the fact table per year.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980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Closer look at dimensions: 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Fact tables are related to dimension tables by a foreign key / primary key.</a:t>
            </a:r>
          </a:p>
          <a:p>
            <a:r>
              <a:rPr lang="en-US" dirty="0" smtClean="0"/>
              <a:t>The PK of a dimension table should be a </a:t>
            </a:r>
            <a:r>
              <a:rPr lang="en-US" i="1" dirty="0" smtClean="0"/>
              <a:t>surrogate key</a:t>
            </a:r>
            <a:r>
              <a:rPr lang="en-US" dirty="0" smtClean="0"/>
              <a:t>, that is, an auto-incrementing integer key which has no business meaning.  Use of </a:t>
            </a:r>
            <a:r>
              <a:rPr lang="en-US" i="1" dirty="0" smtClean="0"/>
              <a:t>natural keys </a:t>
            </a:r>
            <a:r>
              <a:rPr lang="en-US" dirty="0" smtClean="0"/>
              <a:t>(which have business meaning) can lead to problems if they change later.</a:t>
            </a:r>
          </a:p>
          <a:p>
            <a:endParaRPr lang="en-US" dirty="0"/>
          </a:p>
          <a:p>
            <a:r>
              <a:rPr lang="en-US" dirty="0" smtClean="0"/>
              <a:t>For each row in a dimension table, you can have more than one attribute.  In fact you’ll likely have a lot of attributes; each one gives the users a different way to slice and aggregate data.</a:t>
            </a:r>
          </a:p>
          <a:p>
            <a:endParaRPr lang="en-US" dirty="0"/>
          </a:p>
          <a:p>
            <a:r>
              <a:rPr lang="en-US" dirty="0" smtClean="0"/>
              <a:t>Size of a date dimension can be calculated easily.  One year averages out to about 365¼ days.  If you have one row per day, that gives you the number of rows.</a:t>
            </a:r>
          </a:p>
          <a:p>
            <a:pPr lvl="1"/>
            <a:r>
              <a:rPr lang="en-US" dirty="0" smtClean="0"/>
              <a:t>For this reason, “time of day” is generally a separate dimension.  If it has one row per minute, it would have 1440 rows.  But if you did a combined date-time dimension it would have 1440 times 365¼ rows per year – an enormous number of rows.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227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dimension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886" y="2064993"/>
            <a:ext cx="8004543" cy="1390477"/>
          </a:xfrm>
        </p:spPr>
        <p:txBody>
          <a:bodyPr anchor="t"/>
          <a:lstStyle/>
          <a:p>
            <a:r>
              <a:rPr lang="en-US" dirty="0" smtClean="0"/>
              <a:t>There’s little penalty for having lots of attributes, so add as many as make sense.</a:t>
            </a:r>
          </a:p>
          <a:p>
            <a:r>
              <a:rPr lang="en-US" dirty="0" smtClean="0"/>
              <a:t>Be sure to include “spelled out” attributes instead of “codes”.  Remember the design goals are that the data should be understandable by business users and easy to use.  We are </a:t>
            </a:r>
            <a:r>
              <a:rPr lang="en-US" i="1" dirty="0" smtClean="0"/>
              <a:t>not</a:t>
            </a:r>
            <a:r>
              <a:rPr lang="en-US" dirty="0"/>
              <a:t> </a:t>
            </a:r>
            <a:r>
              <a:rPr lang="en-US" dirty="0" smtClean="0"/>
              <a:t>worried about trivial “optimizations” for programmers.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44246" y="164014"/>
            <a:ext cx="3110870" cy="64962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3886" y="3701609"/>
            <a:ext cx="7796463" cy="29586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4142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Dimension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6712" y="2180497"/>
            <a:ext cx="8444095" cy="1919866"/>
          </a:xfrm>
        </p:spPr>
        <p:txBody>
          <a:bodyPr/>
          <a:lstStyle/>
          <a:p>
            <a:r>
              <a:rPr lang="en-US" dirty="0" smtClean="0"/>
              <a:t>Notice that the Product dimension includes multiple “hierarchies” (brand, category) and multiple levels of hierarchy (e.g. subcategory, category, department).  </a:t>
            </a:r>
          </a:p>
          <a:p>
            <a:r>
              <a:rPr lang="en-US" dirty="0" smtClean="0"/>
              <a:t>This is not a 3NF database.  By “flattening” the hierarchies, we make it easier for business users to understand the data, and improve query performance over the alternative which would have many tables.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2396" y="4282570"/>
            <a:ext cx="6747310" cy="24811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0007" y="2180496"/>
            <a:ext cx="2916705" cy="461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770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Drill-down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2180496"/>
            <a:ext cx="6368248" cy="3678303"/>
          </a:xfrm>
        </p:spPr>
        <p:txBody>
          <a:bodyPr anchor="t"/>
          <a:lstStyle/>
          <a:p>
            <a:r>
              <a:rPr lang="en-US" dirty="0" smtClean="0"/>
              <a:t>Having multiple attributes in each dimension table enables </a:t>
            </a:r>
            <a:r>
              <a:rPr lang="en-US" b="1" dirty="0" smtClean="0">
                <a:solidFill>
                  <a:schemeClr val="accent2"/>
                </a:solidFill>
              </a:rPr>
              <a:t>drill-down</a:t>
            </a:r>
            <a:r>
              <a:rPr lang="en-US" dirty="0" smtClean="0"/>
              <a:t>.  Notice that in a typical query we are probably not looking at the most detailed part of the dimension (e.g. product name.)</a:t>
            </a:r>
          </a:p>
          <a:p>
            <a:r>
              <a:rPr lang="en-US" dirty="0" smtClean="0"/>
              <a:t>You can see why additive facts come in handy.  Sales dollar amount (in fig. 3-9) is easily summarized (top) or broken down by any dimensionality the user wants.</a:t>
            </a:r>
          </a:p>
          <a:p>
            <a:r>
              <a:rPr lang="en-US" dirty="0" smtClean="0"/>
              <a:t>You can’t do this with, e.g., unit price or gross margin.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40328" y="320258"/>
            <a:ext cx="4379495" cy="6244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419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dimensions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would you put in the Store, Promotion, or Cashier dimension?</a:t>
            </a:r>
          </a:p>
          <a:p>
            <a:endParaRPr lang="en-US" dirty="0"/>
          </a:p>
          <a:p>
            <a:r>
              <a:rPr lang="en-US" dirty="0" smtClean="0"/>
              <a:t>Consider the transaction number (the receipt number).  We want to know this number so we can derive, if needed, a picture of the total sale per “checkout” or receipt.  However, there are no unique attributes of the transaction not already covered by date, store, and cashier.</a:t>
            </a:r>
          </a:p>
          <a:p>
            <a:r>
              <a:rPr lang="en-US" dirty="0" smtClean="0"/>
              <a:t>This becomes a degenerate dimension – it’s just a number instead of being a foreign key.  We can treat it as a dimension for summarizing data, but it doesn’t point to any other table.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519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two weeks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We’ll develop a complete DW/BI application for the “Retail Sales” case.</a:t>
            </a:r>
          </a:p>
          <a:p>
            <a:endParaRPr lang="en-US" dirty="0"/>
          </a:p>
          <a:p>
            <a:r>
              <a:rPr lang="en-US" dirty="0" smtClean="0"/>
              <a:t>9/29:  requirements, facts, dimensions</a:t>
            </a:r>
          </a:p>
          <a:p>
            <a:r>
              <a:rPr lang="en-US" dirty="0" smtClean="0"/>
              <a:t>10/1:  creating data tables</a:t>
            </a:r>
          </a:p>
          <a:p>
            <a:r>
              <a:rPr lang="en-US" dirty="0" smtClean="0"/>
              <a:t>10/6:  data transformation / ETL</a:t>
            </a:r>
          </a:p>
          <a:p>
            <a:r>
              <a:rPr lang="en-US" dirty="0" smtClean="0"/>
              <a:t>10/8:  business intelligence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7853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retail sales </a:t>
            </a:r>
            <a:br>
              <a:rPr lang="en-US" dirty="0" smtClean="0"/>
            </a:br>
            <a:r>
              <a:rPr lang="en-US" dirty="0" smtClean="0"/>
              <a:t>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2277511" cy="3678303"/>
          </a:xfrm>
        </p:spPr>
        <p:txBody>
          <a:bodyPr/>
          <a:lstStyle/>
          <a:p>
            <a:r>
              <a:rPr lang="en-US" dirty="0" smtClean="0"/>
              <a:t>Also shown: a typical query defined as constraints on dimensions.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82823" y="420270"/>
            <a:ext cx="8951027" cy="56117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0813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Dimensional modeling errors to avoid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natural keys for dimension tables instead of meaningless surrogate keys.</a:t>
            </a:r>
          </a:p>
          <a:p>
            <a:pPr lvl="1"/>
            <a:r>
              <a:rPr lang="en-US" dirty="0" smtClean="0"/>
              <a:t>These can change, or be different in different source systems. 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Creating “snowflake schemas” with normalized dimension tables.</a:t>
            </a:r>
          </a:p>
          <a:p>
            <a:endParaRPr lang="en-US" dirty="0" smtClean="0"/>
          </a:p>
          <a:p>
            <a:r>
              <a:rPr lang="en-US" dirty="0" smtClean="0"/>
              <a:t>Creating “centipede fact tables” with too many dimensions.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887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 time: bring your laptops.  We’ll implement this schema as tables in </a:t>
            </a:r>
            <a:r>
              <a:rPr lang="en-US" dirty="0" err="1" smtClean="0"/>
              <a:t>Postgres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696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Dimensional design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Select the Business Process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Declare the Grain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Identify the Dimensions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Identify the Facts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At each stage, consider the data available in the source systems, but also focus on the business requirements.  Prioritizing projects requires understanding the business value as well as the feasibility.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205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the business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470561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chemeClr val="accent2"/>
                </a:solidFill>
              </a:rPr>
              <a:t>business process </a:t>
            </a:r>
            <a:r>
              <a:rPr lang="en-US" dirty="0" smtClean="0"/>
              <a:t>is “a low-level activity performed by an organization, such as taking orders, invoicing, receiving payments, handling service calls, registering students, performing a medical procedure, or processing claims.”</a:t>
            </a:r>
          </a:p>
          <a:p>
            <a:pPr lvl="1"/>
            <a:r>
              <a:rPr lang="en-US" dirty="0" smtClean="0"/>
              <a:t>Often expressed as an action verb.</a:t>
            </a:r>
          </a:p>
          <a:p>
            <a:pPr lvl="1"/>
            <a:r>
              <a:rPr lang="en-US" dirty="0" smtClean="0"/>
              <a:t>Processes generate or capture key performance metrics.</a:t>
            </a:r>
          </a:p>
          <a:p>
            <a:pPr lvl="1"/>
            <a:r>
              <a:rPr lang="en-US" dirty="0" smtClean="0"/>
              <a:t>Usually have an “input” and an “output”.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Business owners may not be able to specify which business process they’re interested in:</a:t>
            </a:r>
          </a:p>
          <a:p>
            <a:pPr lvl="1"/>
            <a:r>
              <a:rPr lang="en-US" dirty="0" smtClean="0"/>
              <a:t>They may think in terms of organizational departments: finance, accounting, marketing, etc.</a:t>
            </a:r>
          </a:p>
          <a:p>
            <a:pPr lvl="1"/>
            <a:r>
              <a:rPr lang="en-US" dirty="0" smtClean="0"/>
              <a:t>Or they may point to “strategic initiatives” at a too-high level</a:t>
            </a:r>
          </a:p>
          <a:p>
            <a:pPr lvl="1"/>
            <a:endParaRPr lang="en-US" dirty="0"/>
          </a:p>
          <a:p>
            <a:r>
              <a:rPr lang="en-US" dirty="0" smtClean="0"/>
              <a:t>A business process is a “project-sized unit of work” for a data warehousing team.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491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Declare the grain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chemeClr val="accent2"/>
                </a:solidFill>
              </a:rPr>
              <a:t>grain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of a fact table is the </a:t>
            </a:r>
            <a:r>
              <a:rPr lang="en-US" b="1" dirty="0" smtClean="0"/>
              <a:t>level of detail</a:t>
            </a:r>
            <a:r>
              <a:rPr lang="en-US" dirty="0"/>
              <a:t> </a:t>
            </a:r>
            <a:r>
              <a:rPr lang="en-US" dirty="0" smtClean="0"/>
              <a:t>of its data.</a:t>
            </a:r>
          </a:p>
          <a:p>
            <a:endParaRPr lang="en-US" dirty="0" smtClean="0"/>
          </a:p>
          <a:p>
            <a:r>
              <a:rPr lang="en-US" dirty="0" smtClean="0"/>
              <a:t>Kimball encourages  use of “atomic” grain – the finest possible granularity.  This enables lots of dimensionality and lots of “slicing” of the data for analysis.</a:t>
            </a:r>
          </a:p>
          <a:p>
            <a:r>
              <a:rPr lang="en-US" dirty="0" smtClean="0"/>
              <a:t>Aggregate data can be derived from atomic data but not the other way around.</a:t>
            </a:r>
          </a:p>
          <a:p>
            <a:r>
              <a:rPr lang="en-US" dirty="0" smtClean="0"/>
              <a:t>Nowadays, the cost of storage isn’t a huge limiting factor.</a:t>
            </a:r>
          </a:p>
          <a:p>
            <a:endParaRPr lang="en-US" dirty="0" smtClean="0"/>
          </a:p>
          <a:p>
            <a:r>
              <a:rPr lang="en-US" dirty="0" smtClean="0"/>
              <a:t>Grain will be different for the three types of fact tables: transaction, periodic snapshot, and accumulating snapshot</a:t>
            </a:r>
          </a:p>
          <a:p>
            <a:pPr lvl="1"/>
            <a:r>
              <a:rPr lang="en-US" dirty="0" smtClean="0"/>
              <a:t>More on that later…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412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 the dimensions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Dimensions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are the “who, what, when, where” of the data.  How do business users describe the data?  How do they want to slice and aggregate it?</a:t>
            </a:r>
          </a:p>
          <a:p>
            <a:endParaRPr lang="en-US" dirty="0" smtClean="0"/>
          </a:p>
          <a:p>
            <a:r>
              <a:rPr lang="en-US" dirty="0" smtClean="0"/>
              <a:t>Look for “by” words – if users want to see “sales by product category” then product category is a meaningful dimension.</a:t>
            </a:r>
          </a:p>
          <a:p>
            <a:r>
              <a:rPr lang="en-US" dirty="0" smtClean="0"/>
              <a:t>Dimensions must be </a:t>
            </a:r>
            <a:r>
              <a:rPr lang="en-US" b="1" dirty="0" smtClean="0"/>
              <a:t>compatible with the grain </a:t>
            </a:r>
            <a:r>
              <a:rPr lang="en-US" dirty="0" smtClean="0"/>
              <a:t>– atomic data has the greatest dimensionality.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246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 the 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Facts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are performance measures from the business process.</a:t>
            </a:r>
            <a:br>
              <a:rPr lang="en-US" dirty="0" smtClean="0"/>
            </a:br>
            <a:r>
              <a:rPr lang="en-US" dirty="0" smtClean="0"/>
              <a:t>What can we measure about the process?  What are its performance metrics?</a:t>
            </a:r>
          </a:p>
          <a:p>
            <a:endParaRPr lang="en-US" dirty="0" smtClean="0"/>
          </a:p>
          <a:p>
            <a:r>
              <a:rPr lang="en-US" dirty="0" smtClean="0"/>
              <a:t>Facts must be </a:t>
            </a:r>
            <a:r>
              <a:rPr lang="en-US" b="1" dirty="0" smtClean="0"/>
              <a:t>compatible with the grain:</a:t>
            </a:r>
          </a:p>
          <a:p>
            <a:pPr lvl="1"/>
            <a:r>
              <a:rPr lang="en-US" dirty="0" smtClean="0"/>
              <a:t>Avoid facts incompatible with the grain, like “year-to-date” (YTD) measures.  Those cause mistakes when aggregated.</a:t>
            </a:r>
          </a:p>
          <a:p>
            <a:r>
              <a:rPr lang="en-US" dirty="0" smtClean="0"/>
              <a:t>Typical facts are numeric and </a:t>
            </a:r>
            <a:r>
              <a:rPr lang="en-US" b="1" dirty="0" smtClean="0"/>
              <a:t>additive</a:t>
            </a:r>
            <a:r>
              <a:rPr lang="en-US" dirty="0" smtClean="0"/>
              <a:t>, meaning they can be summed, averaged, and compared at any level of aggregation.</a:t>
            </a:r>
          </a:p>
          <a:p>
            <a:r>
              <a:rPr lang="en-US" b="1" dirty="0" smtClean="0"/>
              <a:t>Derived facts </a:t>
            </a:r>
            <a:r>
              <a:rPr lang="en-US" dirty="0" smtClean="0"/>
              <a:t>(e.g. sales quantity x unit price = sales dollar amount) can be stored in a fact table rather than calculated on the fly for every query.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172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RETAIL sales case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6618505" cy="3678303"/>
          </a:xfrm>
        </p:spPr>
        <p:txBody>
          <a:bodyPr/>
          <a:lstStyle/>
          <a:p>
            <a:r>
              <a:rPr lang="en-US" dirty="0" smtClean="0"/>
              <a:t>Large grocery chain:  100 stores, five states</a:t>
            </a:r>
          </a:p>
          <a:p>
            <a:r>
              <a:rPr lang="en-US" dirty="0" smtClean="0"/>
              <a:t>Multiple departments: grocery, frozen, dairy, meat, bakery,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60,000 individual products, aka stock keeping units (SKUs)</a:t>
            </a:r>
          </a:p>
          <a:p>
            <a:r>
              <a:rPr lang="en-US" dirty="0" smtClean="0"/>
              <a:t>Sales data collected at point-of-sale (POS) systems – cash registers</a:t>
            </a:r>
          </a:p>
          <a:p>
            <a:r>
              <a:rPr lang="en-US" dirty="0" smtClean="0"/>
              <a:t>Other data: deliveries, inventory, human resources</a:t>
            </a:r>
          </a:p>
          <a:p>
            <a:r>
              <a:rPr lang="en-US" dirty="0" smtClean="0"/>
              <a:t>Price changes (permanent) and promotions (temporary) are used to try to boost profits</a:t>
            </a:r>
          </a:p>
        </p:txBody>
      </p:sp>
      <p:pic>
        <p:nvPicPr>
          <p:cNvPr id="1026" name="Picture 2" descr="http://evolutionarydesigns.net/photography/wp-content/uploads/2011/10/store-1-vintage-2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47916" y="2458562"/>
            <a:ext cx="4162892" cy="312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79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business process:  customer purchases at POS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business process is most important to business users?</a:t>
            </a:r>
          </a:p>
          <a:p>
            <a:pPr lvl="1"/>
            <a:r>
              <a:rPr lang="en-US" dirty="0" smtClean="0"/>
              <a:t>Sales and profits.</a:t>
            </a:r>
          </a:p>
          <a:p>
            <a:r>
              <a:rPr lang="en-US" dirty="0" smtClean="0"/>
              <a:t>What business process is the most feasible?</a:t>
            </a:r>
          </a:p>
          <a:p>
            <a:pPr lvl="1"/>
            <a:r>
              <a:rPr lang="en-US" dirty="0" smtClean="0"/>
              <a:t>Sales.</a:t>
            </a:r>
          </a:p>
          <a:p>
            <a:r>
              <a:rPr lang="en-US" dirty="0" smtClean="0"/>
              <a:t>We’ll focus on </a:t>
            </a:r>
            <a:r>
              <a:rPr lang="en-US" b="1" dirty="0" smtClean="0"/>
              <a:t>customer purchases at the POS system</a:t>
            </a:r>
            <a:r>
              <a:rPr lang="en-US" dirty="0"/>
              <a:t> </a:t>
            </a:r>
            <a:r>
              <a:rPr lang="en-US" dirty="0" smtClean="0"/>
              <a:t>as our business process.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44315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TC103457464[[fn=Dividend]]</Template>
  <TotalTime>1992</TotalTime>
  <Words>1467</Words>
  <Application>Microsoft Office PowerPoint</Application>
  <PresentationFormat>Widescreen</PresentationFormat>
  <Paragraphs>130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Gill Sans MT</vt:lpstr>
      <vt:lpstr>Wingdings 2</vt:lpstr>
      <vt:lpstr>Dividend</vt:lpstr>
      <vt:lpstr>Retail Sales Case Study (part 1)</vt:lpstr>
      <vt:lpstr>Plan for two weeks</vt:lpstr>
      <vt:lpstr>Dimensional design process</vt:lpstr>
      <vt:lpstr>Select the business process</vt:lpstr>
      <vt:lpstr>Declare the grain</vt:lpstr>
      <vt:lpstr>Identify the dimensions</vt:lpstr>
      <vt:lpstr>Identify the facts</vt:lpstr>
      <vt:lpstr>RETAIL sales case study</vt:lpstr>
      <vt:lpstr>The business process:  customer purchases at POS system</vt:lpstr>
      <vt:lpstr>The grain</vt:lpstr>
      <vt:lpstr>The dimensions</vt:lpstr>
      <vt:lpstr>The facts</vt:lpstr>
      <vt:lpstr>The fact table &amp; Star Schema</vt:lpstr>
      <vt:lpstr>Estimate size of fact table</vt:lpstr>
      <vt:lpstr>Closer look at dimensions: date</vt:lpstr>
      <vt:lpstr>Date dimension</vt:lpstr>
      <vt:lpstr>Product Dimension</vt:lpstr>
      <vt:lpstr>Drill-down</vt:lpstr>
      <vt:lpstr>Other dimensions</vt:lpstr>
      <vt:lpstr>retail sales  schema</vt:lpstr>
      <vt:lpstr>Dimensional modeling errors to avoid</vt:lpstr>
      <vt:lpstr>Next time</vt:lpstr>
    </vt:vector>
  </TitlesOfParts>
  <Company>W. P. Carey School of Business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INTRODUCTION</dc:title>
  <dc:creator>Joseph Clark</dc:creator>
  <cp:lastModifiedBy>Joseph Clark</cp:lastModifiedBy>
  <cp:revision>193</cp:revision>
  <dcterms:created xsi:type="dcterms:W3CDTF">2014-05-16T21:14:09Z</dcterms:created>
  <dcterms:modified xsi:type="dcterms:W3CDTF">2014-09-29T22:51:06Z</dcterms:modified>
</cp:coreProperties>
</file>