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8"/>
  </p:notesMasterIdLst>
  <p:sldIdLst>
    <p:sldId id="256" r:id="rId2"/>
    <p:sldId id="282" r:id="rId3"/>
    <p:sldId id="283" r:id="rId4"/>
    <p:sldId id="289" r:id="rId5"/>
    <p:sldId id="284" r:id="rId6"/>
    <p:sldId id="28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8/25/2014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5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77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2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78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0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2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8080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9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7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8/25/2014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63750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su-cis-355/course-inf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a:t>
            </a:r>
            <a:r>
              <a:rPr lang="en-US" dirty="0" smtClean="0"/>
              <a:t>cis355</a:t>
            </a:r>
            <a:endParaRPr lang="en-US" dirty="0"/>
          </a:p>
        </p:txBody>
      </p:sp>
      <p:sp>
        <p:nvSpPr>
          <p:cNvPr id="3" name="Subtitle 2"/>
          <p:cNvSpPr>
            <a:spLocks noGrp="1"/>
          </p:cNvSpPr>
          <p:nvPr>
            <p:ph type="subTitle" idx="1"/>
          </p:nvPr>
        </p:nvSpPr>
        <p:spPr/>
        <p:txBody>
          <a:bodyPr/>
          <a:lstStyle/>
          <a:p>
            <a:r>
              <a:rPr lang="en-US" dirty="0" smtClean="0"/>
              <a:t>CIS </a:t>
            </a:r>
            <a:r>
              <a:rPr lang="en-US" dirty="0" smtClean="0"/>
              <a:t>355 ∙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dr. </a:t>
            </a:r>
            <a:r>
              <a:rPr lang="en-US" dirty="0" err="1" smtClean="0"/>
              <a:t>clark</a:t>
            </a:r>
            <a:endParaRPr lang="en-US"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81192" y="1952625"/>
            <a:ext cx="232410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181350" y="1943100"/>
            <a:ext cx="8429458" cy="2308324"/>
          </a:xfrm>
          <a:prstGeom prst="rect">
            <a:avLst/>
          </a:prstGeom>
          <a:noFill/>
        </p:spPr>
        <p:txBody>
          <a:bodyPr wrap="square" rtlCol="0">
            <a:spAutoFit/>
          </a:bodyPr>
          <a:lstStyle/>
          <a:p>
            <a:r>
              <a:rPr lang="en-US" dirty="0" smtClean="0"/>
              <a:t>Web developer in the 56kbps modem era.  Best gig ever was for an infomercial company.  Also, briefly worked for Mickey Mouse.</a:t>
            </a:r>
          </a:p>
          <a:p>
            <a:endParaRPr lang="en-US" dirty="0"/>
          </a:p>
          <a:p>
            <a:r>
              <a:rPr lang="en-US" dirty="0" smtClean="0"/>
              <a:t>Went to business school, then ended up as a business lecturer.</a:t>
            </a:r>
          </a:p>
          <a:p>
            <a:endParaRPr lang="en-US" dirty="0"/>
          </a:p>
          <a:p>
            <a:r>
              <a:rPr lang="en-US" dirty="0" smtClean="0"/>
              <a:t>Doctorate in Information Systems from USC in 2012.</a:t>
            </a:r>
          </a:p>
          <a:p>
            <a:r>
              <a:rPr lang="en-US" dirty="0" smtClean="0"/>
              <a:t>Followed by a post-doc at the University of Nebraska at Omaha.</a:t>
            </a:r>
          </a:p>
          <a:p>
            <a:r>
              <a:rPr lang="en-US" dirty="0" smtClean="0"/>
              <a:t>Came to ASU in August 2013.  My main teaching is CIS 440, the undergrad IS capstone.</a:t>
            </a:r>
            <a:endParaRPr lang="en-US" dirty="0"/>
          </a:p>
        </p:txBody>
      </p:sp>
      <p:cxnSp>
        <p:nvCxnSpPr>
          <p:cNvPr id="7" name="Straight Connector 6"/>
          <p:cNvCxnSpPr/>
          <p:nvPr/>
        </p:nvCxnSpPr>
        <p:spPr>
          <a:xfrm>
            <a:off x="403856" y="4505325"/>
            <a:ext cx="11464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856" y="4673502"/>
            <a:ext cx="3581234" cy="1754326"/>
          </a:xfrm>
          <a:prstGeom prst="rect">
            <a:avLst/>
          </a:prstGeom>
          <a:noFill/>
        </p:spPr>
        <p:txBody>
          <a:bodyPr wrap="square" rtlCol="0">
            <a:spAutoFit/>
          </a:bodyPr>
          <a:lstStyle/>
          <a:p>
            <a:r>
              <a:rPr lang="en-US" b="1" u="sng" dirty="0" smtClean="0"/>
              <a:t>TOPICS TO TALK ABOUT</a:t>
            </a:r>
          </a:p>
          <a:p>
            <a:r>
              <a:rPr lang="en-US" dirty="0" smtClean="0"/>
              <a:t>Doing data science in teams.</a:t>
            </a:r>
          </a:p>
          <a:p>
            <a:r>
              <a:rPr lang="en-US" dirty="0" smtClean="0"/>
              <a:t>DevOps for Big Data?</a:t>
            </a:r>
          </a:p>
          <a:p>
            <a:r>
              <a:rPr lang="en-US" dirty="0" smtClean="0"/>
              <a:t>Agility and Entrepreneurship.</a:t>
            </a:r>
          </a:p>
          <a:p>
            <a:r>
              <a:rPr lang="en-US" dirty="0" smtClean="0"/>
              <a:t>Data Visualization.</a:t>
            </a:r>
          </a:p>
          <a:p>
            <a:r>
              <a:rPr lang="en-US" dirty="0" smtClean="0"/>
              <a:t>NoSQL databases.</a:t>
            </a:r>
            <a:endParaRPr lang="en-US" dirty="0"/>
          </a:p>
        </p:txBody>
      </p:sp>
      <p:sp>
        <p:nvSpPr>
          <p:cNvPr id="15" name="TextBox 14"/>
          <p:cNvSpPr txBox="1"/>
          <p:nvPr/>
        </p:nvSpPr>
        <p:spPr>
          <a:xfrm>
            <a:off x="3546940" y="4673502"/>
            <a:ext cx="3581234" cy="1754326"/>
          </a:xfrm>
          <a:prstGeom prst="rect">
            <a:avLst/>
          </a:prstGeom>
          <a:noFill/>
        </p:spPr>
        <p:txBody>
          <a:bodyPr wrap="square" rtlCol="0">
            <a:spAutoFit/>
          </a:bodyPr>
          <a:lstStyle/>
          <a:p>
            <a:r>
              <a:rPr lang="en-US" b="1" u="sng" dirty="0" smtClean="0"/>
              <a:t>PLACES YOU’LL FIND ME</a:t>
            </a:r>
          </a:p>
          <a:p>
            <a:r>
              <a:rPr lang="en-US" dirty="0" smtClean="0"/>
              <a:t>Startup Weekend</a:t>
            </a:r>
          </a:p>
          <a:p>
            <a:r>
              <a:rPr lang="en-US" dirty="0" smtClean="0"/>
              <a:t>Phoenix Scrum Users Group</a:t>
            </a:r>
          </a:p>
          <a:p>
            <a:r>
              <a:rPr lang="en-US" dirty="0" smtClean="0"/>
              <a:t>Pacific Telecoms Council</a:t>
            </a:r>
          </a:p>
          <a:p>
            <a:r>
              <a:rPr lang="en-US" dirty="0" err="1" smtClean="0"/>
              <a:t>Chik</a:t>
            </a:r>
            <a:r>
              <a:rPr lang="en-US" dirty="0" smtClean="0"/>
              <a:t>-</a:t>
            </a:r>
            <a:r>
              <a:rPr lang="en-US" dirty="0" err="1" smtClean="0"/>
              <a:t>fil</a:t>
            </a:r>
            <a:r>
              <a:rPr lang="en-US" dirty="0" smtClean="0"/>
              <a:t>-A</a:t>
            </a:r>
          </a:p>
          <a:p>
            <a:r>
              <a:rPr lang="en-US" dirty="0" smtClean="0"/>
              <a:t>Buying diapers &amp; beer</a:t>
            </a:r>
            <a:endParaRPr lang="en-US" dirty="0"/>
          </a:p>
        </p:txBody>
      </p:sp>
      <p:sp>
        <p:nvSpPr>
          <p:cNvPr id="16" name="TextBox 15"/>
          <p:cNvSpPr txBox="1"/>
          <p:nvPr/>
        </p:nvSpPr>
        <p:spPr>
          <a:xfrm>
            <a:off x="6823374" y="4673502"/>
            <a:ext cx="3581234" cy="1754326"/>
          </a:xfrm>
          <a:prstGeom prst="rect">
            <a:avLst/>
          </a:prstGeom>
          <a:noFill/>
        </p:spPr>
        <p:txBody>
          <a:bodyPr wrap="square" rtlCol="0">
            <a:spAutoFit/>
          </a:bodyPr>
          <a:lstStyle/>
          <a:p>
            <a:r>
              <a:rPr lang="en-US" b="1" u="sng" dirty="0" smtClean="0"/>
              <a:t>ABOUT MY FAMILY</a:t>
            </a:r>
          </a:p>
          <a:p>
            <a:r>
              <a:rPr lang="en-US" dirty="0" smtClean="0"/>
              <a:t>Long line of Maine-</a:t>
            </a:r>
            <a:r>
              <a:rPr lang="en-US" dirty="0" err="1" smtClean="0"/>
              <a:t>iacs</a:t>
            </a:r>
            <a:endParaRPr lang="en-US" dirty="0" smtClean="0"/>
          </a:p>
          <a:p>
            <a:r>
              <a:rPr lang="en-US" dirty="0" smtClean="0"/>
              <a:t>Married 5 years in June</a:t>
            </a:r>
          </a:p>
          <a:p>
            <a:r>
              <a:rPr lang="en-US" dirty="0" smtClean="0"/>
              <a:t>Kermit, 3½ years old</a:t>
            </a:r>
          </a:p>
          <a:p>
            <a:r>
              <a:rPr lang="en-US" dirty="0" smtClean="0"/>
              <a:t>Declan, almost 2</a:t>
            </a:r>
          </a:p>
          <a:p>
            <a:r>
              <a:rPr lang="en-US" dirty="0" smtClean="0"/>
              <a:t>Virginia, 3 months</a:t>
            </a:r>
            <a:endParaRPr lang="en-US" u="sng" dirty="0"/>
          </a:p>
        </p:txBody>
      </p:sp>
      <p:cxnSp>
        <p:nvCxnSpPr>
          <p:cNvPr id="18" name="Straight Connector 17"/>
          <p:cNvCxnSpPr/>
          <p:nvPr/>
        </p:nvCxnSpPr>
        <p:spPr>
          <a:xfrm>
            <a:off x="3499315"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47340"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2362" y="5342662"/>
            <a:ext cx="1384372" cy="1384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4" cstate="email">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9694352" y="4374296"/>
            <a:ext cx="1482957" cy="1482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352748">
            <a:off x="9149760" y="5224538"/>
            <a:ext cx="1481328" cy="148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76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Clark’s Research Backlog</a:t>
            </a:r>
            <a:endParaRPr lang="en-US" dirty="0"/>
          </a:p>
        </p:txBody>
      </p:sp>
      <p:sp>
        <p:nvSpPr>
          <p:cNvPr id="4" name="Folded Corner 3"/>
          <p:cNvSpPr/>
          <p:nvPr/>
        </p:nvSpPr>
        <p:spPr>
          <a:xfrm>
            <a:off x="4386453" y="1979271"/>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rot="21443291">
            <a:off x="389774" y="4163573"/>
            <a:ext cx="3824438" cy="2304089"/>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386453" y="2084831"/>
            <a:ext cx="5386197" cy="19816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TORCH</a:t>
            </a:r>
          </a:p>
          <a:p>
            <a:pPr lvl="1"/>
            <a:r>
              <a:rPr lang="en-US" sz="1400" dirty="0" smtClean="0"/>
              <a:t>Challenge: There’s a lot of hype around the “data scientist” job description, but what it denotes is super-human.</a:t>
            </a:r>
          </a:p>
          <a:p>
            <a:pPr lvl="1"/>
            <a:r>
              <a:rPr lang="en-US" sz="1400" dirty="0" smtClean="0"/>
              <a:t>Big idea: Managers in the real world cannot rely on hiring superstars; instead, we need to know how to build data science </a:t>
            </a:r>
            <a:r>
              <a:rPr lang="en-US" sz="1400" u="sng" dirty="0" smtClean="0"/>
              <a:t>teams</a:t>
            </a:r>
            <a:r>
              <a:rPr lang="en-US" sz="1400" dirty="0" smtClean="0"/>
              <a:t>.</a:t>
            </a:r>
          </a:p>
          <a:p>
            <a:pPr lvl="1"/>
            <a:r>
              <a:rPr lang="en-US" sz="1400" dirty="0" smtClean="0"/>
              <a:t>How are these teams composed? How many people? What roles?</a:t>
            </a:r>
          </a:p>
          <a:p>
            <a:pPr lvl="1"/>
            <a:r>
              <a:rPr lang="en-US" sz="1400" dirty="0" smtClean="0"/>
              <a:t>Bigger idea: Is there a </a:t>
            </a:r>
            <a:r>
              <a:rPr lang="en-US" sz="1400" u="sng" dirty="0" smtClean="0"/>
              <a:t>data science DevOps</a:t>
            </a:r>
            <a:r>
              <a:rPr lang="en-US" sz="1400" dirty="0" smtClean="0"/>
              <a:t>? What new disciplines are needed by those who </a:t>
            </a:r>
            <a:r>
              <a:rPr lang="en-US" sz="1400" u="sng" dirty="0" smtClean="0"/>
              <a:t>support and enable</a:t>
            </a:r>
            <a:r>
              <a:rPr lang="en-US" sz="1400" dirty="0" smtClean="0"/>
              <a:t> data science teams?</a:t>
            </a: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72650" y="2084831"/>
            <a:ext cx="2075992" cy="1981629"/>
          </a:xfrm>
          <a:prstGeom prst="rect">
            <a:avLst/>
          </a:prstGeom>
        </p:spPr>
      </p:pic>
      <p:sp>
        <p:nvSpPr>
          <p:cNvPr id="10" name="Folded Corner 9"/>
          <p:cNvSpPr/>
          <p:nvPr/>
        </p:nvSpPr>
        <p:spPr>
          <a:xfrm>
            <a:off x="4386453" y="4293418"/>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486274" y="4398978"/>
            <a:ext cx="5386197" cy="198162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MAVERICK (with Dr. Read)</a:t>
            </a:r>
          </a:p>
          <a:p>
            <a:pPr lvl="1"/>
            <a:r>
              <a:rPr lang="en-US" sz="1400" dirty="0" smtClean="0"/>
              <a:t>Big Idea: adapting the Agile approach to the CIS capstone course to enhance learning and improve project success.</a:t>
            </a:r>
          </a:p>
          <a:p>
            <a:pPr lvl="1"/>
            <a:r>
              <a:rPr lang="en-US" sz="1400" dirty="0" smtClean="0"/>
              <a:t>Pedagogical questions:  </a:t>
            </a:r>
          </a:p>
          <a:p>
            <a:pPr lvl="2"/>
            <a:r>
              <a:rPr lang="en-US" sz="1000" dirty="0" smtClean="0"/>
              <a:t>Do agile practices support the teaching objectives of an IS capstone course?  Does Agile enable students to draw on learning from their other courses, and succeed in their projects?</a:t>
            </a:r>
          </a:p>
          <a:p>
            <a:pPr lvl="1"/>
            <a:r>
              <a:rPr lang="en-US" sz="1400" dirty="0" smtClean="0"/>
              <a:t>Broader research questions:</a:t>
            </a:r>
          </a:p>
          <a:p>
            <a:pPr lvl="2"/>
            <a:r>
              <a:rPr lang="en-US" sz="1200" dirty="0" smtClean="0"/>
              <a:t>What sorts of learning or development occurs in the first few sprints for a new Agile team and for a (new/experienced) Agile project client?</a:t>
            </a:r>
          </a:p>
          <a:p>
            <a:pPr lvl="2"/>
            <a:r>
              <a:rPr lang="en-US" sz="1200" dirty="0" smtClean="0"/>
              <a:t>Does our students’ experience give us a window into hidden processes that occur when teams and clients are new to Agile?</a:t>
            </a:r>
            <a:endParaRPr lang="en-US" dirty="0" smtClean="0"/>
          </a:p>
        </p:txBody>
      </p:sp>
      <p:pic>
        <p:nvPicPr>
          <p:cNvPr id="13" name="Picture 2" descr="http://upload.wikimedia.org/wikipedia/en/thumb/1/10/UNO_Mavericks.svg/200px-UNO_Mavericks.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872471" y="4632162"/>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6" name="Folded Corner 5"/>
          <p:cNvSpPr/>
          <p:nvPr/>
        </p:nvSpPr>
        <p:spPr>
          <a:xfrm rot="181271">
            <a:off x="335267" y="1933319"/>
            <a:ext cx="3789133" cy="2219459"/>
          </a:xfrm>
          <a:prstGeom prst="foldedCorner">
            <a:avLst/>
          </a:prstGeom>
          <a:solidFill>
            <a:srgbClr val="F4FB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102" y="2084831"/>
            <a:ext cx="3633597" cy="42957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smtClean="0">
                <a:solidFill>
                  <a:srgbClr val="C00000"/>
                </a:solidFill>
              </a:rPr>
              <a:t>Project BANDIT</a:t>
            </a:r>
          </a:p>
          <a:p>
            <a:pPr marL="174625" lvl="1" indent="-120650">
              <a:buFont typeface="Arial" panose="020B0604020202020204" pitchFamily="34" charset="0"/>
              <a:buChar char="•"/>
            </a:pPr>
            <a:r>
              <a:rPr lang="en-US" sz="1200" dirty="0" smtClean="0"/>
              <a:t>Extends a canonical simulation model of sequential decision-making under uncertainty to show the impacts of </a:t>
            </a:r>
            <a:r>
              <a:rPr lang="en-US" sz="1200" u="sng" dirty="0" smtClean="0"/>
              <a:t>fast</a:t>
            </a:r>
            <a:r>
              <a:rPr lang="en-US" sz="1200" dirty="0" smtClean="0"/>
              <a:t> and </a:t>
            </a:r>
            <a:r>
              <a:rPr lang="en-US" sz="1200" u="sng" dirty="0" smtClean="0"/>
              <a:t>accurate</a:t>
            </a:r>
            <a:r>
              <a:rPr lang="en-US" sz="1200" dirty="0" smtClean="0"/>
              <a:t> feedback loops.</a:t>
            </a:r>
          </a:p>
          <a:p>
            <a:pPr marL="174625" lvl="1" indent="-120650">
              <a:buFont typeface="Arial" panose="020B0604020202020204" pitchFamily="34" charset="0"/>
              <a:buChar char="•"/>
            </a:pPr>
            <a:r>
              <a:rPr lang="en-US" sz="1200" dirty="0" smtClean="0"/>
              <a:t>Big idea: demonstrate importance of excellent information systems by showing how business is impacted when they </a:t>
            </a:r>
            <a:r>
              <a:rPr lang="en-US" sz="1200" u="sng" dirty="0" smtClean="0"/>
              <a:t>aren’t</a:t>
            </a:r>
            <a:r>
              <a:rPr lang="en-US" sz="1200" dirty="0" smtClean="0"/>
              <a:t> there.</a:t>
            </a:r>
          </a:p>
          <a:p>
            <a:pPr marL="53975" lvl="1" indent="0">
              <a:buNone/>
            </a:pPr>
            <a:endParaRPr lang="en-US" sz="1200" dirty="0" smtClean="0"/>
          </a:p>
          <a:p>
            <a:pPr marL="174625" lvl="1" indent="-120650">
              <a:buFont typeface="Arial" panose="020B0604020202020204" pitchFamily="34" charset="0"/>
              <a:buChar char="•"/>
            </a:pPr>
            <a:endParaRPr lang="en-US" sz="1200" dirty="0" smtClean="0"/>
          </a:p>
          <a:p>
            <a:pPr marL="174625" lvl="1" indent="-120650">
              <a:buFont typeface="Arial" panose="020B0604020202020204" pitchFamily="34" charset="0"/>
              <a:buChar char="•"/>
            </a:pPr>
            <a:endParaRPr lang="en-US" sz="1200" dirty="0"/>
          </a:p>
          <a:p>
            <a:pPr marL="53975" lvl="1" indent="0">
              <a:buNone/>
            </a:pPr>
            <a:r>
              <a:rPr lang="en-US" sz="1200" dirty="0" smtClean="0"/>
              <a:t>Looking for a new project to go here….</a:t>
            </a:r>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p:txBody>
      </p:sp>
    </p:spTree>
    <p:extLst>
      <p:ext uri="{BB962C8B-B14F-4D97-AF65-F5344CB8AC3E}">
        <p14:creationId xmlns:p14="http://schemas.microsoft.com/office/powerpoint/2010/main" val="332064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project torch</a:t>
            </a:r>
            <a:endParaRPr lang="en-US" dirty="0"/>
          </a:p>
        </p:txBody>
      </p:sp>
      <p:sp>
        <p:nvSpPr>
          <p:cNvPr id="3" name="Content Placeholder 2"/>
          <p:cNvSpPr>
            <a:spLocks noGrp="1"/>
          </p:cNvSpPr>
          <p:nvPr>
            <p:ph idx="1"/>
          </p:nvPr>
        </p:nvSpPr>
        <p:spPr/>
        <p:txBody>
          <a:bodyPr/>
          <a:lstStyle/>
          <a:p>
            <a:r>
              <a:rPr lang="en-US" dirty="0" smtClean="0"/>
              <a:t>This project provides a framework which will help me position CIS 355 in the overall picture of big data, analytics, and data science.  Bear with me…</a:t>
            </a:r>
            <a:endParaRPr lang="en-US" dirty="0"/>
          </a:p>
        </p:txBody>
      </p:sp>
    </p:spTree>
    <p:extLst>
      <p:ext uri="{BB962C8B-B14F-4D97-AF65-F5344CB8AC3E}">
        <p14:creationId xmlns:p14="http://schemas.microsoft.com/office/powerpoint/2010/main" val="271090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cis </a:t>
            </a:r>
            <a:r>
              <a:rPr lang="en-US" dirty="0" smtClean="0"/>
              <a:t>355</a:t>
            </a:r>
            <a:endParaRPr lang="en-US" dirty="0"/>
          </a:p>
        </p:txBody>
      </p:sp>
      <p:sp>
        <p:nvSpPr>
          <p:cNvPr id="3" name="Content Placeholder 2"/>
          <p:cNvSpPr>
            <a:spLocks noGrp="1"/>
          </p:cNvSpPr>
          <p:nvPr>
            <p:ph idx="1"/>
          </p:nvPr>
        </p:nvSpPr>
        <p:spPr>
          <a:xfrm>
            <a:off x="581192" y="2180496"/>
            <a:ext cx="11029615" cy="4239354"/>
          </a:xfrm>
        </p:spPr>
        <p:txBody>
          <a:bodyPr>
            <a:normAutofit/>
          </a:bodyPr>
          <a:lstStyle/>
          <a:p>
            <a:r>
              <a:rPr lang="en-US" dirty="0" smtClean="0"/>
              <a:t>This is the </a:t>
            </a:r>
            <a:r>
              <a:rPr lang="en-US" dirty="0" smtClean="0"/>
              <a:t>first time we have offered a course on </a:t>
            </a:r>
            <a:r>
              <a:rPr lang="en-US" b="1" dirty="0" smtClean="0"/>
              <a:t>data warehousing </a:t>
            </a:r>
            <a:r>
              <a:rPr lang="en-US" dirty="0" smtClean="0"/>
              <a:t>and </a:t>
            </a:r>
            <a:r>
              <a:rPr lang="en-US" b="1" dirty="0" smtClean="0"/>
              <a:t>dimensional modeling</a:t>
            </a:r>
            <a:r>
              <a:rPr lang="en-US" dirty="0" smtClean="0"/>
              <a:t>.  This is about the development of analytics applications (such as </a:t>
            </a:r>
            <a:r>
              <a:rPr lang="en-US" b="1" dirty="0" smtClean="0"/>
              <a:t>business intelligence </a:t>
            </a:r>
            <a:r>
              <a:rPr lang="en-US" dirty="0" smtClean="0"/>
              <a:t>systems) for managers to use.  Two sides of this are (a) designing systems for business people to use, and (b) applying your expertise to do the “under the hood” stuff that business users can’t, and automating it for them.</a:t>
            </a:r>
            <a:endParaRPr lang="en-US" dirty="0" smtClean="0"/>
          </a:p>
          <a:p>
            <a:r>
              <a:rPr lang="en-US" dirty="0" smtClean="0"/>
              <a:t>The three main chunks of the course are (1) a primer/refresher on relational databases, (2) dimensional modeling concepts and the design of BI applications, and (3) data wrangling and data engineering with ETL et cetera.  Specific topics in all three portions are likely to change.</a:t>
            </a:r>
            <a:endParaRPr lang="en-US" dirty="0" smtClean="0"/>
          </a:p>
          <a:p>
            <a:r>
              <a:rPr lang="en-US" dirty="0" smtClean="0"/>
              <a:t>At the end of this course: </a:t>
            </a:r>
          </a:p>
          <a:p>
            <a:pPr lvl="1"/>
            <a:r>
              <a:rPr lang="en-US" dirty="0" smtClean="0"/>
              <a:t>You </a:t>
            </a:r>
            <a:r>
              <a:rPr lang="en-US" dirty="0" smtClean="0"/>
              <a:t>will be able to query operational databases with SQL.</a:t>
            </a:r>
          </a:p>
          <a:p>
            <a:pPr lvl="1"/>
            <a:r>
              <a:rPr lang="en-US" dirty="0" smtClean="0"/>
              <a:t>You will be able to design databases for analytical systems, and know how/why they are different from operational systems.</a:t>
            </a:r>
          </a:p>
          <a:p>
            <a:pPr lvl="1"/>
            <a:r>
              <a:rPr lang="en-US" dirty="0" smtClean="0"/>
              <a:t>You will understand the architecture of a complete DW/BI solution.</a:t>
            </a:r>
          </a:p>
          <a:p>
            <a:pPr lvl="1"/>
            <a:r>
              <a:rPr lang="en-US" dirty="0" smtClean="0"/>
              <a:t>You will be able to use tools for extracting, transforming, and loading data into a DW/BI solution.</a:t>
            </a:r>
            <a:endParaRPr lang="en-US" dirty="0" smtClean="0"/>
          </a:p>
        </p:txBody>
      </p:sp>
    </p:spTree>
    <p:extLst>
      <p:ext uri="{BB962C8B-B14F-4D97-AF65-F5344CB8AC3E}">
        <p14:creationId xmlns:p14="http://schemas.microsoft.com/office/powerpoint/2010/main" val="18028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the syllabus</a:t>
            </a:r>
            <a:endParaRPr lang="en-US" dirty="0"/>
          </a:p>
        </p:txBody>
      </p:sp>
      <p:sp>
        <p:nvSpPr>
          <p:cNvPr id="3" name="Content Placeholder 2"/>
          <p:cNvSpPr>
            <a:spLocks noGrp="1"/>
          </p:cNvSpPr>
          <p:nvPr>
            <p:ph idx="1"/>
          </p:nvPr>
        </p:nvSpPr>
        <p:spPr/>
        <p:txBody>
          <a:bodyPr/>
          <a:lstStyle/>
          <a:p>
            <a:r>
              <a:rPr lang="en-US" dirty="0" smtClean="0"/>
              <a:t>All course materials will be handled on GitHub.  We will have a workshop on using </a:t>
            </a:r>
            <a:r>
              <a:rPr lang="en-US" dirty="0" smtClean="0"/>
              <a:t>GitHub this Wednesday.  Follow the links on the course schedule (or the “week01” instructions on GitHub) to get prepared.</a:t>
            </a:r>
          </a:p>
          <a:p>
            <a:r>
              <a:rPr lang="en-US" dirty="0">
                <a:hlinkClick r:id="rId2"/>
              </a:rPr>
              <a:t>https://</a:t>
            </a:r>
            <a:r>
              <a:rPr lang="en-US" dirty="0" smtClean="0">
                <a:hlinkClick r:id="rId2"/>
              </a:rPr>
              <a:t>github.com/asu-cis-355/course-info</a:t>
            </a:r>
            <a:r>
              <a:rPr lang="en-US" dirty="0" smtClean="0"/>
              <a:t> </a:t>
            </a:r>
            <a:endParaRPr lang="en-US" dirty="0"/>
          </a:p>
          <a:p>
            <a:r>
              <a:rPr lang="en-US" dirty="0" smtClean="0"/>
              <a:t>Don’t </a:t>
            </a:r>
            <a:r>
              <a:rPr lang="en-US" dirty="0" smtClean="0"/>
              <a:t>let me leave until your questions are answered!</a:t>
            </a:r>
            <a:endParaRPr lang="en-US" dirty="0"/>
          </a:p>
        </p:txBody>
      </p:sp>
    </p:spTree>
    <p:extLst>
      <p:ext uri="{BB962C8B-B14F-4D97-AF65-F5344CB8AC3E}">
        <p14:creationId xmlns:p14="http://schemas.microsoft.com/office/powerpoint/2010/main" val="994253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1681</TotalTime>
  <Words>725</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MT</vt:lpstr>
      <vt:lpstr>Tw Cen MT</vt:lpstr>
      <vt:lpstr>Wingdings 2</vt:lpstr>
      <vt:lpstr>Wingdings 3</vt:lpstr>
      <vt:lpstr>Dividend</vt:lpstr>
      <vt:lpstr>Introduction to cis355</vt:lpstr>
      <vt:lpstr>About dr. clark</vt:lpstr>
      <vt:lpstr>Dr. Clark’s Research Backlog</vt:lpstr>
      <vt:lpstr>More on project torch</vt:lpstr>
      <vt:lpstr>Introducing cis 355</vt:lpstr>
      <vt:lpstr>Github and the syllabus</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165</cp:revision>
  <dcterms:created xsi:type="dcterms:W3CDTF">2014-05-16T21:14:09Z</dcterms:created>
  <dcterms:modified xsi:type="dcterms:W3CDTF">2014-08-25T22:29:36Z</dcterms:modified>
</cp:coreProperties>
</file>