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94" r:id="rId16"/>
    <p:sldId id="270" r:id="rId17"/>
    <p:sldId id="271" r:id="rId18"/>
    <p:sldId id="273" r:id="rId19"/>
    <p:sldId id="295" r:id="rId20"/>
    <p:sldId id="276" r:id="rId21"/>
    <p:sldId id="296" r:id="rId22"/>
    <p:sldId id="277" r:id="rId23"/>
    <p:sldId id="278" r:id="rId24"/>
    <p:sldId id="279" r:id="rId25"/>
    <p:sldId id="280" r:id="rId26"/>
    <p:sldId id="299" r:id="rId27"/>
    <p:sldId id="297" r:id="rId28"/>
    <p:sldId id="281" r:id="rId29"/>
    <p:sldId id="282" r:id="rId30"/>
    <p:sldId id="283" r:id="rId31"/>
    <p:sldId id="284" r:id="rId32"/>
    <p:sldId id="285" r:id="rId33"/>
    <p:sldId id="286" r:id="rId34"/>
    <p:sldId id="287" r:id="rId35"/>
    <p:sldId id="288" r:id="rId36"/>
    <p:sldId id="289" r:id="rId37"/>
    <p:sldId id="300" r:id="rId38"/>
    <p:sldId id="290" r:id="rId39"/>
    <p:sldId id="291" r:id="rId40"/>
    <p:sldId id="292" r:id="rId41"/>
    <p:sldId id="298" r:id="rId42"/>
    <p:sldId id="301"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32" autoAdjust="0"/>
    <p:restoredTop sz="94660"/>
  </p:normalViewPr>
  <p:slideViewPr>
    <p:cSldViewPr snapToGrid="0">
      <p:cViewPr varScale="1">
        <p:scale>
          <a:sx n="99" d="100"/>
          <a:sy n="99" d="100"/>
        </p:scale>
        <p:origin x="9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5CEA3-C3E9-467D-A883-405A031319EF}" type="datetimeFigureOut">
              <a:rPr lang="en-US" smtClean="0"/>
              <a:t>9/3/2014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7684E0-08A3-4F41-B3BA-42BCDA09E5F4}" type="slidenum">
              <a:rPr lang="en-US" smtClean="0"/>
              <a:t>‹#›</a:t>
            </a:fld>
            <a:endParaRPr lang="en-US"/>
          </a:p>
        </p:txBody>
      </p:sp>
    </p:spTree>
    <p:extLst>
      <p:ext uri="{BB962C8B-B14F-4D97-AF65-F5344CB8AC3E}">
        <p14:creationId xmlns:p14="http://schemas.microsoft.com/office/powerpoint/2010/main" val="3477489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9/3/2014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2573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6772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9/3/2014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221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7823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9/3/2014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785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7049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3218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9/3/2014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680803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9/3/2014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0395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9/3/2014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4701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30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9/3/2014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1637506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gif"/><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Intro </a:t>
            </a:r>
            <a:r>
              <a:rPr lang="en-US" dirty="0" smtClean="0"/>
              <a:t>to </a:t>
            </a:r>
            <a:r>
              <a:rPr lang="en-US" dirty="0" smtClean="0"/>
              <a:t>databases</a:t>
            </a:r>
            <a:endParaRPr lang="en-US" dirty="0"/>
          </a:p>
        </p:txBody>
      </p:sp>
      <p:sp>
        <p:nvSpPr>
          <p:cNvPr id="3" name="Subtitle 2"/>
          <p:cNvSpPr>
            <a:spLocks noGrp="1"/>
          </p:cNvSpPr>
          <p:nvPr>
            <p:ph type="subTitle" idx="1"/>
          </p:nvPr>
        </p:nvSpPr>
        <p:spPr/>
        <p:txBody>
          <a:bodyPr/>
          <a:lstStyle/>
          <a:p>
            <a:r>
              <a:rPr lang="en-US" dirty="0" smtClean="0"/>
              <a:t>CIS 355 ∙ Dr. Joseph Clark</a:t>
            </a:r>
            <a:endParaRPr lang="en-US" dirty="0"/>
          </a:p>
        </p:txBody>
      </p:sp>
    </p:spTree>
    <p:extLst>
      <p:ext uri="{BB962C8B-B14F-4D97-AF65-F5344CB8AC3E}">
        <p14:creationId xmlns:p14="http://schemas.microsoft.com/office/powerpoint/2010/main" val="595776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Costs Involved with the Database Approach</a:t>
            </a:r>
            <a:endParaRPr lang="en-US" dirty="0"/>
          </a:p>
        </p:txBody>
      </p:sp>
      <p:sp>
        <p:nvSpPr>
          <p:cNvPr id="3" name="Content Placeholder 2"/>
          <p:cNvSpPr>
            <a:spLocks noGrp="1"/>
          </p:cNvSpPr>
          <p:nvPr>
            <p:ph idx="1"/>
          </p:nvPr>
        </p:nvSpPr>
        <p:spPr>
          <a:xfrm>
            <a:off x="581192" y="2180496"/>
            <a:ext cx="11029615" cy="4144104"/>
          </a:xfrm>
        </p:spPr>
        <p:txBody>
          <a:bodyPr>
            <a:normAutofit fontScale="92500" lnSpcReduction="10000"/>
          </a:bodyPr>
          <a:lstStyle/>
          <a:p>
            <a:r>
              <a:rPr lang="en-US" dirty="0" smtClean="0"/>
              <a:t>New, Specialized Personnel</a:t>
            </a:r>
          </a:p>
          <a:p>
            <a:pPr lvl="1"/>
            <a:r>
              <a:rPr lang="en-US" dirty="0" smtClean="0"/>
              <a:t>A database isn’t worth much if it’s used like just another file.  The database approach requires some discipline and often an expensive professional database administrator (DBA) … or more than one.</a:t>
            </a:r>
          </a:p>
          <a:p>
            <a:r>
              <a:rPr lang="en-US" dirty="0" smtClean="0"/>
              <a:t>Installation &amp; Management Cost and Complexity</a:t>
            </a:r>
          </a:p>
          <a:p>
            <a:pPr lvl="1"/>
            <a:r>
              <a:rPr lang="en-US" dirty="0" smtClean="0"/>
              <a:t>The database eliminates the need for application developers to program data models and some logic; the cost is that this must be defined and managed in the database itself.</a:t>
            </a:r>
          </a:p>
          <a:p>
            <a:r>
              <a:rPr lang="en-US" dirty="0" smtClean="0"/>
              <a:t>Conversion Costs</a:t>
            </a:r>
          </a:p>
          <a:p>
            <a:pPr lvl="1"/>
            <a:r>
              <a:rPr lang="en-US" dirty="0" smtClean="0"/>
              <a:t>Old software must be updated to work with a new database.</a:t>
            </a:r>
          </a:p>
          <a:p>
            <a:r>
              <a:rPr lang="en-US" dirty="0" smtClean="0"/>
              <a:t>Need for Explicit Backup and Recovery</a:t>
            </a:r>
          </a:p>
          <a:p>
            <a:pPr lvl="1"/>
            <a:r>
              <a:rPr lang="en-US" dirty="0" smtClean="0"/>
              <a:t>Because the database is shared, it needs to be available to everyone at all times.  This requires a professional approach to managing hardware, backup, security, etc.</a:t>
            </a:r>
          </a:p>
          <a:p>
            <a:r>
              <a:rPr lang="en-US" dirty="0" smtClean="0"/>
              <a:t>Organizational Conflict</a:t>
            </a:r>
          </a:p>
          <a:p>
            <a:pPr lvl="1"/>
            <a:r>
              <a:rPr lang="en-US" dirty="0" smtClean="0"/>
              <a:t>Departments can no longer keep using their own separate data definitions.  If there are disagreements, something’s got to give!</a:t>
            </a:r>
          </a:p>
        </p:txBody>
      </p:sp>
    </p:spTree>
    <p:extLst>
      <p:ext uri="{BB962C8B-B14F-4D97-AF65-F5344CB8AC3E}">
        <p14:creationId xmlns:p14="http://schemas.microsoft.com/office/powerpoint/2010/main" val="2171682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1" dur="500"/>
                                        <p:tgtEl>
                                          <p:spTgt spid="3">
                                            <p:txEl>
                                              <p:pRg st="6" end="6"/>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9" dur="500"/>
                                        <p:tgtEl>
                                          <p:spTgt spid="3">
                                            <p:txEl>
                                              <p:pRg st="8" end="8"/>
                                            </p:txEl>
                                          </p:spTgt>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1192" y="2030281"/>
            <a:ext cx="10886908" cy="161779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Key Components of a Database Environment</a:t>
            </a:r>
            <a:endParaRPr lang="en-US" dirty="0"/>
          </a:p>
        </p:txBody>
      </p:sp>
      <p:sp>
        <p:nvSpPr>
          <p:cNvPr id="3" name="Content Placeholder 2"/>
          <p:cNvSpPr>
            <a:spLocks noGrp="1"/>
          </p:cNvSpPr>
          <p:nvPr>
            <p:ph idx="1"/>
          </p:nvPr>
        </p:nvSpPr>
        <p:spPr>
          <a:xfrm>
            <a:off x="581192" y="2180496"/>
            <a:ext cx="11029615" cy="3944079"/>
          </a:xfrm>
        </p:spPr>
        <p:txBody>
          <a:bodyPr>
            <a:normAutofit fontScale="92500" lnSpcReduction="20000"/>
          </a:bodyPr>
          <a:lstStyle/>
          <a:p>
            <a:r>
              <a:rPr lang="en-US" b="1" u="sng" dirty="0" smtClean="0"/>
              <a:t>Database Management System (DBMS)</a:t>
            </a:r>
            <a:r>
              <a:rPr lang="en-US" dirty="0" smtClean="0"/>
              <a:t> = software for managing the database and metadata</a:t>
            </a:r>
          </a:p>
          <a:p>
            <a:pPr lvl="1"/>
            <a:r>
              <a:rPr lang="en-US" dirty="0" smtClean="0"/>
              <a:t>Also usually a database “server” meaning a program that is constantly running in the background, waiting for other applications to make requests.</a:t>
            </a:r>
          </a:p>
          <a:p>
            <a:r>
              <a:rPr lang="en-US" b="1" u="sng" dirty="0"/>
              <a:t>Database</a:t>
            </a:r>
            <a:r>
              <a:rPr lang="en-US" dirty="0"/>
              <a:t> = the actual storage of data on disk(s</a:t>
            </a:r>
            <a:r>
              <a:rPr lang="en-US" dirty="0" smtClean="0"/>
              <a:t>)</a:t>
            </a:r>
          </a:p>
          <a:p>
            <a:r>
              <a:rPr lang="en-US" b="1" u="sng" dirty="0" smtClean="0"/>
              <a:t>(Metadata) Repository </a:t>
            </a:r>
            <a:r>
              <a:rPr lang="en-US" dirty="0" smtClean="0"/>
              <a:t>= centralized storage of metadata</a:t>
            </a:r>
          </a:p>
          <a:p>
            <a:endParaRPr lang="en-US" dirty="0" smtClean="0"/>
          </a:p>
          <a:p>
            <a:pPr lvl="1"/>
            <a:r>
              <a:rPr lang="en-US" dirty="0" smtClean="0"/>
              <a:t>Note: the above are typically part of one software system such as PostgreSQL; when we talk about a </a:t>
            </a:r>
            <a:r>
              <a:rPr lang="en-US" dirty="0" err="1" smtClean="0"/>
              <a:t>Postgres</a:t>
            </a:r>
            <a:r>
              <a:rPr lang="en-US" dirty="0" smtClean="0"/>
              <a:t> or SQL Server “database”, we really mean a DBMS with its own way of storing data and metadata on disk.</a:t>
            </a:r>
          </a:p>
          <a:p>
            <a:r>
              <a:rPr lang="en-US" b="1" u="sng" dirty="0" smtClean="0"/>
              <a:t>(Graphical) User Interface </a:t>
            </a:r>
            <a:r>
              <a:rPr lang="en-US" dirty="0" smtClean="0"/>
              <a:t>= may or may not be part of the DBMS</a:t>
            </a:r>
          </a:p>
          <a:p>
            <a:pPr lvl="1"/>
            <a:r>
              <a:rPr lang="en-US" dirty="0"/>
              <a:t>W</a:t>
            </a:r>
            <a:r>
              <a:rPr lang="en-US" dirty="0" smtClean="0"/>
              <a:t>e’ll use </a:t>
            </a:r>
            <a:r>
              <a:rPr lang="en-US" dirty="0" err="1" smtClean="0"/>
              <a:t>pgAdmin</a:t>
            </a:r>
            <a:r>
              <a:rPr lang="en-US" dirty="0" smtClean="0"/>
              <a:t> to interface with PostgreSQL in this class, and may also use the command line interface; other databases have their own tools, and there are some tools that can be used with multiple DBMSs</a:t>
            </a:r>
          </a:p>
          <a:p>
            <a:r>
              <a:rPr lang="en-US" b="1" u="sng" dirty="0" smtClean="0"/>
              <a:t>Application Programs </a:t>
            </a:r>
            <a:r>
              <a:rPr lang="en-US" dirty="0" smtClean="0"/>
              <a:t>= programs that interact with the database, by inserting, deleting, updating, or requesting data.</a:t>
            </a:r>
          </a:p>
          <a:p>
            <a:pPr lvl="1"/>
            <a:r>
              <a:rPr lang="en-US" dirty="0" smtClean="0"/>
              <a:t>These can be </a:t>
            </a:r>
            <a:r>
              <a:rPr lang="en-US" u="sng" dirty="0" smtClean="0"/>
              <a:t>standalone applications</a:t>
            </a:r>
            <a:r>
              <a:rPr lang="en-US" dirty="0" smtClean="0"/>
              <a:t> like Excel, or </a:t>
            </a:r>
            <a:r>
              <a:rPr lang="en-US" u="sng" dirty="0" smtClean="0"/>
              <a:t>application servers</a:t>
            </a:r>
            <a:r>
              <a:rPr lang="en-US" dirty="0" smtClean="0"/>
              <a:t> like websites</a:t>
            </a:r>
            <a:endParaRPr lang="en-US" dirty="0"/>
          </a:p>
          <a:p>
            <a:endParaRPr lang="en-US" dirty="0"/>
          </a:p>
        </p:txBody>
      </p:sp>
    </p:spTree>
    <p:extLst>
      <p:ext uri="{BB962C8B-B14F-4D97-AF65-F5344CB8AC3E}">
        <p14:creationId xmlns:p14="http://schemas.microsoft.com/office/powerpoint/2010/main" val="350424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Implementing databases</a:t>
            </a:r>
            <a:endParaRPr lang="en-US" dirty="0"/>
          </a:p>
        </p:txBody>
      </p:sp>
      <p:sp>
        <p:nvSpPr>
          <p:cNvPr id="3" name="Content Placeholder 2"/>
          <p:cNvSpPr>
            <a:spLocks noGrp="1"/>
          </p:cNvSpPr>
          <p:nvPr>
            <p:ph idx="1"/>
          </p:nvPr>
        </p:nvSpPr>
        <p:spPr/>
        <p:txBody>
          <a:bodyPr/>
          <a:lstStyle/>
          <a:p>
            <a:r>
              <a:rPr lang="en-US" b="1" dirty="0" smtClean="0"/>
              <a:t>Conceptual Modeling:</a:t>
            </a:r>
          </a:p>
          <a:p>
            <a:pPr lvl="1"/>
            <a:r>
              <a:rPr lang="en-US" dirty="0" smtClean="0"/>
              <a:t>Define the business domain that the data will describe, in terms of “</a:t>
            </a:r>
            <a:r>
              <a:rPr lang="en-US" b="1" dirty="0" smtClean="0">
                <a:solidFill>
                  <a:schemeClr val="accent2"/>
                </a:solidFill>
              </a:rPr>
              <a:t>entities</a:t>
            </a:r>
            <a:r>
              <a:rPr lang="en-US" dirty="0" smtClean="0"/>
              <a:t>”, “</a:t>
            </a:r>
            <a:r>
              <a:rPr lang="en-US" b="1" dirty="0" smtClean="0">
                <a:solidFill>
                  <a:schemeClr val="accent2"/>
                </a:solidFill>
              </a:rPr>
              <a:t>attributes</a:t>
            </a:r>
            <a:r>
              <a:rPr lang="en-US" dirty="0" smtClean="0"/>
              <a:t>”, and “</a:t>
            </a:r>
            <a:r>
              <a:rPr lang="en-US" b="1" dirty="0" smtClean="0">
                <a:solidFill>
                  <a:schemeClr val="accent2"/>
                </a:solidFill>
              </a:rPr>
              <a:t>relationships</a:t>
            </a:r>
            <a:r>
              <a:rPr lang="en-US" dirty="0" smtClean="0"/>
              <a:t>”.  This is a way of discovering requirements, and can be done with pen and paper or whiteboard.</a:t>
            </a:r>
          </a:p>
          <a:p>
            <a:pPr lvl="1"/>
            <a:r>
              <a:rPr lang="en-US" dirty="0" smtClean="0"/>
              <a:t>Produce </a:t>
            </a:r>
            <a:r>
              <a:rPr lang="en-US" b="1" dirty="0" smtClean="0">
                <a:solidFill>
                  <a:schemeClr val="accent3"/>
                </a:solidFill>
              </a:rPr>
              <a:t>ER Diagrams</a:t>
            </a:r>
            <a:r>
              <a:rPr lang="en-US" dirty="0" smtClean="0"/>
              <a:t>.</a:t>
            </a:r>
          </a:p>
          <a:p>
            <a:r>
              <a:rPr lang="en-US" b="1" dirty="0" smtClean="0"/>
              <a:t>Logical Design:</a:t>
            </a:r>
          </a:p>
          <a:p>
            <a:pPr lvl="1"/>
            <a:r>
              <a:rPr lang="en-US" dirty="0" smtClean="0"/>
              <a:t>Create the tables, columns, and rows of the database with software code.  Design the implementation to match the logical model implicit in the software.  For most databases, this will be a </a:t>
            </a:r>
            <a:r>
              <a:rPr lang="en-US" b="1" dirty="0" smtClean="0">
                <a:solidFill>
                  <a:schemeClr val="accent2"/>
                </a:solidFill>
              </a:rPr>
              <a:t>relational database </a:t>
            </a:r>
            <a:r>
              <a:rPr lang="en-US" dirty="0" smtClean="0"/>
              <a:t>logic in </a:t>
            </a:r>
            <a:r>
              <a:rPr lang="en-US" b="1" dirty="0" smtClean="0">
                <a:solidFill>
                  <a:schemeClr val="accent2"/>
                </a:solidFill>
              </a:rPr>
              <a:t>3</a:t>
            </a:r>
            <a:r>
              <a:rPr lang="en-US" b="1" baseline="30000" dirty="0" smtClean="0">
                <a:solidFill>
                  <a:schemeClr val="accent2"/>
                </a:solidFill>
              </a:rPr>
              <a:t>rd</a:t>
            </a:r>
            <a:r>
              <a:rPr lang="en-US" b="1" dirty="0" smtClean="0">
                <a:solidFill>
                  <a:schemeClr val="accent2"/>
                </a:solidFill>
              </a:rPr>
              <a:t> normal form</a:t>
            </a:r>
            <a:r>
              <a:rPr lang="en-US" dirty="0" smtClean="0"/>
              <a:t>.</a:t>
            </a:r>
          </a:p>
          <a:p>
            <a:r>
              <a:rPr lang="en-US" b="1" dirty="0" smtClean="0"/>
              <a:t>Physical Database Design:</a:t>
            </a:r>
          </a:p>
          <a:p>
            <a:pPr lvl="1"/>
            <a:r>
              <a:rPr lang="en-US" dirty="0" smtClean="0"/>
              <a:t>Optimize the hardware and software implementation of the database to optimize performance, security, recoverability, and other pragmatic concerns.  May involve partitioning, indexing, de-normalizing the neat logical design you previously created.</a:t>
            </a:r>
          </a:p>
        </p:txBody>
      </p:sp>
    </p:spTree>
    <p:extLst>
      <p:ext uri="{BB962C8B-B14F-4D97-AF65-F5344CB8AC3E}">
        <p14:creationId xmlns:p14="http://schemas.microsoft.com/office/powerpoint/2010/main" val="3091197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implementing databases</a:t>
            </a:r>
            <a:endParaRPr lang="en-US" dirty="0"/>
          </a:p>
        </p:txBody>
      </p:sp>
      <p:sp>
        <p:nvSpPr>
          <p:cNvPr id="3" name="Content Placeholder 2"/>
          <p:cNvSpPr>
            <a:spLocks noGrp="1"/>
          </p:cNvSpPr>
          <p:nvPr>
            <p:ph idx="1"/>
          </p:nvPr>
        </p:nvSpPr>
        <p:spPr/>
        <p:txBody>
          <a:bodyPr/>
          <a:lstStyle/>
          <a:p>
            <a:r>
              <a:rPr lang="en-US" dirty="0" smtClean="0"/>
              <a:t>The three main steps: conceptual modeling, logical design, physical design, are present no matter what type of database you are building.</a:t>
            </a:r>
          </a:p>
          <a:p>
            <a:endParaRPr lang="en-US" dirty="0" smtClean="0"/>
          </a:p>
          <a:p>
            <a:r>
              <a:rPr lang="en-US" dirty="0" smtClean="0"/>
              <a:t>They apply to </a:t>
            </a:r>
            <a:r>
              <a:rPr lang="en-US" b="1" dirty="0" smtClean="0"/>
              <a:t>data warehouse </a:t>
            </a:r>
            <a:r>
              <a:rPr lang="en-US" dirty="0" smtClean="0"/>
              <a:t>(analytical database) design as much as to </a:t>
            </a:r>
            <a:r>
              <a:rPr lang="en-US" b="1" dirty="0" smtClean="0"/>
              <a:t>transactional database </a:t>
            </a:r>
            <a:r>
              <a:rPr lang="en-US" dirty="0" smtClean="0"/>
              <a:t>design. </a:t>
            </a:r>
            <a:endParaRPr lang="en-US" dirty="0"/>
          </a:p>
        </p:txBody>
      </p:sp>
    </p:spTree>
    <p:extLst>
      <p:ext uri="{BB962C8B-B14F-4D97-AF65-F5344CB8AC3E}">
        <p14:creationId xmlns:p14="http://schemas.microsoft.com/office/powerpoint/2010/main" val="2800076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conceptual modeling?</a:t>
            </a:r>
            <a:endParaRPr lang="en-US" dirty="0"/>
          </a:p>
        </p:txBody>
      </p:sp>
    </p:spTree>
    <p:extLst>
      <p:ext uri="{BB962C8B-B14F-4D97-AF65-F5344CB8AC3E}">
        <p14:creationId xmlns:p14="http://schemas.microsoft.com/office/powerpoint/2010/main" val="35434834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conceptual modeling?</a:t>
            </a:r>
            <a:endParaRPr lang="en-US" dirty="0"/>
          </a:p>
        </p:txBody>
      </p:sp>
      <p:sp>
        <p:nvSpPr>
          <p:cNvPr id="3" name="Content Placeholder 2"/>
          <p:cNvSpPr>
            <a:spLocks noGrp="1"/>
          </p:cNvSpPr>
          <p:nvPr>
            <p:ph idx="1"/>
          </p:nvPr>
        </p:nvSpPr>
        <p:spPr/>
        <p:txBody>
          <a:bodyPr>
            <a:normAutofit/>
          </a:bodyPr>
          <a:lstStyle/>
          <a:p>
            <a:r>
              <a:rPr lang="en-US" dirty="0" smtClean="0"/>
              <a:t>Can be broken down into two phases:</a:t>
            </a:r>
            <a:endParaRPr lang="en-US" dirty="0" smtClean="0"/>
          </a:p>
          <a:p>
            <a:pPr lvl="1"/>
            <a:r>
              <a:rPr lang="en-US" b="1" dirty="0" smtClean="0"/>
              <a:t>Enterprise data modeling </a:t>
            </a:r>
            <a:r>
              <a:rPr lang="en-US" dirty="0" smtClean="0"/>
              <a:t>to get a high-level picture of the problem’s scope and content.</a:t>
            </a:r>
          </a:p>
          <a:p>
            <a:pPr lvl="1"/>
            <a:r>
              <a:rPr lang="en-US" b="1" dirty="0" smtClean="0"/>
              <a:t>Conceptual data modeling </a:t>
            </a:r>
            <a:r>
              <a:rPr lang="en-US" dirty="0" smtClean="0"/>
              <a:t>to fully understand and specify requirements for the new database.</a:t>
            </a:r>
          </a:p>
          <a:p>
            <a:r>
              <a:rPr lang="en-US" dirty="0" smtClean="0"/>
              <a:t>The task of a </a:t>
            </a:r>
            <a:r>
              <a:rPr lang="en-US" b="1" dirty="0" smtClean="0">
                <a:solidFill>
                  <a:srgbClr val="C00000"/>
                </a:solidFill>
              </a:rPr>
              <a:t>database analyst </a:t>
            </a:r>
            <a:r>
              <a:rPr lang="en-US" dirty="0" smtClean="0"/>
              <a:t>or </a:t>
            </a:r>
            <a:r>
              <a:rPr lang="en-US" b="1" dirty="0" smtClean="0"/>
              <a:t>data modeler</a:t>
            </a:r>
            <a:r>
              <a:rPr lang="en-US" dirty="0" smtClean="0"/>
              <a:t>.</a:t>
            </a:r>
          </a:p>
          <a:p>
            <a:r>
              <a:rPr lang="en-US" dirty="0" smtClean="0"/>
              <a:t>Translate business users’ understanding of their needs into precise specifications that </a:t>
            </a:r>
            <a:r>
              <a:rPr lang="en-US" dirty="0" smtClean="0"/>
              <a:t>developers </a:t>
            </a:r>
            <a:r>
              <a:rPr lang="en-US" dirty="0" smtClean="0"/>
              <a:t>can use.</a:t>
            </a:r>
          </a:p>
          <a:p>
            <a:r>
              <a:rPr lang="en-US" dirty="0" smtClean="0"/>
              <a:t>What conceptual modeling is NOT:</a:t>
            </a:r>
          </a:p>
          <a:p>
            <a:pPr lvl="1"/>
            <a:r>
              <a:rPr lang="en-US" dirty="0" smtClean="0"/>
              <a:t>It is NOT the process of translating requirements into data structures on the computer.</a:t>
            </a:r>
          </a:p>
          <a:p>
            <a:pPr lvl="1"/>
            <a:r>
              <a:rPr lang="en-US" dirty="0" smtClean="0"/>
              <a:t>It does NOT specify what type of database system will be used: relational, </a:t>
            </a:r>
            <a:r>
              <a:rPr lang="en-US" dirty="0" smtClean="0"/>
              <a:t>dimensional, </a:t>
            </a:r>
            <a:r>
              <a:rPr lang="en-US" dirty="0" smtClean="0"/>
              <a:t>etc.</a:t>
            </a:r>
            <a:endParaRPr lang="en-US" dirty="0"/>
          </a:p>
        </p:txBody>
      </p:sp>
    </p:spTree>
    <p:extLst>
      <p:ext uri="{BB962C8B-B14F-4D97-AF65-F5344CB8AC3E}">
        <p14:creationId xmlns:p14="http://schemas.microsoft.com/office/powerpoint/2010/main" val="35592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b="1" dirty="0" smtClean="0">
                <a:solidFill>
                  <a:schemeClr val="accent3"/>
                </a:solidFill>
              </a:rPr>
              <a:t>business rules </a:t>
            </a:r>
            <a:r>
              <a:rPr lang="en-US" dirty="0" smtClean="0"/>
              <a:t>approach to data modeling</a:t>
            </a:r>
            <a:endParaRPr lang="en-US" dirty="0"/>
          </a:p>
        </p:txBody>
      </p:sp>
      <p:sp>
        <p:nvSpPr>
          <p:cNvPr id="3" name="Content Placeholder 2"/>
          <p:cNvSpPr>
            <a:spLocks noGrp="1"/>
          </p:cNvSpPr>
          <p:nvPr>
            <p:ph idx="1"/>
          </p:nvPr>
        </p:nvSpPr>
        <p:spPr/>
        <p:txBody>
          <a:bodyPr>
            <a:normAutofit/>
          </a:bodyPr>
          <a:lstStyle/>
          <a:p>
            <a:r>
              <a:rPr lang="en-US" dirty="0" smtClean="0"/>
              <a:t>Business users and managers (i.e. your clients) know how the business runs and what their problems or opportunities are.  But they need help making this knowledge explicit.</a:t>
            </a:r>
          </a:p>
          <a:p>
            <a:r>
              <a:rPr lang="en-US" dirty="0" smtClean="0"/>
              <a:t>Business rules are these </a:t>
            </a:r>
            <a:r>
              <a:rPr lang="en-US" b="1" dirty="0" smtClean="0"/>
              <a:t>core concepts </a:t>
            </a:r>
            <a:r>
              <a:rPr lang="en-US" dirty="0" smtClean="0"/>
              <a:t>of the business.</a:t>
            </a:r>
          </a:p>
          <a:p>
            <a:pPr lvl="1"/>
            <a:r>
              <a:rPr lang="en-US" dirty="0" smtClean="0"/>
              <a:t>Definition: </a:t>
            </a:r>
            <a:r>
              <a:rPr lang="en-US" dirty="0" smtClean="0"/>
              <a:t>“…a statement that defines or constrains some aspect of the business. It is intended to assert business structure or to control or influence the behavior of the business… rules prevent, cause, or suggest things to happen.”</a:t>
            </a:r>
          </a:p>
          <a:p>
            <a:r>
              <a:rPr lang="en-US" dirty="0" smtClean="0"/>
              <a:t>Your job is to elicit and clearly articulate all the business rules that impact your database project, NOT to invent or propose new ones!</a:t>
            </a:r>
          </a:p>
          <a:p>
            <a:pPr lvl="1"/>
            <a:r>
              <a:rPr lang="en-US" dirty="0" smtClean="0"/>
              <a:t>The business </a:t>
            </a:r>
            <a:r>
              <a:rPr lang="en-US" b="1" dirty="0" smtClean="0"/>
              <a:t>owns</a:t>
            </a:r>
            <a:r>
              <a:rPr lang="en-US" dirty="0" smtClean="0"/>
              <a:t> the business rules.</a:t>
            </a:r>
            <a:endParaRPr lang="en-US" dirty="0"/>
          </a:p>
        </p:txBody>
      </p:sp>
    </p:spTree>
    <p:extLst>
      <p:ext uri="{BB962C8B-B14F-4D97-AF65-F5344CB8AC3E}">
        <p14:creationId xmlns:p14="http://schemas.microsoft.com/office/powerpoint/2010/main" val="129639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this approach?</a:t>
            </a:r>
            <a:endParaRPr lang="en-US" dirty="0"/>
          </a:p>
        </p:txBody>
      </p:sp>
      <p:sp>
        <p:nvSpPr>
          <p:cNvPr id="3" name="Content Placeholder 2"/>
          <p:cNvSpPr>
            <a:spLocks noGrp="1"/>
          </p:cNvSpPr>
          <p:nvPr>
            <p:ph idx="1"/>
          </p:nvPr>
        </p:nvSpPr>
        <p:spPr/>
        <p:txBody>
          <a:bodyPr>
            <a:normAutofit/>
          </a:bodyPr>
          <a:lstStyle/>
          <a:p>
            <a:r>
              <a:rPr lang="en-US" dirty="0" smtClean="0"/>
              <a:t>Business rules </a:t>
            </a:r>
            <a:r>
              <a:rPr lang="en-US" b="1" dirty="0" smtClean="0"/>
              <a:t>express business policy</a:t>
            </a:r>
            <a:r>
              <a:rPr lang="en-US" dirty="0" smtClean="0"/>
              <a:t>, procedures, events, and functions. </a:t>
            </a:r>
            <a:endParaRPr lang="en-US" dirty="0" smtClean="0"/>
          </a:p>
          <a:p>
            <a:r>
              <a:rPr lang="en-US" dirty="0" smtClean="0"/>
              <a:t> </a:t>
            </a:r>
            <a:endParaRPr lang="en-US" dirty="0" smtClean="0"/>
          </a:p>
          <a:p>
            <a:r>
              <a:rPr lang="en-US" dirty="0" smtClean="0"/>
              <a:t>If well structured, they can be stated in natural language </a:t>
            </a:r>
            <a:r>
              <a:rPr lang="en-US" i="1" dirty="0" smtClean="0"/>
              <a:t>and</a:t>
            </a:r>
            <a:r>
              <a:rPr lang="en-US" dirty="0" smtClean="0"/>
              <a:t> in a data model. They are a kind of </a:t>
            </a:r>
            <a:r>
              <a:rPr lang="en-US" dirty="0" err="1" smtClean="0"/>
              <a:t>rosetta</a:t>
            </a:r>
            <a:r>
              <a:rPr lang="en-US" dirty="0" smtClean="0"/>
              <a:t> stone for developers to </a:t>
            </a:r>
            <a:r>
              <a:rPr lang="en-US" b="1" dirty="0" smtClean="0"/>
              <a:t>communicate</a:t>
            </a:r>
            <a:r>
              <a:rPr lang="en-US" dirty="0" smtClean="0"/>
              <a:t> with users/clients</a:t>
            </a:r>
            <a:r>
              <a:rPr lang="en-US" dirty="0" smtClean="0"/>
              <a:t>.</a:t>
            </a:r>
          </a:p>
          <a:p>
            <a:endParaRPr lang="en-US" dirty="0" smtClean="0"/>
          </a:p>
          <a:p>
            <a:r>
              <a:rPr lang="en-US" dirty="0" smtClean="0"/>
              <a:t>Business rules can be expressed in terms that are </a:t>
            </a:r>
            <a:r>
              <a:rPr lang="en-US" b="1" dirty="0" smtClean="0"/>
              <a:t>familiar</a:t>
            </a:r>
            <a:r>
              <a:rPr lang="en-US" dirty="0" smtClean="0"/>
              <a:t> to business users, so these users can help to define and maintain them</a:t>
            </a:r>
            <a:r>
              <a:rPr lang="en-US" dirty="0" smtClean="0"/>
              <a:t>.</a:t>
            </a:r>
            <a:endParaRPr lang="en-US" dirty="0" smtClean="0"/>
          </a:p>
        </p:txBody>
      </p:sp>
    </p:spTree>
    <p:extLst>
      <p:ext uri="{BB962C8B-B14F-4D97-AF65-F5344CB8AC3E}">
        <p14:creationId xmlns:p14="http://schemas.microsoft.com/office/powerpoint/2010/main" val="17266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Gathering business rules</a:t>
            </a:r>
            <a:endParaRPr lang="en-US" dirty="0"/>
          </a:p>
        </p:txBody>
      </p:sp>
      <p:sp>
        <p:nvSpPr>
          <p:cNvPr id="3" name="Content Placeholder 2"/>
          <p:cNvSpPr>
            <a:spLocks noGrp="1"/>
          </p:cNvSpPr>
          <p:nvPr>
            <p:ph idx="1"/>
          </p:nvPr>
        </p:nvSpPr>
        <p:spPr/>
        <p:txBody>
          <a:bodyPr>
            <a:normAutofit lnSpcReduction="10000"/>
          </a:bodyPr>
          <a:lstStyle/>
          <a:p>
            <a:r>
              <a:rPr lang="en-US" dirty="0" smtClean="0"/>
              <a:t>Ask questions about the who, what, when, where, why, and how of the organization.</a:t>
            </a:r>
          </a:p>
          <a:p>
            <a:r>
              <a:rPr lang="en-US" dirty="0" smtClean="0"/>
              <a:t>Examine documents, websites, catalogs, processes, organization charts, products, factory or office layout for implicit rules.</a:t>
            </a:r>
          </a:p>
          <a:p>
            <a:r>
              <a:rPr lang="en-US" dirty="0" smtClean="0"/>
              <a:t>Try to identify relevant </a:t>
            </a:r>
            <a:r>
              <a:rPr lang="en-US" b="1" dirty="0" smtClean="0"/>
              <a:t>terms</a:t>
            </a:r>
            <a:r>
              <a:rPr lang="en-US" dirty="0" smtClean="0"/>
              <a:t> and </a:t>
            </a:r>
            <a:r>
              <a:rPr lang="en-US" b="1" dirty="0" smtClean="0"/>
              <a:t>facts</a:t>
            </a:r>
            <a:r>
              <a:rPr lang="en-US" dirty="0" smtClean="0"/>
              <a:t>.</a:t>
            </a:r>
          </a:p>
          <a:p>
            <a:pPr lvl="1"/>
            <a:r>
              <a:rPr lang="en-US" dirty="0" smtClean="0"/>
              <a:t>Terms are words/phrases with specific meanings for the business, e.g.: </a:t>
            </a:r>
            <a:r>
              <a:rPr lang="en-US" i="1" dirty="0" smtClean="0"/>
              <a:t>course, subject area, professor, grade</a:t>
            </a:r>
            <a:r>
              <a:rPr lang="en-US" dirty="0" smtClean="0"/>
              <a:t>  </a:t>
            </a:r>
          </a:p>
          <a:p>
            <a:pPr lvl="1"/>
            <a:r>
              <a:rPr lang="en-US" dirty="0" smtClean="0"/>
              <a:t>Facts are associations between terms.  Example: </a:t>
            </a:r>
            <a:r>
              <a:rPr lang="en-US" i="1" dirty="0" smtClean="0"/>
              <a:t>“A course is a module of instruction in a particular subject area.”</a:t>
            </a:r>
          </a:p>
          <a:p>
            <a:r>
              <a:rPr lang="en-US" dirty="0" smtClean="0"/>
              <a:t>Use these to develop two types of business rules:</a:t>
            </a:r>
          </a:p>
          <a:p>
            <a:pPr lvl="1"/>
            <a:r>
              <a:rPr lang="en-US" b="1" dirty="0" smtClean="0">
                <a:solidFill>
                  <a:srgbClr val="C00000"/>
                </a:solidFill>
              </a:rPr>
              <a:t>Data Names</a:t>
            </a:r>
          </a:p>
          <a:p>
            <a:pPr lvl="1"/>
            <a:r>
              <a:rPr lang="en-US" b="1" dirty="0" smtClean="0">
                <a:solidFill>
                  <a:srgbClr val="C00000"/>
                </a:solidFill>
              </a:rPr>
              <a:t>Data Definitions</a:t>
            </a:r>
          </a:p>
          <a:p>
            <a:r>
              <a:rPr lang="en-US" dirty="0" smtClean="0"/>
              <a:t>Those names and definitions lead into your E-R model.</a:t>
            </a:r>
            <a:endParaRPr lang="en-US" dirty="0"/>
          </a:p>
        </p:txBody>
      </p:sp>
    </p:spTree>
    <p:extLst>
      <p:ext uri="{BB962C8B-B14F-4D97-AF65-F5344CB8AC3E}">
        <p14:creationId xmlns:p14="http://schemas.microsoft.com/office/powerpoint/2010/main" val="171733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Diagrams</a:t>
            </a:r>
            <a:endParaRPr lang="en-US" dirty="0"/>
          </a:p>
        </p:txBody>
      </p:sp>
      <p:pic>
        <p:nvPicPr>
          <p:cNvPr id="1026" name="Picture 2" descr="http://cdn1.fiverrcdn.com/photos/1164066/medium/sama.jpg?13522268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6421" y="2651688"/>
            <a:ext cx="4199354" cy="292610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28" name="Picture 4" descr="http://www.openloop.com/education/classes/sjsu_engr/engr_ms_database/hw/sql/undergrad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3252" y="2043719"/>
            <a:ext cx="3444273" cy="46025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3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Why databases?  What problems do they solve?</a:t>
            </a:r>
          </a:p>
          <a:p>
            <a:endParaRPr lang="en-US" dirty="0"/>
          </a:p>
        </p:txBody>
      </p:sp>
    </p:spTree>
    <p:extLst>
      <p:ext uri="{BB962C8B-B14F-4D97-AF65-F5344CB8AC3E}">
        <p14:creationId xmlns:p14="http://schemas.microsoft.com/office/powerpoint/2010/main" val="144673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business rules with the E-R model</a:t>
            </a:r>
            <a:endParaRPr lang="en-US" dirty="0"/>
          </a:p>
        </p:txBody>
      </p:sp>
      <p:sp>
        <p:nvSpPr>
          <p:cNvPr id="5" name="Content Placeholder 4"/>
          <p:cNvSpPr>
            <a:spLocks noGrp="1"/>
          </p:cNvSpPr>
          <p:nvPr>
            <p:ph idx="1"/>
          </p:nvPr>
        </p:nvSpPr>
        <p:spPr/>
        <p:txBody>
          <a:bodyPr>
            <a:normAutofit/>
          </a:bodyPr>
          <a:lstStyle/>
          <a:p>
            <a:r>
              <a:rPr lang="en-US" dirty="0" smtClean="0"/>
              <a:t>The outputs of conceptual modeling are an E-R Diagram (ERD) </a:t>
            </a:r>
            <a:r>
              <a:rPr lang="en-US" i="1" dirty="0" smtClean="0"/>
              <a:t>and</a:t>
            </a:r>
            <a:r>
              <a:rPr lang="en-US" dirty="0" smtClean="0"/>
              <a:t> the set of data definitions.  Not every business rule can be expressed in diagram form.</a:t>
            </a:r>
          </a:p>
          <a:p>
            <a:r>
              <a:rPr lang="en-US" dirty="0" smtClean="0"/>
              <a:t>In other words, an “E-R Model” is more than just an E-R Diagram.</a:t>
            </a:r>
          </a:p>
          <a:p>
            <a:endParaRPr lang="en-US" dirty="0" smtClean="0"/>
          </a:p>
          <a:p>
            <a:r>
              <a:rPr lang="en-US" b="1" u="sng" dirty="0" smtClean="0">
                <a:solidFill>
                  <a:srgbClr val="C00000"/>
                </a:solidFill>
              </a:rPr>
              <a:t>THREE TERMS YOU NEED TO KNOW</a:t>
            </a:r>
            <a:r>
              <a:rPr lang="en-US" b="1" dirty="0" smtClean="0"/>
              <a:t>:</a:t>
            </a:r>
          </a:p>
          <a:p>
            <a:r>
              <a:rPr lang="en-US" dirty="0" smtClean="0"/>
              <a:t>An </a:t>
            </a:r>
            <a:r>
              <a:rPr lang="en-US" b="1" u="sng" dirty="0" smtClean="0">
                <a:solidFill>
                  <a:srgbClr val="C00000"/>
                </a:solidFill>
              </a:rPr>
              <a:t>entity</a:t>
            </a:r>
            <a:r>
              <a:rPr lang="en-US" dirty="0" smtClean="0">
                <a:solidFill>
                  <a:srgbClr val="C00000"/>
                </a:solidFill>
              </a:rPr>
              <a:t> </a:t>
            </a:r>
            <a:r>
              <a:rPr lang="en-US" dirty="0" smtClean="0"/>
              <a:t>(aka entity type) is a person, place, object, event, or concept (a “noun”) in the business environment that needs to be represented in the database.</a:t>
            </a:r>
          </a:p>
          <a:p>
            <a:r>
              <a:rPr lang="en-US" dirty="0" smtClean="0"/>
              <a:t>An </a:t>
            </a:r>
            <a:r>
              <a:rPr lang="en-US" b="1" u="sng" dirty="0" smtClean="0">
                <a:solidFill>
                  <a:srgbClr val="C00000"/>
                </a:solidFill>
              </a:rPr>
              <a:t>attribute</a:t>
            </a:r>
            <a:r>
              <a:rPr lang="en-US" dirty="0" smtClean="0">
                <a:solidFill>
                  <a:srgbClr val="C00000"/>
                </a:solidFill>
              </a:rPr>
              <a:t> </a:t>
            </a:r>
            <a:r>
              <a:rPr lang="en-US" dirty="0" smtClean="0"/>
              <a:t>is a property or characteristic of individual instances of an entity type (or relationship type).</a:t>
            </a:r>
          </a:p>
          <a:p>
            <a:r>
              <a:rPr lang="en-US" dirty="0" smtClean="0"/>
              <a:t>A </a:t>
            </a:r>
            <a:r>
              <a:rPr lang="en-US" b="1" u="sng" dirty="0" smtClean="0">
                <a:solidFill>
                  <a:srgbClr val="C00000"/>
                </a:solidFill>
              </a:rPr>
              <a:t>relationship</a:t>
            </a:r>
            <a:r>
              <a:rPr lang="en-US" dirty="0" smtClean="0">
                <a:solidFill>
                  <a:srgbClr val="C00000"/>
                </a:solidFill>
              </a:rPr>
              <a:t> </a:t>
            </a:r>
            <a:r>
              <a:rPr lang="en-US" dirty="0" smtClean="0"/>
              <a:t>(aka relationship type) is a description of the way entity instances can or must interact.</a:t>
            </a:r>
          </a:p>
        </p:txBody>
      </p:sp>
    </p:spTree>
    <p:extLst>
      <p:ext uri="{BB962C8B-B14F-4D97-AF65-F5344CB8AC3E}">
        <p14:creationId xmlns:p14="http://schemas.microsoft.com/office/powerpoint/2010/main" val="2217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entity</a:t>
            </a:r>
            <a:endParaRPr lang="en-US" dirty="0"/>
          </a:p>
        </p:txBody>
      </p:sp>
    </p:spTree>
    <p:extLst>
      <p:ext uri="{BB962C8B-B14F-4D97-AF65-F5344CB8AC3E}">
        <p14:creationId xmlns:p14="http://schemas.microsoft.com/office/powerpoint/2010/main" val="1224854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vs. Instances</a:t>
            </a:r>
            <a:endParaRPr lang="en-US" dirty="0"/>
          </a:p>
        </p:txBody>
      </p:sp>
      <p:sp>
        <p:nvSpPr>
          <p:cNvPr id="3" name="Content Placeholder 2"/>
          <p:cNvSpPr>
            <a:spLocks noGrp="1"/>
          </p:cNvSpPr>
          <p:nvPr>
            <p:ph idx="1"/>
          </p:nvPr>
        </p:nvSpPr>
        <p:spPr>
          <a:xfrm>
            <a:off x="581192" y="2200275"/>
            <a:ext cx="5234818" cy="4445074"/>
          </a:xfrm>
        </p:spPr>
        <p:txBody>
          <a:bodyPr>
            <a:normAutofit/>
          </a:bodyPr>
          <a:lstStyle/>
          <a:p>
            <a:r>
              <a:rPr lang="en-US" dirty="0" smtClean="0"/>
              <a:t>A data model is an abstraction of the </a:t>
            </a:r>
            <a:r>
              <a:rPr lang="en-US" b="1" dirty="0" smtClean="0">
                <a:solidFill>
                  <a:srgbClr val="C00000"/>
                </a:solidFill>
              </a:rPr>
              <a:t>types</a:t>
            </a:r>
            <a:r>
              <a:rPr lang="en-US" dirty="0" smtClean="0">
                <a:solidFill>
                  <a:srgbClr val="C00000"/>
                </a:solidFill>
              </a:rPr>
              <a:t> </a:t>
            </a:r>
            <a:r>
              <a:rPr lang="en-US" dirty="0" smtClean="0"/>
              <a:t>of things, events, situations that might be stored into the database.  The data model does not describe the individual cases (</a:t>
            </a:r>
            <a:r>
              <a:rPr lang="en-US" b="1" dirty="0" smtClean="0">
                <a:solidFill>
                  <a:srgbClr val="C00000"/>
                </a:solidFill>
              </a:rPr>
              <a:t>instances</a:t>
            </a:r>
            <a:r>
              <a:rPr lang="en-US" dirty="0" smtClean="0"/>
              <a:t>) of those types.</a:t>
            </a:r>
          </a:p>
          <a:p>
            <a:r>
              <a:rPr lang="en-US" dirty="0" smtClean="0"/>
              <a:t>Example: “PROFESSOR” is an </a:t>
            </a:r>
            <a:r>
              <a:rPr lang="en-US" i="1" dirty="0" smtClean="0"/>
              <a:t>entity type</a:t>
            </a:r>
            <a:r>
              <a:rPr lang="en-US" dirty="0" smtClean="0"/>
              <a:t>. “Prof. Clark” is an </a:t>
            </a:r>
            <a:r>
              <a:rPr lang="en-US" i="1" dirty="0" smtClean="0"/>
              <a:t>entity instance </a:t>
            </a:r>
            <a:r>
              <a:rPr lang="en-US" dirty="0" smtClean="0"/>
              <a:t>of that type.  </a:t>
            </a:r>
          </a:p>
          <a:p>
            <a:r>
              <a:rPr lang="en-US" dirty="0" smtClean="0"/>
              <a:t>We will often simply say “entity” and you have to use context to know whether we mean types or instances. Sorry.</a:t>
            </a:r>
          </a:p>
          <a:p>
            <a:r>
              <a:rPr lang="en-US" dirty="0" smtClean="0"/>
              <a:t>The same idea applies to relationship types and relationship instances.</a:t>
            </a:r>
          </a:p>
          <a:p>
            <a:r>
              <a:rPr lang="en-US" dirty="0" smtClean="0"/>
              <a:t>How might we diagram relationship types and instances differently?</a:t>
            </a:r>
            <a:endParaRPr lang="en-US" dirty="0"/>
          </a:p>
        </p:txBody>
      </p:sp>
      <p:pic>
        <p:nvPicPr>
          <p:cNvPr id="4" name="Picture 5" descr="Nonam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92210" y="2917667"/>
            <a:ext cx="6095017" cy="3010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25349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b="1" dirty="0" smtClean="0">
                <a:solidFill>
                  <a:schemeClr val="accent2"/>
                </a:solidFill>
              </a:rPr>
              <a:t>E-R diagram</a:t>
            </a:r>
            <a:r>
              <a:rPr lang="en-US" dirty="0" smtClean="0">
                <a:solidFill>
                  <a:schemeClr val="accent2"/>
                </a:solidFill>
              </a:rPr>
              <a:t> </a:t>
            </a:r>
            <a:r>
              <a:rPr lang="en-US" dirty="0" smtClean="0"/>
              <a:t>(ERD)</a:t>
            </a:r>
            <a:endParaRPr lang="en-US" dirty="0"/>
          </a:p>
        </p:txBody>
      </p:sp>
      <p:pic>
        <p:nvPicPr>
          <p:cNvPr id="4" name="Picture 4" descr="Nonam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28279" y="1905000"/>
            <a:ext cx="9006125" cy="470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55971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workable E-R notation</a:t>
            </a:r>
            <a:br>
              <a:rPr lang="en-US" dirty="0" smtClean="0"/>
            </a:br>
            <a:r>
              <a:rPr lang="en-US" sz="2400" dirty="0"/>
              <a:t>Note: there is no one standardized notation</a:t>
            </a:r>
          </a:p>
        </p:txBody>
      </p:sp>
      <p:pic>
        <p:nvPicPr>
          <p:cNvPr id="5" name="Picture 22" descr="Noname.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1192" y="2057400"/>
            <a:ext cx="8510699" cy="4556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9458325" y="3162300"/>
            <a:ext cx="1857375" cy="1477328"/>
          </a:xfrm>
          <a:prstGeom prst="rect">
            <a:avLst/>
          </a:prstGeom>
          <a:noFill/>
        </p:spPr>
        <p:txBody>
          <a:bodyPr wrap="square" rtlCol="0">
            <a:spAutoFit/>
          </a:bodyPr>
          <a:lstStyle/>
          <a:p>
            <a:r>
              <a:rPr lang="en-US" dirty="0" smtClean="0">
                <a:solidFill>
                  <a:schemeClr val="accent2"/>
                </a:solidFill>
              </a:rPr>
              <a:t>Try</a:t>
            </a:r>
          </a:p>
          <a:p>
            <a:r>
              <a:rPr lang="en-US" dirty="0" smtClean="0">
                <a:solidFill>
                  <a:schemeClr val="accent2"/>
                </a:solidFill>
              </a:rPr>
              <a:t>Gliffy.com</a:t>
            </a:r>
          </a:p>
          <a:p>
            <a:r>
              <a:rPr lang="en-US" dirty="0" smtClean="0">
                <a:solidFill>
                  <a:schemeClr val="accent2"/>
                </a:solidFill>
              </a:rPr>
              <a:t>for drawing ERDs with this notation!</a:t>
            </a:r>
            <a:endParaRPr lang="en-US" dirty="0">
              <a:solidFill>
                <a:schemeClr val="accent2"/>
              </a:solidFill>
            </a:endParaRPr>
          </a:p>
        </p:txBody>
      </p:sp>
    </p:spTree>
    <p:extLst>
      <p:ext uri="{BB962C8B-B14F-4D97-AF65-F5344CB8AC3E}">
        <p14:creationId xmlns:p14="http://schemas.microsoft.com/office/powerpoint/2010/main" val="31012635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 and their Attributes</a:t>
            </a:r>
            <a:endParaRPr lang="en-US" dirty="0"/>
          </a:p>
        </p:txBody>
      </p:sp>
      <p:sp>
        <p:nvSpPr>
          <p:cNvPr id="3" name="Content Placeholder 2"/>
          <p:cNvSpPr>
            <a:spLocks noGrp="1"/>
          </p:cNvSpPr>
          <p:nvPr>
            <p:ph idx="1"/>
          </p:nvPr>
        </p:nvSpPr>
        <p:spPr/>
        <p:txBody>
          <a:bodyPr>
            <a:normAutofit lnSpcReduction="10000"/>
          </a:bodyPr>
          <a:lstStyle/>
          <a:p>
            <a:r>
              <a:rPr lang="en-US" dirty="0" smtClean="0"/>
              <a:t>Attributes are “variables” that will characterize and distinguish entity instances.  Every </a:t>
            </a:r>
            <a:r>
              <a:rPr lang="en-US" i="1" dirty="0" smtClean="0"/>
              <a:t>STUDENT</a:t>
            </a:r>
            <a:r>
              <a:rPr lang="en-US" dirty="0" smtClean="0"/>
              <a:t> has a </a:t>
            </a:r>
            <a:r>
              <a:rPr lang="en-US" i="1" dirty="0" smtClean="0"/>
              <a:t>Name</a:t>
            </a:r>
            <a:r>
              <a:rPr lang="en-US" dirty="0" smtClean="0"/>
              <a:t>, but the </a:t>
            </a:r>
            <a:r>
              <a:rPr lang="en-US" i="1" dirty="0" smtClean="0"/>
              <a:t>Name</a:t>
            </a:r>
            <a:r>
              <a:rPr lang="en-US" dirty="0" smtClean="0"/>
              <a:t> is different for each </a:t>
            </a:r>
            <a:r>
              <a:rPr lang="en-US" i="1" dirty="0" smtClean="0"/>
              <a:t>STUDENT</a:t>
            </a:r>
            <a:r>
              <a:rPr lang="en-US" dirty="0" smtClean="0"/>
              <a:t>.</a:t>
            </a:r>
          </a:p>
          <a:p>
            <a:pPr lvl="1"/>
            <a:r>
              <a:rPr lang="en-US" dirty="0" smtClean="0"/>
              <a:t>You would not create an attribute for something that’s the same in every instance.  ASU’s list of students, for example, wouldn’t include an attribute for which university they attend!  That’s part of the </a:t>
            </a:r>
            <a:r>
              <a:rPr lang="en-US" b="1" dirty="0" smtClean="0"/>
              <a:t>data definition </a:t>
            </a:r>
            <a:r>
              <a:rPr lang="en-US" dirty="0" smtClean="0"/>
              <a:t>instead.</a:t>
            </a:r>
          </a:p>
          <a:p>
            <a:r>
              <a:rPr lang="en-US" dirty="0" smtClean="0"/>
              <a:t>Kinds of attributes in a conceptual E-R model:</a:t>
            </a:r>
          </a:p>
          <a:p>
            <a:pPr lvl="1"/>
            <a:r>
              <a:rPr lang="en-US" dirty="0" smtClean="0"/>
              <a:t>Required</a:t>
            </a:r>
          </a:p>
          <a:p>
            <a:pPr lvl="1"/>
            <a:r>
              <a:rPr lang="en-US" dirty="0" smtClean="0"/>
              <a:t>Optional</a:t>
            </a:r>
          </a:p>
          <a:p>
            <a:pPr lvl="1"/>
            <a:r>
              <a:rPr lang="en-US" dirty="0" smtClean="0"/>
              <a:t>Composite</a:t>
            </a:r>
          </a:p>
          <a:p>
            <a:pPr lvl="1"/>
            <a:r>
              <a:rPr lang="en-US" dirty="0" smtClean="0"/>
              <a:t>Multivalued</a:t>
            </a:r>
          </a:p>
          <a:p>
            <a:pPr lvl="1"/>
            <a:r>
              <a:rPr lang="en-US" dirty="0" smtClean="0"/>
              <a:t>Derived</a:t>
            </a:r>
          </a:p>
          <a:p>
            <a:pPr lvl="1"/>
            <a:r>
              <a:rPr lang="en-US" dirty="0" smtClean="0"/>
              <a:t>Identifier attributes (or “keys”; may be composite)</a:t>
            </a:r>
            <a:endParaRPr lang="en-US" dirty="0"/>
          </a:p>
        </p:txBody>
      </p:sp>
    </p:spTree>
    <p:extLst>
      <p:ext uri="{BB962C8B-B14F-4D97-AF65-F5344CB8AC3E}">
        <p14:creationId xmlns:p14="http://schemas.microsoft.com/office/powerpoint/2010/main" val="386145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query</a:t>
            </a:r>
            <a:endParaRPr lang="en-US" dirty="0"/>
          </a:p>
        </p:txBody>
      </p:sp>
    </p:spTree>
    <p:extLst>
      <p:ext uri="{BB962C8B-B14F-4D97-AF65-F5344CB8AC3E}">
        <p14:creationId xmlns:p14="http://schemas.microsoft.com/office/powerpoint/2010/main" val="2500319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Relationship</a:t>
            </a:r>
            <a:endParaRPr lang="en-US" dirty="0"/>
          </a:p>
        </p:txBody>
      </p:sp>
    </p:spTree>
    <p:extLst>
      <p:ext uri="{BB962C8B-B14F-4D97-AF65-F5344CB8AC3E}">
        <p14:creationId xmlns:p14="http://schemas.microsoft.com/office/powerpoint/2010/main" val="3438822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Entities and their Relationships</a:t>
            </a:r>
          </a:p>
        </p:txBody>
      </p:sp>
      <p:pic>
        <p:nvPicPr>
          <p:cNvPr id="4" name="Picture 7" descr="Nonam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4832" y="1962150"/>
            <a:ext cx="5895976"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a:spLocks noGrp="1"/>
          </p:cNvSpPr>
          <p:nvPr>
            <p:ph idx="1"/>
          </p:nvPr>
        </p:nvSpPr>
        <p:spPr>
          <a:xfrm>
            <a:off x="581193" y="2180496"/>
            <a:ext cx="4924258" cy="4334604"/>
          </a:xfrm>
        </p:spPr>
        <p:txBody>
          <a:bodyPr>
            <a:normAutofit/>
          </a:bodyPr>
          <a:lstStyle/>
          <a:p>
            <a:r>
              <a:rPr lang="en-US" dirty="0" smtClean="0"/>
              <a:t>Relationships also come in “types” and “instances”.</a:t>
            </a:r>
          </a:p>
          <a:p>
            <a:r>
              <a:rPr lang="en-US" dirty="0"/>
              <a:t>Relationships are </a:t>
            </a:r>
            <a:r>
              <a:rPr lang="en-US" b="1" dirty="0" smtClean="0"/>
              <a:t>simultaneous</a:t>
            </a:r>
            <a:r>
              <a:rPr lang="en-US" dirty="0" smtClean="0"/>
              <a:t>.</a:t>
            </a:r>
            <a:endParaRPr lang="en-US" dirty="0"/>
          </a:p>
          <a:p>
            <a:pPr lvl="1"/>
            <a:r>
              <a:rPr lang="en-US" dirty="0"/>
              <a:t>Whenever an </a:t>
            </a:r>
            <a:r>
              <a:rPr lang="en-US" i="1" dirty="0" smtClean="0"/>
              <a:t>EMPLOYEE </a:t>
            </a:r>
            <a:r>
              <a:rPr lang="en-US" dirty="0" smtClean="0"/>
              <a:t>is </a:t>
            </a:r>
            <a:r>
              <a:rPr lang="en-US" dirty="0"/>
              <a:t>linked to a </a:t>
            </a:r>
            <a:r>
              <a:rPr lang="en-US" i="1" dirty="0" smtClean="0"/>
              <a:t>COURSE</a:t>
            </a:r>
            <a:r>
              <a:rPr lang="en-US" dirty="0" smtClean="0"/>
              <a:t>, </a:t>
            </a:r>
            <a:r>
              <a:rPr lang="en-US" dirty="0"/>
              <a:t>the </a:t>
            </a:r>
            <a:r>
              <a:rPr lang="en-US" i="1" dirty="0" smtClean="0"/>
              <a:t>COURSE </a:t>
            </a:r>
            <a:r>
              <a:rPr lang="en-US" dirty="0" smtClean="0"/>
              <a:t>is </a:t>
            </a:r>
            <a:r>
              <a:rPr lang="en-US" dirty="0"/>
              <a:t>also linked to the </a:t>
            </a:r>
            <a:r>
              <a:rPr lang="en-US" i="1" dirty="0" smtClean="0"/>
              <a:t>EMPLOYEE</a:t>
            </a:r>
            <a:r>
              <a:rPr lang="en-US" dirty="0" smtClean="0"/>
              <a:t>.</a:t>
            </a:r>
            <a:endParaRPr lang="en-US" dirty="0"/>
          </a:p>
          <a:p>
            <a:r>
              <a:rPr lang="en-US" dirty="0" smtClean="0"/>
              <a:t>Relationships </a:t>
            </a:r>
            <a:r>
              <a:rPr lang="en-US" b="1" dirty="0" smtClean="0"/>
              <a:t>can have attributes</a:t>
            </a:r>
            <a:r>
              <a:rPr lang="en-US" dirty="0" smtClean="0"/>
              <a:t>.</a:t>
            </a:r>
          </a:p>
          <a:p>
            <a:pPr lvl="1"/>
            <a:r>
              <a:rPr lang="en-US" dirty="0" smtClean="0"/>
              <a:t>Example: the link between </a:t>
            </a:r>
            <a:r>
              <a:rPr lang="en-US" i="1" dirty="0" smtClean="0"/>
              <a:t>EMPLOYEE </a:t>
            </a:r>
            <a:r>
              <a:rPr lang="en-US" dirty="0" smtClean="0"/>
              <a:t>and </a:t>
            </a:r>
            <a:r>
              <a:rPr lang="en-US" i="1" dirty="0" smtClean="0"/>
              <a:t>COURSE </a:t>
            </a:r>
            <a:r>
              <a:rPr lang="en-US" dirty="0" smtClean="0"/>
              <a:t>may be characterized by </a:t>
            </a:r>
            <a:r>
              <a:rPr lang="en-US" i="1" dirty="0" smtClean="0"/>
              <a:t>Date </a:t>
            </a:r>
            <a:r>
              <a:rPr lang="en-US" dirty="0" smtClean="0"/>
              <a:t>or </a:t>
            </a:r>
            <a:r>
              <a:rPr lang="en-US" i="1" dirty="0" smtClean="0"/>
              <a:t>Grade.</a:t>
            </a:r>
          </a:p>
          <a:p>
            <a:r>
              <a:rPr lang="en-US" dirty="0" smtClean="0"/>
              <a:t>Sometimes a complicated relationship can be simplified by turning it into an </a:t>
            </a:r>
            <a:r>
              <a:rPr lang="en-US" b="1" dirty="0" smtClean="0">
                <a:solidFill>
                  <a:srgbClr val="C00000"/>
                </a:solidFill>
              </a:rPr>
              <a:t>associative entity</a:t>
            </a:r>
            <a:r>
              <a:rPr lang="en-US" dirty="0" smtClean="0"/>
              <a:t>.</a:t>
            </a:r>
            <a:endParaRPr lang="en-US" dirty="0"/>
          </a:p>
        </p:txBody>
      </p:sp>
    </p:spTree>
    <p:extLst>
      <p:ext uri="{BB962C8B-B14F-4D97-AF65-F5344CB8AC3E}">
        <p14:creationId xmlns:p14="http://schemas.microsoft.com/office/powerpoint/2010/main" val="29560161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 in Detail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often describe relationships as “one-to-one”, “one-to-many”, and “many-to-many”.  This is useful but real conceptual models make more sophisticated distinctions.</a:t>
            </a:r>
          </a:p>
          <a:p>
            <a:endParaRPr lang="en-US" dirty="0" smtClean="0"/>
          </a:p>
          <a:p>
            <a:r>
              <a:rPr lang="en-US" dirty="0" smtClean="0"/>
              <a:t>Relationships are defined by </a:t>
            </a:r>
            <a:r>
              <a:rPr lang="en-US" b="1" dirty="0" smtClean="0">
                <a:solidFill>
                  <a:srgbClr val="C00000"/>
                </a:solidFill>
              </a:rPr>
              <a:t>degree</a:t>
            </a:r>
            <a:r>
              <a:rPr lang="en-US" dirty="0" smtClean="0">
                <a:solidFill>
                  <a:srgbClr val="C00000"/>
                </a:solidFill>
              </a:rPr>
              <a:t> </a:t>
            </a:r>
            <a:r>
              <a:rPr lang="en-US" dirty="0" smtClean="0"/>
              <a:t>– the number of entity types that participate in a relationship:</a:t>
            </a:r>
          </a:p>
          <a:p>
            <a:pPr lvl="1"/>
            <a:r>
              <a:rPr lang="en-US" dirty="0" smtClean="0"/>
              <a:t>Unary relationship (degree 1)</a:t>
            </a:r>
          </a:p>
          <a:p>
            <a:pPr lvl="1"/>
            <a:r>
              <a:rPr lang="en-US" dirty="0" smtClean="0"/>
              <a:t>Binary relationship (degree 2)</a:t>
            </a:r>
          </a:p>
          <a:p>
            <a:pPr lvl="1"/>
            <a:r>
              <a:rPr lang="en-US" dirty="0" smtClean="0"/>
              <a:t>Ternary relationship (degree 3)</a:t>
            </a:r>
          </a:p>
          <a:p>
            <a:pPr lvl="1"/>
            <a:endParaRPr lang="en-US" dirty="0" smtClean="0"/>
          </a:p>
          <a:p>
            <a:r>
              <a:rPr lang="en-US" dirty="0" smtClean="0"/>
              <a:t>Relationships are defined by </a:t>
            </a:r>
            <a:r>
              <a:rPr lang="en-US" b="1" dirty="0" smtClean="0">
                <a:solidFill>
                  <a:srgbClr val="C00000"/>
                </a:solidFill>
              </a:rPr>
              <a:t>cardinality constraints </a:t>
            </a:r>
            <a:r>
              <a:rPr lang="en-US" dirty="0" smtClean="0"/>
              <a:t>– the minimum and maximum number of relationships of a given type that the entity instances on each side can participate in.</a:t>
            </a:r>
          </a:p>
          <a:p>
            <a:pPr lvl="1"/>
            <a:r>
              <a:rPr lang="en-US" dirty="0" smtClean="0"/>
              <a:t>The issue of one-to-one, one-to-many, many-to-many, etc.</a:t>
            </a:r>
            <a:endParaRPr lang="en-US" dirty="0"/>
          </a:p>
        </p:txBody>
      </p:sp>
    </p:spTree>
    <p:extLst>
      <p:ext uri="{BB962C8B-B14F-4D97-AF65-F5344CB8AC3E}">
        <p14:creationId xmlns:p14="http://schemas.microsoft.com/office/powerpoint/2010/main" val="218013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information, and knowledge</a:t>
            </a:r>
            <a:endParaRPr lang="en-US" dirty="0"/>
          </a:p>
        </p:txBody>
      </p:sp>
      <p:graphicFrame>
        <p:nvGraphicFramePr>
          <p:cNvPr id="4" name="Content Placeholder 3"/>
          <p:cNvGraphicFramePr>
            <a:graphicFrameLocks noGrp="1"/>
          </p:cNvGraphicFramePr>
          <p:nvPr>
            <p:ph idx="1"/>
            <p:extLst/>
          </p:nvPr>
        </p:nvGraphicFramePr>
        <p:xfrm>
          <a:off x="581025" y="2181225"/>
          <a:ext cx="11029950" cy="2858860"/>
        </p:xfrm>
        <a:graphic>
          <a:graphicData uri="http://schemas.openxmlformats.org/drawingml/2006/table">
            <a:tbl>
              <a:tblPr firstRow="1" bandRow="1">
                <a:tableStyleId>{93296810-A885-4BE3-A3E7-6D5BEEA58F35}</a:tableStyleId>
              </a:tblPr>
              <a:tblGrid>
                <a:gridCol w="1962150"/>
                <a:gridCol w="5391150"/>
                <a:gridCol w="3676650"/>
              </a:tblGrid>
              <a:tr h="370840">
                <a:tc>
                  <a:txBody>
                    <a:bodyPr/>
                    <a:lstStyle/>
                    <a:p>
                      <a:r>
                        <a:rPr lang="en-US" dirty="0" smtClean="0"/>
                        <a:t>What it’s called</a:t>
                      </a:r>
                      <a:endParaRPr lang="en-US" dirty="0"/>
                    </a:p>
                  </a:txBody>
                  <a:tcPr/>
                </a:tc>
                <a:tc>
                  <a:txBody>
                    <a:bodyPr/>
                    <a:lstStyle/>
                    <a:p>
                      <a:r>
                        <a:rPr lang="en-US" dirty="0" smtClean="0"/>
                        <a:t>What it is</a:t>
                      </a:r>
                      <a:endParaRPr lang="en-US" dirty="0"/>
                    </a:p>
                  </a:txBody>
                  <a:tcPr/>
                </a:tc>
                <a:tc>
                  <a:txBody>
                    <a:bodyPr/>
                    <a:lstStyle/>
                    <a:p>
                      <a:r>
                        <a:rPr lang="en-US" dirty="0" smtClean="0"/>
                        <a:t>What it’s for</a:t>
                      </a:r>
                      <a:endParaRPr lang="en-US" dirty="0"/>
                    </a:p>
                  </a:txBody>
                  <a:tcPr/>
                </a:tc>
              </a:tr>
              <a:tr h="829340">
                <a:tc>
                  <a:txBody>
                    <a:bodyPr/>
                    <a:lstStyle/>
                    <a:p>
                      <a:pPr algn="l"/>
                      <a:r>
                        <a:rPr lang="en-US" b="1" dirty="0" smtClean="0"/>
                        <a:t>Data</a:t>
                      </a:r>
                      <a:endParaRPr lang="en-US" b="1" dirty="0"/>
                    </a:p>
                  </a:txBody>
                  <a:tcPr anchor="ctr"/>
                </a:tc>
                <a:tc>
                  <a:txBody>
                    <a:bodyPr/>
                    <a:lstStyle/>
                    <a:p>
                      <a:r>
                        <a:rPr lang="en-US" dirty="0" smtClean="0"/>
                        <a:t>Stored representations of meaningful objects or</a:t>
                      </a:r>
                      <a:r>
                        <a:rPr lang="en-US" baseline="0" dirty="0" smtClean="0"/>
                        <a:t> facts.  Names, places, dates, transactions, quantities, prices, etc.</a:t>
                      </a:r>
                      <a:endParaRPr lang="en-US" dirty="0"/>
                    </a:p>
                  </a:txBody>
                  <a:tcPr anchor="ctr"/>
                </a:tc>
                <a:tc>
                  <a:txBody>
                    <a:bodyPr/>
                    <a:lstStyle/>
                    <a:p>
                      <a:r>
                        <a:rPr lang="en-US" dirty="0" smtClean="0"/>
                        <a:t>Answers</a:t>
                      </a:r>
                      <a:r>
                        <a:rPr lang="en-US" baseline="0" dirty="0" smtClean="0"/>
                        <a:t> to questions, filling in gaps to produce information.</a:t>
                      </a:r>
                      <a:endParaRPr lang="en-US" dirty="0"/>
                    </a:p>
                  </a:txBody>
                  <a:tcPr anchor="ctr"/>
                </a:tc>
              </a:tr>
              <a:tr h="829340">
                <a:tc>
                  <a:txBody>
                    <a:bodyPr/>
                    <a:lstStyle/>
                    <a:p>
                      <a:pPr algn="l"/>
                      <a:r>
                        <a:rPr lang="en-US" b="1" dirty="0" smtClean="0"/>
                        <a:t>Information</a:t>
                      </a:r>
                      <a:endParaRPr lang="en-US" b="1" dirty="0"/>
                    </a:p>
                  </a:txBody>
                  <a:tcPr anchor="ctr"/>
                </a:tc>
                <a:tc>
                  <a:txBody>
                    <a:bodyPr/>
                    <a:lstStyle/>
                    <a:p>
                      <a:r>
                        <a:rPr lang="en-US" dirty="0" smtClean="0"/>
                        <a:t>Data which has been processed to have meaning and relevancy to people.</a:t>
                      </a:r>
                      <a:endParaRPr lang="en-US" dirty="0"/>
                    </a:p>
                  </a:txBody>
                  <a:tcPr anchor="ctr"/>
                </a:tc>
                <a:tc>
                  <a:txBody>
                    <a:bodyPr/>
                    <a:lstStyle/>
                    <a:p>
                      <a:r>
                        <a:rPr lang="en-US" dirty="0" smtClean="0"/>
                        <a:t>Provides the context within which knowledge</a:t>
                      </a:r>
                      <a:r>
                        <a:rPr lang="en-US" baseline="0" dirty="0" smtClean="0"/>
                        <a:t> can be applied.</a:t>
                      </a:r>
                      <a:endParaRPr lang="en-US" dirty="0"/>
                    </a:p>
                  </a:txBody>
                  <a:tcPr anchor="ctr"/>
                </a:tc>
              </a:tr>
              <a:tr h="829340">
                <a:tc>
                  <a:txBody>
                    <a:bodyPr/>
                    <a:lstStyle/>
                    <a:p>
                      <a:pPr algn="l"/>
                      <a:r>
                        <a:rPr lang="en-US" b="1" dirty="0" smtClean="0"/>
                        <a:t>Knowledge</a:t>
                      </a:r>
                      <a:endParaRPr lang="en-US" b="1" dirty="0"/>
                    </a:p>
                  </a:txBody>
                  <a:tcPr anchor="ctr"/>
                </a:tc>
                <a:tc>
                  <a:txBody>
                    <a:bodyPr/>
                    <a:lstStyle/>
                    <a:p>
                      <a:r>
                        <a:rPr lang="en-US" dirty="0" smtClean="0"/>
                        <a:t>Know-how or understanding</a:t>
                      </a:r>
                      <a:r>
                        <a:rPr lang="en-US" baseline="0" dirty="0" smtClean="0"/>
                        <a:t> of cause and effect.</a:t>
                      </a:r>
                      <a:endParaRPr lang="en-US" dirty="0"/>
                    </a:p>
                  </a:txBody>
                  <a:tcPr anchor="ctr"/>
                </a:tc>
                <a:tc>
                  <a:txBody>
                    <a:bodyPr/>
                    <a:lstStyle/>
                    <a:p>
                      <a:r>
                        <a:rPr lang="en-US" dirty="0" smtClean="0"/>
                        <a:t>Enables people</a:t>
                      </a:r>
                      <a:r>
                        <a:rPr lang="en-US" baseline="0" dirty="0" smtClean="0"/>
                        <a:t> to make right decisions in context.</a:t>
                      </a:r>
                      <a:endParaRPr lang="en-US" dirty="0"/>
                    </a:p>
                  </a:txBody>
                  <a:tcPr anchor="ctr"/>
                </a:tc>
              </a:tr>
            </a:tbl>
          </a:graphicData>
        </a:graphic>
      </p:graphicFrame>
      <p:sp>
        <p:nvSpPr>
          <p:cNvPr id="5" name="TextBox 4"/>
          <p:cNvSpPr txBox="1"/>
          <p:nvPr/>
        </p:nvSpPr>
        <p:spPr>
          <a:xfrm>
            <a:off x="581192" y="5229225"/>
            <a:ext cx="11029616" cy="923330"/>
          </a:xfrm>
          <a:prstGeom prst="rect">
            <a:avLst/>
          </a:prstGeom>
          <a:noFill/>
        </p:spPr>
        <p:txBody>
          <a:bodyPr wrap="square" rtlCol="0">
            <a:spAutoFit/>
          </a:bodyPr>
          <a:lstStyle/>
          <a:p>
            <a:pPr marL="1085850" indent="-1085850"/>
            <a:r>
              <a:rPr lang="en-US" b="1" dirty="0" smtClean="0"/>
              <a:t>Example</a:t>
            </a:r>
            <a:r>
              <a:rPr lang="en-US" dirty="0" smtClean="0"/>
              <a:t>:  A doctor knows how to treat different kinds of injuries and diseases (knowledge or know-how);  but to use this knowledge, he needs to know what problems a patient is suffering from (information); to get that information, he needs the patient’s history, X-rays, and other kinds of test results (data).</a:t>
            </a:r>
            <a:endParaRPr lang="en-US" dirty="0"/>
          </a:p>
        </p:txBody>
      </p:sp>
    </p:spTree>
    <p:extLst>
      <p:ext uri="{BB962C8B-B14F-4D97-AF65-F5344CB8AC3E}">
        <p14:creationId xmlns:p14="http://schemas.microsoft.com/office/powerpoint/2010/main" val="26608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Degree</a:t>
            </a:r>
            <a:r>
              <a:rPr lang="en-US" dirty="0" smtClean="0">
                <a:solidFill>
                  <a:schemeClr val="accent2"/>
                </a:solidFill>
              </a:rPr>
              <a:t> </a:t>
            </a:r>
            <a:r>
              <a:rPr lang="en-US" dirty="0" smtClean="0"/>
              <a:t>of relationships</a:t>
            </a:r>
            <a:endParaRPr lang="en-US" dirty="0"/>
          </a:p>
        </p:txBody>
      </p:sp>
      <p:pic>
        <p:nvPicPr>
          <p:cNvPr id="4" name="Picture 16" descr="CAP1"/>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608" b="5904"/>
          <a:stretch/>
        </p:blipFill>
        <p:spPr bwMode="auto">
          <a:xfrm>
            <a:off x="1086756" y="2085974"/>
            <a:ext cx="10018487" cy="27717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230704" y="5267916"/>
            <a:ext cx="5273311"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solidFill>
              </a:rPr>
              <a:t>Binary relationships are the most common.</a:t>
            </a: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r>
              <a:rPr lang="en-US" dirty="0">
                <a:solidFill>
                  <a:schemeClr val="tx2"/>
                </a:solidFill>
              </a:rPr>
              <a:t>Relationships of degrees greater than 3 are possible, though rare.</a:t>
            </a:r>
          </a:p>
        </p:txBody>
      </p:sp>
    </p:spTree>
    <p:extLst>
      <p:ext uri="{BB962C8B-B14F-4D97-AF65-F5344CB8AC3E}">
        <p14:creationId xmlns:p14="http://schemas.microsoft.com/office/powerpoint/2010/main" val="7159295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Cardinality</a:t>
            </a:r>
            <a:r>
              <a:rPr lang="en-US" dirty="0" smtClean="0">
                <a:solidFill>
                  <a:schemeClr val="accent2"/>
                </a:solidFill>
              </a:rPr>
              <a:t> </a:t>
            </a:r>
            <a:r>
              <a:rPr lang="en-US" dirty="0" smtClean="0"/>
              <a:t>Constraints</a:t>
            </a:r>
            <a:endParaRPr lang="en-US" dirty="0"/>
          </a:p>
        </p:txBody>
      </p:sp>
      <p:sp>
        <p:nvSpPr>
          <p:cNvPr id="3" name="Content Placeholder 2"/>
          <p:cNvSpPr>
            <a:spLocks noGrp="1"/>
          </p:cNvSpPr>
          <p:nvPr>
            <p:ph idx="1"/>
          </p:nvPr>
        </p:nvSpPr>
        <p:spPr/>
        <p:txBody>
          <a:bodyPr>
            <a:normAutofit fontScale="62500" lnSpcReduction="20000"/>
          </a:bodyPr>
          <a:lstStyle/>
          <a:p>
            <a:pPr>
              <a:lnSpc>
                <a:spcPct val="90000"/>
              </a:lnSpc>
              <a:defRPr/>
            </a:pPr>
            <a:r>
              <a:rPr lang="en-US" sz="3600" dirty="0">
                <a:solidFill>
                  <a:schemeClr val="tx2"/>
                </a:solidFill>
                <a:effectLst>
                  <a:outerShdw blurRad="38100" dist="38100" dir="2700000" algn="tl">
                    <a:srgbClr val="FFFFFF"/>
                  </a:outerShdw>
                </a:effectLst>
              </a:rPr>
              <a:t>Cardinality Constraints—the number of instances of one entity that can or must be associated with each instance of another entity</a:t>
            </a:r>
          </a:p>
          <a:p>
            <a:pPr>
              <a:lnSpc>
                <a:spcPct val="90000"/>
              </a:lnSpc>
              <a:defRPr/>
            </a:pPr>
            <a:endParaRPr lang="en-US" sz="3600" dirty="0">
              <a:solidFill>
                <a:schemeClr val="tx2"/>
              </a:solidFill>
              <a:effectLst>
                <a:outerShdw blurRad="38100" dist="38100" dir="2700000" algn="tl">
                  <a:srgbClr val="FFFFFF"/>
                </a:outerShdw>
              </a:effectLst>
            </a:endParaRPr>
          </a:p>
          <a:p>
            <a:pPr>
              <a:lnSpc>
                <a:spcPct val="90000"/>
              </a:lnSpc>
              <a:defRPr/>
            </a:pPr>
            <a:r>
              <a:rPr lang="en-US" sz="3600" dirty="0">
                <a:solidFill>
                  <a:schemeClr val="tx2"/>
                </a:solidFill>
                <a:effectLst>
                  <a:outerShdw blurRad="38100" dist="38100" dir="2700000" algn="tl">
                    <a:srgbClr val="FFFFFF"/>
                  </a:outerShdw>
                </a:effectLst>
              </a:rPr>
              <a:t>Minimum Cardinality</a:t>
            </a:r>
          </a:p>
          <a:p>
            <a:pPr lvl="1">
              <a:lnSpc>
                <a:spcPct val="90000"/>
              </a:lnSpc>
              <a:defRPr/>
            </a:pPr>
            <a:r>
              <a:rPr lang="en-US" sz="3200" dirty="0">
                <a:solidFill>
                  <a:schemeClr val="tx2"/>
                </a:solidFill>
                <a:effectLst>
                  <a:outerShdw blurRad="38100" dist="38100" dir="2700000" algn="tl">
                    <a:srgbClr val="FFFFFF"/>
                  </a:outerShdw>
                </a:effectLst>
              </a:rPr>
              <a:t>If zero, then optional</a:t>
            </a:r>
          </a:p>
          <a:p>
            <a:pPr lvl="1">
              <a:lnSpc>
                <a:spcPct val="90000"/>
              </a:lnSpc>
              <a:defRPr/>
            </a:pPr>
            <a:r>
              <a:rPr lang="en-US" sz="3200" dirty="0">
                <a:solidFill>
                  <a:schemeClr val="tx2"/>
                </a:solidFill>
                <a:effectLst>
                  <a:outerShdw blurRad="38100" dist="38100" dir="2700000" algn="tl">
                    <a:srgbClr val="FFFFFF"/>
                  </a:outerShdw>
                </a:effectLst>
              </a:rPr>
              <a:t>If one or more, then mandatory</a:t>
            </a:r>
          </a:p>
          <a:p>
            <a:pPr lvl="1">
              <a:lnSpc>
                <a:spcPct val="90000"/>
              </a:lnSpc>
              <a:defRPr/>
            </a:pPr>
            <a:endParaRPr lang="en-US" sz="3200" dirty="0">
              <a:solidFill>
                <a:schemeClr val="tx2"/>
              </a:solidFill>
              <a:effectLst>
                <a:outerShdw blurRad="38100" dist="38100" dir="2700000" algn="tl">
                  <a:srgbClr val="FFFFFF"/>
                </a:outerShdw>
              </a:effectLst>
            </a:endParaRPr>
          </a:p>
          <a:p>
            <a:pPr>
              <a:lnSpc>
                <a:spcPct val="90000"/>
              </a:lnSpc>
              <a:defRPr/>
            </a:pPr>
            <a:r>
              <a:rPr lang="en-US" sz="3600" dirty="0">
                <a:solidFill>
                  <a:schemeClr val="tx2"/>
                </a:solidFill>
                <a:effectLst>
                  <a:outerShdw blurRad="38100" dist="38100" dir="2700000" algn="tl">
                    <a:srgbClr val="FFFFFF"/>
                  </a:outerShdw>
                </a:effectLst>
              </a:rPr>
              <a:t>Maximum Cardinality</a:t>
            </a:r>
          </a:p>
          <a:p>
            <a:pPr lvl="1">
              <a:lnSpc>
                <a:spcPct val="90000"/>
              </a:lnSpc>
              <a:defRPr/>
            </a:pPr>
            <a:r>
              <a:rPr lang="en-US" sz="3200" dirty="0">
                <a:solidFill>
                  <a:schemeClr val="tx2"/>
                </a:solidFill>
                <a:effectLst>
                  <a:outerShdw blurRad="38100" dist="38100" dir="2700000" algn="tl">
                    <a:srgbClr val="FFFFFF"/>
                  </a:outerShdw>
                </a:effectLst>
              </a:rPr>
              <a:t>The maximum number</a:t>
            </a:r>
          </a:p>
          <a:p>
            <a:pPr lvl="1">
              <a:lnSpc>
                <a:spcPct val="90000"/>
              </a:lnSpc>
              <a:defRPr/>
            </a:pPr>
            <a:r>
              <a:rPr lang="en-US" sz="3200" dirty="0">
                <a:solidFill>
                  <a:schemeClr val="tx2"/>
                </a:solidFill>
                <a:effectLst>
                  <a:outerShdw blurRad="38100" dist="38100" dir="2700000" algn="tl">
                    <a:srgbClr val="FFFFFF"/>
                  </a:outerShdw>
                </a:effectLst>
              </a:rPr>
              <a:t>Often simply “many” but can be precisely specified</a:t>
            </a:r>
          </a:p>
          <a:p>
            <a:endParaRPr lang="en-US" dirty="0">
              <a:solidFill>
                <a:schemeClr val="tx2"/>
              </a:solidFill>
            </a:endParaRPr>
          </a:p>
        </p:txBody>
      </p:sp>
    </p:spTree>
    <p:extLst>
      <p:ext uri="{BB962C8B-B14F-4D97-AF65-F5344CB8AC3E}">
        <p14:creationId xmlns:p14="http://schemas.microsoft.com/office/powerpoint/2010/main" val="38320556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Examples of cardinality</a:t>
            </a:r>
            <a:br>
              <a:rPr lang="en-US" dirty="0" smtClean="0"/>
            </a:br>
            <a:r>
              <a:rPr lang="en-US" dirty="0" smtClean="0"/>
              <a:t>constraints</a:t>
            </a:r>
            <a:endParaRPr lang="en-US" dirty="0"/>
          </a:p>
        </p:txBody>
      </p:sp>
      <p:pic>
        <p:nvPicPr>
          <p:cNvPr id="4" name="Picture 11" descr="Noname.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1192" y="2883014"/>
            <a:ext cx="724535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1"/>
          <p:cNvGrpSpPr>
            <a:grpSpLocks/>
          </p:cNvGrpSpPr>
          <p:nvPr/>
        </p:nvGrpSpPr>
        <p:grpSpPr bwMode="auto">
          <a:xfrm>
            <a:off x="4422943" y="4026013"/>
            <a:ext cx="3417887" cy="2044700"/>
            <a:chOff x="2935" y="2313"/>
            <a:chExt cx="2153" cy="1288"/>
          </a:xfrm>
        </p:grpSpPr>
        <p:sp>
          <p:nvSpPr>
            <p:cNvPr id="6" name="Text Box 8"/>
            <p:cNvSpPr txBox="1">
              <a:spLocks noChangeArrowheads="1"/>
            </p:cNvSpPr>
            <p:nvPr/>
          </p:nvSpPr>
          <p:spPr bwMode="auto">
            <a:xfrm>
              <a:off x="3072" y="3024"/>
              <a:ext cx="201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dirty="0">
                  <a:solidFill>
                    <a:srgbClr val="990000"/>
                  </a:solidFill>
                </a:rPr>
                <a:t>A patient must have recorded at least one history, and can have many</a:t>
              </a:r>
            </a:p>
          </p:txBody>
        </p:sp>
        <p:sp>
          <p:nvSpPr>
            <p:cNvPr id="7" name="Line 10"/>
            <p:cNvSpPr>
              <a:spLocks noChangeShapeType="1"/>
            </p:cNvSpPr>
            <p:nvPr/>
          </p:nvSpPr>
          <p:spPr bwMode="auto">
            <a:xfrm flipH="1" flipV="1">
              <a:off x="2935" y="2313"/>
              <a:ext cx="185" cy="759"/>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8" name="Group 13"/>
          <p:cNvGrpSpPr>
            <a:grpSpLocks/>
          </p:cNvGrpSpPr>
          <p:nvPr/>
        </p:nvGrpSpPr>
        <p:grpSpPr bwMode="auto">
          <a:xfrm>
            <a:off x="144629" y="3952989"/>
            <a:ext cx="2743200" cy="2041525"/>
            <a:chOff x="240" y="2267"/>
            <a:chExt cx="1728" cy="1286"/>
          </a:xfrm>
        </p:grpSpPr>
        <p:sp>
          <p:nvSpPr>
            <p:cNvPr id="9" name="Rectangle 9"/>
            <p:cNvSpPr>
              <a:spLocks noChangeArrowheads="1"/>
            </p:cNvSpPr>
            <p:nvPr/>
          </p:nvSpPr>
          <p:spPr bwMode="auto">
            <a:xfrm>
              <a:off x="240" y="2976"/>
              <a:ext cx="172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dirty="0">
                  <a:solidFill>
                    <a:srgbClr val="990000"/>
                  </a:solidFill>
                </a:rPr>
                <a:t>A patient history is recorded for one and only one patient</a:t>
              </a:r>
            </a:p>
          </p:txBody>
        </p:sp>
        <p:sp>
          <p:nvSpPr>
            <p:cNvPr id="10" name="Line 12"/>
            <p:cNvSpPr>
              <a:spLocks noChangeShapeType="1"/>
            </p:cNvSpPr>
            <p:nvPr/>
          </p:nvSpPr>
          <p:spPr bwMode="auto">
            <a:xfrm flipV="1">
              <a:off x="1440" y="2267"/>
              <a:ext cx="224" cy="709"/>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pic>
        <p:nvPicPr>
          <p:cNvPr id="11" name="Picture 7" descr="CA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9362" y="3127903"/>
            <a:ext cx="3121446" cy="1539046"/>
          </a:xfrm>
          <a:prstGeom prst="rect">
            <a:avLst/>
          </a:prstGeom>
          <a:noFill/>
          <a:ln w="76200">
            <a:solidFill>
              <a:srgbClr val="0070C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1156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(cont’d)</a:t>
            </a:r>
            <a:endParaRPr lang="en-US" dirty="0"/>
          </a:p>
        </p:txBody>
      </p:sp>
      <p:pic>
        <p:nvPicPr>
          <p:cNvPr id="4" name="Picture 11" descr="Noname.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0534" y="2581247"/>
            <a:ext cx="6896100" cy="236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5"/>
          <p:cNvGrpSpPr>
            <a:grpSpLocks/>
          </p:cNvGrpSpPr>
          <p:nvPr/>
        </p:nvGrpSpPr>
        <p:grpSpPr bwMode="auto">
          <a:xfrm>
            <a:off x="4492248" y="3541685"/>
            <a:ext cx="3417887" cy="2601912"/>
            <a:chOff x="2935" y="2135"/>
            <a:chExt cx="2153" cy="1639"/>
          </a:xfrm>
        </p:grpSpPr>
        <p:sp>
          <p:nvSpPr>
            <p:cNvPr id="6" name="Text Box 6"/>
            <p:cNvSpPr txBox="1">
              <a:spLocks noChangeArrowheads="1"/>
            </p:cNvSpPr>
            <p:nvPr/>
          </p:nvSpPr>
          <p:spPr bwMode="auto">
            <a:xfrm>
              <a:off x="3072" y="3024"/>
              <a:ext cx="2016"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solidFill>
                    <a:srgbClr val="990000"/>
                  </a:solidFill>
                </a:rPr>
                <a:t>An employee can be assigned to any number of projects, or may not be assigned to any at all</a:t>
              </a:r>
            </a:p>
          </p:txBody>
        </p:sp>
        <p:sp>
          <p:nvSpPr>
            <p:cNvPr id="7" name="Line 7"/>
            <p:cNvSpPr>
              <a:spLocks noChangeShapeType="1"/>
            </p:cNvSpPr>
            <p:nvPr/>
          </p:nvSpPr>
          <p:spPr bwMode="auto">
            <a:xfrm flipH="1" flipV="1">
              <a:off x="2935" y="2135"/>
              <a:ext cx="185" cy="937"/>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8" name="Group 8"/>
          <p:cNvGrpSpPr>
            <a:grpSpLocks/>
          </p:cNvGrpSpPr>
          <p:nvPr/>
        </p:nvGrpSpPr>
        <p:grpSpPr bwMode="auto">
          <a:xfrm>
            <a:off x="213934" y="3586135"/>
            <a:ext cx="2743200" cy="2576512"/>
            <a:chOff x="240" y="2103"/>
            <a:chExt cx="1728" cy="1623"/>
          </a:xfrm>
        </p:grpSpPr>
        <p:sp>
          <p:nvSpPr>
            <p:cNvPr id="9" name="Rectangle 9"/>
            <p:cNvSpPr>
              <a:spLocks noChangeArrowheads="1"/>
            </p:cNvSpPr>
            <p:nvPr/>
          </p:nvSpPr>
          <p:spPr bwMode="auto">
            <a:xfrm>
              <a:off x="240" y="2976"/>
              <a:ext cx="1728"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dirty="0">
                  <a:solidFill>
                    <a:srgbClr val="990000"/>
                  </a:solidFill>
                </a:rPr>
                <a:t>A project must be assigned to at least one employee, and may be assigned to many</a:t>
              </a:r>
            </a:p>
          </p:txBody>
        </p:sp>
        <p:sp>
          <p:nvSpPr>
            <p:cNvPr id="10" name="Line 10"/>
            <p:cNvSpPr>
              <a:spLocks noChangeShapeType="1"/>
            </p:cNvSpPr>
            <p:nvPr/>
          </p:nvSpPr>
          <p:spPr bwMode="auto">
            <a:xfrm flipV="1">
              <a:off x="1440" y="2103"/>
              <a:ext cx="398" cy="873"/>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pic>
        <p:nvPicPr>
          <p:cNvPr id="12" name="Picture 7" descr="CA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9362" y="3127903"/>
            <a:ext cx="3121446" cy="1539046"/>
          </a:xfrm>
          <a:prstGeom prst="rect">
            <a:avLst/>
          </a:prstGeom>
          <a:noFill/>
          <a:ln w="76200">
            <a:solidFill>
              <a:srgbClr val="0070C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2935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(cont’d)</a:t>
            </a:r>
            <a:endParaRPr lang="en-US" dirty="0"/>
          </a:p>
        </p:txBody>
      </p:sp>
      <p:pic>
        <p:nvPicPr>
          <p:cNvPr id="4" name="Picture 9" descr="Noname.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00652" y="3249795"/>
            <a:ext cx="5856287"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3"/>
          <p:cNvGrpSpPr>
            <a:grpSpLocks/>
          </p:cNvGrpSpPr>
          <p:nvPr/>
        </p:nvGrpSpPr>
        <p:grpSpPr bwMode="auto">
          <a:xfrm>
            <a:off x="452788" y="2779896"/>
            <a:ext cx="2746375" cy="2303462"/>
            <a:chOff x="670" y="1429"/>
            <a:chExt cx="1730" cy="1451"/>
          </a:xfrm>
        </p:grpSpPr>
        <p:sp>
          <p:nvSpPr>
            <p:cNvPr id="6" name="Rectangle 9"/>
            <p:cNvSpPr>
              <a:spLocks noChangeArrowheads="1"/>
            </p:cNvSpPr>
            <p:nvPr/>
          </p:nvSpPr>
          <p:spPr bwMode="auto">
            <a:xfrm>
              <a:off x="670" y="1429"/>
              <a:ext cx="1344"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dirty="0">
                  <a:solidFill>
                    <a:srgbClr val="990000"/>
                  </a:solidFill>
                </a:rPr>
                <a:t>A person is  married to at most one other person, or may not be married at all</a:t>
              </a:r>
            </a:p>
          </p:txBody>
        </p:sp>
        <p:sp>
          <p:nvSpPr>
            <p:cNvPr id="7" name="Line 10"/>
            <p:cNvSpPr>
              <a:spLocks noChangeShapeType="1"/>
            </p:cNvSpPr>
            <p:nvPr/>
          </p:nvSpPr>
          <p:spPr bwMode="auto">
            <a:xfrm>
              <a:off x="1751" y="2060"/>
              <a:ext cx="601" cy="100"/>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 name="Line 12"/>
            <p:cNvSpPr>
              <a:spLocks noChangeShapeType="1"/>
            </p:cNvSpPr>
            <p:nvPr/>
          </p:nvSpPr>
          <p:spPr bwMode="auto">
            <a:xfrm>
              <a:off x="1399" y="2414"/>
              <a:ext cx="1001" cy="466"/>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pic>
        <p:nvPicPr>
          <p:cNvPr id="10" name="Picture 7" descr="CA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9362" y="3127903"/>
            <a:ext cx="3121446" cy="1539046"/>
          </a:xfrm>
          <a:prstGeom prst="rect">
            <a:avLst/>
          </a:prstGeom>
          <a:noFill/>
          <a:ln w="76200">
            <a:solidFill>
              <a:srgbClr val="0070C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139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relationships</a:t>
            </a:r>
            <a:endParaRPr lang="en-US" dirty="0"/>
          </a:p>
        </p:txBody>
      </p:sp>
      <p:sp>
        <p:nvSpPr>
          <p:cNvPr id="3" name="Content Placeholder 2"/>
          <p:cNvSpPr>
            <a:spLocks noGrp="1"/>
          </p:cNvSpPr>
          <p:nvPr>
            <p:ph idx="1"/>
          </p:nvPr>
        </p:nvSpPr>
        <p:spPr>
          <a:xfrm>
            <a:off x="358285" y="177938"/>
            <a:ext cx="6687879" cy="4489011"/>
          </a:xfrm>
        </p:spPr>
        <p:txBody>
          <a:bodyPr/>
          <a:lstStyle/>
          <a:p>
            <a:r>
              <a:rPr lang="en-US" dirty="0" smtClean="0"/>
              <a:t>Entities can be related to one another in more than one way.</a:t>
            </a:r>
            <a:endParaRPr lang="en-US" dirty="0"/>
          </a:p>
        </p:txBody>
      </p:sp>
      <p:pic>
        <p:nvPicPr>
          <p:cNvPr id="4" name="Picture 5" descr="Noname.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7562" y="2824570"/>
            <a:ext cx="7035800" cy="331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CA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9362" y="3127903"/>
            <a:ext cx="3121446" cy="1539046"/>
          </a:xfrm>
          <a:prstGeom prst="rect">
            <a:avLst/>
          </a:prstGeom>
          <a:noFill/>
          <a:ln w="76200">
            <a:solidFill>
              <a:srgbClr val="0070C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1461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relationships</a:t>
            </a:r>
            <a:endParaRPr lang="en-US" dirty="0"/>
          </a:p>
        </p:txBody>
      </p:sp>
      <p:sp>
        <p:nvSpPr>
          <p:cNvPr id="3" name="Content Placeholder 2"/>
          <p:cNvSpPr>
            <a:spLocks noGrp="1"/>
          </p:cNvSpPr>
          <p:nvPr>
            <p:ph idx="1"/>
          </p:nvPr>
        </p:nvSpPr>
        <p:spPr>
          <a:xfrm>
            <a:off x="422790" y="576170"/>
            <a:ext cx="6261324" cy="3880773"/>
          </a:xfrm>
        </p:spPr>
        <p:txBody>
          <a:bodyPr/>
          <a:lstStyle/>
          <a:p>
            <a:r>
              <a:rPr lang="en-US" dirty="0" smtClean="0"/>
              <a:t>Entities can be related to one another in more than one way.</a:t>
            </a:r>
            <a:endParaRPr lang="en-US" dirty="0"/>
          </a:p>
        </p:txBody>
      </p:sp>
      <p:pic>
        <p:nvPicPr>
          <p:cNvPr id="5" name="Picture 5" descr="Noname.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5700" y="3247749"/>
            <a:ext cx="7289800" cy="257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CA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9362" y="3127903"/>
            <a:ext cx="3121446" cy="1539046"/>
          </a:xfrm>
          <a:prstGeom prst="rect">
            <a:avLst/>
          </a:prstGeom>
          <a:noFill/>
          <a:ln w="76200">
            <a:solidFill>
              <a:srgbClr val="0070C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0514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join</a:t>
            </a:r>
            <a:endParaRPr lang="en-US" dirty="0"/>
          </a:p>
        </p:txBody>
      </p:sp>
    </p:spTree>
    <p:extLst>
      <p:ext uri="{BB962C8B-B14F-4D97-AF65-F5344CB8AC3E}">
        <p14:creationId xmlns:p14="http://schemas.microsoft.com/office/powerpoint/2010/main" val="3181304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2"/>
                </a:solidFill>
              </a:rPr>
              <a:t>Multivalued</a:t>
            </a:r>
            <a:r>
              <a:rPr lang="en-US" dirty="0" smtClean="0"/>
              <a:t> Attributes Represented as relationships</a:t>
            </a:r>
            <a:endParaRPr lang="en-US" dirty="0"/>
          </a:p>
        </p:txBody>
      </p:sp>
      <p:pic>
        <p:nvPicPr>
          <p:cNvPr id="4" name="Picture 7" descr="Noname.gif"/>
          <p:cNvPicPr>
            <a:picLocks noChangeAspect="1"/>
          </p:cNvPicPr>
          <p:nvPr/>
        </p:nvPicPr>
        <p:blipFill rotWithShape="1">
          <a:blip r:embed="rId2">
            <a:extLst>
              <a:ext uri="{28A0092B-C50C-407E-A947-70E740481C1C}">
                <a14:useLocalDpi xmlns:a14="http://schemas.microsoft.com/office/drawing/2010/main" val="0"/>
              </a:ext>
            </a:extLst>
          </a:blip>
          <a:srcRect b="14727"/>
          <a:stretch/>
        </p:blipFill>
        <p:spPr bwMode="auto">
          <a:xfrm>
            <a:off x="1723858" y="2106481"/>
            <a:ext cx="7953375" cy="212261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8" descr="Noname.gif"/>
          <p:cNvPicPr>
            <a:picLocks noChangeAspect="1"/>
          </p:cNvPicPr>
          <p:nvPr/>
        </p:nvPicPr>
        <p:blipFill rotWithShape="1">
          <a:blip r:embed="rId3">
            <a:extLst>
              <a:ext uri="{28A0092B-C50C-407E-A947-70E740481C1C}">
                <a14:useLocalDpi xmlns:a14="http://schemas.microsoft.com/office/drawing/2010/main" val="0"/>
              </a:ext>
            </a:extLst>
          </a:blip>
          <a:srcRect t="18552" b="7263"/>
          <a:stretch/>
        </p:blipFill>
        <p:spPr bwMode="auto">
          <a:xfrm>
            <a:off x="1723858" y="4467224"/>
            <a:ext cx="8010525" cy="17335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168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Associative Entities</a:t>
            </a:r>
            <a:endParaRPr lang="en-US" dirty="0"/>
          </a:p>
        </p:txBody>
      </p:sp>
      <p:sp>
        <p:nvSpPr>
          <p:cNvPr id="3" name="Content Placeholder 2"/>
          <p:cNvSpPr>
            <a:spLocks noGrp="1"/>
          </p:cNvSpPr>
          <p:nvPr>
            <p:ph idx="1"/>
          </p:nvPr>
        </p:nvSpPr>
        <p:spPr/>
        <p:txBody>
          <a:bodyPr>
            <a:normAutofit fontScale="85000" lnSpcReduction="20000"/>
          </a:bodyPr>
          <a:lstStyle/>
          <a:p>
            <a:pPr>
              <a:lnSpc>
                <a:spcPct val="90000"/>
              </a:lnSpc>
              <a:defRPr/>
            </a:pPr>
            <a:r>
              <a:rPr lang="en-US" sz="2800" dirty="0">
                <a:solidFill>
                  <a:schemeClr val="tx2"/>
                </a:solidFill>
                <a:effectLst>
                  <a:outerShdw blurRad="38100" dist="38100" dir="2700000" algn="tl">
                    <a:srgbClr val="FFFFFF"/>
                  </a:outerShdw>
                </a:effectLst>
              </a:rPr>
              <a:t>A relationship </a:t>
            </a:r>
            <a:r>
              <a:rPr lang="en-US" sz="2800" i="1" dirty="0">
                <a:solidFill>
                  <a:schemeClr val="tx2"/>
                </a:solidFill>
                <a:effectLst>
                  <a:outerShdw blurRad="38100" dist="38100" dir="2700000" algn="tl">
                    <a:srgbClr val="FFFFFF"/>
                  </a:outerShdw>
                </a:effectLst>
              </a:rPr>
              <a:t>can</a:t>
            </a:r>
            <a:r>
              <a:rPr lang="en-US" sz="2800" dirty="0">
                <a:solidFill>
                  <a:schemeClr val="tx2"/>
                </a:solidFill>
                <a:effectLst>
                  <a:outerShdw blurRad="38100" dist="38100" dir="2700000" algn="tl">
                    <a:srgbClr val="FFFFFF"/>
                  </a:outerShdw>
                </a:effectLst>
              </a:rPr>
              <a:t> have attributes, conceptually.</a:t>
            </a:r>
          </a:p>
          <a:p>
            <a:pPr>
              <a:lnSpc>
                <a:spcPct val="90000"/>
              </a:lnSpc>
              <a:defRPr/>
            </a:pPr>
            <a:r>
              <a:rPr lang="en-US" sz="2800" dirty="0">
                <a:solidFill>
                  <a:schemeClr val="tx2"/>
                </a:solidFill>
                <a:effectLst>
                  <a:outerShdw blurRad="38100" dist="38100" dir="2700000" algn="tl">
                    <a:srgbClr val="FFFFFF"/>
                  </a:outerShdw>
                </a:effectLst>
              </a:rPr>
              <a:t>If it is more intuitive, the relationship can be replaced with an </a:t>
            </a:r>
            <a:r>
              <a:rPr lang="en-US" sz="2800" b="1" dirty="0">
                <a:solidFill>
                  <a:srgbClr val="C00000"/>
                </a:solidFill>
                <a:effectLst>
                  <a:outerShdw blurRad="38100" dist="38100" dir="2700000" algn="tl">
                    <a:srgbClr val="FFFFFF"/>
                  </a:outerShdw>
                </a:effectLst>
              </a:rPr>
              <a:t>associative entity </a:t>
            </a:r>
            <a:r>
              <a:rPr lang="en-US" sz="2800" dirty="0">
                <a:solidFill>
                  <a:schemeClr val="tx2"/>
                </a:solidFill>
                <a:effectLst>
                  <a:outerShdw blurRad="38100" dist="38100" dir="2700000" algn="tl">
                    <a:srgbClr val="FFFFFF"/>
                  </a:outerShdw>
                </a:effectLst>
              </a:rPr>
              <a:t>to hold the attributes.</a:t>
            </a:r>
          </a:p>
          <a:p>
            <a:pPr>
              <a:lnSpc>
                <a:spcPct val="90000"/>
              </a:lnSpc>
              <a:defRPr/>
            </a:pPr>
            <a:r>
              <a:rPr lang="en-US" sz="2800" dirty="0">
                <a:solidFill>
                  <a:schemeClr val="tx2"/>
                </a:solidFill>
                <a:effectLst>
                  <a:outerShdw blurRad="38100" dist="38100" dir="2700000" algn="tl">
                    <a:srgbClr val="FFFFFF"/>
                  </a:outerShdw>
                </a:effectLst>
              </a:rPr>
              <a:t>When should a </a:t>
            </a:r>
            <a:r>
              <a:rPr lang="en-US" sz="2800" i="1" dirty="0">
                <a:solidFill>
                  <a:schemeClr val="tx2"/>
                </a:solidFill>
                <a:effectLst>
                  <a:outerShdw blurRad="38100" dist="38100" dir="2700000" algn="tl">
                    <a:srgbClr val="FFFFFF"/>
                  </a:outerShdw>
                </a:effectLst>
              </a:rPr>
              <a:t>relationship with attributes</a:t>
            </a:r>
            <a:r>
              <a:rPr lang="en-US" sz="2800" dirty="0">
                <a:solidFill>
                  <a:schemeClr val="tx2"/>
                </a:solidFill>
                <a:effectLst>
                  <a:outerShdw blurRad="38100" dist="38100" dir="2700000" algn="tl">
                    <a:srgbClr val="FFFFFF"/>
                  </a:outerShdw>
                </a:effectLst>
              </a:rPr>
              <a:t> instead be an </a:t>
            </a:r>
            <a:r>
              <a:rPr lang="en-US" sz="2800" i="1" dirty="0">
                <a:solidFill>
                  <a:schemeClr val="tx2"/>
                </a:solidFill>
                <a:effectLst>
                  <a:outerShdw blurRad="38100" dist="38100" dir="2700000" algn="tl">
                    <a:srgbClr val="FFFFFF"/>
                  </a:outerShdw>
                </a:effectLst>
              </a:rPr>
              <a:t>associative entity</a:t>
            </a:r>
            <a:r>
              <a:rPr lang="en-US" sz="2800" dirty="0">
                <a:solidFill>
                  <a:schemeClr val="tx2"/>
                </a:solidFill>
                <a:effectLst>
                  <a:outerShdw blurRad="38100" dist="38100" dir="2700000" algn="tl">
                    <a:srgbClr val="FFFFFF"/>
                  </a:outerShdw>
                </a:effectLst>
              </a:rPr>
              <a:t>? </a:t>
            </a:r>
          </a:p>
          <a:p>
            <a:pPr lvl="1">
              <a:lnSpc>
                <a:spcPct val="90000"/>
              </a:lnSpc>
              <a:defRPr/>
            </a:pPr>
            <a:r>
              <a:rPr lang="en-US" sz="2400" dirty="0">
                <a:solidFill>
                  <a:schemeClr val="tx2"/>
                </a:solidFill>
                <a:effectLst>
                  <a:outerShdw blurRad="38100" dist="38100" dir="2700000" algn="tl">
                    <a:srgbClr val="FFFFFF"/>
                  </a:outerShdw>
                </a:effectLst>
              </a:rPr>
              <a:t>All relationships for the associative entity should be many</a:t>
            </a:r>
          </a:p>
          <a:p>
            <a:pPr lvl="1">
              <a:lnSpc>
                <a:spcPct val="90000"/>
              </a:lnSpc>
              <a:defRPr/>
            </a:pPr>
            <a:r>
              <a:rPr lang="en-US" sz="2400" dirty="0">
                <a:solidFill>
                  <a:schemeClr val="tx2"/>
                </a:solidFill>
                <a:effectLst>
                  <a:outerShdw blurRad="38100" dist="38100" dir="2700000" algn="tl">
                    <a:srgbClr val="FFFFFF"/>
                  </a:outerShdw>
                </a:effectLst>
              </a:rPr>
              <a:t>The associative entity could have meaning independent of the other entities</a:t>
            </a:r>
          </a:p>
          <a:p>
            <a:pPr lvl="1">
              <a:lnSpc>
                <a:spcPct val="90000"/>
              </a:lnSpc>
              <a:defRPr/>
            </a:pPr>
            <a:r>
              <a:rPr lang="en-US" sz="2400" dirty="0">
                <a:solidFill>
                  <a:schemeClr val="tx2"/>
                </a:solidFill>
                <a:effectLst>
                  <a:outerShdw blurRad="38100" dist="38100" dir="2700000" algn="tl">
                    <a:srgbClr val="FFFFFF"/>
                  </a:outerShdw>
                </a:effectLst>
              </a:rPr>
              <a:t>The associative entity preferably has a unique identifier, and should also have other attributes</a:t>
            </a:r>
          </a:p>
          <a:p>
            <a:pPr lvl="1">
              <a:lnSpc>
                <a:spcPct val="90000"/>
              </a:lnSpc>
              <a:defRPr/>
            </a:pPr>
            <a:r>
              <a:rPr lang="en-US" sz="2400" dirty="0">
                <a:solidFill>
                  <a:schemeClr val="tx2"/>
                </a:solidFill>
                <a:effectLst>
                  <a:outerShdw blurRad="38100" dist="38100" dir="2700000" algn="tl">
                    <a:srgbClr val="FFFFFF"/>
                  </a:outerShdw>
                </a:effectLst>
              </a:rPr>
              <a:t>The associative entity may participate in other relationships other than the entities of the associated relationship</a:t>
            </a:r>
          </a:p>
          <a:p>
            <a:pPr lvl="1">
              <a:lnSpc>
                <a:spcPct val="90000"/>
              </a:lnSpc>
              <a:defRPr/>
            </a:pPr>
            <a:r>
              <a:rPr lang="en-US" sz="2400" dirty="0">
                <a:solidFill>
                  <a:schemeClr val="tx2"/>
                </a:solidFill>
                <a:effectLst>
                  <a:outerShdw blurRad="38100" dist="38100" dir="2700000" algn="tl">
                    <a:srgbClr val="FFFFFF"/>
                  </a:outerShdw>
                </a:effectLst>
              </a:rPr>
              <a:t>Ternary relationships should be converted to associative entities</a:t>
            </a:r>
          </a:p>
          <a:p>
            <a:endParaRPr lang="en-US" dirty="0">
              <a:solidFill>
                <a:schemeClr val="tx2"/>
              </a:solidFill>
            </a:endParaRPr>
          </a:p>
        </p:txBody>
      </p:sp>
    </p:spTree>
    <p:extLst>
      <p:ext uri="{BB962C8B-B14F-4D97-AF65-F5344CB8AC3E}">
        <p14:creationId xmlns:p14="http://schemas.microsoft.com/office/powerpoint/2010/main" val="342171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885832" y="4244567"/>
            <a:ext cx="1548161" cy="1548161"/>
          </a:xfrm>
          <a:prstGeom prst="rect">
            <a:avLst/>
          </a:prstGeom>
        </p:spPr>
      </p:pic>
      <p:sp>
        <p:nvSpPr>
          <p:cNvPr id="2" name="Title 1"/>
          <p:cNvSpPr>
            <a:spLocks noGrp="1"/>
          </p:cNvSpPr>
          <p:nvPr>
            <p:ph type="title"/>
          </p:nvPr>
        </p:nvSpPr>
        <p:spPr/>
        <p:txBody>
          <a:bodyPr/>
          <a:lstStyle/>
          <a:p>
            <a:r>
              <a:rPr lang="en-US" dirty="0" smtClean="0"/>
              <a:t>How data is stored</a:t>
            </a:r>
            <a:endParaRPr lang="en-US" dirty="0"/>
          </a:p>
        </p:txBody>
      </p:sp>
      <p:sp>
        <p:nvSpPr>
          <p:cNvPr id="3" name="Content Placeholder 2"/>
          <p:cNvSpPr>
            <a:spLocks noGrp="1"/>
          </p:cNvSpPr>
          <p:nvPr>
            <p:ph idx="1"/>
          </p:nvPr>
        </p:nvSpPr>
        <p:spPr>
          <a:xfrm>
            <a:off x="581193" y="2180496"/>
            <a:ext cx="6718787" cy="4382279"/>
          </a:xfrm>
        </p:spPr>
        <p:txBody>
          <a:bodyPr>
            <a:normAutofit/>
          </a:bodyPr>
          <a:lstStyle/>
          <a:p>
            <a:r>
              <a:rPr lang="en-US" dirty="0" smtClean="0"/>
              <a:t>The earliest digital forms of data storage included paper cards where data was manually “punched” in.</a:t>
            </a:r>
          </a:p>
          <a:p>
            <a:r>
              <a:rPr lang="en-US" dirty="0" smtClean="0"/>
              <a:t>We eventually got various kinds of magnetic storage: tapes, floppy disks, and hard disk drives.  Computers could read and write data electronically.</a:t>
            </a:r>
          </a:p>
          <a:p>
            <a:r>
              <a:rPr lang="en-US" dirty="0" smtClean="0"/>
              <a:t>Now we have many sophisticated options including optical disks, solid state drives, cloud storage and more.</a:t>
            </a:r>
          </a:p>
          <a:p>
            <a:r>
              <a:rPr lang="en-US" dirty="0" smtClean="0"/>
              <a:t>The typical storage paradigm on all these media is a </a:t>
            </a:r>
            <a:r>
              <a:rPr lang="en-US" b="1" u="sng" dirty="0" smtClean="0"/>
              <a:t>file</a:t>
            </a:r>
            <a:r>
              <a:rPr lang="en-US" dirty="0" smtClean="0"/>
              <a:t>, essentially a bounded stream of digits (ones and zeroes) on the storage device.</a:t>
            </a:r>
          </a:p>
          <a:p>
            <a:pPr lvl="1"/>
            <a:r>
              <a:rPr lang="en-US" dirty="0" smtClean="0"/>
              <a:t>You know some file types: DOC, PDF, XLS, PNG, and so on.</a:t>
            </a:r>
          </a:p>
          <a:p>
            <a:pPr lvl="1"/>
            <a:r>
              <a:rPr lang="en-US" dirty="0" smtClean="0"/>
              <a:t>You can also write programs of your own that store data in formats you define.</a:t>
            </a:r>
            <a:endParaRPr lang="en-US"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23084" y="1176759"/>
            <a:ext cx="2196943" cy="1524625"/>
          </a:xfrm>
          <a:prstGeom prst="rect">
            <a:avLst/>
          </a:prstGeom>
        </p:spPr>
      </p:pic>
      <p:pic>
        <p:nvPicPr>
          <p:cNvPr id="5" name="Picture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94335" y="1460440"/>
            <a:ext cx="1706138" cy="2559207"/>
          </a:xfrm>
          <a:prstGeom prst="rect">
            <a:avLst/>
          </a:prstGeom>
        </p:spPr>
      </p:pic>
      <p:pic>
        <p:nvPicPr>
          <p:cNvPr id="6" name="Picture 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611086" y="3022250"/>
            <a:ext cx="997397" cy="997397"/>
          </a:xfrm>
          <a:prstGeom prst="rect">
            <a:avLst/>
          </a:prstGeom>
        </p:spPr>
      </p:pic>
      <p:pic>
        <p:nvPicPr>
          <p:cNvPr id="9" name="Picture 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259821" y="5562799"/>
            <a:ext cx="1295201" cy="1295201"/>
          </a:xfrm>
          <a:prstGeom prst="rect">
            <a:avLst/>
          </a:prstGeom>
        </p:spPr>
      </p:pic>
      <p:pic>
        <p:nvPicPr>
          <p:cNvPr id="8" name="Picture 7"/>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194335" y="4178498"/>
            <a:ext cx="1877431" cy="1680301"/>
          </a:xfrm>
          <a:prstGeom prst="rect">
            <a:avLst/>
          </a:prstGeom>
        </p:spPr>
      </p:pic>
      <p:pic>
        <p:nvPicPr>
          <p:cNvPr id="1026" name="Picture 2" descr="http://conectica.com.mx/wp-content/uploads/2013/09/Dropbox-2013.png"/>
          <p:cNvPicPr>
            <a:picLocks noChangeAspect="1"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a:off x="7358743" y="6083719"/>
            <a:ext cx="1618878" cy="479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52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par>
                                <p:cTn id="19" presetID="14" presetClass="entr" presetSubtype="1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par>
                                <p:cTn id="22" presetID="14" presetClass="entr" presetSubtype="1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9" dur="500"/>
                                        <p:tgtEl>
                                          <p:spTgt spid="3">
                                            <p:txEl>
                                              <p:pRg st="2" end="2"/>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randombar(horizontal)">
                                      <p:cBhvr>
                                        <p:cTn id="32" dur="500"/>
                                        <p:tgtEl>
                                          <p:spTgt spid="7"/>
                                        </p:tgtEl>
                                      </p:cBhvr>
                                    </p:animEffect>
                                  </p:childTnLst>
                                </p:cTn>
                              </p:par>
                              <p:par>
                                <p:cTn id="33" presetID="14" presetClass="entr" presetSubtype="1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randombar(horizontal)">
                                      <p:cBhvr>
                                        <p:cTn id="35" dur="500"/>
                                        <p:tgtEl>
                                          <p:spTgt spid="9"/>
                                        </p:tgtEl>
                                      </p:cBhvr>
                                    </p:animEffect>
                                  </p:childTnLst>
                                </p:cTn>
                              </p:par>
                              <p:par>
                                <p:cTn id="36" presetID="14" presetClass="entr" presetSubtype="10" fill="hold" nodeType="withEffect">
                                  <p:stCondLst>
                                    <p:cond delay="0"/>
                                  </p:stCondLst>
                                  <p:childTnLst>
                                    <p:set>
                                      <p:cBhvr>
                                        <p:cTn id="37" dur="1" fill="hold">
                                          <p:stCondLst>
                                            <p:cond delay="0"/>
                                          </p:stCondLst>
                                        </p:cTn>
                                        <p:tgtEl>
                                          <p:spTgt spid="1026"/>
                                        </p:tgtEl>
                                        <p:attrNameLst>
                                          <p:attrName>style.visibility</p:attrName>
                                        </p:attrNameLst>
                                      </p:cBhvr>
                                      <p:to>
                                        <p:strVal val="visible"/>
                                      </p:to>
                                    </p:set>
                                    <p:animEffect transition="in" filter="randombar(horizontal)">
                                      <p:cBhvr>
                                        <p:cTn id="38" dur="500"/>
                                        <p:tgtEl>
                                          <p:spTgt spid="1026"/>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43" dur="500"/>
                                        <p:tgtEl>
                                          <p:spTgt spid="3">
                                            <p:txEl>
                                              <p:pRg st="3" end="3"/>
                                            </p:tx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46" dur="500"/>
                                        <p:tgtEl>
                                          <p:spTgt spid="3">
                                            <p:txEl>
                                              <p:pRg st="4" end="4"/>
                                            </p:txEl>
                                          </p:spTgt>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4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Relationship with Attributes vs. Associative Entity</a:t>
            </a:r>
            <a:endParaRPr lang="en-US" dirty="0"/>
          </a:p>
        </p:txBody>
      </p:sp>
      <p:pic>
        <p:nvPicPr>
          <p:cNvPr id="4" name="Picture 5" descr="Noname.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8008" y="2175661"/>
            <a:ext cx="8562975" cy="196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8008" y="5170811"/>
            <a:ext cx="8658225" cy="1506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04467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joins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188897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time</a:t>
            </a:r>
            <a:endParaRPr lang="en-US" dirty="0"/>
          </a:p>
        </p:txBody>
      </p:sp>
      <p:sp>
        <p:nvSpPr>
          <p:cNvPr id="3" name="Content Placeholder 2"/>
          <p:cNvSpPr>
            <a:spLocks noGrp="1"/>
          </p:cNvSpPr>
          <p:nvPr>
            <p:ph idx="1"/>
          </p:nvPr>
        </p:nvSpPr>
        <p:spPr/>
        <p:txBody>
          <a:bodyPr/>
          <a:lstStyle/>
          <a:p>
            <a:r>
              <a:rPr lang="en-US" dirty="0" smtClean="0"/>
              <a:t>Logical database design and normalization.</a:t>
            </a:r>
          </a:p>
          <a:p>
            <a:r>
              <a:rPr lang="en-US" dirty="0" smtClean="0"/>
              <a:t>The types of anomalies that can be encountered with bad design.</a:t>
            </a:r>
          </a:p>
          <a:p>
            <a:r>
              <a:rPr lang="en-US" dirty="0" smtClean="0"/>
              <a:t>Physical optimization of databases.</a:t>
            </a:r>
          </a:p>
          <a:p>
            <a:r>
              <a:rPr lang="en-US" dirty="0" smtClean="0"/>
              <a:t>WHY transactional and analytical databases are designed differently.</a:t>
            </a:r>
            <a:endParaRPr lang="en-US" dirty="0"/>
          </a:p>
        </p:txBody>
      </p:sp>
    </p:spTree>
    <p:extLst>
      <p:ext uri="{BB962C8B-B14F-4D97-AF65-F5344CB8AC3E}">
        <p14:creationId xmlns:p14="http://schemas.microsoft.com/office/powerpoint/2010/main" val="2052243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with files:  </a:t>
            </a:r>
            <a:r>
              <a:rPr lang="en-US" i="1" dirty="0" smtClean="0">
                <a:solidFill>
                  <a:schemeClr val="accent3"/>
                </a:solidFill>
              </a:rPr>
              <a:t>Program-data dependence</a:t>
            </a:r>
            <a:endParaRPr lang="en-US" i="1" dirty="0">
              <a:solidFill>
                <a:schemeClr val="accent3"/>
              </a:solidFill>
            </a:endParaRPr>
          </a:p>
        </p:txBody>
      </p:sp>
      <p:sp>
        <p:nvSpPr>
          <p:cNvPr id="3" name="Content Placeholder 2"/>
          <p:cNvSpPr>
            <a:spLocks noGrp="1"/>
          </p:cNvSpPr>
          <p:nvPr>
            <p:ph idx="1"/>
          </p:nvPr>
        </p:nvSpPr>
        <p:spPr>
          <a:xfrm>
            <a:off x="581192" y="2180496"/>
            <a:ext cx="11029615" cy="4492447"/>
          </a:xfrm>
        </p:spPr>
        <p:txBody>
          <a:bodyPr>
            <a:normAutofit lnSpcReduction="10000"/>
          </a:bodyPr>
          <a:lstStyle/>
          <a:p>
            <a:r>
              <a:rPr lang="en-US" b="1" dirty="0"/>
              <a:t>The biggest problem with a file processing approach to data storage is that the file is probably only understandable to the program that created it.</a:t>
            </a:r>
          </a:p>
          <a:p>
            <a:pPr lvl="1"/>
            <a:r>
              <a:rPr lang="en-US" dirty="0"/>
              <a:t>A file is produced by, and consumed by, that program.</a:t>
            </a:r>
          </a:p>
          <a:p>
            <a:pPr lvl="1"/>
            <a:r>
              <a:rPr lang="en-US" dirty="0"/>
              <a:t>The program contains logic about what to do with that file.</a:t>
            </a:r>
          </a:p>
          <a:p>
            <a:pPr lvl="1"/>
            <a:r>
              <a:rPr lang="en-US" dirty="0"/>
              <a:t>The file does not contain definitions of the data or the storage format.</a:t>
            </a:r>
          </a:p>
          <a:p>
            <a:pPr lvl="1"/>
            <a:endParaRPr lang="en-US" dirty="0"/>
          </a:p>
          <a:p>
            <a:r>
              <a:rPr lang="en-US" b="1" dirty="0"/>
              <a:t>So what if you want to build a second program that uses the same data?</a:t>
            </a:r>
          </a:p>
          <a:p>
            <a:pPr lvl="1"/>
            <a:r>
              <a:rPr lang="en-US" dirty="0"/>
              <a:t>Either you have to get the other company to share their secrets, or try to reverse-engineer the data, or you’re stuck.</a:t>
            </a:r>
          </a:p>
          <a:p>
            <a:r>
              <a:rPr lang="en-US" b="1" dirty="0"/>
              <a:t>What if the other company changes their file format in the next version?</a:t>
            </a:r>
          </a:p>
          <a:p>
            <a:pPr lvl="1"/>
            <a:r>
              <a:rPr lang="en-US" dirty="0"/>
              <a:t>You’ll have to update your own program to keep up.</a:t>
            </a:r>
          </a:p>
          <a:p>
            <a:r>
              <a:rPr lang="en-US" b="1" dirty="0"/>
              <a:t>What are the consequences of program-data dependence?</a:t>
            </a:r>
          </a:p>
          <a:p>
            <a:pPr lvl="1"/>
            <a:r>
              <a:rPr lang="en-US" dirty="0"/>
              <a:t>Slower development, repeated work, costly maintenance, and unpredictable outages.</a:t>
            </a:r>
          </a:p>
          <a:p>
            <a:endParaRPr lang="en-US" dirty="0"/>
          </a:p>
        </p:txBody>
      </p:sp>
    </p:spTree>
    <p:extLst>
      <p:ext uri="{BB962C8B-B14F-4D97-AF65-F5344CB8AC3E}">
        <p14:creationId xmlns:p14="http://schemas.microsoft.com/office/powerpoint/2010/main" val="318406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1" dur="500"/>
                                        <p:tgtEl>
                                          <p:spTgt spid="3">
                                            <p:txEl>
                                              <p:pRg st="5" end="5"/>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9" dur="500"/>
                                        <p:tgtEl>
                                          <p:spTgt spid="3">
                                            <p:txEl>
                                              <p:pRg st="7" end="7"/>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7" dur="500"/>
                                        <p:tgtEl>
                                          <p:spTgt spid="3">
                                            <p:txEl>
                                              <p:pRg st="9" end="9"/>
                                            </p:txEl>
                                          </p:spTgt>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Problems with File Storage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Duplication of Data</a:t>
            </a:r>
          </a:p>
          <a:p>
            <a:pPr lvl="1"/>
            <a:r>
              <a:rPr lang="en-US" dirty="0" smtClean="0"/>
              <a:t>Often you simply had to re-enter the data for each system to store in its own file format.  How much time is wasted?  How do you prevent them from becoming inconsistent?</a:t>
            </a:r>
          </a:p>
          <a:p>
            <a:r>
              <a:rPr lang="en-US" dirty="0" smtClean="0"/>
              <a:t>Limited Data Sharing</a:t>
            </a:r>
          </a:p>
          <a:p>
            <a:pPr lvl="1"/>
            <a:r>
              <a:rPr lang="en-US" dirty="0" smtClean="0"/>
              <a:t>A file sits on one device (e.g., a hard drive), and sharing it is difficult.  How do you prevent two people from making changes at the same time, and getting out of sync?</a:t>
            </a:r>
          </a:p>
          <a:p>
            <a:r>
              <a:rPr lang="en-US" dirty="0" smtClean="0"/>
              <a:t>Lengthy Development Times</a:t>
            </a:r>
          </a:p>
          <a:p>
            <a:pPr lvl="1"/>
            <a:r>
              <a:rPr lang="en-US" dirty="0" smtClean="0"/>
              <a:t>For every new application, of course, you have to invent a new file format and spend time establishing data definitions and logic.  How much of this is repeated effort?</a:t>
            </a:r>
          </a:p>
          <a:p>
            <a:r>
              <a:rPr lang="en-US" dirty="0" smtClean="0"/>
              <a:t>Excessive Program Maintenance</a:t>
            </a:r>
          </a:p>
          <a:p>
            <a:pPr lvl="1"/>
            <a:r>
              <a:rPr lang="en-US" dirty="0" smtClean="0"/>
              <a:t>All the above factors mean much more time is spent maintaining programs and data formats every time new features are added or other programs are changed.</a:t>
            </a:r>
            <a:endParaRPr lang="en-US" dirty="0"/>
          </a:p>
        </p:txBody>
      </p:sp>
    </p:spTree>
    <p:extLst>
      <p:ext uri="{BB962C8B-B14F-4D97-AF65-F5344CB8AC3E}">
        <p14:creationId xmlns:p14="http://schemas.microsoft.com/office/powerpoint/2010/main" val="314450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1" dur="500"/>
                                        <p:tgtEl>
                                          <p:spTgt spid="3">
                                            <p:txEl>
                                              <p:pRg st="6" end="6"/>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Database Approach</a:t>
            </a:r>
            <a:endParaRPr lang="en-US" dirty="0"/>
          </a:p>
        </p:txBody>
      </p:sp>
      <p:sp>
        <p:nvSpPr>
          <p:cNvPr id="3" name="Content Placeholder 2"/>
          <p:cNvSpPr>
            <a:spLocks noGrp="1"/>
          </p:cNvSpPr>
          <p:nvPr>
            <p:ph idx="1"/>
          </p:nvPr>
        </p:nvSpPr>
        <p:spPr>
          <a:xfrm>
            <a:off x="581192" y="2180496"/>
            <a:ext cx="11029615" cy="4372704"/>
          </a:xfrm>
        </p:spPr>
        <p:txBody>
          <a:bodyPr>
            <a:normAutofit/>
          </a:bodyPr>
          <a:lstStyle/>
          <a:p>
            <a:r>
              <a:rPr lang="en-US" dirty="0" smtClean="0"/>
              <a:t>Some clever people came up with the idea of establishing data storage that contains its own data definitions and logic, and is independent of any individual application, but can be accessed by multiple users and programs.  </a:t>
            </a:r>
          </a:p>
          <a:p>
            <a:r>
              <a:rPr lang="en-US" dirty="0" smtClean="0"/>
              <a:t>This is a </a:t>
            </a:r>
            <a:r>
              <a:rPr lang="en-US" u="sng" dirty="0" smtClean="0"/>
              <a:t>database</a:t>
            </a:r>
            <a:r>
              <a:rPr lang="en-US" dirty="0" smtClean="0"/>
              <a:t>.</a:t>
            </a:r>
          </a:p>
          <a:p>
            <a:pPr lvl="1"/>
            <a:r>
              <a:rPr lang="en-US" dirty="0" smtClean="0"/>
              <a:t>A database is an “organized collection of logically related data”.</a:t>
            </a:r>
          </a:p>
          <a:p>
            <a:pPr lvl="1"/>
            <a:r>
              <a:rPr lang="en-US" dirty="0" smtClean="0"/>
              <a:t>Data is defined and carefully modeled to represent the business situation and its intended uses.</a:t>
            </a:r>
          </a:p>
          <a:p>
            <a:pPr lvl="1"/>
            <a:r>
              <a:rPr lang="en-US" dirty="0" smtClean="0"/>
              <a:t>A database contains </a:t>
            </a:r>
            <a:r>
              <a:rPr lang="en-US" u="sng" dirty="0" smtClean="0"/>
              <a:t>metadata</a:t>
            </a:r>
            <a:r>
              <a:rPr lang="en-US" dirty="0" smtClean="0"/>
              <a:t> (“data about data”) so it can describe itself.</a:t>
            </a:r>
          </a:p>
          <a:p>
            <a:pPr lvl="2"/>
            <a:r>
              <a:rPr lang="en-US" dirty="0" smtClean="0"/>
              <a:t>E.g., “This is a table of customers.  Each customer has a Name, this is a variable-length text field of 0-30 bytes, and a Customer Number, this is an integer of four bytes which must be unique, and…”</a:t>
            </a:r>
          </a:p>
          <a:p>
            <a:pPr lvl="1"/>
            <a:r>
              <a:rPr lang="en-US" dirty="0" smtClean="0"/>
              <a:t>A database usually (but not necessarily) sits on a </a:t>
            </a:r>
            <a:r>
              <a:rPr lang="en-US" u="sng" dirty="0" smtClean="0"/>
              <a:t>server</a:t>
            </a:r>
            <a:r>
              <a:rPr lang="en-US" dirty="0" smtClean="0"/>
              <a:t> so that multiple computers can access it through the network.</a:t>
            </a:r>
          </a:p>
          <a:p>
            <a:pPr lvl="1"/>
            <a:r>
              <a:rPr lang="en-US" dirty="0" smtClean="0"/>
              <a:t>Databases use standard structures and languages (i.e. SQL) so that application developers can plug into them without knowing the details of their implementation.</a:t>
            </a:r>
          </a:p>
        </p:txBody>
      </p:sp>
    </p:spTree>
    <p:extLst>
      <p:ext uri="{BB962C8B-B14F-4D97-AF65-F5344CB8AC3E}">
        <p14:creationId xmlns:p14="http://schemas.microsoft.com/office/powerpoint/2010/main" val="223821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4" dur="500"/>
                                        <p:tgtEl>
                                          <p:spTgt spid="3">
                                            <p:txEl>
                                              <p:pRg st="5" end="5"/>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the Database Approach</a:t>
            </a:r>
            <a:endParaRPr lang="en-US" dirty="0"/>
          </a:p>
        </p:txBody>
      </p:sp>
      <p:sp>
        <p:nvSpPr>
          <p:cNvPr id="3" name="Content Placeholder 2"/>
          <p:cNvSpPr>
            <a:spLocks noGrp="1"/>
          </p:cNvSpPr>
          <p:nvPr>
            <p:ph idx="1"/>
          </p:nvPr>
        </p:nvSpPr>
        <p:spPr>
          <a:xfrm>
            <a:off x="581192" y="2180496"/>
            <a:ext cx="11029615" cy="4394475"/>
          </a:xfrm>
        </p:spPr>
        <p:txBody>
          <a:bodyPr>
            <a:normAutofit fontScale="92500" lnSpcReduction="10000"/>
          </a:bodyPr>
          <a:lstStyle/>
          <a:p>
            <a:r>
              <a:rPr lang="en-US" dirty="0" smtClean="0"/>
              <a:t>Program-Data </a:t>
            </a:r>
            <a:r>
              <a:rPr lang="en-US" i="1" dirty="0" smtClean="0"/>
              <a:t>In</a:t>
            </a:r>
            <a:r>
              <a:rPr lang="en-US" dirty="0" smtClean="0"/>
              <a:t>dependence</a:t>
            </a:r>
          </a:p>
          <a:p>
            <a:pPr lvl="1"/>
            <a:r>
              <a:rPr lang="en-US" dirty="0" smtClean="0"/>
              <a:t>Because data model and data definitions are stored with the database, any new application can create or use its data without having to see the code of the other applications that create or use it.</a:t>
            </a:r>
          </a:p>
          <a:p>
            <a:r>
              <a:rPr lang="en-US" dirty="0" smtClean="0"/>
              <a:t>Planned Data Redundancy</a:t>
            </a:r>
          </a:p>
          <a:p>
            <a:pPr lvl="1"/>
            <a:r>
              <a:rPr lang="en-US" dirty="0" smtClean="0"/>
              <a:t>No effort or storage space need be wasted.  Redundancy, if wanted, may be used strategically to optimize performance or back up the data.</a:t>
            </a:r>
          </a:p>
          <a:p>
            <a:r>
              <a:rPr lang="en-US" dirty="0" smtClean="0"/>
              <a:t>Improved Data Consistency</a:t>
            </a:r>
          </a:p>
          <a:p>
            <a:pPr lvl="1"/>
            <a:r>
              <a:rPr lang="en-US" dirty="0" smtClean="0"/>
              <a:t>Centralized servers (and often a central team of database administrators) reduce the likelihood of different systems getting out of sync.</a:t>
            </a:r>
          </a:p>
          <a:p>
            <a:r>
              <a:rPr lang="en-US" dirty="0" smtClean="0"/>
              <a:t>Improved Data Sharing</a:t>
            </a:r>
          </a:p>
          <a:p>
            <a:pPr lvl="1"/>
            <a:r>
              <a:rPr lang="en-US" dirty="0" smtClean="0"/>
              <a:t>Databases are built to be accessed by multiple users and applications.</a:t>
            </a:r>
          </a:p>
          <a:p>
            <a:r>
              <a:rPr lang="en-US" dirty="0" smtClean="0"/>
              <a:t>Increased Productivity</a:t>
            </a:r>
          </a:p>
          <a:p>
            <a:pPr lvl="1"/>
            <a:r>
              <a:rPr lang="en-US" dirty="0" smtClean="0"/>
              <a:t>No need to invent new data formats or program logic for every project.</a:t>
            </a:r>
          </a:p>
          <a:p>
            <a:endParaRPr lang="en-US" dirty="0"/>
          </a:p>
        </p:txBody>
      </p:sp>
    </p:spTree>
    <p:extLst>
      <p:ext uri="{BB962C8B-B14F-4D97-AF65-F5344CB8AC3E}">
        <p14:creationId xmlns:p14="http://schemas.microsoft.com/office/powerpoint/2010/main" val="5087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1" dur="500"/>
                                        <p:tgtEl>
                                          <p:spTgt spid="3">
                                            <p:txEl>
                                              <p:pRg st="6" end="6"/>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9" dur="500"/>
                                        <p:tgtEl>
                                          <p:spTgt spid="3">
                                            <p:txEl>
                                              <p:pRg st="8" end="8"/>
                                            </p:txEl>
                                          </p:spTgt>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the Database Approach</a:t>
            </a:r>
            <a:endParaRPr lang="en-US" dirty="0"/>
          </a:p>
        </p:txBody>
      </p:sp>
      <p:sp>
        <p:nvSpPr>
          <p:cNvPr id="3" name="Content Placeholder 2"/>
          <p:cNvSpPr>
            <a:spLocks noGrp="1"/>
          </p:cNvSpPr>
          <p:nvPr>
            <p:ph idx="1"/>
          </p:nvPr>
        </p:nvSpPr>
        <p:spPr>
          <a:xfrm>
            <a:off x="581192" y="2340428"/>
            <a:ext cx="11029615" cy="3918857"/>
          </a:xfrm>
        </p:spPr>
        <p:txBody>
          <a:bodyPr>
            <a:normAutofit fontScale="92500" lnSpcReduction="10000"/>
          </a:bodyPr>
          <a:lstStyle/>
          <a:p>
            <a:r>
              <a:rPr lang="en-US" dirty="0" smtClean="0"/>
              <a:t>Enforcement of Standards</a:t>
            </a:r>
          </a:p>
          <a:p>
            <a:pPr lvl="1"/>
            <a:r>
              <a:rPr lang="en-US" dirty="0" smtClean="0"/>
              <a:t>Metadata is transparent, so it’s easier to conform data definitions and formats with other departments, or competitor systems, or global standards.</a:t>
            </a:r>
          </a:p>
          <a:p>
            <a:r>
              <a:rPr lang="en-US" dirty="0" smtClean="0"/>
              <a:t>Improved Data Quality</a:t>
            </a:r>
          </a:p>
          <a:p>
            <a:pPr lvl="1"/>
            <a:r>
              <a:rPr lang="en-US" dirty="0" smtClean="0"/>
              <a:t>Modern databases are designed to enforce data integrity in a number of ways that we’ll discuss especially in chapters 4 and 5.</a:t>
            </a:r>
          </a:p>
          <a:p>
            <a:r>
              <a:rPr lang="en-US" dirty="0" smtClean="0"/>
              <a:t>Improved Data Accessibility and Responsiveness</a:t>
            </a:r>
          </a:p>
          <a:p>
            <a:pPr lvl="1"/>
            <a:r>
              <a:rPr lang="en-US" dirty="0" smtClean="0"/>
              <a:t>Data can be retrieved by users with little to no programming knowledge, using the SQL query language or other tools.</a:t>
            </a:r>
          </a:p>
          <a:p>
            <a:r>
              <a:rPr lang="en-US" dirty="0" smtClean="0"/>
              <a:t>Reduced Program Maintenance</a:t>
            </a:r>
          </a:p>
          <a:p>
            <a:pPr lvl="1"/>
            <a:r>
              <a:rPr lang="en-US" dirty="0" smtClean="0"/>
              <a:t>All of the above benefits reduce the amount of maintenance that needs to be done on existing programs.</a:t>
            </a:r>
          </a:p>
          <a:p>
            <a:r>
              <a:rPr lang="en-US" dirty="0" smtClean="0"/>
              <a:t>Improved Decision Support</a:t>
            </a:r>
          </a:p>
          <a:p>
            <a:pPr lvl="1"/>
            <a:r>
              <a:rPr lang="en-US" dirty="0" smtClean="0"/>
              <a:t>As data becomes centralized and knowledge about its meaning becomes more explicit, opportunities are created for data analysis.</a:t>
            </a:r>
          </a:p>
          <a:p>
            <a:pPr lvl="1"/>
            <a:endParaRPr lang="en-US" dirty="0" smtClean="0"/>
          </a:p>
          <a:p>
            <a:endParaRPr lang="en-US" dirty="0"/>
          </a:p>
        </p:txBody>
      </p:sp>
    </p:spTree>
    <p:extLst>
      <p:ext uri="{BB962C8B-B14F-4D97-AF65-F5344CB8AC3E}">
        <p14:creationId xmlns:p14="http://schemas.microsoft.com/office/powerpoint/2010/main" val="258554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1" dur="500"/>
                                        <p:tgtEl>
                                          <p:spTgt spid="3">
                                            <p:txEl>
                                              <p:pRg st="6" end="6"/>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9" dur="500"/>
                                        <p:tgtEl>
                                          <p:spTgt spid="3">
                                            <p:txEl>
                                              <p:pRg st="8" end="8"/>
                                            </p:txEl>
                                          </p:spTgt>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TC103457464[[fn=Dividend]]</Template>
  <TotalTime>1706</TotalTime>
  <Words>2932</Words>
  <Application>Microsoft Office PowerPoint</Application>
  <PresentationFormat>Widescreen</PresentationFormat>
  <Paragraphs>237</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Gill Sans MT</vt:lpstr>
      <vt:lpstr>Tahoma</vt:lpstr>
      <vt:lpstr>Wingdings 2</vt:lpstr>
      <vt:lpstr>Dividend</vt:lpstr>
      <vt:lpstr>Intro to databases</vt:lpstr>
      <vt:lpstr>objectives</vt:lpstr>
      <vt:lpstr>Data, information, and knowledge</vt:lpstr>
      <vt:lpstr>How data is stored</vt:lpstr>
      <vt:lpstr>The Problem with files:  Program-data dependence</vt:lpstr>
      <vt:lpstr>Other Problems with File Storage</vt:lpstr>
      <vt:lpstr>The Database Approach</vt:lpstr>
      <vt:lpstr>Benefits of the Database Approach</vt:lpstr>
      <vt:lpstr>Benefits of the Database Approach</vt:lpstr>
      <vt:lpstr>Costs Involved with the Database Approach</vt:lpstr>
      <vt:lpstr>Key Components of a Database Environment</vt:lpstr>
      <vt:lpstr>Steps in Implementing databases</vt:lpstr>
      <vt:lpstr>Steps in implementing databases</vt:lpstr>
      <vt:lpstr>What is conceptual modeling?</vt:lpstr>
      <vt:lpstr>What is conceptual modeling?</vt:lpstr>
      <vt:lpstr>The business rules approach to data modeling</vt:lpstr>
      <vt:lpstr>Why use this approach?</vt:lpstr>
      <vt:lpstr>Gathering business rules</vt:lpstr>
      <vt:lpstr>E-R Diagrams</vt:lpstr>
      <vt:lpstr>Expressing business rules with the E-R model</vt:lpstr>
      <vt:lpstr>An entity</vt:lpstr>
      <vt:lpstr>Types vs. Instances</vt:lpstr>
      <vt:lpstr>Example E-R diagram (ERD)</vt:lpstr>
      <vt:lpstr>A workable E-R notation Note: there is no one standardized notation</vt:lpstr>
      <vt:lpstr>Entities and their Attributes</vt:lpstr>
      <vt:lpstr>A query</vt:lpstr>
      <vt:lpstr>A Relationship</vt:lpstr>
      <vt:lpstr>Entities and their Relationships</vt:lpstr>
      <vt:lpstr>Relationships in Detail</vt:lpstr>
      <vt:lpstr>Degree of relationships</vt:lpstr>
      <vt:lpstr>Cardinality Constraints</vt:lpstr>
      <vt:lpstr>Examples of cardinality constraints</vt:lpstr>
      <vt:lpstr>Examples (cont’d)</vt:lpstr>
      <vt:lpstr>Examples (cont’d)</vt:lpstr>
      <vt:lpstr>Multiple relationships</vt:lpstr>
      <vt:lpstr>Multiple relationships</vt:lpstr>
      <vt:lpstr>A join</vt:lpstr>
      <vt:lpstr>Multivalued Attributes Represented as relationships</vt:lpstr>
      <vt:lpstr>Associative Entities</vt:lpstr>
      <vt:lpstr>Relationship with Attributes vs. Associative Entity</vt:lpstr>
      <vt:lpstr>Multiple joins</vt:lpstr>
      <vt:lpstr>Next time</vt:lpstr>
    </vt:vector>
  </TitlesOfParts>
  <Company>W. P. Carey School of Business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dc:title>
  <dc:creator>Joseph Clark</dc:creator>
  <cp:lastModifiedBy>Joseph Clark</cp:lastModifiedBy>
  <cp:revision>169</cp:revision>
  <dcterms:created xsi:type="dcterms:W3CDTF">2014-05-16T21:14:09Z</dcterms:created>
  <dcterms:modified xsi:type="dcterms:W3CDTF">2014-09-03T21:58:54Z</dcterms:modified>
</cp:coreProperties>
</file>