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7" r:id="rId4"/>
    <p:sldMasterId id="2147483661" r:id="rId5"/>
    <p:sldMasterId id="2147483666" r:id="rId6"/>
    <p:sldMasterId id="2147483671" r:id="rId7"/>
  </p:sldMasterIdLst>
  <p:notesMasterIdLst>
    <p:notesMasterId r:id="rId11"/>
  </p:notesMasterIdLst>
  <p:handoutMasterIdLst>
    <p:handoutMasterId r:id="rId24"/>
  </p:handoutMasterIdLst>
  <p:sldIdLst>
    <p:sldId id="256" r:id="rId8"/>
    <p:sldId id="443" r:id="rId9"/>
    <p:sldId id="444" r:id="rId10"/>
    <p:sldId id="445" r:id="rId12"/>
    <p:sldId id="355" r:id="rId13"/>
    <p:sldId id="341" r:id="rId14"/>
    <p:sldId id="339" r:id="rId15"/>
    <p:sldId id="338" r:id="rId16"/>
    <p:sldId id="446" r:id="rId17"/>
    <p:sldId id="353" r:id="rId18"/>
    <p:sldId id="356" r:id="rId19"/>
    <p:sldId id="447" r:id="rId20"/>
    <p:sldId id="368" r:id="rId21"/>
    <p:sldId id="362" r:id="rId22"/>
    <p:sldId id="307" r:id="rId23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李振煜" initials="李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0" autoAdjust="0"/>
    <p:restoredTop sz="90498"/>
  </p:normalViewPr>
  <p:slideViewPr>
    <p:cSldViewPr snapToGrid="0" snapToObjects="1">
      <p:cViewPr varScale="1">
        <p:scale>
          <a:sx n="39" d="100"/>
          <a:sy n="39" d="100"/>
        </p:scale>
        <p:origin x="137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9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2.xml"/><Relationship Id="rId8" Type="http://schemas.openxmlformats.org/officeDocument/2006/relationships/slide" Target="slides/slide1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2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自评得分与标准得分对比</a:t>
            </a:r>
            <a:endParaRPr sz="2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37261</c:v>
                </c:pt>
                <c:pt idx="1" c:formatCode="yyyy/m/d">
                  <c:v>37262</c:v>
                </c:pt>
                <c:pt idx="2" c:formatCode="yyyy/m/d">
                  <c:v>37263</c:v>
                </c:pt>
                <c:pt idx="3" c:formatCode="yyyy/m/d">
                  <c:v>37264</c:v>
                </c:pt>
                <c:pt idx="4" c:formatCode="yyyy/m/d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Sheet1!$A$2:$A$6</c:f>
              <c:numCache>
                <c:formatCode>yyyy/m/d</c:formatCode>
                <c:ptCount val="5"/>
                <c:pt idx="0" c:formatCode="yyyy/m/d">
                  <c:v>37261</c:v>
                </c:pt>
                <c:pt idx="1" c:formatCode="yyyy/m/d">
                  <c:v>37262</c:v>
                </c:pt>
                <c:pt idx="2" c:formatCode="yyyy/m/d">
                  <c:v>37263</c:v>
                </c:pt>
                <c:pt idx="3" c:formatCode="yyyy/m/d">
                  <c:v>37264</c:v>
                </c:pt>
                <c:pt idx="4" c:formatCode="yyyy/m/d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1621933"/>
        <c:axId val="513664840"/>
      </c:radarChart>
      <c:catAx>
        <c:axId val="62162193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513664840"/>
        <c:crosses val="autoZero"/>
        <c:auto val="1"/>
        <c:lblAlgn val="ctr"/>
        <c:lblOffset val="100"/>
        <c:noMultiLvlLbl val="0"/>
      </c:catAx>
      <c:valAx>
        <c:axId val="513664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62162193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20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93487-3C76-7241-89D9-0B4819D43A4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EC1F3-F5F2-2B45-8BF4-D18E7B3AD3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81" name="Shape 18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r>
              <a:rPr lang="zh-CN" altLang="en-US"/>
              <a:t>请根据本岗位定岗定级标准填写。雷达图根据表格得分绘制。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://www.ecitychina.com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://www.ecitychina.com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hyperlink" Target="http://www.ecitychina.com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://www.ecitychina.com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hyperlink" Target="http://www.ecitychina.com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://www.ecitychina.com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hyperlink" Target="http://www.ecitychina.com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hyperlink" Target="http://www.ecitychina.com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://www.ecitychina.com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hyperlink" Target="http://www.ecitychina.com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://www.ecitychina.com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hyperlink" Target="http://www.ecitychina.com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PT首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" y="-6349"/>
            <a:ext cx="18304931" cy="13728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Shape 15"/>
          <p:cNvSpPr/>
          <p:nvPr/>
        </p:nvSpPr>
        <p:spPr>
          <a:xfrm>
            <a:off x="572128" y="11125496"/>
            <a:ext cx="5969583" cy="1877437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/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/>
              <a:t>电话：027-87968318</a:t>
            </a:r>
            <a:endParaRPr sz="1950" dirty="0"/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/>
              <a:t>传真：</a:t>
            </a:r>
            <a:r>
              <a:rPr sz="1950" dirty="0" smtClean="0"/>
              <a:t>027-8796831</a:t>
            </a:r>
            <a:r>
              <a:rPr lang="en-US" altLang="zh-CN" sz="1950" dirty="0" smtClean="0"/>
              <a:t>7</a:t>
            </a:r>
            <a:endParaRPr sz="1950" dirty="0"/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/>
              <a:t>网址：</a:t>
            </a:r>
            <a:r>
              <a:rPr sz="1950" u="sng" dirty="0">
                <a:hlinkClick r:id="rId3"/>
              </a:rPr>
              <a:t>www.ecitychina.com</a:t>
            </a:r>
            <a:endParaRPr sz="1950" u="sng" dirty="0"/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/>
              <a:t>地址：武汉市东湖开发区武大科技园武大航域B3-12层</a:t>
            </a:r>
            <a:endParaRPr sz="1950" dirty="0"/>
          </a:p>
        </p:txBody>
      </p:sp>
      <p:sp>
        <p:nvSpPr>
          <p:cNvPr id="16" name="Shape 16"/>
          <p:cNvSpPr>
            <a:spLocks noGrp="1"/>
          </p:cNvSpPr>
          <p:nvPr>
            <p:ph type="title" hasCustomPrompt="1"/>
          </p:nvPr>
        </p:nvSpPr>
        <p:spPr>
          <a:xfrm>
            <a:off x="240526" y="5135135"/>
            <a:ext cx="9195347" cy="344573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1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969273" y="13081000"/>
            <a:ext cx="33992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7" name="5带中文左右结构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3960" y="781149"/>
            <a:ext cx="5967751" cy="92524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3"/>
          <p:cNvSpPr/>
          <p:nvPr userDrawn="1"/>
        </p:nvSpPr>
        <p:spPr>
          <a:xfrm>
            <a:off x="14981932" y="12681387"/>
            <a:ext cx="2782814" cy="4116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29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175"/>
              <a:t>www.ecitychina.com</a:t>
            </a:r>
            <a:endParaRPr sz="2175"/>
          </a:p>
        </p:txBody>
      </p:sp>
      <p:sp>
        <p:nvSpPr>
          <p:cNvPr id="11" name="Shape 64"/>
          <p:cNvSpPr txBox="1"/>
          <p:nvPr userDrawn="1"/>
        </p:nvSpPr>
        <p:spPr>
          <a:xfrm>
            <a:off x="493166" y="395341"/>
            <a:ext cx="17301669" cy="1130206"/>
          </a:xfrm>
          <a:prstGeom prst="rect">
            <a:avLst/>
          </a:prstGeom>
        </p:spPr>
        <p:txBody>
          <a:bodyPr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100" b="1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zh-CN" altLang="en-US" sz="4575" dirty="0"/>
          </a:p>
        </p:txBody>
      </p:sp>
      <p:pic>
        <p:nvPicPr>
          <p:cNvPr id="12" name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1203" y="12476509"/>
            <a:ext cx="748696" cy="8214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武汉众智鸿图科技有限公司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50621" y="12660411"/>
            <a:ext cx="5819974" cy="4498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Shape 67"/>
          <p:cNvSpPr/>
          <p:nvPr userDrawn="1"/>
        </p:nvSpPr>
        <p:spPr>
          <a:xfrm>
            <a:off x="491484" y="1566973"/>
            <a:ext cx="330601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5" name="Shape 68"/>
          <p:cNvSpPr/>
          <p:nvPr userDrawn="1"/>
        </p:nvSpPr>
        <p:spPr>
          <a:xfrm>
            <a:off x="3754114" y="1566973"/>
            <a:ext cx="2582903" cy="1"/>
          </a:xfrm>
          <a:prstGeom prst="line">
            <a:avLst/>
          </a:prstGeom>
          <a:ln w="762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6" name="Shape 69"/>
          <p:cNvSpPr/>
          <p:nvPr userDrawn="1"/>
        </p:nvSpPr>
        <p:spPr>
          <a:xfrm>
            <a:off x="6261525" y="1566973"/>
            <a:ext cx="11543686" cy="1"/>
          </a:xfrm>
          <a:prstGeom prst="line">
            <a:avLst/>
          </a:prstGeom>
          <a:ln w="76200">
            <a:solidFill>
              <a:schemeClr val="accent1">
                <a:satOff val="-3329"/>
                <a:lumOff val="26614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PT首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" y="-6349"/>
            <a:ext cx="18304931" cy="13728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Shape 15"/>
          <p:cNvSpPr/>
          <p:nvPr/>
        </p:nvSpPr>
        <p:spPr>
          <a:xfrm>
            <a:off x="572128" y="11125496"/>
            <a:ext cx="5969583" cy="1877437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/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电话：027-87968318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传真：</a:t>
            </a:r>
            <a:r>
              <a:rPr sz="1950" dirty="0" smtClean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027-8796831</a:t>
            </a:r>
            <a:r>
              <a:rPr lang="en-US" altLang="zh-CN" sz="1950" dirty="0" smtClean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7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网址：</a:t>
            </a:r>
            <a:r>
              <a:rPr sz="1950" u="sng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  <a:hlinkClick r:id="rId3"/>
              </a:rPr>
              <a:t>www.ecitychina.com</a:t>
            </a:r>
            <a:endParaRPr sz="1950" u="sng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地址：武汉市东湖开发区武大科技园武大航域B3-12层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 hasCustomPrompt="1"/>
          </p:nvPr>
        </p:nvSpPr>
        <p:spPr>
          <a:xfrm>
            <a:off x="240526" y="5135135"/>
            <a:ext cx="9195347" cy="344573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1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969273" y="13081000"/>
            <a:ext cx="33992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7" name="5带中文左右结构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3960" y="781149"/>
            <a:ext cx="5967751" cy="92524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8969273" y="13081000"/>
            <a:ext cx="33992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PPT目录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20" y="-3132"/>
            <a:ext cx="18288001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尾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PT首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" y="-6349"/>
            <a:ext cx="18304931" cy="13728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5带中文左右结构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60" y="781149"/>
            <a:ext cx="5967751" cy="925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Shape 54"/>
          <p:cNvSpPr/>
          <p:nvPr/>
        </p:nvSpPr>
        <p:spPr>
          <a:xfrm>
            <a:off x="2581590" y="5825620"/>
            <a:ext cx="5366854" cy="13465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11000">
                <a:solidFill>
                  <a:schemeClr val="accent1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sz="8250" dirty="0" err="1">
                <a:solidFill>
                  <a:srgbClr val="0365C0"/>
                </a:solidFill>
              </a:rPr>
              <a:t>谢谢聆听</a:t>
            </a:r>
            <a:r>
              <a:rPr sz="8250" dirty="0">
                <a:solidFill>
                  <a:srgbClr val="0365C0"/>
                </a:solidFill>
              </a:rPr>
              <a:t>！</a:t>
            </a:r>
            <a:endParaRPr sz="8250" dirty="0">
              <a:solidFill>
                <a:srgbClr val="0365C0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572128" y="11125496"/>
            <a:ext cx="5969583" cy="1877437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/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电话：027-87968318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传真：</a:t>
            </a:r>
            <a:r>
              <a:rPr sz="1950" dirty="0" smtClean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027-8796831</a:t>
            </a:r>
            <a:r>
              <a:rPr lang="en-US" altLang="zh-CN" sz="1950" dirty="0" smtClean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7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网址：</a:t>
            </a:r>
            <a:r>
              <a:rPr sz="1950" u="sng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  <a:hlinkClick r:id="rId4"/>
              </a:rPr>
              <a:t>www.ecitychina.com</a:t>
            </a:r>
            <a:endParaRPr sz="1950" u="sng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地址：武汉市东湖开发区武大科技园武大航域B3-12层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8969273" y="13081000"/>
            <a:ext cx="33992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3"/>
          <p:cNvSpPr/>
          <p:nvPr userDrawn="1"/>
        </p:nvSpPr>
        <p:spPr>
          <a:xfrm>
            <a:off x="14981932" y="12681387"/>
            <a:ext cx="2782814" cy="4116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29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175"/>
              <a:t>www.ecitychina.com</a:t>
            </a:r>
            <a:endParaRPr sz="2175"/>
          </a:p>
        </p:txBody>
      </p:sp>
      <p:sp>
        <p:nvSpPr>
          <p:cNvPr id="11" name="Shape 64"/>
          <p:cNvSpPr txBox="1"/>
          <p:nvPr userDrawn="1"/>
        </p:nvSpPr>
        <p:spPr>
          <a:xfrm>
            <a:off x="493166" y="395341"/>
            <a:ext cx="17301669" cy="1130206"/>
          </a:xfrm>
          <a:prstGeom prst="rect">
            <a:avLst/>
          </a:prstGeom>
        </p:spPr>
        <p:txBody>
          <a:bodyPr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100" b="1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zh-CN" altLang="en-US" sz="4575" dirty="0">
              <a:solidFill>
                <a:srgbClr val="0365C0"/>
              </a:solidFill>
            </a:endParaRPr>
          </a:p>
        </p:txBody>
      </p:sp>
      <p:pic>
        <p:nvPicPr>
          <p:cNvPr id="12" name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1203" y="12476509"/>
            <a:ext cx="748696" cy="8214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武汉众智鸿图科技有限公司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50621" y="12660411"/>
            <a:ext cx="5819974" cy="4498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Shape 67"/>
          <p:cNvSpPr/>
          <p:nvPr userDrawn="1"/>
        </p:nvSpPr>
        <p:spPr>
          <a:xfrm>
            <a:off x="491484" y="1566973"/>
            <a:ext cx="330601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5" name="Shape 68"/>
          <p:cNvSpPr/>
          <p:nvPr userDrawn="1"/>
        </p:nvSpPr>
        <p:spPr>
          <a:xfrm>
            <a:off x="3754114" y="1566973"/>
            <a:ext cx="2582903" cy="1"/>
          </a:xfrm>
          <a:prstGeom prst="line">
            <a:avLst/>
          </a:prstGeom>
          <a:ln w="762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6" name="Shape 69"/>
          <p:cNvSpPr/>
          <p:nvPr userDrawn="1"/>
        </p:nvSpPr>
        <p:spPr>
          <a:xfrm>
            <a:off x="6261525" y="1566973"/>
            <a:ext cx="11543686" cy="1"/>
          </a:xfrm>
          <a:prstGeom prst="line">
            <a:avLst/>
          </a:prstGeom>
          <a:ln w="76200">
            <a:solidFill>
              <a:schemeClr val="accent1">
                <a:satOff val="-3330"/>
                <a:lumOff val="26614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PT首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" y="-6349"/>
            <a:ext cx="18304931" cy="13728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Shape 15"/>
          <p:cNvSpPr/>
          <p:nvPr/>
        </p:nvSpPr>
        <p:spPr>
          <a:xfrm>
            <a:off x="572128" y="11125496"/>
            <a:ext cx="5969583" cy="1877437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/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电话：027-87968318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传真：</a:t>
            </a:r>
            <a:r>
              <a:rPr sz="1950" dirty="0" smtClean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027-8796831</a:t>
            </a:r>
            <a:r>
              <a:rPr lang="en-US" altLang="zh-CN" sz="1950" dirty="0" smtClean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7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网址：</a:t>
            </a:r>
            <a:r>
              <a:rPr sz="1950" u="sng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  <a:hlinkClick r:id="rId3"/>
              </a:rPr>
              <a:t>www.ecitychina.com</a:t>
            </a:r>
            <a:endParaRPr sz="1950" u="sng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地址：武汉市东湖开发区武大科技园武大航域B3-12层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 hasCustomPrompt="1"/>
          </p:nvPr>
        </p:nvSpPr>
        <p:spPr>
          <a:xfrm>
            <a:off x="240526" y="5135135"/>
            <a:ext cx="9195347" cy="344573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1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969273" y="13081000"/>
            <a:ext cx="33992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7" name="5带中文左右结构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3960" y="781149"/>
            <a:ext cx="5967751" cy="92524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8969273" y="13081000"/>
            <a:ext cx="33992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PPT目录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20" y="-3132"/>
            <a:ext cx="18288001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尾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PT首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" y="-6349"/>
            <a:ext cx="18304931" cy="13728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5带中文左右结构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60" y="781149"/>
            <a:ext cx="5967751" cy="925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Shape 54"/>
          <p:cNvSpPr/>
          <p:nvPr/>
        </p:nvSpPr>
        <p:spPr>
          <a:xfrm>
            <a:off x="2581590" y="5825620"/>
            <a:ext cx="5366854" cy="13465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11000">
                <a:solidFill>
                  <a:schemeClr val="accent1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sz="8250" dirty="0" err="1">
                <a:solidFill>
                  <a:srgbClr val="0365C0"/>
                </a:solidFill>
              </a:rPr>
              <a:t>谢谢聆听</a:t>
            </a:r>
            <a:r>
              <a:rPr sz="8250" dirty="0">
                <a:solidFill>
                  <a:srgbClr val="0365C0"/>
                </a:solidFill>
              </a:rPr>
              <a:t>！</a:t>
            </a:r>
            <a:endParaRPr sz="8250" dirty="0">
              <a:solidFill>
                <a:srgbClr val="0365C0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572128" y="11125496"/>
            <a:ext cx="5969583" cy="1877437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/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电话：027-87968318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传真：</a:t>
            </a:r>
            <a:r>
              <a:rPr sz="1950" dirty="0" smtClean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027-8796831</a:t>
            </a:r>
            <a:r>
              <a:rPr lang="en-US" altLang="zh-CN" sz="1950" dirty="0" smtClean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7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网址：</a:t>
            </a:r>
            <a:r>
              <a:rPr sz="1950" u="sng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  <a:hlinkClick r:id="rId4"/>
              </a:rPr>
              <a:t>www.ecitychina.com</a:t>
            </a:r>
            <a:endParaRPr sz="1950" u="sng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地址：武汉市东湖开发区武大科技园武大航域B3-12层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8969273" y="13081000"/>
            <a:ext cx="33992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3"/>
          <p:cNvSpPr/>
          <p:nvPr userDrawn="1"/>
        </p:nvSpPr>
        <p:spPr>
          <a:xfrm>
            <a:off x="14981932" y="12681387"/>
            <a:ext cx="2782814" cy="4116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29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175"/>
              <a:t>www.ecitychina.com</a:t>
            </a:r>
            <a:endParaRPr sz="2175"/>
          </a:p>
        </p:txBody>
      </p:sp>
      <p:sp>
        <p:nvSpPr>
          <p:cNvPr id="11" name="Shape 64"/>
          <p:cNvSpPr txBox="1"/>
          <p:nvPr userDrawn="1"/>
        </p:nvSpPr>
        <p:spPr>
          <a:xfrm>
            <a:off x="493166" y="395341"/>
            <a:ext cx="17301669" cy="1130206"/>
          </a:xfrm>
          <a:prstGeom prst="rect">
            <a:avLst/>
          </a:prstGeom>
        </p:spPr>
        <p:txBody>
          <a:bodyPr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100" b="1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zh-CN" altLang="en-US" sz="4575" dirty="0">
              <a:solidFill>
                <a:srgbClr val="0365C0"/>
              </a:solidFill>
            </a:endParaRPr>
          </a:p>
        </p:txBody>
      </p:sp>
      <p:pic>
        <p:nvPicPr>
          <p:cNvPr id="12" name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1203" y="12476509"/>
            <a:ext cx="748696" cy="8214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武汉众智鸿图科技有限公司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50621" y="12660411"/>
            <a:ext cx="5819974" cy="4498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Shape 67"/>
          <p:cNvSpPr/>
          <p:nvPr userDrawn="1"/>
        </p:nvSpPr>
        <p:spPr>
          <a:xfrm>
            <a:off x="491484" y="1566973"/>
            <a:ext cx="330601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5" name="Shape 68"/>
          <p:cNvSpPr/>
          <p:nvPr userDrawn="1"/>
        </p:nvSpPr>
        <p:spPr>
          <a:xfrm>
            <a:off x="3754114" y="1566973"/>
            <a:ext cx="2582903" cy="1"/>
          </a:xfrm>
          <a:prstGeom prst="line">
            <a:avLst/>
          </a:prstGeom>
          <a:ln w="762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6" name="Shape 69"/>
          <p:cNvSpPr/>
          <p:nvPr userDrawn="1"/>
        </p:nvSpPr>
        <p:spPr>
          <a:xfrm>
            <a:off x="6261525" y="1566973"/>
            <a:ext cx="11543686" cy="1"/>
          </a:xfrm>
          <a:prstGeom prst="line">
            <a:avLst/>
          </a:prstGeom>
          <a:ln w="76200">
            <a:solidFill>
              <a:schemeClr val="accent1">
                <a:satOff val="-3329"/>
                <a:lumOff val="26614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PT首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" y="-6349"/>
            <a:ext cx="18304931" cy="13728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Shape 15"/>
          <p:cNvSpPr/>
          <p:nvPr/>
        </p:nvSpPr>
        <p:spPr>
          <a:xfrm>
            <a:off x="572128" y="11125496"/>
            <a:ext cx="5969583" cy="1877437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/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电话：027-87968318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传真：</a:t>
            </a:r>
            <a:r>
              <a:rPr sz="1950" dirty="0" smtClean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027-8796831</a:t>
            </a:r>
            <a:r>
              <a:rPr lang="en-US" altLang="zh-CN" sz="1950" dirty="0" smtClean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7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网址：</a:t>
            </a:r>
            <a:r>
              <a:rPr sz="1950" u="sng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  <a:hlinkClick r:id="rId3"/>
              </a:rPr>
              <a:t>www.ecitychina.com</a:t>
            </a:r>
            <a:endParaRPr sz="1950" u="sng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地址：武汉市东湖开发区武大科技园武大航域B3-12层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 hasCustomPrompt="1"/>
          </p:nvPr>
        </p:nvSpPr>
        <p:spPr>
          <a:xfrm>
            <a:off x="240526" y="5135135"/>
            <a:ext cx="9195347" cy="344573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1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969273" y="13081000"/>
            <a:ext cx="33992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7" name="5带中文左右结构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3960" y="781149"/>
            <a:ext cx="5967751" cy="92524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尾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PT首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" y="-6349"/>
            <a:ext cx="18304931" cy="13728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5带中文左右结构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60" y="781149"/>
            <a:ext cx="5967751" cy="925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Shape 54"/>
          <p:cNvSpPr/>
          <p:nvPr/>
        </p:nvSpPr>
        <p:spPr>
          <a:xfrm>
            <a:off x="2581590" y="5825620"/>
            <a:ext cx="5366854" cy="13465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11000">
                <a:solidFill>
                  <a:schemeClr val="accent1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sz="8250" dirty="0" err="1"/>
              <a:t>谢谢聆听</a:t>
            </a:r>
            <a:r>
              <a:rPr sz="8250" dirty="0"/>
              <a:t>！</a:t>
            </a:r>
            <a:endParaRPr sz="8250" dirty="0"/>
          </a:p>
        </p:txBody>
      </p:sp>
      <p:sp>
        <p:nvSpPr>
          <p:cNvPr id="55" name="Shape 55"/>
          <p:cNvSpPr/>
          <p:nvPr/>
        </p:nvSpPr>
        <p:spPr>
          <a:xfrm>
            <a:off x="572128" y="11125496"/>
            <a:ext cx="5969583" cy="1877437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/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/>
              <a:t>电话：027-87968318</a:t>
            </a:r>
            <a:endParaRPr sz="1950" dirty="0"/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/>
              <a:t>传真：</a:t>
            </a:r>
            <a:r>
              <a:rPr sz="1950" dirty="0" smtClean="0"/>
              <a:t>027-8796831</a:t>
            </a:r>
            <a:r>
              <a:rPr lang="en-US" altLang="zh-CN" sz="1950" dirty="0" smtClean="0"/>
              <a:t>7</a:t>
            </a:r>
            <a:endParaRPr sz="1950" dirty="0"/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/>
              <a:t>网址：</a:t>
            </a:r>
            <a:r>
              <a:rPr sz="1950" u="sng" dirty="0">
                <a:hlinkClick r:id="rId4"/>
              </a:rPr>
              <a:t>www.ecitychina.com</a:t>
            </a:r>
            <a:endParaRPr sz="1950" u="sng" dirty="0"/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/>
              <a:t>地址：武汉市东湖开发区武大科技园武大航域B3-12层</a:t>
            </a:r>
            <a:endParaRPr sz="1950" dirty="0"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8969273" y="13081000"/>
            <a:ext cx="33992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8969273" y="13081000"/>
            <a:ext cx="33992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PPT目录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20" y="-3132"/>
            <a:ext cx="18288001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尾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PT首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" y="-6349"/>
            <a:ext cx="18304931" cy="13728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5带中文左右结构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60" y="781149"/>
            <a:ext cx="5967751" cy="925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Shape 54"/>
          <p:cNvSpPr/>
          <p:nvPr/>
        </p:nvSpPr>
        <p:spPr>
          <a:xfrm>
            <a:off x="2581590" y="5825620"/>
            <a:ext cx="5366854" cy="13465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11000">
                <a:solidFill>
                  <a:schemeClr val="accent1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sz="8250" dirty="0" err="1">
                <a:solidFill>
                  <a:srgbClr val="0365C0"/>
                </a:solidFill>
              </a:rPr>
              <a:t>谢谢聆听</a:t>
            </a:r>
            <a:r>
              <a:rPr sz="8250" dirty="0">
                <a:solidFill>
                  <a:srgbClr val="0365C0"/>
                </a:solidFill>
              </a:rPr>
              <a:t>！</a:t>
            </a:r>
            <a:endParaRPr sz="8250" dirty="0">
              <a:solidFill>
                <a:srgbClr val="0365C0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572128" y="11125496"/>
            <a:ext cx="5969583" cy="1877437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/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电话：027-87968318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传真：</a:t>
            </a:r>
            <a:r>
              <a:rPr sz="1950" dirty="0" smtClean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027-8796831</a:t>
            </a:r>
            <a:r>
              <a:rPr lang="en-US" altLang="zh-CN" sz="1950" dirty="0" smtClean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7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网址：</a:t>
            </a:r>
            <a:r>
              <a:rPr sz="1950" u="sng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  <a:hlinkClick r:id="rId4"/>
              </a:rPr>
              <a:t>www.ecitychina.com</a:t>
            </a:r>
            <a:endParaRPr sz="1950" u="sng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地址：武汉市东湖开发区武大科技园武大航域B3-12层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8969273" y="13081000"/>
            <a:ext cx="33992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3"/>
          <p:cNvSpPr/>
          <p:nvPr userDrawn="1"/>
        </p:nvSpPr>
        <p:spPr>
          <a:xfrm>
            <a:off x="14981932" y="12681387"/>
            <a:ext cx="2782814" cy="4116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29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175"/>
              <a:t>www.ecitychina.com</a:t>
            </a:r>
            <a:endParaRPr sz="2175"/>
          </a:p>
        </p:txBody>
      </p:sp>
      <p:sp>
        <p:nvSpPr>
          <p:cNvPr id="11" name="Shape 64"/>
          <p:cNvSpPr txBox="1"/>
          <p:nvPr userDrawn="1"/>
        </p:nvSpPr>
        <p:spPr>
          <a:xfrm>
            <a:off x="493166" y="395341"/>
            <a:ext cx="17301669" cy="1130206"/>
          </a:xfrm>
          <a:prstGeom prst="rect">
            <a:avLst/>
          </a:prstGeom>
        </p:spPr>
        <p:txBody>
          <a:bodyPr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100" b="1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zh-CN" altLang="en-US" sz="4575" dirty="0">
              <a:solidFill>
                <a:srgbClr val="0365C0"/>
              </a:solidFill>
            </a:endParaRPr>
          </a:p>
        </p:txBody>
      </p:sp>
      <p:pic>
        <p:nvPicPr>
          <p:cNvPr id="12" name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1203" y="12476509"/>
            <a:ext cx="748696" cy="8214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武汉众智鸿图科技有限公司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50621" y="12660411"/>
            <a:ext cx="5819974" cy="4498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Shape 67"/>
          <p:cNvSpPr/>
          <p:nvPr userDrawn="1"/>
        </p:nvSpPr>
        <p:spPr>
          <a:xfrm>
            <a:off x="491484" y="1566973"/>
            <a:ext cx="330601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5" name="Shape 68"/>
          <p:cNvSpPr/>
          <p:nvPr userDrawn="1"/>
        </p:nvSpPr>
        <p:spPr>
          <a:xfrm>
            <a:off x="3754114" y="1566973"/>
            <a:ext cx="2582903" cy="1"/>
          </a:xfrm>
          <a:prstGeom prst="line">
            <a:avLst/>
          </a:prstGeom>
          <a:ln w="762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6" name="Shape 69"/>
          <p:cNvSpPr/>
          <p:nvPr userDrawn="1"/>
        </p:nvSpPr>
        <p:spPr>
          <a:xfrm>
            <a:off x="6261525" y="1566973"/>
            <a:ext cx="11543686" cy="1"/>
          </a:xfrm>
          <a:prstGeom prst="line">
            <a:avLst/>
          </a:prstGeom>
          <a:ln w="76200">
            <a:solidFill>
              <a:schemeClr val="accent1">
                <a:satOff val="-3328"/>
                <a:lumOff val="26614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3"/>
          <p:cNvSpPr/>
          <p:nvPr userDrawn="1"/>
        </p:nvSpPr>
        <p:spPr>
          <a:xfrm>
            <a:off x="14981932" y="12681387"/>
            <a:ext cx="2782814" cy="4116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29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175"/>
              <a:t>www.ecitychina.com</a:t>
            </a:r>
            <a:endParaRPr sz="2175"/>
          </a:p>
        </p:txBody>
      </p:sp>
      <p:sp>
        <p:nvSpPr>
          <p:cNvPr id="11" name="Shape 64"/>
          <p:cNvSpPr txBox="1"/>
          <p:nvPr userDrawn="1"/>
        </p:nvSpPr>
        <p:spPr>
          <a:xfrm>
            <a:off x="493166" y="395341"/>
            <a:ext cx="17301669" cy="1130206"/>
          </a:xfrm>
          <a:prstGeom prst="rect">
            <a:avLst/>
          </a:prstGeom>
        </p:spPr>
        <p:txBody>
          <a:bodyPr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100" b="1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zh-CN" altLang="en-US" sz="4575" dirty="0"/>
          </a:p>
        </p:txBody>
      </p:sp>
      <p:pic>
        <p:nvPicPr>
          <p:cNvPr id="12" name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1203" y="12476509"/>
            <a:ext cx="748696" cy="8214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武汉众智鸿图科技有限公司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50621" y="12660411"/>
            <a:ext cx="5819974" cy="4498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Shape 67"/>
          <p:cNvSpPr/>
          <p:nvPr userDrawn="1"/>
        </p:nvSpPr>
        <p:spPr>
          <a:xfrm>
            <a:off x="491484" y="1566973"/>
            <a:ext cx="330601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5" name="Shape 68"/>
          <p:cNvSpPr/>
          <p:nvPr userDrawn="1"/>
        </p:nvSpPr>
        <p:spPr>
          <a:xfrm>
            <a:off x="3754114" y="1566973"/>
            <a:ext cx="2582903" cy="1"/>
          </a:xfrm>
          <a:prstGeom prst="line">
            <a:avLst/>
          </a:prstGeom>
          <a:ln w="762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6" name="Shape 69"/>
          <p:cNvSpPr/>
          <p:nvPr userDrawn="1"/>
        </p:nvSpPr>
        <p:spPr>
          <a:xfrm>
            <a:off x="6261525" y="1566973"/>
            <a:ext cx="11543686" cy="1"/>
          </a:xfrm>
          <a:prstGeom prst="line">
            <a:avLst/>
          </a:prstGeom>
          <a:ln w="76200">
            <a:solidFill>
              <a:schemeClr val="accent1">
                <a:satOff val="-3331"/>
                <a:lumOff val="26614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PT首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" y="-6349"/>
            <a:ext cx="18304931" cy="13728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Shape 15"/>
          <p:cNvSpPr/>
          <p:nvPr/>
        </p:nvSpPr>
        <p:spPr>
          <a:xfrm>
            <a:off x="572128" y="11125496"/>
            <a:ext cx="5969583" cy="1877437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/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电话：027-87968318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传真：</a:t>
            </a:r>
            <a:r>
              <a:rPr sz="1950" dirty="0" smtClean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027-8796831</a:t>
            </a:r>
            <a:r>
              <a:rPr lang="en-US" altLang="zh-CN" sz="1950" dirty="0" smtClean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7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网址：</a:t>
            </a:r>
            <a:r>
              <a:rPr sz="1950" u="sng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  <a:hlinkClick r:id="rId3"/>
              </a:rPr>
              <a:t>www.ecitychina.com</a:t>
            </a:r>
            <a:endParaRPr sz="1950" u="sng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地址：武汉市东湖开发区武大科技园武大航域B3-12层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 hasCustomPrompt="1"/>
          </p:nvPr>
        </p:nvSpPr>
        <p:spPr>
          <a:xfrm>
            <a:off x="240526" y="5135135"/>
            <a:ext cx="9195347" cy="344573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1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969273" y="13081000"/>
            <a:ext cx="33992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7" name="5带中文左右结构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3960" y="781149"/>
            <a:ext cx="5967751" cy="92524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内容页 拷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8969273" y="13081000"/>
            <a:ext cx="33992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3" name="PPT目录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20" y="-3132"/>
            <a:ext cx="18288001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尾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PT首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" y="-6349"/>
            <a:ext cx="18304931" cy="13728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5带中文左右结构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60" y="781149"/>
            <a:ext cx="5967751" cy="925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Shape 54"/>
          <p:cNvSpPr/>
          <p:nvPr/>
        </p:nvSpPr>
        <p:spPr>
          <a:xfrm>
            <a:off x="2581590" y="5825620"/>
            <a:ext cx="5366854" cy="13465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11000">
                <a:solidFill>
                  <a:schemeClr val="accent1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sz="8250" dirty="0" err="1">
                <a:solidFill>
                  <a:srgbClr val="0365C0"/>
                </a:solidFill>
              </a:rPr>
              <a:t>谢谢聆听</a:t>
            </a:r>
            <a:r>
              <a:rPr sz="8250" dirty="0">
                <a:solidFill>
                  <a:srgbClr val="0365C0"/>
                </a:solidFill>
              </a:rPr>
              <a:t>！</a:t>
            </a:r>
            <a:endParaRPr sz="8250" dirty="0">
              <a:solidFill>
                <a:srgbClr val="0365C0"/>
              </a:solidFill>
            </a:endParaRPr>
          </a:p>
        </p:txBody>
      </p:sp>
      <p:sp>
        <p:nvSpPr>
          <p:cNvPr id="55" name="Shape 55"/>
          <p:cNvSpPr/>
          <p:nvPr/>
        </p:nvSpPr>
        <p:spPr>
          <a:xfrm>
            <a:off x="572128" y="11125496"/>
            <a:ext cx="5969583" cy="1877437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/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电话：027-87968318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传真：</a:t>
            </a:r>
            <a:r>
              <a:rPr sz="1950" dirty="0" smtClean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027-8796831</a:t>
            </a:r>
            <a:r>
              <a:rPr lang="en-US" altLang="zh-CN" sz="1950" dirty="0" smtClean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7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网址：</a:t>
            </a:r>
            <a:r>
              <a:rPr sz="1950" u="sng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  <a:hlinkClick r:id="rId4"/>
              </a:rPr>
              <a:t>www.ecitychina.com</a:t>
            </a:r>
            <a:endParaRPr sz="1950" u="sng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rPr>
              <a:t>地址：武汉市东湖开发区武大科技园武大航域B3-12层</a:t>
            </a:r>
            <a:endParaRPr sz="1950" dirty="0">
              <a:solidFill>
                <a:srgbClr val="53585F"/>
              </a:solidFill>
              <a:latin typeface="Heiti SC Light"/>
              <a:ea typeface="Heiti SC Light"/>
              <a:cs typeface="Heiti SC Light"/>
              <a:sym typeface="Heiti SC Light"/>
            </a:endParaRPr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8969273" y="13081000"/>
            <a:ext cx="33992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63"/>
          <p:cNvSpPr/>
          <p:nvPr userDrawn="1"/>
        </p:nvSpPr>
        <p:spPr>
          <a:xfrm>
            <a:off x="14981932" y="12681387"/>
            <a:ext cx="2782814" cy="4116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29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175"/>
              <a:t>www.ecitychina.com</a:t>
            </a:r>
            <a:endParaRPr sz="2175"/>
          </a:p>
        </p:txBody>
      </p:sp>
      <p:sp>
        <p:nvSpPr>
          <p:cNvPr id="11" name="Shape 64"/>
          <p:cNvSpPr txBox="1"/>
          <p:nvPr userDrawn="1"/>
        </p:nvSpPr>
        <p:spPr>
          <a:xfrm>
            <a:off x="493166" y="395341"/>
            <a:ext cx="17301669" cy="1130206"/>
          </a:xfrm>
          <a:prstGeom prst="rect">
            <a:avLst/>
          </a:prstGeom>
        </p:spPr>
        <p:txBody>
          <a:bodyPr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100" b="1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endParaRPr lang="zh-CN" altLang="en-US" sz="4575" dirty="0">
              <a:solidFill>
                <a:srgbClr val="0365C0"/>
              </a:solidFill>
            </a:endParaRPr>
          </a:p>
        </p:txBody>
      </p:sp>
      <p:pic>
        <p:nvPicPr>
          <p:cNvPr id="12" name="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1203" y="12476509"/>
            <a:ext cx="748696" cy="8214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武汉众智鸿图科技有限公司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50621" y="12660411"/>
            <a:ext cx="5819974" cy="4498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Shape 67"/>
          <p:cNvSpPr/>
          <p:nvPr userDrawn="1"/>
        </p:nvSpPr>
        <p:spPr>
          <a:xfrm>
            <a:off x="491484" y="1566973"/>
            <a:ext cx="330601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5" name="Shape 68"/>
          <p:cNvSpPr/>
          <p:nvPr userDrawn="1"/>
        </p:nvSpPr>
        <p:spPr>
          <a:xfrm>
            <a:off x="3754114" y="1566973"/>
            <a:ext cx="2582903" cy="1"/>
          </a:xfrm>
          <a:prstGeom prst="line">
            <a:avLst/>
          </a:prstGeom>
          <a:ln w="762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6" name="Shape 69"/>
          <p:cNvSpPr/>
          <p:nvPr userDrawn="1"/>
        </p:nvSpPr>
        <p:spPr>
          <a:xfrm>
            <a:off x="6261525" y="1566973"/>
            <a:ext cx="11543686" cy="1"/>
          </a:xfrm>
          <a:prstGeom prst="line">
            <a:avLst/>
          </a:prstGeom>
          <a:ln w="76200">
            <a:solidFill>
              <a:schemeClr val="accent1">
                <a:satOff val="-3331"/>
                <a:lumOff val="26614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PT首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" y="-6349"/>
            <a:ext cx="18304931" cy="13728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" name="Shape 15"/>
          <p:cNvSpPr/>
          <p:nvPr/>
        </p:nvSpPr>
        <p:spPr>
          <a:xfrm>
            <a:off x="572128" y="11125496"/>
            <a:ext cx="5969583" cy="1877437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/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/>
              <a:t>电话：027-87968318</a:t>
            </a:r>
            <a:endParaRPr sz="1950" dirty="0"/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/>
              <a:t>传真：</a:t>
            </a:r>
            <a:r>
              <a:rPr sz="1950" dirty="0" smtClean="0"/>
              <a:t>027-8796831</a:t>
            </a:r>
            <a:r>
              <a:rPr lang="en-US" altLang="zh-CN" sz="1950" dirty="0" smtClean="0"/>
              <a:t>7</a:t>
            </a:r>
            <a:endParaRPr sz="1950" dirty="0"/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/>
              <a:t>网址：</a:t>
            </a:r>
            <a:r>
              <a:rPr sz="1950" u="sng" dirty="0">
                <a:hlinkClick r:id="rId3"/>
              </a:rPr>
              <a:t>www.ecitychina.com</a:t>
            </a:r>
            <a:endParaRPr sz="1950" u="sng" dirty="0"/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/>
              <a:t>地址：武汉市东湖开发区武大科技园武大航域B3-12层</a:t>
            </a:r>
            <a:endParaRPr sz="1950" dirty="0"/>
          </a:p>
        </p:txBody>
      </p:sp>
      <p:sp>
        <p:nvSpPr>
          <p:cNvPr id="16" name="Shape 16"/>
          <p:cNvSpPr>
            <a:spLocks noGrp="1"/>
          </p:cNvSpPr>
          <p:nvPr>
            <p:ph type="title" hasCustomPrompt="1"/>
          </p:nvPr>
        </p:nvSpPr>
        <p:spPr>
          <a:xfrm>
            <a:off x="240526" y="5135135"/>
            <a:ext cx="9195347" cy="344573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1"/>
                </a:solidFill>
                <a:latin typeface="Heiti SC Medium"/>
                <a:ea typeface="Heiti SC Medium"/>
                <a:cs typeface="Heiti SC Medium"/>
                <a:sym typeface="Heiti SC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xfrm>
            <a:off x="8969273" y="13081000"/>
            <a:ext cx="33992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7" name="5带中文左右结构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73960" y="781149"/>
            <a:ext cx="5967751" cy="92524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结尾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PT首页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" y="-6349"/>
            <a:ext cx="18304931" cy="137286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3" name="5带中文左右结构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60" y="781149"/>
            <a:ext cx="5967751" cy="9252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4" name="Shape 54"/>
          <p:cNvSpPr/>
          <p:nvPr/>
        </p:nvSpPr>
        <p:spPr>
          <a:xfrm>
            <a:off x="2581590" y="5825620"/>
            <a:ext cx="5366854" cy="13465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11000">
                <a:solidFill>
                  <a:schemeClr val="accent1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lvl1pPr>
          </a:lstStyle>
          <a:p>
            <a:r>
              <a:rPr sz="8250" dirty="0" err="1"/>
              <a:t>谢谢聆听</a:t>
            </a:r>
            <a:r>
              <a:rPr sz="8250" dirty="0"/>
              <a:t>！</a:t>
            </a:r>
            <a:endParaRPr sz="8250" dirty="0"/>
          </a:p>
        </p:txBody>
      </p:sp>
      <p:sp>
        <p:nvSpPr>
          <p:cNvPr id="55" name="Shape 55"/>
          <p:cNvSpPr/>
          <p:nvPr/>
        </p:nvSpPr>
        <p:spPr>
          <a:xfrm>
            <a:off x="572128" y="11125496"/>
            <a:ext cx="5969583" cy="1877437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/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/>
              <a:t>电话：027-87968318</a:t>
            </a:r>
            <a:endParaRPr sz="1950" dirty="0"/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/>
              <a:t>传真：</a:t>
            </a:r>
            <a:r>
              <a:rPr sz="1950" dirty="0" smtClean="0"/>
              <a:t>027-8796831</a:t>
            </a:r>
            <a:r>
              <a:rPr lang="en-US" altLang="zh-CN" sz="1950" dirty="0" smtClean="0"/>
              <a:t>7</a:t>
            </a:r>
            <a:endParaRPr sz="1950" dirty="0"/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/>
              <a:t>网址：</a:t>
            </a:r>
            <a:r>
              <a:rPr sz="1950" u="sng" dirty="0">
                <a:hlinkClick r:id="rId4"/>
              </a:rPr>
              <a:t>www.ecitychina.com</a:t>
            </a:r>
            <a:endParaRPr sz="1950" u="sng" dirty="0"/>
          </a:p>
          <a:p>
            <a:pPr algn="l">
              <a:lnSpc>
                <a:spcPct val="150000"/>
              </a:lnSpc>
              <a:defRPr sz="2600">
                <a:solidFill>
                  <a:srgbClr val="53585F"/>
                </a:solidFill>
                <a:latin typeface="Heiti SC Light"/>
                <a:ea typeface="Heiti SC Light"/>
                <a:cs typeface="Heiti SC Light"/>
                <a:sym typeface="Heiti SC Light"/>
              </a:defRPr>
            </a:pPr>
            <a:r>
              <a:rPr sz="1950" dirty="0"/>
              <a:t>地址：武汉市东湖开发区武大科技园武大航域B3-12层</a:t>
            </a:r>
            <a:endParaRPr sz="1950" dirty="0"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xfrm>
            <a:off x="8969273" y="13081000"/>
            <a:ext cx="339929" cy="4699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7" Type="http://schemas.openxmlformats.org/officeDocument/2006/relationships/theme" Target="../theme/theme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7" Type="http://schemas.openxmlformats.org/officeDocument/2006/relationships/theme" Target="../theme/theme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7" Type="http://schemas.openxmlformats.org/officeDocument/2006/relationships/theme" Target="../theme/theme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3"/>
          <p:cNvSpPr/>
          <p:nvPr userDrawn="1"/>
        </p:nvSpPr>
        <p:spPr>
          <a:xfrm>
            <a:off x="14981932" y="12681387"/>
            <a:ext cx="2782814" cy="4116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29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175"/>
              <a:t>www.ecitychina.com</a:t>
            </a:r>
            <a:endParaRPr sz="2175"/>
          </a:p>
        </p:txBody>
      </p:sp>
      <p:sp>
        <p:nvSpPr>
          <p:cNvPr id="8" name="Shape 64"/>
          <p:cNvSpPr txBox="1"/>
          <p:nvPr userDrawn="1"/>
        </p:nvSpPr>
        <p:spPr>
          <a:xfrm>
            <a:off x="493166" y="395341"/>
            <a:ext cx="17301669" cy="1130206"/>
          </a:xfrm>
          <a:prstGeom prst="rect">
            <a:avLst/>
          </a:prstGeom>
        </p:spPr>
        <p:txBody>
          <a:bodyPr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100" b="1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4575" smtClean="0"/>
              <a:t>标题文本</a:t>
            </a:r>
            <a:endParaRPr lang="zh-CN" altLang="en-US" sz="4575"/>
          </a:p>
        </p:txBody>
      </p:sp>
      <p:pic>
        <p:nvPicPr>
          <p:cNvPr id="9" name="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1203" y="12476509"/>
            <a:ext cx="748696" cy="8214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武汉众智鸿图科技有限公司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50621" y="12660411"/>
            <a:ext cx="5819974" cy="4498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Shape 67"/>
          <p:cNvSpPr/>
          <p:nvPr userDrawn="1"/>
        </p:nvSpPr>
        <p:spPr>
          <a:xfrm>
            <a:off x="491484" y="1566973"/>
            <a:ext cx="330601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2" name="Shape 68"/>
          <p:cNvSpPr/>
          <p:nvPr userDrawn="1"/>
        </p:nvSpPr>
        <p:spPr>
          <a:xfrm>
            <a:off x="3754114" y="1566973"/>
            <a:ext cx="2582903" cy="1"/>
          </a:xfrm>
          <a:prstGeom prst="line">
            <a:avLst/>
          </a:prstGeom>
          <a:ln w="762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3" name="Shape 69"/>
          <p:cNvSpPr/>
          <p:nvPr userDrawn="1"/>
        </p:nvSpPr>
        <p:spPr>
          <a:xfrm>
            <a:off x="6261525" y="1566973"/>
            <a:ext cx="11543686" cy="1"/>
          </a:xfrm>
          <a:prstGeom prst="line">
            <a:avLst/>
          </a:prstGeom>
          <a:ln w="76200">
            <a:solidFill>
              <a:schemeClr val="accent1">
                <a:satOff val="-3331"/>
                <a:lumOff val="26614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14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429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143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858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572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287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001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716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76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525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4287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050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81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575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3337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8100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286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14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429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143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858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572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287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001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716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3"/>
          <p:cNvSpPr/>
          <p:nvPr userDrawn="1"/>
        </p:nvSpPr>
        <p:spPr>
          <a:xfrm>
            <a:off x="14981932" y="12681387"/>
            <a:ext cx="2782814" cy="4116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29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175"/>
              <a:t>www.ecitychina.com</a:t>
            </a:r>
            <a:endParaRPr sz="2175"/>
          </a:p>
        </p:txBody>
      </p:sp>
      <p:sp>
        <p:nvSpPr>
          <p:cNvPr id="8" name="Shape 64"/>
          <p:cNvSpPr txBox="1"/>
          <p:nvPr userDrawn="1"/>
        </p:nvSpPr>
        <p:spPr>
          <a:xfrm>
            <a:off x="493166" y="395341"/>
            <a:ext cx="17301669" cy="1130206"/>
          </a:xfrm>
          <a:prstGeom prst="rect">
            <a:avLst/>
          </a:prstGeom>
        </p:spPr>
        <p:txBody>
          <a:bodyPr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100" b="1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4575" smtClean="0">
                <a:solidFill>
                  <a:srgbClr val="0365C0"/>
                </a:solidFill>
              </a:rPr>
              <a:t>标题文本</a:t>
            </a:r>
            <a:endParaRPr lang="zh-CN" altLang="en-US" sz="4575">
              <a:solidFill>
                <a:srgbClr val="0365C0"/>
              </a:solidFill>
            </a:endParaRPr>
          </a:p>
        </p:txBody>
      </p:sp>
      <p:pic>
        <p:nvPicPr>
          <p:cNvPr id="9" name="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1203" y="12476509"/>
            <a:ext cx="748696" cy="8214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武汉众智鸿图科技有限公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450621" y="12660411"/>
            <a:ext cx="5819974" cy="4498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Shape 67"/>
          <p:cNvSpPr/>
          <p:nvPr userDrawn="1"/>
        </p:nvSpPr>
        <p:spPr>
          <a:xfrm>
            <a:off x="491484" y="1566973"/>
            <a:ext cx="330601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2" name="Shape 68"/>
          <p:cNvSpPr/>
          <p:nvPr userDrawn="1"/>
        </p:nvSpPr>
        <p:spPr>
          <a:xfrm>
            <a:off x="3754114" y="1566973"/>
            <a:ext cx="2582903" cy="1"/>
          </a:xfrm>
          <a:prstGeom prst="line">
            <a:avLst/>
          </a:prstGeom>
          <a:ln w="762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3" name="Shape 69"/>
          <p:cNvSpPr/>
          <p:nvPr userDrawn="1"/>
        </p:nvSpPr>
        <p:spPr>
          <a:xfrm>
            <a:off x="6261525" y="1566973"/>
            <a:ext cx="11543686" cy="1"/>
          </a:xfrm>
          <a:prstGeom prst="line">
            <a:avLst/>
          </a:prstGeom>
          <a:ln w="76200">
            <a:solidFill>
              <a:schemeClr val="accent1">
                <a:satOff val="-3331"/>
                <a:lumOff val="26614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p:transition spd="med"/>
  <p:txStyles>
    <p:titleStyle>
      <a:lvl1pPr marL="0" marR="0" indent="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14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429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143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858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572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287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001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716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76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525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4287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050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81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575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3337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8100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286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14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429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143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858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572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287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001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716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3"/>
          <p:cNvSpPr/>
          <p:nvPr userDrawn="1"/>
        </p:nvSpPr>
        <p:spPr>
          <a:xfrm>
            <a:off x="14981932" y="12681387"/>
            <a:ext cx="2782814" cy="4116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29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175"/>
              <a:t>www.ecitychina.com</a:t>
            </a:r>
            <a:endParaRPr sz="2175"/>
          </a:p>
        </p:txBody>
      </p:sp>
      <p:sp>
        <p:nvSpPr>
          <p:cNvPr id="8" name="Shape 64"/>
          <p:cNvSpPr txBox="1"/>
          <p:nvPr userDrawn="1"/>
        </p:nvSpPr>
        <p:spPr>
          <a:xfrm>
            <a:off x="493166" y="395341"/>
            <a:ext cx="17301669" cy="1130206"/>
          </a:xfrm>
          <a:prstGeom prst="rect">
            <a:avLst/>
          </a:prstGeom>
        </p:spPr>
        <p:txBody>
          <a:bodyPr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100" b="1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4575" smtClean="0"/>
              <a:t>标题文本</a:t>
            </a:r>
            <a:endParaRPr lang="zh-CN" altLang="en-US" sz="4575"/>
          </a:p>
        </p:txBody>
      </p:sp>
      <p:pic>
        <p:nvPicPr>
          <p:cNvPr id="9" name="logo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1203" y="12476509"/>
            <a:ext cx="748696" cy="8214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武汉众智鸿图科技有限公司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50621" y="12660411"/>
            <a:ext cx="5819974" cy="4498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Shape 67"/>
          <p:cNvSpPr/>
          <p:nvPr userDrawn="1"/>
        </p:nvSpPr>
        <p:spPr>
          <a:xfrm>
            <a:off x="491484" y="1566973"/>
            <a:ext cx="330601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2" name="Shape 68"/>
          <p:cNvSpPr/>
          <p:nvPr userDrawn="1"/>
        </p:nvSpPr>
        <p:spPr>
          <a:xfrm>
            <a:off x="3754114" y="1566973"/>
            <a:ext cx="2582903" cy="1"/>
          </a:xfrm>
          <a:prstGeom prst="line">
            <a:avLst/>
          </a:prstGeom>
          <a:ln w="762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3" name="Shape 69"/>
          <p:cNvSpPr/>
          <p:nvPr userDrawn="1"/>
        </p:nvSpPr>
        <p:spPr>
          <a:xfrm>
            <a:off x="6261525" y="1566973"/>
            <a:ext cx="11543686" cy="1"/>
          </a:xfrm>
          <a:prstGeom prst="line">
            <a:avLst/>
          </a:prstGeom>
          <a:ln w="76200">
            <a:solidFill>
              <a:schemeClr val="accent1">
                <a:satOff val="-3329"/>
                <a:lumOff val="26614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ransition spd="med"/>
  <p:txStyles>
    <p:titleStyle>
      <a:lvl1pPr marL="0" marR="0" indent="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14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429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143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858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572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287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001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716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76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525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4287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050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81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575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3337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8100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286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14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429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143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858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572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287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001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716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3"/>
          <p:cNvSpPr/>
          <p:nvPr userDrawn="1"/>
        </p:nvSpPr>
        <p:spPr>
          <a:xfrm>
            <a:off x="14981932" y="12681387"/>
            <a:ext cx="2782814" cy="4116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29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175"/>
              <a:t>www.ecitychina.com</a:t>
            </a:r>
            <a:endParaRPr sz="2175"/>
          </a:p>
        </p:txBody>
      </p:sp>
      <p:sp>
        <p:nvSpPr>
          <p:cNvPr id="8" name="Shape 64"/>
          <p:cNvSpPr txBox="1"/>
          <p:nvPr userDrawn="1"/>
        </p:nvSpPr>
        <p:spPr>
          <a:xfrm>
            <a:off x="493166" y="395341"/>
            <a:ext cx="17301669" cy="1130206"/>
          </a:xfrm>
          <a:prstGeom prst="rect">
            <a:avLst/>
          </a:prstGeom>
        </p:spPr>
        <p:txBody>
          <a:bodyPr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100" b="1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4575" smtClean="0">
                <a:solidFill>
                  <a:srgbClr val="0365C0"/>
                </a:solidFill>
              </a:rPr>
              <a:t>标题文本</a:t>
            </a:r>
            <a:endParaRPr lang="zh-CN" altLang="en-US" sz="4575">
              <a:solidFill>
                <a:srgbClr val="0365C0"/>
              </a:solidFill>
            </a:endParaRPr>
          </a:p>
        </p:txBody>
      </p:sp>
      <p:pic>
        <p:nvPicPr>
          <p:cNvPr id="9" name="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1203" y="12476509"/>
            <a:ext cx="748696" cy="8214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武汉众智鸿图科技有限公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450621" y="12660411"/>
            <a:ext cx="5819974" cy="4498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Shape 67"/>
          <p:cNvSpPr/>
          <p:nvPr userDrawn="1"/>
        </p:nvSpPr>
        <p:spPr>
          <a:xfrm>
            <a:off x="491484" y="1566973"/>
            <a:ext cx="330601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2" name="Shape 68"/>
          <p:cNvSpPr/>
          <p:nvPr userDrawn="1"/>
        </p:nvSpPr>
        <p:spPr>
          <a:xfrm>
            <a:off x="3754114" y="1566973"/>
            <a:ext cx="2582903" cy="1"/>
          </a:xfrm>
          <a:prstGeom prst="line">
            <a:avLst/>
          </a:prstGeom>
          <a:ln w="762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3" name="Shape 69"/>
          <p:cNvSpPr/>
          <p:nvPr userDrawn="1"/>
        </p:nvSpPr>
        <p:spPr>
          <a:xfrm>
            <a:off x="6261525" y="1566973"/>
            <a:ext cx="11543686" cy="1"/>
          </a:xfrm>
          <a:prstGeom prst="line">
            <a:avLst/>
          </a:prstGeom>
          <a:ln w="76200">
            <a:solidFill>
              <a:schemeClr val="accent1">
                <a:satOff val="-3330"/>
                <a:lumOff val="26614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ransition spd="med"/>
  <p:txStyles>
    <p:titleStyle>
      <a:lvl1pPr marL="0" marR="0" indent="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14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429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143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858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572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287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001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716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76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525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4287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050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81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575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3337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8100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286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14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429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143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858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572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287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001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716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3"/>
          <p:cNvSpPr/>
          <p:nvPr userDrawn="1"/>
        </p:nvSpPr>
        <p:spPr>
          <a:xfrm>
            <a:off x="14981932" y="12681387"/>
            <a:ext cx="2782814" cy="4116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29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175"/>
              <a:t>www.ecitychina.com</a:t>
            </a:r>
            <a:endParaRPr sz="2175"/>
          </a:p>
        </p:txBody>
      </p:sp>
      <p:sp>
        <p:nvSpPr>
          <p:cNvPr id="8" name="Shape 64"/>
          <p:cNvSpPr txBox="1"/>
          <p:nvPr userDrawn="1"/>
        </p:nvSpPr>
        <p:spPr>
          <a:xfrm>
            <a:off x="493166" y="395341"/>
            <a:ext cx="17301669" cy="1130206"/>
          </a:xfrm>
          <a:prstGeom prst="rect">
            <a:avLst/>
          </a:prstGeom>
        </p:spPr>
        <p:txBody>
          <a:bodyPr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100" b="1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4575" smtClean="0">
                <a:solidFill>
                  <a:srgbClr val="0365C0"/>
                </a:solidFill>
              </a:rPr>
              <a:t>标题文本</a:t>
            </a:r>
            <a:endParaRPr lang="zh-CN" altLang="en-US" sz="4575">
              <a:solidFill>
                <a:srgbClr val="0365C0"/>
              </a:solidFill>
            </a:endParaRPr>
          </a:p>
        </p:txBody>
      </p:sp>
      <p:pic>
        <p:nvPicPr>
          <p:cNvPr id="9" name="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1203" y="12476509"/>
            <a:ext cx="748696" cy="8214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武汉众智鸿图科技有限公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450621" y="12660411"/>
            <a:ext cx="5819974" cy="4498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Shape 67"/>
          <p:cNvSpPr/>
          <p:nvPr userDrawn="1"/>
        </p:nvSpPr>
        <p:spPr>
          <a:xfrm>
            <a:off x="491484" y="1566973"/>
            <a:ext cx="330601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2" name="Shape 68"/>
          <p:cNvSpPr/>
          <p:nvPr userDrawn="1"/>
        </p:nvSpPr>
        <p:spPr>
          <a:xfrm>
            <a:off x="3754114" y="1566973"/>
            <a:ext cx="2582903" cy="1"/>
          </a:xfrm>
          <a:prstGeom prst="line">
            <a:avLst/>
          </a:prstGeom>
          <a:ln w="762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3" name="Shape 69"/>
          <p:cNvSpPr/>
          <p:nvPr userDrawn="1"/>
        </p:nvSpPr>
        <p:spPr>
          <a:xfrm>
            <a:off x="6261525" y="1566973"/>
            <a:ext cx="11543686" cy="1"/>
          </a:xfrm>
          <a:prstGeom prst="line">
            <a:avLst/>
          </a:prstGeom>
          <a:ln w="76200">
            <a:solidFill>
              <a:schemeClr val="accent1">
                <a:satOff val="-3329"/>
                <a:lumOff val="26614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</p:sldLayoutIdLst>
  <p:transition spd="med"/>
  <p:txStyles>
    <p:titleStyle>
      <a:lvl1pPr marL="0" marR="0" indent="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14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429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143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858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572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287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001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716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76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525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4287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050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81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575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3337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8100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286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14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429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143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858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572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287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001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716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3"/>
          <p:cNvSpPr/>
          <p:nvPr userDrawn="1"/>
        </p:nvSpPr>
        <p:spPr>
          <a:xfrm>
            <a:off x="14981932" y="12681387"/>
            <a:ext cx="2782814" cy="4116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 anchor="ctr">
            <a:spAutoFit/>
          </a:bodyPr>
          <a:lstStyle>
            <a:lvl1pPr>
              <a:defRPr sz="2900">
                <a:solidFill>
                  <a:srgbClr val="53585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175"/>
              <a:t>www.ecitychina.com</a:t>
            </a:r>
            <a:endParaRPr sz="2175"/>
          </a:p>
        </p:txBody>
      </p:sp>
      <p:sp>
        <p:nvSpPr>
          <p:cNvPr id="8" name="Shape 64"/>
          <p:cNvSpPr txBox="1"/>
          <p:nvPr userDrawn="1"/>
        </p:nvSpPr>
        <p:spPr>
          <a:xfrm>
            <a:off x="493166" y="395341"/>
            <a:ext cx="17301669" cy="1130206"/>
          </a:xfrm>
          <a:prstGeom prst="rect">
            <a:avLst/>
          </a:prstGeom>
        </p:spPr>
        <p:txBody>
          <a:bodyPr/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6100" b="1" i="0" u="none" strike="noStrike" cap="none" spc="0" baseline="0">
                <a:ln>
                  <a:noFill/>
                </a:ln>
                <a:solidFill>
                  <a:schemeClr val="accent1"/>
                </a:solidFill>
                <a:uFillTx/>
                <a:latin typeface="Helvetica" panose="020B0504020202030204"/>
                <a:ea typeface="Helvetica" panose="020B0504020202030204"/>
                <a:cs typeface="Helvetica" panose="020B0504020202030204"/>
                <a:sym typeface="Helvetica" panose="020B0504020202030204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zh-CN" altLang="en-US" sz="4575" smtClean="0">
                <a:solidFill>
                  <a:srgbClr val="0365C0"/>
                </a:solidFill>
              </a:rPr>
              <a:t>标题文本</a:t>
            </a:r>
            <a:endParaRPr lang="zh-CN" altLang="en-US" sz="4575">
              <a:solidFill>
                <a:srgbClr val="0365C0"/>
              </a:solidFill>
            </a:endParaRPr>
          </a:p>
        </p:txBody>
      </p:sp>
      <p:pic>
        <p:nvPicPr>
          <p:cNvPr id="9" name="logo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1203" y="12476509"/>
            <a:ext cx="748696" cy="82140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" name="武汉众智鸿图科技有限公司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450621" y="12660411"/>
            <a:ext cx="5819974" cy="44986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" name="Shape 67"/>
          <p:cNvSpPr/>
          <p:nvPr userDrawn="1"/>
        </p:nvSpPr>
        <p:spPr>
          <a:xfrm>
            <a:off x="491484" y="1566973"/>
            <a:ext cx="3306013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2" name="Shape 68"/>
          <p:cNvSpPr/>
          <p:nvPr userDrawn="1"/>
        </p:nvSpPr>
        <p:spPr>
          <a:xfrm>
            <a:off x="3754114" y="1566973"/>
            <a:ext cx="2582903" cy="1"/>
          </a:xfrm>
          <a:prstGeom prst="line">
            <a:avLst/>
          </a:prstGeom>
          <a:ln w="76200">
            <a:solidFill>
              <a:schemeClr val="accent3">
                <a:satOff val="18648"/>
                <a:lumOff val="5971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  <p:sp>
        <p:nvSpPr>
          <p:cNvPr id="13" name="Shape 69"/>
          <p:cNvSpPr/>
          <p:nvPr userDrawn="1"/>
        </p:nvSpPr>
        <p:spPr>
          <a:xfrm>
            <a:off x="6261525" y="1566973"/>
            <a:ext cx="11543686" cy="1"/>
          </a:xfrm>
          <a:prstGeom prst="line">
            <a:avLst/>
          </a:prstGeom>
          <a:ln w="76200">
            <a:solidFill>
              <a:schemeClr val="accent1">
                <a:satOff val="-3328"/>
                <a:lumOff val="26614"/>
              </a:schemeClr>
            </a:solidFill>
            <a:miter lim="400000"/>
          </a:ln>
        </p:spPr>
        <p:txBody>
          <a:bodyPr lIns="38100" tIns="38100" rIns="38100" bIns="38100" anchor="ctr"/>
          <a:lstStyle/>
          <a:p>
            <a:pPr>
              <a:defRPr sz="3200"/>
            </a:pPr>
            <a:endParaRPr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</p:sldLayoutIdLst>
  <p:transition spd="med"/>
  <p:txStyles>
    <p:titleStyle>
      <a:lvl1pPr marL="0" marR="0" indent="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14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429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143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858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572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287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001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716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76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9525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4287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9050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381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8575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3337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81000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286250" marR="0" indent="-476250" algn="l" defTabSz="619125" rtl="0" latinLnBrk="0">
        <a:lnSpc>
          <a:spcPct val="100000"/>
        </a:lnSpc>
        <a:spcBef>
          <a:spcPts val="3900"/>
        </a:spcBef>
        <a:spcAft>
          <a:spcPts val="0"/>
        </a:spcAft>
        <a:buClrTx/>
        <a:buSzPct val="75000"/>
        <a:buFontTx/>
        <a:buChar char="•"/>
        <a:defRPr sz="39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14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429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143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858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572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287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0015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71600" algn="ctr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.xml"/><Relationship Id="rId1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9.png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8.png"/><Relationship Id="rId2" Type="http://schemas.openxmlformats.org/officeDocument/2006/relationships/image" Target="../media/image1.sv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ctrTitle"/>
          </p:nvPr>
        </p:nvSpPr>
        <p:spPr>
          <a:xfrm>
            <a:off x="699061" y="4496399"/>
            <a:ext cx="7536435" cy="2277374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lnSpc>
                <a:spcPct val="150000"/>
              </a:lnSpc>
            </a:lvl1pPr>
          </a:lstStyle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定岗定级</a:t>
            </a:r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述职报告</a:t>
            </a:r>
            <a:b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</a:br>
            <a:endParaRPr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81530" y="6747828"/>
            <a:ext cx="6153785" cy="23171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述  职 人：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XXX</a:t>
            </a:r>
            <a:endParaRPr kumimoji="0" lang="zh-CN" altLang="en-US" sz="2400" b="1" i="0" u="none" strike="noStrike" cap="none" spc="0" normalizeH="0" baseline="0" dirty="0" smtClean="0">
              <a:ln>
                <a:noFill/>
              </a:ln>
              <a:solidFill>
                <a:srgbClr val="0070C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部      门：</a:t>
            </a:r>
            <a:r>
              <a:rPr lang="en-US" altLang="zh-CN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XX</a:t>
            </a:r>
            <a:r>
              <a:rPr lang="zh-CN" altLang="en-US" sz="2400" b="1" dirty="0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中心</a:t>
            </a:r>
            <a:endParaRPr lang="en-US" altLang="zh-CN" sz="2400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indent="0" algn="l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岗      位：</a:t>
            </a:r>
            <a:r>
              <a:rPr kumimoji="0" lang="en-US" altLang="zh-CN" sz="2400" b="1" i="0" u="none" strike="noStrike" cap="none" spc="0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XXX</a:t>
            </a: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70C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  <a:p>
            <a:pPr algn="l">
              <a:lnSpc>
                <a:spcPct val="150000"/>
              </a:lnSpc>
            </a:pPr>
            <a:endParaRPr kumimoji="0" lang="en-US" altLang="zh-CN" sz="2400" b="1" i="0" u="none" strike="noStrike" cap="none" spc="0" normalizeH="0" baseline="0" dirty="0" smtClean="0">
              <a:ln>
                <a:noFill/>
              </a:ln>
              <a:solidFill>
                <a:srgbClr val="0070C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5682" y="471094"/>
            <a:ext cx="6464504" cy="870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专业知识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5890" y="2199640"/>
            <a:ext cx="15156180" cy="37623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自评分：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主要工作业绩：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1、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2、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3、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0384" y="532389"/>
            <a:ext cx="6753262" cy="870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工作技能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5890" y="2199640"/>
            <a:ext cx="15156180" cy="37623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自评分：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主要工作业绩：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1、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2、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3、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10252" y="4005656"/>
            <a:ext cx="8177842" cy="778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44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综合素质自评</a:t>
            </a:r>
            <a:endParaRPr lang="zh-CN" altLang="en-US" sz="440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89151" y="5688698"/>
            <a:ext cx="8798943" cy="778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44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知识与技能自评</a:t>
            </a:r>
            <a:endParaRPr lang="zh-CN" altLang="en-US" sz="44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46420" y="7371740"/>
            <a:ext cx="8798943" cy="778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44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管理能力自评</a:t>
            </a:r>
            <a:endParaRPr lang="zh-CN" altLang="en-US" sz="4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9330" y="8790940"/>
            <a:ext cx="9679305" cy="32029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说明：</a:t>
            </a:r>
            <a:endParaRPr lang="zh-CN" altLang="en-US" sz="2400" i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1、管理岗，需用具体带团队工作成果</a:t>
            </a:r>
            <a:r>
              <a:rPr lang="zh-CN" altLang="en-US" sz="2400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佐证具备该项能力及能力等级；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2、非管理岗申请管理岗，或有意愿往管理岗发展，可表述自身职业规划，并阐述过往管理经验或所储备的管理知识；通过分析现团队</a:t>
            </a:r>
            <a:r>
              <a:rPr lang="zh-CN" altLang="en-US" sz="2400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管理</a:t>
            </a:r>
            <a:r>
              <a:rPr lang="zh-CN" altLang="en-US" sz="2400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问题、提出相应解决办法，佐证</a:t>
            </a:r>
            <a:r>
              <a:rPr lang="zh-CN" altLang="en-US" sz="2400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具备该项能力或潜力及技能等级；</a:t>
            </a:r>
            <a:endParaRPr lang="zh-CN" altLang="en-US" sz="2400" i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3、原则上非管理岗不可定岗为管理岗（已在部门担任团队管理职能除外），如具备管理岗潜能，可作为储备干部培养，进入管理岗资源池。</a:t>
            </a:r>
            <a:endParaRPr lang="zh-CN" altLang="en-US" sz="2400" i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0384" y="532389"/>
            <a:ext cx="6753262" cy="870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团队领导能力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5890" y="2199640"/>
            <a:ext cx="15156180" cy="37623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自评分：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主要工作业绩：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1、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2、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3、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80384" y="532389"/>
            <a:ext cx="6753262" cy="870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培养指导能力</a:t>
            </a:r>
            <a:endParaRPr lang="en-US" altLang="zh-CN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5890" y="2199640"/>
            <a:ext cx="15156180" cy="37623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自评分：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主要工作业绩：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1、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2、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3、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83718" y="398796"/>
            <a:ext cx="10368951" cy="1130206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基本情况</a:t>
            </a:r>
            <a:endParaRPr kumimoji="1"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" name="表格 11"/>
          <p:cNvGraphicFramePr/>
          <p:nvPr>
            <p:custDataLst>
              <p:tags r:id="rId1"/>
            </p:custDataLst>
          </p:nvPr>
        </p:nvGraphicFramePr>
        <p:xfrm>
          <a:off x="2408872" y="2531110"/>
          <a:ext cx="13346430" cy="6861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49780"/>
                <a:gridCol w="1923415"/>
                <a:gridCol w="2105660"/>
                <a:gridCol w="2489200"/>
                <a:gridCol w="2023745"/>
                <a:gridCol w="2754630"/>
              </a:tblGrid>
              <a:tr h="680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姓名</a:t>
                      </a: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性别</a:t>
                      </a: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出生年月</a:t>
                      </a: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88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最高学历</a:t>
                      </a: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毕业时间</a:t>
                      </a: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毕业院校</a:t>
                      </a: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0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入职时间</a:t>
                      </a: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现任岗位</a:t>
                      </a: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>
                          <a:latin typeface="微软雅黑" panose="020B0503020204020204" charset="-122"/>
                          <a:ea typeface="微软雅黑" panose="020B0503020204020204" charset="-122"/>
                          <a:cs typeface="宋体" panose="02010600030101010101" pitchFamily="2" charset="-122"/>
                        </a:rPr>
                        <a:t>任职时间</a:t>
                      </a: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150">
                <a:tc gridSpan="6"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94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现任职级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拟申请职级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  <a:sym typeface="+mn-ea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00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总分要求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总分要求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自评总分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0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综合素质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综合素质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综合素质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自评得分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826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知识与技能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知识与技能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知识与技能自评得分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9709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管理能力</a:t>
                      </a:r>
                      <a:endParaRPr lang="zh-CN" altLang="en-US" sz="2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管理能力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</a:rPr>
                        <a:t>管理能力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8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自评得分</a:t>
                      </a:r>
                      <a:endParaRPr lang="zh-CN" altLang="en-US" sz="2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2408555" y="9856470"/>
            <a:ext cx="13345795" cy="2460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>
              <a:lnSpc>
                <a:spcPct val="110000"/>
              </a:lnSpc>
            </a:pPr>
            <a:r>
              <a:rPr lang="zh-CN" sz="2800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说明：</a:t>
            </a:r>
            <a:endParaRPr lang="zh-CN" sz="2800" i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eaLnBrk="1">
              <a:lnSpc>
                <a:spcPct val="110000"/>
              </a:lnSpc>
            </a:pPr>
            <a:r>
              <a:rPr lang="zh-CN" sz="2800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1、跨等级：指级别内跨级晋升，如从初级的1级到3级。级别内晋升需总分达到相应职级标准总分分值即可。2、跨级别：指从初级到中级、中级到高级的级别晋升。跨级别晋升，需各大项合计得分不低于该级别最低等级各大项的标准合计分值。</a:t>
            </a:r>
            <a:endParaRPr lang="zh-CN" altLang="en-US" sz="2800" i="1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图表 7"/>
          <p:cNvGraphicFramePr/>
          <p:nvPr/>
        </p:nvGraphicFramePr>
        <p:xfrm>
          <a:off x="10540365" y="2776220"/>
          <a:ext cx="6350000" cy="7700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921385" y="2188845"/>
          <a:ext cx="8056880" cy="92233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4220"/>
                <a:gridCol w="2014220"/>
                <a:gridCol w="2014220"/>
                <a:gridCol w="2014220"/>
              </a:tblGrid>
              <a:tr h="7645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拟申请职级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总分要求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887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大类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评价项目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rgbClr val="00B05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标准分值</a:t>
                      </a:r>
                      <a:endParaRPr lang="zh-CN" altLang="en-US" sz="2400">
                        <a:solidFill>
                          <a:srgbClr val="00B05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自评分值</a:t>
                      </a:r>
                      <a:endParaRPr lang="zh-CN" altLang="en-US" sz="240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868045">
                <a:tc rowSpan="4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综合素质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学习能力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93599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沟通能力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98869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承压能力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95567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执行力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974725">
                <a:tc row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Arial" panose="020B0604020202020204" pitchFamily="34" charset="0"/>
                        </a:rPr>
                        <a:t>知识与技能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sym typeface="Arial" panose="020B0604020202020204" pitchFamily="3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专业知识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89344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工作技能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100457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管理能力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团队领导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  <a:tr h="950595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>
                          <a:latin typeface="微软雅黑" panose="020B0503020204020204" charset="-122"/>
                          <a:ea typeface="微软雅黑" panose="020B0503020204020204" charset="-122"/>
                        </a:rPr>
                        <a:t>培养指导</a:t>
                      </a: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4" name="标题 1"/>
          <p:cNvSpPr>
            <a:spLocks noGrp="1"/>
          </p:cNvSpPr>
          <p:nvPr/>
        </p:nvSpPr>
        <p:spPr>
          <a:xfrm>
            <a:off x="383718" y="398796"/>
            <a:ext cx="10368951" cy="1130206"/>
          </a:xfrm>
          <a:prstGeom prst="rect">
            <a:avLst/>
          </a:prstGeom>
        </p:spPr>
        <p:txBody>
          <a:bodyPr/>
          <a:lstStyle>
            <a:lvl1pPr marL="0" marR="0" indent="0" algn="ctr" defTabSz="6191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171450" algn="ctr" defTabSz="6191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342900" algn="ctr" defTabSz="6191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514350" algn="ctr" defTabSz="6191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685800" algn="ctr" defTabSz="6191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857250" algn="ctr" defTabSz="6191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028700" algn="ctr" defTabSz="6191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200150" algn="ctr" defTabSz="6191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371600" algn="ctr" defTabSz="61912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algn="l"/>
            <a:r>
              <a:rPr kumimoji="1" lang="zh-CN" altLang="en-US" sz="4800" dirty="0">
                <a:latin typeface="微软雅黑" panose="020B0503020204020204" charset="-122"/>
                <a:ea typeface="微软雅黑" panose="020B0503020204020204" charset="-122"/>
              </a:rPr>
              <a:t>自评分数</a:t>
            </a:r>
            <a:endParaRPr kumimoji="1" lang="zh-CN" altLang="en-US" sz="4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87095" y="11774805"/>
            <a:ext cx="16513175" cy="5441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algn="l" eaLnBrk="1">
              <a:lnSpc>
                <a:spcPct val="120000"/>
              </a:lnSpc>
            </a:pPr>
            <a:r>
              <a:rPr lang="zh-CN" altLang="en-US" sz="2400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说明：评分时需考虑向下兼顾。如单项自评3分，除满足3分的要求，还要同时满足2分和1分的要求。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10252" y="3937076"/>
            <a:ext cx="8177842" cy="778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44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综合素质自评</a:t>
            </a:r>
            <a:endParaRPr lang="zh-CN" altLang="en-US" sz="440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89151" y="5620118"/>
            <a:ext cx="8798943" cy="778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44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知识与技能自评</a:t>
            </a:r>
            <a:endParaRPr lang="zh-CN" altLang="en-US" sz="4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46420" y="7303160"/>
            <a:ext cx="8798943" cy="778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44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管理能力自评</a:t>
            </a:r>
            <a:endParaRPr lang="zh-CN" altLang="en-US" sz="4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9385" y="9751695"/>
            <a:ext cx="9516110" cy="1086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0" i="1" u="none" strike="noStrike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说明：综合素质能力需用具体事例佐证具备该项能力及能力等级</a:t>
            </a:r>
            <a:endParaRPr kumimoji="0" lang="en-US" altLang="zh-CN" sz="3200" b="0" i="1" u="none" strike="noStrike" cap="none" spc="0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1620791" y="532389"/>
            <a:ext cx="6753262" cy="8705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学习</a:t>
            </a:r>
            <a:r>
              <a:rPr kumimoji="0" lang="zh-CN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能力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5890" y="2199640"/>
            <a:ext cx="15156180" cy="44951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自评分：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主要工作业绩：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1、</a:t>
            </a:r>
            <a:r>
              <a:rPr lang="zh-CN" altLang="en-US" sz="2800" b="1" i="1" smtClean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多系统实施，业务适应快。</a:t>
            </a:r>
            <a:r>
              <a:rPr lang="zh-CN" altLang="en-US" sz="2800" i="1" dirty="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实施过智能化系统、物资系统、安全系统、生产系统，涉及物资编码、入库、出库、安全巡检等多方面知识，可以更快进入新系统的实施和学习。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2、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3、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1620791" y="531664"/>
            <a:ext cx="675326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沟通</a:t>
            </a:r>
            <a:r>
              <a:rPr kumimoji="0" lang="zh-CN" altLang="en-US" sz="50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能力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75435" y="4750435"/>
            <a:ext cx="15137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XXX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pic>
        <p:nvPicPr>
          <p:cNvPr id="2" name="图片 1" descr="350545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75435" y="3636010"/>
            <a:ext cx="914400" cy="914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05430" y="3765550"/>
            <a:ext cx="5386705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3600" b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部门内沟通</a:t>
            </a:r>
            <a:endParaRPr kumimoji="0" lang="zh-CN" altLang="en-US" sz="3600" b="1" i="0" u="none" strike="noStrike" cap="none" spc="0" normalizeH="0" baseline="0" dirty="0" smtClean="0">
              <a:ln>
                <a:noFill/>
              </a:ln>
              <a:solidFill>
                <a:srgbClr val="C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pic>
        <p:nvPicPr>
          <p:cNvPr id="5" name="图片 4" descr="350545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5435" y="6174740"/>
            <a:ext cx="914400" cy="914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05430" y="6304280"/>
            <a:ext cx="5386705" cy="65532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3600" b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跨部门沟通</a:t>
            </a:r>
            <a:endParaRPr kumimoji="0" lang="zh-CN" altLang="en-US" sz="3600" b="1" i="0" u="none" strike="noStrike" cap="none" spc="0" normalizeH="0" baseline="0" dirty="0" smtClean="0">
              <a:ln>
                <a:noFill/>
              </a:ln>
              <a:solidFill>
                <a:srgbClr val="0070C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75435" y="7270115"/>
            <a:ext cx="15137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XXX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pic>
        <p:nvPicPr>
          <p:cNvPr id="8" name="图片 7" descr="3505456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5435" y="9335135"/>
            <a:ext cx="914400" cy="914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805430" y="9464675"/>
            <a:ext cx="5386705" cy="65532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3600" b="1" smtClean="0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外部沟通</a:t>
            </a:r>
            <a:endParaRPr kumimoji="0" lang="zh-CN" altLang="en-US" sz="3600" b="1" i="0" u="none" strike="noStrike" cap="none" spc="0" normalizeH="0" baseline="0" dirty="0" smtClean="0">
              <a:ln>
                <a:noFill/>
              </a:ln>
              <a:solidFill>
                <a:srgbClr val="00B05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75435" y="10575290"/>
            <a:ext cx="15137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XXXX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5890" y="2199640"/>
            <a:ext cx="15156180" cy="8337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自评分：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1620791" y="531664"/>
            <a:ext cx="675326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承压能力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05890" y="2199640"/>
            <a:ext cx="15156180" cy="44951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自评分：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主要工作业绩：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1、</a:t>
            </a:r>
            <a:r>
              <a:rPr lang="zh-CN" altLang="en-US" sz="2800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承担千万级以上项目三个，百万级以上项目十余个，小项目若干，行业遍布中石油、中石化、中海油等。</a:t>
            </a:r>
            <a:endParaRPr lang="zh-CN" altLang="en-US" sz="2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2、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3、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1620791" y="531664"/>
            <a:ext cx="6753262" cy="8720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sym typeface="Helvetica Light"/>
              </a:rPr>
              <a:t>执行力</a:t>
            </a:r>
            <a:endParaRPr kumimoji="0" lang="zh-CN" altLang="en-US" sz="5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sym typeface="Helvetica Ligh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75435" y="4994275"/>
            <a:ext cx="15137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XXX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pic>
        <p:nvPicPr>
          <p:cNvPr id="2" name="图片 1" descr="3505456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75435" y="3879850"/>
            <a:ext cx="914400" cy="914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05430" y="4009390"/>
            <a:ext cx="5386705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3600" b="1" smtClean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个人执行力</a:t>
            </a:r>
            <a:endParaRPr kumimoji="0" lang="zh-CN" altLang="en-US" sz="3600" b="1" i="0" u="none" strike="noStrike" cap="none" spc="0" normalizeH="0" baseline="0" dirty="0" smtClean="0">
              <a:ln>
                <a:noFill/>
              </a:ln>
              <a:solidFill>
                <a:srgbClr val="C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pic>
        <p:nvPicPr>
          <p:cNvPr id="5" name="图片 4" descr="350545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75435" y="8009890"/>
            <a:ext cx="914400" cy="9144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05430" y="8139430"/>
            <a:ext cx="5386705" cy="655320"/>
          </a:xfrm>
          <a:prstGeom prst="rect">
            <a:avLst/>
          </a:prstGeom>
          <a:noFill/>
          <a:ln w="12700" cap="flat">
            <a:noFill/>
            <a:miter lim="400000"/>
          </a:ln>
          <a:extLst>
            <a:ext uri="{909E8E84-426E-40DD-AFC4-6F175D3DCCD1}">
              <a14:hiddenFill xmlns:a14="http://schemas.microsoft.com/office/drawing/2010/main">
                <a:solidFill>
                  <a:srgbClr val="0070C0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algn="l">
              <a:lnSpc>
                <a:spcPct val="100000"/>
              </a:lnSpc>
            </a:pPr>
            <a:r>
              <a:rPr lang="zh-CN" altLang="en-US" sz="3600" b="1" smtClean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团队执行力</a:t>
            </a:r>
            <a:endParaRPr kumimoji="0" lang="zh-CN" altLang="en-US" sz="3600" b="1" i="0" u="none" strike="noStrike" cap="none" spc="0" normalizeH="0" baseline="0" dirty="0" smtClean="0">
              <a:ln>
                <a:noFill/>
              </a:ln>
              <a:solidFill>
                <a:srgbClr val="0070C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75435" y="9088120"/>
            <a:ext cx="151371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Arial" panose="020B0604020202020204"/>
              </a:rPr>
              <a:t>XXX</a:t>
            </a:r>
            <a:endParaRPr lang="zh-CN" sz="3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Arial" panose="020B060402020202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05890" y="2199640"/>
            <a:ext cx="15156180" cy="8337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自评分：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Light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710252" y="4005656"/>
            <a:ext cx="8177842" cy="778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44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第一部分   综合素质自评</a:t>
            </a:r>
            <a:endParaRPr lang="zh-CN" altLang="en-US" sz="440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89151" y="5688698"/>
            <a:ext cx="8798943" cy="778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44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第二部分   知识与技能自评</a:t>
            </a:r>
            <a:endParaRPr lang="zh-CN" altLang="en-US" sz="44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46420" y="7371740"/>
            <a:ext cx="8798943" cy="7785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sz="440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第三部分   管理能力自评</a:t>
            </a:r>
            <a:endParaRPr lang="zh-CN" altLang="en-US" sz="4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5750" y="9890760"/>
            <a:ext cx="8940800" cy="1086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说明：知识与技能，需通过在公司的具体工作成果</a:t>
            </a:r>
            <a:r>
              <a:rPr lang="zh-CN" altLang="en-US" sz="3200" i="1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Light"/>
              </a:rPr>
              <a:t>佐证具备该项能力及能力等级</a:t>
            </a: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TABLE_BEAUTIFY" val="smartTable{2edb17bc-2f49-437f-9c4c-46aa7ba573c9}"/>
  <p:tag name="TABLE_ENDDRAG_ORIGIN_RECT" val="1050*565"/>
  <p:tag name="TABLE_ENDDRAG_RECT" val="188*225*1050*565"/>
</p:tagLst>
</file>

<file path=ppt/tags/tag2.xml><?xml version="1.0" encoding="utf-8"?>
<p:tagLst xmlns:p="http://schemas.openxmlformats.org/presentationml/2006/main">
  <p:tag name="KSO_WM_UNIT_TABLE_BEAUTIFY" val="smartTable{b17aad17-2318-4898-ad7e-dc6ab10bdd43}"/>
  <p:tag name="TABLE_ENDDRAG_ORIGIN_RECT" val="634*581"/>
  <p:tag name="TABLE_ENDDRAG_RECT" val="72*172*634*58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5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6_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1084</Words>
  <Application>WPS 演示</Application>
  <PresentationFormat>自定义</PresentationFormat>
  <Paragraphs>212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Helvetica Light</vt:lpstr>
      <vt:lpstr>微软雅黑</vt:lpstr>
      <vt:lpstr>Helvetica</vt:lpstr>
      <vt:lpstr>Heiti SC Light</vt:lpstr>
      <vt:lpstr>Heiti SC Medium</vt:lpstr>
      <vt:lpstr>Helvetica Neue</vt:lpstr>
      <vt:lpstr>Arial</vt:lpstr>
      <vt:lpstr>Arial Unicode MS</vt:lpstr>
      <vt:lpstr>White</vt:lpstr>
      <vt:lpstr>1_White</vt:lpstr>
      <vt:lpstr>3_White</vt:lpstr>
      <vt:lpstr>4_White</vt:lpstr>
      <vt:lpstr>5_White</vt:lpstr>
      <vt:lpstr>6_White</vt:lpstr>
      <vt:lpstr>2021定岗定级述职报告 </vt:lpstr>
      <vt:lpstr>基本情况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XXXXXX</dc:title>
  <dc:creator/>
  <cp:lastModifiedBy>蒙道</cp:lastModifiedBy>
  <cp:revision>278</cp:revision>
  <dcterms:created xsi:type="dcterms:W3CDTF">2019-11-23T03:05:00Z</dcterms:created>
  <dcterms:modified xsi:type="dcterms:W3CDTF">2022-04-12T01:46:16Z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150E02BDA1C643AD8823B4745B3B7165</vt:lpwstr>
  </property>
</Properties>
</file>