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3"/>
  </p:sldMasterIdLst>
  <p:notesMasterIdLst>
    <p:notesMasterId r:id="rId20"/>
  </p:notesMasterIdLst>
  <p:handoutMasterIdLst>
    <p:handoutMasterId r:id="rId21"/>
  </p:handoutMasterIdLst>
  <p:sldIdLst>
    <p:sldId id="289" r:id="rId4"/>
    <p:sldId id="282" r:id="rId5"/>
    <p:sldId id="394" r:id="rId6"/>
    <p:sldId id="393" r:id="rId7"/>
    <p:sldId id="395" r:id="rId8"/>
    <p:sldId id="396" r:id="rId9"/>
    <p:sldId id="397" r:id="rId10"/>
    <p:sldId id="405" r:id="rId11"/>
    <p:sldId id="406" r:id="rId12"/>
    <p:sldId id="407" r:id="rId13"/>
    <p:sldId id="400" r:id="rId14"/>
    <p:sldId id="408" r:id="rId15"/>
    <p:sldId id="401" r:id="rId16"/>
    <p:sldId id="402" r:id="rId17"/>
    <p:sldId id="399" r:id="rId18"/>
    <p:sldId id="279" r:id="rId19"/>
  </p:sldIdLst>
  <p:sldSz cx="12192000" cy="6858000"/>
  <p:notesSz cx="6797675" cy="9928225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537A680-6551-42E1-A808-EBD39F4E68F7}">
          <p14:sldIdLst>
            <p14:sldId id="289"/>
            <p14:sldId id="282"/>
            <p14:sldId id="394"/>
            <p14:sldId id="393"/>
            <p14:sldId id="395"/>
            <p14:sldId id="396"/>
            <p14:sldId id="397"/>
            <p14:sldId id="405"/>
            <p14:sldId id="406"/>
            <p14:sldId id="407"/>
            <p14:sldId id="400"/>
            <p14:sldId id="408"/>
            <p14:sldId id="401"/>
            <p14:sldId id="402"/>
            <p14:sldId id="399"/>
          </p14:sldIdLst>
        </p14:section>
        <p14:section name="无标题节" id="{D2F97799-D9E4-4A9A-AE7C-23B74282D0C3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文杰" initials="刘文杰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998"/>
    <a:srgbClr val="115FA8"/>
    <a:srgbClr val="2FA24A"/>
    <a:srgbClr val="AAAAAA"/>
    <a:srgbClr val="009DFE"/>
    <a:srgbClr val="005A97"/>
    <a:srgbClr val="FF99FF"/>
    <a:srgbClr val="ECE0E9"/>
    <a:srgbClr val="319648"/>
    <a:srgbClr val="0159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00" autoAdjust="0"/>
  </p:normalViewPr>
  <p:slideViewPr>
    <p:cSldViewPr snapToGrid="0" showGuides="1">
      <p:cViewPr varScale="1">
        <p:scale>
          <a:sx n="64" d="100"/>
          <a:sy n="64" d="100"/>
        </p:scale>
        <p:origin x="712" y="52"/>
      </p:cViewPr>
      <p:guideLst>
        <p:guide orient="horz" pos="219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21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r">
              <a:defRPr sz="1300"/>
            </a:lvl1pPr>
          </a:lstStyle>
          <a:p>
            <a:fld id="{C20A7E8A-22F5-4944-8757-F3117FA9D6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r">
              <a:defRPr sz="1300"/>
            </a:lvl1pPr>
          </a:lstStyle>
          <a:p>
            <a:fld id="{9E980C6B-12F6-4F46-BF67-C17C25AF189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/>
          <a:lstStyle>
            <a:lvl1pPr algn="r">
              <a:defRPr sz="1300"/>
            </a:lvl1pPr>
          </a:lstStyle>
          <a:p>
            <a:fld id="{55305BB8-8E0D-461E-A934-E5616AC5EEC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66" tIns="47783" rIns="95566" bIns="4778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66" tIns="47783" rIns="95566" bIns="47783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5566" tIns="47783" rIns="95566" bIns="47783" rtlCol="0" anchor="b"/>
          <a:lstStyle>
            <a:lvl1pPr algn="r">
              <a:defRPr sz="1300"/>
            </a:lvl1pPr>
          </a:lstStyle>
          <a:p>
            <a:fld id="{AB2D4A8E-BBED-4016-B69C-291C1005E09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8.png"/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 39"/>
          <p:cNvSpPr txBox="1"/>
          <p:nvPr userDrawn="1"/>
        </p:nvSpPr>
        <p:spPr>
          <a:xfrm>
            <a:off x="10410743" y="6562409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"/>
            <a:ext cx="12192000" cy="6856286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13317" y="3891776"/>
            <a:ext cx="5400000" cy="1714"/>
          </a:xfrm>
          <a:prstGeom prst="line">
            <a:avLst/>
          </a:prstGeom>
          <a:ln w="19050">
            <a:solidFill>
              <a:srgbClr val="115FA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7"/>
          <p:cNvSpPr>
            <a:spLocks noGrp="1"/>
          </p:cNvSpPr>
          <p:nvPr>
            <p:ph type="title" hasCustomPrompt="1"/>
          </p:nvPr>
        </p:nvSpPr>
        <p:spPr>
          <a:xfrm>
            <a:off x="483332" y="2098796"/>
            <a:ext cx="7801070" cy="1681473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440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in sentence case</a:t>
            </a:r>
            <a:endParaRPr lang="en-US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1" hasCustomPrompt="1"/>
          </p:nvPr>
        </p:nvSpPr>
        <p:spPr>
          <a:xfrm>
            <a:off x="613317" y="4004997"/>
            <a:ext cx="1579675" cy="373923"/>
          </a:xfrm>
          <a:prstGeom prst="rect">
            <a:avLst/>
          </a:prstGeom>
        </p:spPr>
        <p:txBody>
          <a:bodyPr/>
          <a:lstStyle>
            <a:lvl1pPr>
              <a:defRPr kumimoji="0" lang="en-US" sz="1500" b="0" i="0" u="none" strike="noStrike" kern="0" cap="none" spc="0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</a:defRPr>
            </a:lvl1pPr>
          </a:lstStyle>
          <a:p>
            <a:pPr marL="0" marR="0" lvl="0" indent="0" defTabSz="457200" fontAlgn="base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panose="05000000000000000000" pitchFamily="2" charset="2"/>
              <a:buNone/>
            </a:pPr>
            <a:r>
              <a:rPr lang="en-US" dirty="0"/>
              <a:t>MM • DD • YY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3376161" y="4004997"/>
            <a:ext cx="2783570" cy="373923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panose="05000000000000000000" pitchFamily="2" charset="2"/>
              <a:buNone/>
              <a:defRPr kumimoji="0" lang="en-US" sz="1500" b="0" i="0" u="none" strike="noStrike" kern="0" cap="none" spc="0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defRPr>
            </a:lvl1pPr>
            <a:lvl2pPr marL="768350" indent="0" algn="r">
              <a:buNone/>
              <a:defRPr/>
            </a:lvl2pPr>
            <a:lvl3pPr marL="1377950" indent="0" algn="r">
              <a:buNone/>
              <a:defRPr/>
            </a:lvl3pPr>
            <a:lvl4pPr marL="1828165" indent="0" algn="r">
              <a:buNone/>
              <a:defRPr/>
            </a:lvl4pPr>
            <a:lvl5pPr marL="2437765" indent="0" algn="r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BB233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5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Last Name  •  Title</a:t>
            </a:r>
            <a:endParaRPr kumimoji="0" lang="en-US" altLang="zh-CN" sz="15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7" y="474622"/>
            <a:ext cx="1579675" cy="616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455"/>
            <a:ext cx="12192000" cy="6856286"/>
          </a:xfrm>
          <a:prstGeom prst="rect">
            <a:avLst/>
          </a:prstGeom>
        </p:spPr>
      </p:pic>
      <p:sp>
        <p:nvSpPr>
          <p:cNvPr id="14" name="文本框 13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6"/>
          <p:cNvCxnSpPr/>
          <p:nvPr userDrawn="1"/>
        </p:nvCxnSpPr>
        <p:spPr bwMode="auto">
          <a:xfrm>
            <a:off x="13246" y="1122229"/>
            <a:ext cx="684000" cy="0"/>
          </a:xfrm>
          <a:prstGeom prst="line">
            <a:avLst/>
          </a:prstGeom>
          <a:noFill/>
          <a:ln w="25400" cap="rnd" cmpd="sng" algn="ctr">
            <a:solidFill>
              <a:srgbClr val="01599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itle 17"/>
          <p:cNvSpPr>
            <a:spLocks noGrp="1"/>
          </p:cNvSpPr>
          <p:nvPr>
            <p:ph type="title" hasCustomPrompt="1"/>
          </p:nvPr>
        </p:nvSpPr>
        <p:spPr>
          <a:xfrm>
            <a:off x="710492" y="482139"/>
            <a:ext cx="3553937" cy="1003817"/>
          </a:xfrm>
          <a:prstGeom prst="rect">
            <a:avLst/>
          </a:prstGeom>
        </p:spPr>
        <p:txBody>
          <a:bodyPr anchor="b"/>
          <a:lstStyle>
            <a:lvl1pPr algn="l">
              <a:lnSpc>
                <a:spcPts val="5000"/>
              </a:lnSpc>
              <a:defRPr sz="3600" b="0">
                <a:solidFill>
                  <a:srgbClr val="115FA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 smtClean="0"/>
              <a:t>Content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968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70114" y="228600"/>
            <a:ext cx="3178629" cy="1001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2FA24A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7" y="474622"/>
            <a:ext cx="1579675" cy="616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cxnSp>
        <p:nvCxnSpPr>
          <p:cNvPr id="9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6"/>
          <p:cNvCxnSpPr/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文本框 12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" y="6417718"/>
            <a:ext cx="844547" cy="3295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6"/>
          <p:cNvCxnSpPr/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本框 5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" y="6417718"/>
            <a:ext cx="844547" cy="329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文本框 10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6"/>
          <p:cNvCxnSpPr/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" y="6417718"/>
            <a:ext cx="844547" cy="32957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3489" y="6130840"/>
            <a:ext cx="2152381" cy="44761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cxnSp>
        <p:nvCxnSpPr>
          <p:cNvPr id="8" name="直接连接符 7"/>
          <p:cNvCxnSpPr/>
          <p:nvPr userDrawn="1"/>
        </p:nvCxnSpPr>
        <p:spPr>
          <a:xfrm>
            <a:off x="6590790" y="3427286"/>
            <a:ext cx="5400000" cy="1714"/>
          </a:xfrm>
          <a:prstGeom prst="line">
            <a:avLst/>
          </a:prstGeom>
          <a:ln w="19050">
            <a:solidFill>
              <a:srgbClr val="005A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 userDrawn="1"/>
        </p:nvSpPr>
        <p:spPr>
          <a:xfrm>
            <a:off x="8574292" y="6360858"/>
            <a:ext cx="361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b="1" kern="0" dirty="0" smtClean="0">
                <a:solidFill>
                  <a:srgbClr val="005A9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www.hollysys.com</a:t>
            </a:r>
            <a:endParaRPr lang="zh-CN" altLang="en-US" sz="1200" b="1" kern="0" dirty="0">
              <a:solidFill>
                <a:srgbClr val="005A97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1" name="Title 17"/>
          <p:cNvSpPr>
            <a:spLocks noGrp="1"/>
          </p:cNvSpPr>
          <p:nvPr>
            <p:ph type="title" hasCustomPrompt="1"/>
          </p:nvPr>
        </p:nvSpPr>
        <p:spPr>
          <a:xfrm>
            <a:off x="7057505" y="1524391"/>
            <a:ext cx="4234070" cy="1681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5000"/>
              </a:lnSpc>
              <a:defRPr sz="4400">
                <a:solidFill>
                  <a:srgbClr val="01599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  <a:endParaRPr lang="en-US" dirty="0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7482528" y="3567197"/>
            <a:ext cx="36165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i="0" kern="1200" dirty="0" smtClean="0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t>Intelligence For Excellence</a:t>
            </a:r>
            <a:endParaRPr lang="zh-CN" altLang="en-US" sz="1600" b="1" kern="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Arial Unicode MS" panose="020B0604020202020204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17" y="474622"/>
            <a:ext cx="1579675" cy="6164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449637" y="198870"/>
            <a:ext cx="5992725" cy="407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115FA8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 bwMode="auto">
          <a:xfrm>
            <a:off x="11916221" y="6696572"/>
            <a:ext cx="275779" cy="0"/>
          </a:xfrm>
          <a:prstGeom prst="line">
            <a:avLst/>
          </a:prstGeom>
          <a:noFill/>
          <a:ln w="25400" cap="rnd" cmpd="sng" algn="ctr">
            <a:solidFill>
              <a:srgbClr val="319648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文本框 7"/>
          <p:cNvSpPr txBox="1"/>
          <p:nvPr userDrawn="1"/>
        </p:nvSpPr>
        <p:spPr>
          <a:xfrm>
            <a:off x="9900032" y="6588850"/>
            <a:ext cx="1781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HollySys Group. All rights reserved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11336682" y="6577698"/>
            <a:ext cx="576150" cy="246221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0" hangingPunct="0">
              <a:lnSpc>
                <a:spcPct val="100000"/>
              </a:lnSpc>
              <a:defRPr/>
            </a:pPr>
            <a:fld id="{C41E6217-FD4A-4698-ADE0-B72F602A1308}" type="slidenum">
              <a:rPr lang="en-US" sz="1000" kern="0" spc="27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Arial Unicode MS" charset="0"/>
                <a:cs typeface="Arial" panose="020B0604020202020204" pitchFamily="34" charset="0"/>
              </a:rPr>
            </a:fld>
            <a:endParaRPr lang="en-US" sz="1000" kern="0" spc="27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Arial Unicode MS" charset="0"/>
              <a:cs typeface="Arial" panose="020B0604020202020204" pitchFamily="34" charset="0"/>
            </a:endParaRPr>
          </a:p>
        </p:txBody>
      </p:sp>
      <p:cxnSp>
        <p:nvCxnSpPr>
          <p:cNvPr id="10" name="Straight Connector 6"/>
          <p:cNvCxnSpPr/>
          <p:nvPr userDrawn="1"/>
        </p:nvCxnSpPr>
        <p:spPr bwMode="auto">
          <a:xfrm>
            <a:off x="-1" y="543422"/>
            <a:ext cx="360000" cy="0"/>
          </a:xfrm>
          <a:prstGeom prst="line">
            <a:avLst/>
          </a:prstGeom>
          <a:noFill/>
          <a:ln w="25400" cap="rnd" cmpd="sng" algn="ctr">
            <a:solidFill>
              <a:srgbClr val="015997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13" y="6417718"/>
            <a:ext cx="844547" cy="32957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57860" y="3429000"/>
            <a:ext cx="5191760" cy="477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时序数据库相关产品简要介绍及对比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719391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015998"/>
                </a:solidFill>
                <a:sym typeface="+mn-ea"/>
              </a:rPr>
              <a:t>Apache IoTDB - </a:t>
            </a:r>
            <a:r>
              <a:rPr lang="zh-CN" altLang="en-US" sz="2800" b="1">
                <a:solidFill>
                  <a:srgbClr val="015998"/>
                </a:solidFill>
                <a:sym typeface="+mn-ea"/>
              </a:rPr>
              <a:t>数据分区及负载均衡</a:t>
            </a:r>
            <a:endParaRPr lang="zh-CN" altLang="en-US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7535" y="963295"/>
            <a:ext cx="3784600" cy="2647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015998"/>
                </a:solidFill>
              </a:rPr>
              <a:t>元数据分区</a:t>
            </a:r>
            <a:endParaRPr lang="zh-CN" altLang="en-US" b="1">
              <a:solidFill>
                <a:srgbClr val="01599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会按照一定的</a:t>
            </a:r>
            <a:r>
              <a:rPr lang="zh-CN" altLang="en-US" sz="1400" b="1"/>
              <a:t>负载均衡</a:t>
            </a:r>
            <a:r>
              <a:rPr lang="zh-CN" altLang="en-US" sz="1400"/>
              <a:t>策略，进行时间分区槽和序列分区槽的划分，并分配到相应的 DataRegionGroup 中，进而在集群中</a:t>
            </a:r>
            <a:r>
              <a:rPr lang="zh-CN" altLang="en-US" sz="1400" b="1"/>
              <a:t>横向扩展</a:t>
            </a:r>
            <a:endParaRPr lang="zh-CN" altLang="en-US" sz="1400" b="1"/>
          </a:p>
        </p:txBody>
      </p:sp>
      <p:pic>
        <p:nvPicPr>
          <p:cNvPr id="7" name="图片 6" descr="DataReg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3550" y="1184910"/>
            <a:ext cx="7627620" cy="270637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4535" y="3891280"/>
            <a:ext cx="8116570" cy="2985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015998"/>
                </a:solidFill>
              </a:rPr>
              <a:t>负载均衡</a:t>
            </a:r>
            <a:endParaRPr lang="zh-CN" altLang="en-US" b="1">
              <a:solidFill>
                <a:srgbClr val="01599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当集群容量保持不变时，数据会被均匀分配到各个节点，以实现存储和计算资源的均衡利用。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在进行集群扩容时，系统会自动增加区域（region）的数量，以充分利用所有节点的计算资源，无需人工干预。这种动态扩展能够提高集群的性能和可扩展性，使整个系统更加灵活和高效。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5998"/>
                </a:solidFill>
              </a:rPr>
              <a:t>TDengine</a:t>
            </a:r>
            <a:endParaRPr lang="en-US" altLang="zh-CN" sz="2800" b="1">
              <a:solidFill>
                <a:srgbClr val="015998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705" y="956310"/>
            <a:ext cx="10885170" cy="949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/>
              <a:t>一款</a:t>
            </a:r>
            <a:r>
              <a:rPr lang="zh-CN" altLang="en-US" b="1"/>
              <a:t>开源</a:t>
            </a:r>
            <a:r>
              <a:rPr lang="zh-CN" altLang="en-US"/>
              <a:t>、</a:t>
            </a:r>
            <a:r>
              <a:rPr lang="zh-CN" altLang="en-US" b="1"/>
              <a:t>高性能</a:t>
            </a:r>
            <a:r>
              <a:rPr lang="zh-CN" altLang="en-US"/>
              <a:t>、云原生的时序数据库（Time Series Database, TSDB）, 它专为物联网、车联网、工业互联网、金融、IT 运维等场景优化设计。同时它还带有</a:t>
            </a:r>
            <a:r>
              <a:rPr lang="zh-CN" altLang="en-US" b="1"/>
              <a:t>内建的缓存</a:t>
            </a:r>
            <a:r>
              <a:rPr lang="zh-CN" altLang="en-US"/>
              <a:t>、</a:t>
            </a:r>
            <a:r>
              <a:rPr lang="zh-CN" altLang="en-US" b="1"/>
              <a:t>流式计算</a:t>
            </a:r>
            <a:r>
              <a:rPr lang="zh-CN" altLang="en-US"/>
              <a:t>、</a:t>
            </a:r>
            <a:r>
              <a:rPr lang="zh-CN" altLang="en-US" b="1"/>
              <a:t>数据订阅</a:t>
            </a:r>
            <a:r>
              <a:rPr lang="zh-CN" altLang="en-US"/>
              <a:t>等系统功能，能大幅减少系统设计的复杂度，降低研发和运营成本，是一款极简的时序数据处理平台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7790" y="2487930"/>
            <a:ext cx="9525635" cy="4398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高性能</a:t>
            </a:r>
            <a:r>
              <a:rPr lang="zh-CN" altLang="en-US" sz="1600"/>
              <a:t>：</a:t>
            </a:r>
            <a:r>
              <a:rPr lang="zh-CN" altLang="en-US" sz="1600"/>
              <a:t>唯一一个解决了时序数据存储的高基数难题的时序数据库，支持上亿数据采集点，并在数据插入、查询和数据压缩上远胜其它时序数据库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极简时序数据平台</a:t>
            </a:r>
            <a:r>
              <a:rPr lang="zh-CN" altLang="en-US" sz="1600"/>
              <a:t>：TDengine 内建缓存、流式计算和数据订阅等功能，为时序数据的处理提供了极简的解决方案，从而大幅降低了业务系统的设计复杂度和运维成本。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云原生</a:t>
            </a:r>
            <a:r>
              <a:rPr lang="zh-CN" altLang="en-US" sz="1600"/>
              <a:t>：通过原生的分布式设计、数据分片和分区、存算分离、RAFT 协议、Kubernetes 部署和完整的可观测性，TDengine 是一款云原生时序数据库并且能够部署在公有云、私有云和混合云上。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分析能力</a:t>
            </a:r>
            <a:r>
              <a:rPr lang="zh-CN" altLang="en-US" sz="1600"/>
              <a:t>：通过超级表、存储计算分离、分区分片、预计算和其它技术，TDengine 能够高效地浏览、格式化和访问数据。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核心开源</a:t>
            </a:r>
            <a:r>
              <a:rPr lang="zh-CN" altLang="en-US" sz="1600"/>
              <a:t>：TDengine 的核心代码包括集群功能全部在开源协议下公开。全球超过 140k 个运行实例，GitHub Star 20k，且拥有一个活跃的开发者社区。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487680" y="20275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15998"/>
                </a:solidFill>
              </a:rPr>
              <a:t>特点：</a:t>
            </a:r>
            <a:endParaRPr lang="zh-CN" altLang="en-US" sz="2400">
              <a:solidFill>
                <a:srgbClr val="0159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719391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015998"/>
                </a:solidFill>
                <a:sym typeface="+mn-ea"/>
              </a:rPr>
              <a:t>TDengine</a:t>
            </a:r>
            <a:r>
              <a:rPr lang="en-US" altLang="zh-CN" sz="2800" b="1">
                <a:solidFill>
                  <a:srgbClr val="015998"/>
                </a:solidFill>
                <a:sym typeface="+mn-ea"/>
              </a:rPr>
              <a:t> - </a:t>
            </a:r>
            <a:r>
              <a:rPr lang="zh-CN" altLang="en-US" sz="2800" b="1">
                <a:solidFill>
                  <a:srgbClr val="015998"/>
                </a:solidFill>
                <a:sym typeface="+mn-ea"/>
              </a:rPr>
              <a:t>数据模型</a:t>
            </a:r>
            <a:endParaRPr lang="zh-CN" altLang="en-US" sz="2800" b="1">
              <a:solidFill>
                <a:srgbClr val="015998"/>
              </a:solidFill>
            </a:endParaRPr>
          </a:p>
          <a:p>
            <a:endParaRPr lang="zh-CN" altLang="en-US">
              <a:ea typeface="+mn-lt"/>
              <a:cs typeface="+mn-lt"/>
              <a:sym typeface="+mn-ea"/>
            </a:endParaRPr>
          </a:p>
          <a:p>
            <a:endParaRPr lang="en-US" altLang="zh-CN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0680" y="1540510"/>
            <a:ext cx="6466205" cy="1458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采集量（Metric）</a:t>
            </a:r>
            <a:endParaRPr lang="zh-CN" altLang="en-US" sz="1600" b="1">
              <a:solidFill>
                <a:srgbClr val="015998"/>
              </a:solidFill>
              <a:ea typeface="+mn-lt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>
                <a:solidFill>
                  <a:schemeClr val="tx1"/>
                </a:solidFill>
                <a:ea typeface="+mn-lt"/>
                <a:cs typeface="+mn-lt"/>
                <a:sym typeface="+mn-ea"/>
              </a:rPr>
              <a:t>采集量是指传感器、设备或其他类型采集点采集的物理量</a:t>
            </a:r>
            <a:endParaRPr sz="140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标签（Label/Tag）</a:t>
            </a:r>
            <a:endParaRPr sz="140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>
                <a:solidFill>
                  <a:schemeClr val="tx1"/>
                </a:solidFill>
                <a:ea typeface="+mn-lt"/>
                <a:cs typeface="+mn-lt"/>
                <a:sym typeface="+mn-ea"/>
              </a:rPr>
              <a:t>标签是指传感器、设备或其他类型采集点的静态属性，不是随时间变化的</a:t>
            </a:r>
            <a:endParaRPr sz="140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sz="140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sz="1400">
              <a:solidFill>
                <a:schemeClr val="tx1"/>
              </a:solidFill>
              <a:ea typeface="+mn-lt"/>
              <a:cs typeface="+mn-lt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0680" y="2921635"/>
            <a:ext cx="6629400" cy="2075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表（Table）</a:t>
            </a:r>
            <a:endParaRPr sz="1600" b="1">
              <a:solidFill>
                <a:srgbClr val="015998"/>
              </a:solidFill>
              <a:ea typeface="+mn-lt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>
                <a:ea typeface="+mn-lt"/>
                <a:cs typeface="+mn-lt"/>
                <a:sym typeface="+mn-ea"/>
              </a:rPr>
              <a:t>最大程度的保证单个数据采集点的插入和查询的性能是最优的</a:t>
            </a:r>
            <a:endParaRPr sz="1400">
              <a:ea typeface="+mn-lt"/>
              <a:cs typeface="+mn-lt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超级表（STable）</a:t>
            </a:r>
            <a:endParaRPr sz="1600" b="1">
              <a:solidFill>
                <a:srgbClr val="015998"/>
              </a:solidFill>
              <a:ea typeface="+mn-lt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>
                <a:ea typeface="+mn-lt"/>
                <a:cs typeface="+mn-lt"/>
                <a:sym typeface="+mn-ea"/>
              </a:rPr>
              <a:t>一个数据采集点一张表，难以管理，使用超级表来解决采集点之间的聚合操作</a:t>
            </a:r>
            <a:endParaRPr sz="1400">
              <a:ea typeface="+mn-lt"/>
              <a:cs typeface="+mn-lt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sz="1400">
                <a:ea typeface="+mn-lt"/>
                <a:cs typeface="+mn-lt"/>
                <a:sym typeface="+mn-ea"/>
              </a:rPr>
              <a:t>指某一特定类型的数据采集点的集合。同一类型的数据采集点，其表的结构是完全一样的</a:t>
            </a:r>
            <a:endParaRPr sz="1400">
              <a:ea typeface="+mn-lt"/>
              <a:cs typeface="+mn-lt"/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sz="1600" b="1">
              <a:solidFill>
                <a:srgbClr val="015998"/>
              </a:solidFill>
              <a:ea typeface="+mn-lt"/>
              <a:cs typeface="+mn-lt"/>
              <a:sym typeface="+mn-ea"/>
            </a:endParaRPr>
          </a:p>
        </p:txBody>
      </p:sp>
      <p:pic>
        <p:nvPicPr>
          <p:cNvPr id="3" name="图片 2" descr="supertable-f2896ade8b7eeb2694f5c23efb6ed9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8160" y="2237740"/>
            <a:ext cx="5226050" cy="315341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02920" y="988695"/>
            <a:ext cx="11457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ea typeface="+mn-lt"/>
                <a:cs typeface="+mn-lt"/>
                <a:sym typeface="+mn-ea"/>
              </a:rPr>
              <a:t>传统的</a:t>
            </a:r>
            <a:r>
              <a:rPr b="1">
                <a:ea typeface="+mn-lt"/>
                <a:cs typeface="+mn-lt"/>
                <a:sym typeface="+mn-ea"/>
              </a:rPr>
              <a:t>关系型数据库</a:t>
            </a:r>
            <a:r>
              <a:rPr>
                <a:ea typeface="+mn-lt"/>
                <a:cs typeface="+mn-lt"/>
                <a:sym typeface="+mn-ea"/>
              </a:rPr>
              <a:t>模型管理数据</a:t>
            </a:r>
            <a:r>
              <a:rPr lang="zh-CN" altLang="en-US">
                <a:ea typeface="+mn-lt"/>
                <a:cs typeface="+mn-lt"/>
                <a:sym typeface="+mn-ea"/>
              </a:rPr>
              <a:t>列，采取</a:t>
            </a:r>
            <a:r>
              <a:rPr lang="zh-CN" altLang="en-US"/>
              <a:t>一个数据采集点一张表的策略，要求对每个数据采集点单独建表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70205" y="4997450"/>
            <a:ext cx="11221720" cy="1571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子表（Subtable）</a:t>
            </a:r>
            <a:endParaRPr sz="1600" b="1">
              <a:solidFill>
                <a:srgbClr val="015998"/>
              </a:solidFill>
              <a:ea typeface="+mn-lt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>
                <a:ea typeface="+mn-lt"/>
                <a:cs typeface="+mn-lt"/>
                <a:sym typeface="+mn-ea"/>
              </a:rPr>
              <a:t>通过超级表创建的表称之为子表</a:t>
            </a:r>
            <a:endParaRPr sz="1400">
              <a:ea typeface="+mn-lt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1400">
                <a:ea typeface="+mn-lt"/>
                <a:cs typeface="+mn-lt"/>
                <a:sym typeface="+mn-ea"/>
              </a:rPr>
              <a:t>查询既可以在表上进行，也可以在超级表上进行</a:t>
            </a:r>
            <a:endParaRPr sz="1400">
              <a:ea typeface="+mn-lt"/>
              <a:cs typeface="+mn-lt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4064000" cy="508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015998"/>
                </a:solidFill>
                <a:sym typeface="+mn-ea"/>
              </a:rPr>
              <a:t>TDengine - </a:t>
            </a:r>
            <a:r>
              <a:rPr lang="zh-CN" altLang="en-US" sz="2800" b="1">
                <a:solidFill>
                  <a:srgbClr val="015998"/>
                </a:solidFill>
                <a:sym typeface="+mn-ea"/>
              </a:rPr>
              <a:t>整体架构</a:t>
            </a:r>
            <a:endParaRPr lang="en-US" altLang="zh-CN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</p:txBody>
      </p:sp>
      <p:pic>
        <p:nvPicPr>
          <p:cNvPr id="3" name="图片 2" descr="structure-05743da7f120b67765155692c21aee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99580" y="1728470"/>
            <a:ext cx="5166360" cy="31991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87680" y="796290"/>
            <a:ext cx="11478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zh-CN" altLang="en-US" b="1"/>
              <a:t>分布式高可靠</a:t>
            </a:r>
            <a:r>
              <a:rPr lang="zh-CN" altLang="en-US"/>
              <a:t>架构进行设计，是</a:t>
            </a:r>
            <a:r>
              <a:rPr lang="zh-CN" altLang="en-US" b="1"/>
              <a:t>支持水平扩展</a:t>
            </a:r>
            <a:r>
              <a:rPr lang="zh-CN" altLang="en-US"/>
              <a:t>的。同时，通过</a:t>
            </a:r>
            <a:r>
              <a:rPr lang="zh-CN" altLang="en-US" b="1"/>
              <a:t>节点虚拟化</a:t>
            </a:r>
            <a:r>
              <a:rPr lang="zh-CN" altLang="en-US"/>
              <a:t>并辅以</a:t>
            </a:r>
            <a:r>
              <a:rPr lang="zh-CN" altLang="en-US" b="1"/>
              <a:t>自动化负载均衡</a:t>
            </a:r>
            <a:r>
              <a:rPr lang="zh-CN" altLang="en-US"/>
              <a:t>技术，最高效率地利用异构集群中的计算和存储资源降低硬件投资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4005" y="1441450"/>
            <a:ext cx="6562090" cy="3486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015998"/>
                </a:solidFill>
              </a:rPr>
              <a:t>物理节点（</a:t>
            </a:r>
            <a:r>
              <a:rPr lang="en-US" altLang="zh-CN" sz="1600" b="1">
                <a:solidFill>
                  <a:srgbClr val="015998"/>
                </a:solidFill>
              </a:rPr>
              <a:t>pnode</a:t>
            </a:r>
            <a:r>
              <a:rPr lang="zh-CN" altLang="en-US" sz="1600" b="1">
                <a:solidFill>
                  <a:srgbClr val="015998"/>
                </a:solidFill>
              </a:rPr>
              <a:t>）</a:t>
            </a:r>
            <a:endParaRPr lang="zh-CN" altLang="en-US" sz="1600" b="1">
              <a:solidFill>
                <a:srgbClr val="01599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一独立运行、拥有自己的计算、存储和网络能力的计算机</a:t>
            </a:r>
            <a:endParaRPr lang="zh-CN" altLang="en-US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15998"/>
                </a:solidFill>
              </a:rPr>
              <a:t>数据节点（dnode）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是 TDengine 服务器侧执行代码 taosd 在物理节点上的一个运行实例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包含零到多个逻辑的虚拟节点（vnode），零或者至多一个逻辑的管理节点（mnode）</a:t>
            </a:r>
            <a:endParaRPr lang="zh-CN" altLang="en-US" sz="140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15998"/>
                </a:solidFill>
              </a:rPr>
              <a:t>虚拟节点（vnode）</a:t>
            </a:r>
            <a:endParaRPr lang="zh-CN" altLang="en-US" sz="1600" b="1">
              <a:solidFill>
                <a:srgbClr val="01599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为更好的支持数据分片、负载均衡，防止数据过热或倾斜，数据节点被虚拟化成多个虚拟节点</a:t>
            </a:r>
            <a:endParaRPr lang="zh-CN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/>
              <a:t>每个 vnode 都是一个相对独立的工作单元，是时序数据存储的基本单元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294005" y="4800600"/>
            <a:ext cx="11728450" cy="1385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015998"/>
                </a:solidFill>
              </a:rPr>
              <a:t>管理节点（mnode）</a:t>
            </a:r>
            <a:endParaRPr lang="zh-CN" altLang="en-US" sz="1600" b="1">
              <a:solidFill>
                <a:srgbClr val="01599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虚拟的逻辑单元，负责所有数据节点运行状态的监控和维护，以及节点之间的负载均衡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管理节点也负责元数据（包括用户、数据库、表、静态标签等）的存储和管理，因此也称为 Meta Node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mnode 间采用 master/slave 的机制进行管理，而且采取强一致方式进行数据同步，任何数据更新操作只能在 Master 上进行</a:t>
            </a:r>
            <a:endParaRPr lang="zh-CN" altLang="en-US" sz="1400"/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72428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5998"/>
                </a:solidFill>
                <a:sym typeface="+mn-ea"/>
              </a:rPr>
              <a:t>TDengine - </a:t>
            </a:r>
            <a:r>
              <a:rPr lang="zh-CN" sz="2800">
                <a:solidFill>
                  <a:srgbClr val="015998"/>
                </a:solidFill>
                <a:sym typeface="+mn-ea"/>
              </a:rPr>
              <a:t>高效写入</a:t>
            </a:r>
            <a:r>
              <a:rPr lang="en-US" altLang="zh-CN" sz="2800">
                <a:solidFill>
                  <a:srgbClr val="015998"/>
                </a:solidFill>
                <a:sym typeface="+mn-ea"/>
              </a:rPr>
              <a:t>/</a:t>
            </a:r>
            <a:r>
              <a:rPr lang="zh-CN" altLang="en-US" sz="2800">
                <a:solidFill>
                  <a:srgbClr val="015998"/>
                </a:solidFill>
                <a:sym typeface="+mn-ea"/>
              </a:rPr>
              <a:t>查询</a:t>
            </a:r>
            <a:endParaRPr lang="zh-CN" altLang="en-US" sz="2800" b="1">
              <a:solidFill>
                <a:srgbClr val="015998"/>
              </a:solidFill>
            </a:endParaRPr>
          </a:p>
          <a:p>
            <a:endParaRPr lang="en-US" altLang="zh-CN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7900" y="1331595"/>
            <a:ext cx="9890760" cy="5960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  <a:p>
            <a:r>
              <a:rPr lang="zh-CN" altLang="en-US" b="1">
                <a:solidFill>
                  <a:srgbClr val="015998"/>
                </a:solidFill>
              </a:rPr>
              <a:t>写入</a:t>
            </a:r>
            <a:endParaRPr lang="zh-CN" altLang="en-US">
              <a:solidFill>
                <a:srgbClr val="01599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由于不同数据采集点产生数据的过程完全独立，每个数据采集点的数据源是唯一的，一张表也就只有一个写入者，这样就可采用</a:t>
            </a:r>
            <a:r>
              <a:rPr lang="zh-CN" altLang="en-US" sz="1400" b="1"/>
              <a:t>无锁方式来写</a:t>
            </a:r>
            <a:r>
              <a:rPr lang="zh-CN" altLang="en-US" sz="1400"/>
              <a:t>，写入速度就能大幅提升。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对于一个数据采集点而言，其产生的数据是按照时间排序的，因此写的操作可用</a:t>
            </a:r>
            <a:r>
              <a:rPr lang="zh-CN" altLang="en-US" sz="1400" b="1"/>
              <a:t>追加</a:t>
            </a:r>
            <a:r>
              <a:rPr lang="zh-CN" altLang="en-US" sz="1400"/>
              <a:t>的方式实现，进一步大幅提高数据写入速度。</a:t>
            </a:r>
            <a:endParaRPr lang="zh-CN" altLang="en-US"/>
          </a:p>
          <a:p>
            <a:endParaRPr lang="zh-CN" altLang="en-US"/>
          </a:p>
          <a:p>
            <a:r>
              <a:rPr lang="zh-CN" altLang="en-US" b="1">
                <a:solidFill>
                  <a:srgbClr val="015998"/>
                </a:solidFill>
              </a:rPr>
              <a:t>查询</a:t>
            </a:r>
            <a:endParaRPr lang="zh-CN" altLang="en-US">
              <a:solidFill>
                <a:srgbClr val="01599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一个数据采集点的数据是以块为单位连续存储的。如果读取一个时间段的数据，它能大幅</a:t>
            </a:r>
            <a:r>
              <a:rPr lang="zh-CN" altLang="en-US" sz="1400" b="1"/>
              <a:t>减少随机读</a:t>
            </a:r>
            <a:r>
              <a:rPr lang="zh-CN" altLang="en-US" sz="1400"/>
              <a:t>取操作，成数量级的提升读取和查询速度。</a:t>
            </a:r>
            <a:endParaRPr lang="zh-CN" altLang="en-US" sz="14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一个数据块内部，采用</a:t>
            </a:r>
            <a:r>
              <a:rPr lang="zh-CN" altLang="en-US" sz="1400" b="1"/>
              <a:t>列式存储</a:t>
            </a:r>
            <a:r>
              <a:rPr lang="zh-CN" altLang="en-US" sz="1400"/>
              <a:t>，对于不同数据类型，采用不同压缩算法，而且由于一个数据采集点的采集量的变化是缓慢的，</a:t>
            </a:r>
            <a:r>
              <a:rPr lang="zh-CN" altLang="en-US" sz="1400" b="1"/>
              <a:t>压缩率更高</a:t>
            </a:r>
            <a:r>
              <a:rPr lang="zh-CN" altLang="en-US" sz="1400"/>
              <a:t>。</a:t>
            </a:r>
            <a:endParaRPr lang="zh-CN" altLang="en-US" sz="1400"/>
          </a:p>
        </p:txBody>
      </p:sp>
      <p:sp>
        <p:nvSpPr>
          <p:cNvPr id="8" name="文本框 7"/>
          <p:cNvSpPr txBox="1"/>
          <p:nvPr/>
        </p:nvSpPr>
        <p:spPr>
          <a:xfrm>
            <a:off x="895985" y="886460"/>
            <a:ext cx="10730230" cy="574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高性能，可以支持</a:t>
            </a:r>
            <a:r>
              <a:rPr lang="zh-CN" altLang="en-US" b="1">
                <a:sym typeface="+mn-ea"/>
              </a:rPr>
              <a:t>百万级别</a:t>
            </a:r>
            <a:r>
              <a:rPr lang="zh-CN" altLang="en-US">
                <a:sym typeface="+mn-ea"/>
              </a:rPr>
              <a:t>的并发写入、万级的并发读取，大量聚合查询时依然有高性能表现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5998"/>
                </a:solidFill>
              </a:rPr>
              <a:t>对比</a:t>
            </a:r>
            <a:endParaRPr lang="zh-CN" altLang="en-US" sz="2800" b="1">
              <a:solidFill>
                <a:srgbClr val="015998"/>
              </a:solidFill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366520" y="711835"/>
          <a:ext cx="10115550" cy="589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645"/>
                <a:gridCol w="2499995"/>
                <a:gridCol w="3072130"/>
                <a:gridCol w="3446780"/>
              </a:tblGrid>
              <a:tr h="556260"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endParaRPr lang="en-US" altLang="zh-CN" sz="1100" b="0" i="0">
                        <a:solidFill>
                          <a:srgbClr val="001846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r>
                        <a:rPr lang="en-US" altLang="zh-CN" sz="2400" b="0" i="0">
                          <a:solidFill>
                            <a:srgbClr val="001846"/>
                          </a:solidFill>
                          <a:ea typeface="+mn-lt"/>
                        </a:rPr>
                        <a:t>InfluxDB</a:t>
                      </a:r>
                      <a:endParaRPr lang="en-US" altLang="zh-CN" sz="2400" b="0" i="0">
                        <a:solidFill>
                          <a:srgbClr val="001846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r>
                        <a:rPr lang="en-US" altLang="zh-CN" sz="2400" b="0" i="0">
                          <a:solidFill>
                            <a:srgbClr val="001846"/>
                          </a:solidFill>
                          <a:ea typeface="+mn-lt"/>
                        </a:rPr>
                        <a:t>IoTDB</a:t>
                      </a:r>
                      <a:endParaRPr lang="en-US" altLang="zh-CN" sz="2400" b="0" i="0">
                        <a:solidFill>
                          <a:srgbClr val="001846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r>
                        <a:rPr lang="en-US" altLang="zh-CN" sz="2400" b="0" i="0">
                          <a:solidFill>
                            <a:srgbClr val="001846"/>
                          </a:solidFill>
                          <a:ea typeface="+mn-lt"/>
                        </a:rPr>
                        <a:t>TDengine</a:t>
                      </a:r>
                      <a:endParaRPr lang="en-US" altLang="zh-CN" sz="2400" b="0" i="0">
                        <a:solidFill>
                          <a:srgbClr val="001846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</a:tr>
              <a:tr h="556260">
                <a:tc>
                  <a:txBody>
                    <a:bodyPr/>
                    <a:p>
                      <a:pPr marL="0" indent="0" algn="ctr" fontAlgn="t"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120649"/>
                          </a:solidFill>
                          <a:ea typeface="+mn-lt"/>
                        </a:rPr>
                        <a:t>原理</a:t>
                      </a:r>
                      <a:endParaRPr lang="zh-CN" altLang="en-US" sz="18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高性能时序数据库，专注于读写、存储与实时分析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轻量级架构，针对物联网时序数据优化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高性能、分布式、支持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SQL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的时序数据库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</a:txBody>
                  <a:tcPr marL="190817" marR="190817" marT="95567" marB="95567" anchor="ctr" anchorCtr="0"/>
                </a:tc>
              </a:tr>
              <a:tr h="1470660">
                <a:tc>
                  <a:txBody>
                    <a:bodyPr/>
                    <a:p>
                      <a:pPr marL="0" indent="0" algn="ctr" fontAlgn="t"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120649"/>
                          </a:solidFill>
                          <a:ea typeface="+mn-lt"/>
                        </a:rPr>
                        <a:t>优势</a:t>
                      </a:r>
                      <a:endParaRPr lang="zh-CN" altLang="en-US" sz="18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1.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无系统环境依赖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2.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类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SQL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查询语言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3.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丰富的聚合运算和采样能力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4.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多协议支持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5. TICK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生态支持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6.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开源且社区活跃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1.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高效存储与查询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2.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数据一致性保障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3.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数据编码与压缩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4.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深度集成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Hadoop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和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Flink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5.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灵活的数据模型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6.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开源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1.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高性能与分布式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2. “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一台设备一张表”的数据模型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3.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全栈时序数据处理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4.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高可用性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5.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无缝连接第三方工具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6. 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强大的分析功能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</a:pPr>
                      <a:r>
                        <a:rPr lang="en-US" altLang="zh-CN" sz="1200">
                          <a:solidFill>
                            <a:srgbClr val="120649"/>
                          </a:solidFill>
                          <a:ea typeface="+mn-lt"/>
                          <a:cs typeface="+mn-lt"/>
                          <a:sym typeface="+mn-ea"/>
                        </a:rPr>
                        <a:t>7. </a:t>
                      </a:r>
                      <a:r>
                        <a:rPr lang="zh-CN" altLang="en-US" sz="1200">
                          <a:solidFill>
                            <a:srgbClr val="120649"/>
                          </a:solidFill>
                          <a:ea typeface="+mn-lt"/>
                          <a:cs typeface="+mn-lt"/>
                          <a:sym typeface="+mn-ea"/>
                        </a:rPr>
                        <a:t>开源，但也有商业版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  <a:sym typeface="+mn-ea"/>
                      </a:endParaRPr>
                    </a:p>
                  </a:txBody>
                  <a:tcPr marL="190817" marR="190817" marT="95567" marB="95567" anchor="ctr" anchorCtr="0"/>
                </a:tc>
              </a:tr>
              <a:tr h="871855">
                <a:tc>
                  <a:txBody>
                    <a:bodyPr/>
                    <a:p>
                      <a:pPr marL="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120649"/>
                          </a:solidFill>
                          <a:ea typeface="+mn-lt"/>
                        </a:rPr>
                        <a:t>压缩比</a:t>
                      </a:r>
                      <a:endParaRPr lang="en-US" altLang="zh-CN" sz="18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t" anchorCtr="0"/>
                </a:tc>
                <a:tc>
                  <a:txBody>
                    <a:bodyPr/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典型的数据压缩比率在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10倍到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100倍之间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361950" indent="-171450" algn="l" fontAlgn="t"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solidFill>
                            <a:srgbClr val="120649"/>
                          </a:solidFill>
                          <a:ea typeface="+mn-lt"/>
                          <a:sym typeface="+mn-ea"/>
                        </a:rPr>
                        <a:t>高度重复或有规律的数据，压缩比会更高，反之则会较低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t" anchorCtr="0"/>
                </a:tc>
                <a:tc>
                  <a:txBody>
                    <a:bodyPr/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通常在10倍到100倍之间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361950" indent="-171450" algn="l" fontAlgn="t"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支持压缩算法多，可以根据不同的数据类型选择不同的研所算法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t" anchorCtr="0"/>
                </a:tc>
                <a:tc>
                  <a:txBody>
                    <a:bodyPr/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1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据压缩比通常在5倍到20倍之间</a:t>
                      </a:r>
                      <a:endParaRPr lang="en-US" altLang="zh-CN" sz="1200" b="1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  <a:p>
                      <a:pPr marL="361950" indent="-171450" algn="l" fontAlgn="t"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>
                          <a:solidFill>
                            <a:srgbClr val="120649"/>
                          </a:solidFill>
                          <a:ea typeface="+mn-lt"/>
                          <a:sym typeface="+mn-ea"/>
                        </a:rPr>
                        <a:t>高度重复或有规律的数据，压缩比会更高，反之则会较低</a:t>
                      </a:r>
                      <a:endParaRPr lang="zh-CN" altLang="en-US" sz="1200">
                        <a:solidFill>
                          <a:srgbClr val="120649"/>
                        </a:solidFill>
                        <a:ea typeface="+mn-lt"/>
                        <a:sym typeface="+mn-ea"/>
                      </a:endParaRPr>
                    </a:p>
                    <a:p>
                      <a:pPr marL="361950" indent="-171450" algn="l" fontAlgn="t">
                        <a:spcAft>
                          <a:spcPct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不同的数据类型有不同的压缩策略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</a:txBody>
                  <a:tcPr marL="190817" marR="190817" marT="95567" marB="95567" anchor="t" anchorCtr="0"/>
                </a:tc>
              </a:tr>
              <a:tr h="556260">
                <a:tc>
                  <a:txBody>
                    <a:bodyPr/>
                    <a:p>
                      <a:pPr marL="0" indent="0" algn="ctr" fontAlgn="t">
                        <a:spcAft>
                          <a:spcPct val="0"/>
                        </a:spcAft>
                      </a:pPr>
                      <a:r>
                        <a:rPr lang="zh-CN" altLang="en-US" sz="1800" b="0" i="0">
                          <a:solidFill>
                            <a:srgbClr val="120649"/>
                          </a:solidFill>
                          <a:ea typeface="+mn-lt"/>
                        </a:rPr>
                        <a:t>性能</a:t>
                      </a:r>
                      <a:endParaRPr lang="zh-CN" altLang="en-US" sz="18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高吞吐速度与数据压缩率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高性能查询与数据存储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10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倍以上性能提升，硬件或云服务成本降至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1/5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</a:txBody>
                  <a:tcPr marL="190817" marR="190817" marT="95567" marB="95567" anchor="ctr" anchorCtr="0"/>
                </a:tc>
              </a:tr>
              <a:tr h="1653540">
                <a:tc>
                  <a:txBody>
                    <a:bodyPr/>
                    <a:p>
                      <a:pPr marL="0" indent="0" algn="ctr" fontAlgn="t"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>
                          <a:solidFill>
                            <a:srgbClr val="120649"/>
                          </a:solidFill>
                          <a:ea typeface="+mn-lt"/>
                        </a:rPr>
                        <a:t>劣势</a:t>
                      </a:r>
                      <a:endParaRPr lang="zh-CN" altLang="en-US" sz="18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1.</a:t>
                      </a:r>
                      <a:r>
                        <a:rPr sz="1200" b="1" i="0">
                          <a:solidFill>
                            <a:srgbClr val="120649"/>
                          </a:solidFill>
                          <a:ea typeface="+mn-lt"/>
                        </a:rPr>
                        <a:t>写入性能</a:t>
                      </a:r>
                      <a:r>
                        <a:rPr 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(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高并发、极大数据量写入时，性能会降低</a:t>
                      </a:r>
                      <a:r>
                        <a:rPr 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)</a:t>
                      </a:r>
                      <a:endParaRPr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2. 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查询性能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(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非常大的数据集，复杂查询性能会变慢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)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3. </a:t>
                      </a:r>
                      <a:r>
                        <a:rPr lang="zh-CN" sz="1200" b="1" i="0">
                          <a:solidFill>
                            <a:srgbClr val="120649"/>
                          </a:solidFill>
                          <a:ea typeface="+mn-lt"/>
                        </a:rPr>
                        <a:t>内存消耗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(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高负载下带来内存的大量消耗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)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4. 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集群管理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(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集群管理和维护较复杂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)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1. 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分布式系统设计带来稳定性及扩展性问题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(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大数据量时的单点问题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)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2. 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生态系统支持较小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(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生态不够成熟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)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190500" indent="0" algn="l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3. 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基于</a:t>
                      </a:r>
                      <a:r>
                        <a:rPr lang="en-US" altLang="zh-CN" sz="1200" b="1" i="0">
                          <a:solidFill>
                            <a:srgbClr val="120649"/>
                          </a:solidFill>
                          <a:ea typeface="+mn-lt"/>
                        </a:rPr>
                        <a:t>Java</a:t>
                      </a:r>
                      <a:r>
                        <a:rPr lang="zh-CN" altLang="en-US" sz="1200" b="1" i="0">
                          <a:solidFill>
                            <a:srgbClr val="120649"/>
                          </a:solidFill>
                          <a:ea typeface="+mn-lt"/>
                        </a:rPr>
                        <a:t>编写，会带来一些性能问题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(GC</a:t>
                      </a:r>
                      <a:r>
                        <a:rPr lang="zh-CN" altLang="en-US" sz="1200" b="0" i="0">
                          <a:solidFill>
                            <a:srgbClr val="120649"/>
                          </a:solidFill>
                          <a:ea typeface="+mn-lt"/>
                        </a:rPr>
                        <a:t>问题等</a:t>
                      </a: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</a:rPr>
                        <a:t>)</a:t>
                      </a: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</a:txBody>
                  <a:tcPr marL="190817" marR="190817" marT="95567" marB="95567" anchor="ctr" anchorCtr="0"/>
                </a:tc>
                <a:tc>
                  <a:txBody>
                    <a:bodyPr/>
                    <a:p>
                      <a:pPr marL="190500" indent="0" algn="ctr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 b="0" i="0">
                          <a:solidFill>
                            <a:srgbClr val="120649"/>
                          </a:solidFill>
                          <a:ea typeface="+mn-lt"/>
                          <a:cs typeface="+mn-lt"/>
                        </a:rPr>
                        <a:t>1. </a:t>
                      </a:r>
                      <a:r>
                        <a:rPr lang="zh-CN" altLang="en-US" sz="1200" b="1">
                          <a:solidFill>
                            <a:srgbClr val="120649"/>
                          </a:solidFill>
                          <a:ea typeface="+mn-lt"/>
                          <a:sym typeface="+mn-ea"/>
                        </a:rPr>
                        <a:t>缺乏传统数据库的功能</a:t>
                      </a:r>
                      <a:r>
                        <a:rPr lang="en-US" altLang="zh-CN" sz="1200">
                          <a:solidFill>
                            <a:srgbClr val="120649"/>
                          </a:solidFill>
                          <a:ea typeface="+mn-lt"/>
                          <a:sym typeface="+mn-ea"/>
                        </a:rPr>
                        <a:t>(</a:t>
                      </a:r>
                      <a:r>
                        <a:rPr lang="zh-CN" altLang="en-US" sz="1200">
                          <a:solidFill>
                            <a:srgbClr val="120649"/>
                          </a:solidFill>
                          <a:ea typeface="+mn-lt"/>
                          <a:sym typeface="+mn-ea"/>
                        </a:rPr>
                        <a:t>复杂的事务处理等</a:t>
                      </a:r>
                      <a:r>
                        <a:rPr lang="en-US" altLang="zh-CN" sz="1200">
                          <a:solidFill>
                            <a:srgbClr val="120649"/>
                          </a:solidFill>
                          <a:ea typeface="+mn-lt"/>
                          <a:sym typeface="+mn-ea"/>
                        </a:rPr>
                        <a:t>)</a:t>
                      </a:r>
                      <a:endParaRPr lang="en-US" altLang="zh-CN" sz="1200">
                        <a:solidFill>
                          <a:srgbClr val="120649"/>
                        </a:solidFill>
                        <a:ea typeface="+mn-lt"/>
                        <a:sym typeface="+mn-ea"/>
                      </a:endParaRPr>
                    </a:p>
                    <a:p>
                      <a:pPr marL="190500" indent="0" algn="ctr" fontAlgn="t">
                        <a:spcAft>
                          <a:spcPct val="0"/>
                        </a:spcAft>
                        <a:buNone/>
                      </a:pPr>
                      <a:r>
                        <a:rPr lang="en-US" altLang="zh-CN" sz="1200">
                          <a:solidFill>
                            <a:srgbClr val="120649"/>
                          </a:solidFill>
                          <a:ea typeface="+mn-lt"/>
                          <a:sym typeface="+mn-ea"/>
                        </a:rPr>
                        <a:t>2. </a:t>
                      </a:r>
                      <a:r>
                        <a:rPr lang="en-US" altLang="zh-CN" sz="1200" b="1">
                          <a:solidFill>
                            <a:srgbClr val="120649"/>
                          </a:solidFill>
                          <a:ea typeface="+mn-lt"/>
                          <a:sym typeface="+mn-ea"/>
                        </a:rPr>
                        <a:t>复杂性和学习曲线</a:t>
                      </a:r>
                      <a:r>
                        <a:rPr lang="zh-CN" altLang="en-US" sz="1200">
                          <a:solidFill>
                            <a:srgbClr val="120649"/>
                          </a:solidFill>
                          <a:ea typeface="+mn-lt"/>
                          <a:sym typeface="+mn-ea"/>
                        </a:rPr>
                        <a:t>（深入理解和应用这些语言的高级特性需要一些学习和适应时间）</a:t>
                      </a:r>
                      <a:endParaRPr lang="zh-CN" altLang="en-US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190500" indent="0" algn="ctr" fontAlgn="t">
                        <a:spcAft>
                          <a:spcPct val="0"/>
                        </a:spcAft>
                        <a:buNone/>
                      </a:pP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</a:endParaRPr>
                    </a:p>
                    <a:p>
                      <a:pPr marL="190500" indent="0" algn="ctr" fontAlgn="t">
                        <a:spcAft>
                          <a:spcPct val="0"/>
                        </a:spcAft>
                        <a:buNone/>
                      </a:pPr>
                      <a:endParaRPr lang="en-US" altLang="zh-CN" sz="1200" b="0" i="0">
                        <a:solidFill>
                          <a:srgbClr val="120649"/>
                        </a:solidFill>
                        <a:ea typeface="+mn-lt"/>
                        <a:cs typeface="+mn-lt"/>
                      </a:endParaRPr>
                    </a:p>
                  </a:txBody>
                  <a:tcPr marL="190817" marR="190817" marT="95567" marB="95567"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015998"/>
                </a:solidFill>
              </a:rPr>
              <a:t>Thank </a:t>
            </a:r>
            <a:r>
              <a:rPr lang="en-US" altLang="zh-CN" dirty="0"/>
              <a:t>you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5998"/>
                </a:solidFill>
              </a:rPr>
              <a:t>时序数据库基础</a:t>
            </a:r>
            <a:endParaRPr lang="zh-CN" altLang="en-US" sz="2800" b="1">
              <a:solidFill>
                <a:srgbClr val="015998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7410" y="810260"/>
            <a:ext cx="6869430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一类专门用于存储时序数据的数据管理系统</a:t>
            </a:r>
            <a:endParaRPr lang="zh-CN" altLang="en-US"/>
          </a:p>
        </p:txBody>
      </p:sp>
      <p:graphicFrame>
        <p:nvGraphicFramePr>
          <p:cNvPr id="20" name="表格 19"/>
          <p:cNvGraphicFramePr/>
          <p:nvPr/>
        </p:nvGraphicFramePr>
        <p:xfrm>
          <a:off x="961390" y="3891915"/>
          <a:ext cx="1009015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5055"/>
                <a:gridCol w="2464435"/>
                <a:gridCol w="5280660"/>
              </a:tblGrid>
              <a:tr h="457200"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000000"/>
                          </a:solidFill>
                          <a:ea typeface="+mn-lt"/>
                        </a:rPr>
                        <a:t>关系模型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000000"/>
                          </a:solidFill>
                          <a:ea typeface="+mn-lt"/>
                        </a:rPr>
                        <a:t>时序模型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zh-CN" altLang="en-US" sz="2000" b="0" i="0">
                          <a:solidFill>
                            <a:srgbClr val="000000"/>
                          </a:solidFill>
                          <a:ea typeface="+mn-lt"/>
                        </a:rPr>
                        <a:t>含义</a:t>
                      </a:r>
                      <a:endParaRPr lang="zh-CN" altLang="en-US" sz="20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</a:tr>
              <a:tr h="381000"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</a:rPr>
                        <a:t>table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</a:rPr>
                        <a:t>metric / measurement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表 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→ 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指标（时间序列集合）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133667" marR="133667" marT="76517" marB="76517" anchor="ctr" anchorCtr="0"/>
                </a:tc>
              </a:tr>
              <a:tr h="381000"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</a:rPr>
                        <a:t>column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</a:rPr>
                        <a:t>value / field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列 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→ 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值（无索引列）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133667" marR="133667" marT="76517" marB="76517" anchor="ctr" anchorCtr="0"/>
                </a:tc>
              </a:tr>
              <a:tr h="381000"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</a:rPr>
                        <a:t>index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1" i="0">
                          <a:solidFill>
                            <a:srgbClr val="000000"/>
                          </a:solidFill>
                          <a:ea typeface="+mn-lt"/>
                        </a:rPr>
                        <a:t>tag</a:t>
                      </a:r>
                      <a:endParaRPr lang="en-US" altLang="zh-CN" sz="1600" b="1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索引 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→ 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标签（索引列）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133667" marR="133667" marT="76517" marB="76517" anchor="ctr" anchorCtr="0"/>
                </a:tc>
              </a:tr>
              <a:tr h="381000"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</a:rPr>
                        <a:t>row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</a:rPr>
                        <a:t>point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记录行 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→ 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数据点（时间序列中某个时刻的数据）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133667" marR="133667" marT="76517" marB="76517" anchor="ctr" anchorCtr="0"/>
                </a:tc>
              </a:tr>
              <a:tr h="381000"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</a:rPr>
                        <a:t>primary key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</a:rPr>
                        <a:t>timestamp</a:t>
                      </a:r>
                      <a:endParaRPr lang="en-US" altLang="zh-CN" sz="1600" b="0" i="0">
                        <a:solidFill>
                          <a:srgbClr val="000000"/>
                        </a:solidFill>
                        <a:ea typeface="+mn-lt"/>
                      </a:endParaRPr>
                    </a:p>
                  </a:txBody>
                  <a:tcPr marL="133667" marR="133667" marT="76517" marB="76517" anchor="ctr" anchorCtr="0"/>
                </a:tc>
                <a:tc>
                  <a:txBody>
                    <a:bodyPr/>
                    <a:p>
                      <a:pPr marL="133350" indent="0" algn="ctr">
                        <a:spcAft>
                          <a:spcPct val="0"/>
                        </a:spcAft>
                      </a:pP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行主键 </a:t>
                      </a:r>
                      <a:r>
                        <a:rPr lang="en-US" altLang="zh-CN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→ </a:t>
                      </a:r>
                      <a:r>
                        <a:rPr lang="zh-CN" altLang="en-US" sz="1600" b="0" i="0">
                          <a:solidFill>
                            <a:srgbClr val="000000"/>
                          </a:solidFill>
                          <a:ea typeface="+mn-lt"/>
                          <a:cs typeface="+mn-lt"/>
                        </a:rPr>
                        <a:t>点时间戳（时间序列内唯一标识）</a:t>
                      </a:r>
                      <a:endParaRPr lang="zh-CN" altLang="en-US" sz="1600" b="0" i="0">
                        <a:solidFill>
                          <a:srgbClr val="000000"/>
                        </a:solidFill>
                        <a:ea typeface="+mn-lt"/>
                        <a:cs typeface="+mn-lt"/>
                      </a:endParaRPr>
                    </a:p>
                  </a:txBody>
                  <a:tcPr marL="133667" marR="133667" marT="76517" marB="76517" anchor="ctr" anchorCtr="0"/>
                </a:tc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1623695" y="1482725"/>
            <a:ext cx="8766175" cy="1853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使用特殊设计的外存索引来组织数据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强制使用 timestamp 作为唯一的主键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不检查写冲突，避免加锁，提高写入性能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对按时间顺序写入进行优化，提高写入性能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不支持细粒度的数据删除功能，提高查询写入性能</a:t>
            </a:r>
            <a:endParaRPr lang="zh-C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牺牲强一致性来提高系统的查询吞吐量，提高查询性能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67410" y="120650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15998"/>
                </a:solidFill>
              </a:rPr>
              <a:t>特点</a:t>
            </a:r>
            <a:r>
              <a:rPr lang="zh-CN" altLang="en-US">
                <a:solidFill>
                  <a:srgbClr val="015998"/>
                </a:solidFill>
              </a:rPr>
              <a:t>：</a:t>
            </a:r>
            <a:endParaRPr lang="zh-CN" altLang="en-US">
              <a:solidFill>
                <a:srgbClr val="015998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867410" y="347599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015998"/>
                </a:solidFill>
              </a:rPr>
              <a:t>类比关系型数据库：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5998"/>
                </a:solidFill>
              </a:rPr>
              <a:t>InfluxDB</a:t>
            </a:r>
            <a:endParaRPr lang="zh-CN" altLang="en-US" sz="2800" b="1">
              <a:solidFill>
                <a:srgbClr val="015998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705" y="1077595"/>
            <a:ext cx="10885170" cy="742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/>
              <a:t>由InfluxData开发的开源时序型数据库，专注于海量时序数据的</a:t>
            </a:r>
            <a:r>
              <a:rPr lang="zh-CN" altLang="en-US" b="1"/>
              <a:t>高性能读</a:t>
            </a:r>
            <a:r>
              <a:rPr lang="zh-CN" altLang="en-US"/>
              <a:t>、</a:t>
            </a:r>
            <a:r>
              <a:rPr lang="zh-CN" altLang="en-US" b="1"/>
              <a:t>高性能写</a:t>
            </a:r>
            <a:r>
              <a:rPr lang="zh-CN" altLang="en-US"/>
              <a:t>、</a:t>
            </a:r>
            <a:r>
              <a:rPr lang="zh-CN" altLang="en-US" b="1"/>
              <a:t>高效存储</a:t>
            </a:r>
            <a:r>
              <a:rPr lang="zh-CN" altLang="en-US"/>
              <a:t>与</a:t>
            </a:r>
            <a:r>
              <a:rPr lang="zh-CN" altLang="en-US" b="1"/>
              <a:t>实时分析</a:t>
            </a:r>
            <a:r>
              <a:rPr lang="zh-CN" altLang="en-US"/>
              <a:t>等，广泛应用于DevOps监控、IoT监控、实时分析等场景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7790" y="2385060"/>
            <a:ext cx="9525635" cy="4398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高性能读写与存储</a:t>
            </a:r>
            <a:r>
              <a:rPr lang="zh-CN" altLang="en-US"/>
              <a:t>：</a:t>
            </a:r>
            <a:r>
              <a:rPr lang="zh-CN" altLang="en-US" sz="1600"/>
              <a:t>InfluxDB专注于海量时序数据的高性能读、高性能写、高效存储与实时分析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无系统环境依赖</a:t>
            </a:r>
            <a:r>
              <a:rPr lang="zh-CN" altLang="en-US"/>
              <a:t>：</a:t>
            </a:r>
            <a:r>
              <a:rPr lang="zh-CN" altLang="en-US" sz="1600"/>
              <a:t>部署方便，无需任何外部依赖即可独立部署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类SQL查询语言</a:t>
            </a:r>
            <a:r>
              <a:rPr lang="zh-CN" altLang="en-US"/>
              <a:t>：</a:t>
            </a:r>
            <a:r>
              <a:rPr lang="zh-CN" altLang="en-US" sz="1600"/>
              <a:t>提供类似于SQL的查询语言，接口友好，使用方便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丰富的聚合运算和采样能力</a:t>
            </a:r>
            <a:r>
              <a:rPr lang="zh-CN" altLang="en-US"/>
              <a:t>：</a:t>
            </a:r>
            <a:r>
              <a:rPr lang="zh-CN" altLang="en-US" sz="1600"/>
              <a:t>提供灵活的数据保存策略（Retention Policy）来设置数据的保留时间和副本数</a:t>
            </a:r>
            <a:endParaRPr lang="zh-CN" altLang="en-US" sz="1600"/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b="1"/>
              <a:t>多协议支持</a:t>
            </a:r>
            <a:r>
              <a:rPr lang="zh-CN" altLang="en-US"/>
              <a:t>：</a:t>
            </a:r>
            <a:r>
              <a:rPr lang="zh-CN" altLang="en-US" sz="1600"/>
              <a:t>除了HTTP、UDP等原生协议，还兼容CollectD、Graphite、OpenTSDB、Prometheus等组件的通讯协议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生态支持</a:t>
            </a:r>
            <a:r>
              <a:rPr lang="zh-CN" altLang="en-US"/>
              <a:t>：</a:t>
            </a:r>
            <a:r>
              <a:rPr lang="zh-CN" altLang="en-US" sz="1600"/>
              <a:t>TICK（Telegraf、InfluxDB、Chronograf、Kapacitor）是一个集成了采集、存储、分析、可视化等能力的开源时序中台，与InfluxDB紧密配合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7680" y="20275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15998"/>
                </a:solidFill>
              </a:rPr>
              <a:t>特点：</a:t>
            </a:r>
            <a:endParaRPr lang="zh-CN" altLang="en-US" sz="2400">
              <a:solidFill>
                <a:srgbClr val="0159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5998"/>
                </a:solidFill>
              </a:rPr>
              <a:t>InfluxDB</a:t>
            </a:r>
            <a:endParaRPr lang="zh-CN" altLang="en-US" sz="2800" b="1">
              <a:solidFill>
                <a:srgbClr val="015998"/>
              </a:solidFill>
            </a:endParaRPr>
          </a:p>
        </p:txBody>
      </p:sp>
      <p:pic>
        <p:nvPicPr>
          <p:cNvPr id="3" name="图片 2" descr="o_210829124327influx_s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2130" y="1423035"/>
            <a:ext cx="8587740" cy="446214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6950" y="8870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15998"/>
                </a:solidFill>
              </a:rPr>
              <a:t>整体架构</a:t>
            </a:r>
            <a:endParaRPr lang="zh-CN" altLang="en-US">
              <a:solidFill>
                <a:srgbClr val="0159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015998"/>
                </a:solidFill>
              </a:rPr>
              <a:t>InfluxDB</a:t>
            </a:r>
            <a:endParaRPr lang="zh-CN" altLang="en-US" sz="2800" b="1">
              <a:solidFill>
                <a:srgbClr val="015998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28700" y="810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15998"/>
                </a:solidFill>
              </a:rPr>
              <a:t>核心部分</a:t>
            </a:r>
            <a:r>
              <a:rPr lang="en-US" altLang="zh-CN">
                <a:solidFill>
                  <a:srgbClr val="015998"/>
                </a:solidFill>
              </a:rPr>
              <a:t> - </a:t>
            </a:r>
            <a:r>
              <a:rPr lang="en-US" altLang="zh-CN" b="1">
                <a:solidFill>
                  <a:srgbClr val="015998"/>
                </a:solidFill>
              </a:rPr>
              <a:t>Shard</a:t>
            </a:r>
            <a:endParaRPr lang="en-US" altLang="zh-CN" b="1">
              <a:solidFill>
                <a:srgbClr val="015998"/>
              </a:solidFill>
            </a:endParaRPr>
          </a:p>
        </p:txBody>
      </p:sp>
      <p:pic>
        <p:nvPicPr>
          <p:cNvPr id="6" name="图片 5" descr="o_210829125352influx_shar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2645" y="1333500"/>
            <a:ext cx="4240530" cy="25552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231900" y="1651000"/>
            <a:ext cx="7447915" cy="5469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/>
              <a:t>WAL</a:t>
            </a:r>
            <a:endParaRPr lang="en-US" altLang="zh-CN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Write-Ahead-Log </a:t>
            </a:r>
            <a:r>
              <a:rPr lang="zh-CN" altLang="en-US" sz="1600" b="1"/>
              <a:t>提高写入性能</a:t>
            </a:r>
            <a:endParaRPr lang="zh-CN" altLang="en-US" sz="16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定长的</a:t>
            </a:r>
            <a:r>
              <a:rPr lang="en-US" altLang="zh-CN" sz="1600"/>
              <a:t>Segement</a:t>
            </a:r>
            <a:r>
              <a:rPr lang="zh-CN" altLang="en-US" sz="1600"/>
              <a:t>组成；只能追加，不能修改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/>
              <a:t>Cache</a:t>
            </a:r>
            <a:endParaRPr lang="en-US" altLang="zh-CN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WAL</a:t>
            </a:r>
            <a:r>
              <a:rPr lang="zh-CN" altLang="en-US" sz="1600"/>
              <a:t>的内存快照，保证</a:t>
            </a:r>
            <a:r>
              <a:rPr lang="en-US" altLang="zh-CN" sz="1600"/>
              <a:t>WAL</a:t>
            </a:r>
            <a:r>
              <a:rPr lang="zh-CN" altLang="en-US" sz="1600"/>
              <a:t>的数据实时可见</a:t>
            </a:r>
            <a:endParaRPr lang="zh-CN" altLang="en-US" sz="1600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空闲或过满，落盘到</a:t>
            </a:r>
            <a:r>
              <a:rPr lang="en-US" altLang="zh-CN" sz="1600"/>
              <a:t>TSM</a:t>
            </a:r>
            <a:endParaRPr lang="en-US" altLang="zh-CN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/>
              <a:t>TSM</a:t>
            </a:r>
            <a:endParaRPr lang="en-US" altLang="zh-CN" b="1"/>
          </a:p>
          <a:p>
            <a:pPr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列式存储</a:t>
            </a:r>
            <a:r>
              <a:rPr lang="en-US" altLang="zh-CN" sz="1600" b="1"/>
              <a:t>引擎</a:t>
            </a:r>
            <a:r>
              <a:rPr lang="zh-CN" altLang="en-US" sz="1600"/>
              <a:t>；</a:t>
            </a:r>
            <a:r>
              <a:rPr lang="en-US" altLang="zh-CN" sz="1600">
                <a:sym typeface="+mn-ea"/>
              </a:rPr>
              <a:t>一组存储在磁盘上的外存索引文件</a:t>
            </a:r>
            <a:endParaRPr lang="en-US" altLang="zh-CN" sz="1600">
              <a:sym typeface="+mn-ea"/>
            </a:endParaRPr>
          </a:p>
          <a:p>
            <a:pPr lvl="2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b="1"/>
              <a:t>高效压缩算法（使用变长编码来保存数据有效位，避免存储无效的 0 bit）</a:t>
            </a:r>
            <a:endParaRPr lang="en-US" altLang="zh-CN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/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015998"/>
                </a:solidFill>
              </a:rPr>
              <a:t>Apache IoTDB</a:t>
            </a:r>
            <a:endParaRPr lang="en-US" altLang="zh-CN" sz="2800" b="1">
              <a:solidFill>
                <a:srgbClr val="015998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7705" y="956310"/>
            <a:ext cx="10885170" cy="949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       </a:t>
            </a:r>
            <a:r>
              <a:rPr lang="zh-CN" altLang="en-US"/>
              <a:t>一体化收集、存储、管理与分析物联网时序数据的软件系统。 Apache IoTDB 采用</a:t>
            </a:r>
            <a:r>
              <a:rPr lang="zh-CN" altLang="en-US" b="1"/>
              <a:t>轻量式架构</a:t>
            </a:r>
            <a:r>
              <a:rPr lang="zh-CN" altLang="en-US"/>
              <a:t>，具有</a:t>
            </a:r>
            <a:r>
              <a:rPr lang="zh-CN" altLang="en-US" b="1"/>
              <a:t>高性能</a:t>
            </a:r>
            <a:r>
              <a:rPr lang="zh-CN" altLang="en-US"/>
              <a:t>和丰富的功能，并与Apache Hadoop、Spark和Flink等进行了深度集成，可以满足工业物联网领域的</a:t>
            </a:r>
            <a:r>
              <a:rPr lang="zh-CN" altLang="en-US" b="1"/>
              <a:t>海量数据存储</a:t>
            </a:r>
            <a:r>
              <a:rPr lang="zh-CN" altLang="en-US"/>
              <a:t>、</a:t>
            </a:r>
            <a:r>
              <a:rPr lang="zh-CN" altLang="en-US" b="1"/>
              <a:t>高速数据读取</a:t>
            </a:r>
            <a:r>
              <a:rPr lang="zh-CN" altLang="en-US"/>
              <a:t>和</a:t>
            </a:r>
            <a:r>
              <a:rPr lang="zh-CN" altLang="en-US" b="1"/>
              <a:t>复杂数据分析</a:t>
            </a:r>
            <a:r>
              <a:rPr lang="zh-CN" altLang="en-US"/>
              <a:t>需求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367790" y="2487930"/>
            <a:ext cx="9525635" cy="4398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高吞吐量读写</a:t>
            </a:r>
            <a:r>
              <a:rPr lang="zh-CN" altLang="en-US"/>
              <a:t>：</a:t>
            </a:r>
            <a:r>
              <a:rPr lang="zh-CN" altLang="en-US" sz="1600"/>
              <a:t>可以支持数百万个低功耗和智能联网设备的高速写访问。 它还提供数据快速读取访问以查询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高效的目录结构</a:t>
            </a:r>
            <a:r>
              <a:rPr lang="zh-CN" altLang="en-US"/>
              <a:t>：</a:t>
            </a:r>
            <a:r>
              <a:rPr lang="zh-CN" altLang="en-US" sz="1600"/>
              <a:t>可以对拥有复杂组织关系的物联网设备进行树形结构管理，并使用通配符对这些元数据进行模糊匹配</a:t>
            </a:r>
            <a:endParaRPr lang="zh-CN" altLang="en-US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丰富的查询语义</a:t>
            </a:r>
            <a:r>
              <a:rPr lang="zh-CN" altLang="en-US"/>
              <a:t>：</a:t>
            </a:r>
            <a:r>
              <a:rPr lang="zh-CN" altLang="en-US" sz="1600"/>
              <a:t>可以支持跨设备和传感器的时间对齐查询，在时间维度上的聚合（降采样）等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硬件成本低</a:t>
            </a:r>
            <a:r>
              <a:rPr lang="zh-CN" altLang="en-US"/>
              <a:t>：</a:t>
            </a:r>
            <a:r>
              <a:rPr lang="zh-CN" altLang="en-US" sz="1600"/>
              <a:t>Apache IoTDB可以实现磁盘存储的高压缩率</a:t>
            </a:r>
            <a:endParaRPr lang="zh-CN" altLang="en-US" sz="1600"/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/>
              <a:t>与开源生态系统的紧密集成</a:t>
            </a:r>
            <a:r>
              <a:rPr lang="zh-CN" altLang="en-US"/>
              <a:t>：</a:t>
            </a:r>
            <a:r>
              <a:rPr lang="zh-CN" altLang="en-US" sz="1600"/>
              <a:t>Apache IoTDB支持许多大数据软件生态系统，例如Hadoop、Spark、Flink和Grafana（可视化工具）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487680" y="20275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015998"/>
                </a:solidFill>
              </a:rPr>
              <a:t>特点：</a:t>
            </a:r>
            <a:endParaRPr lang="zh-CN" altLang="en-US" sz="2400">
              <a:solidFill>
                <a:srgbClr val="01599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719391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015998"/>
                </a:solidFill>
                <a:sym typeface="+mn-ea"/>
              </a:rPr>
              <a:t>Apache IoTDB - </a:t>
            </a:r>
            <a:r>
              <a:rPr lang="zh-CN" altLang="en-US" sz="2800" b="1">
                <a:solidFill>
                  <a:srgbClr val="015998"/>
                </a:solidFill>
                <a:sym typeface="+mn-ea"/>
              </a:rPr>
              <a:t>数据模型</a:t>
            </a:r>
            <a:endParaRPr lang="zh-CN" altLang="en-US" sz="2800" b="1">
              <a:solidFill>
                <a:srgbClr val="015998"/>
              </a:solidFill>
            </a:endParaRPr>
          </a:p>
          <a:p>
            <a:endParaRPr lang="en-US" altLang="zh-CN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60705" y="814705"/>
            <a:ext cx="8831580" cy="701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2C3E50"/>
                </a:solidFill>
                <a:ea typeface="+mn-lt"/>
                <a:cs typeface="+mn-lt"/>
                <a:sym typeface="+mn-ea"/>
              </a:rPr>
              <a:t>采用</a:t>
            </a:r>
            <a:r>
              <a:rPr lang="zh-CN" altLang="en-US" b="1">
                <a:solidFill>
                  <a:srgbClr val="2C3E50"/>
                </a:solidFill>
                <a:ea typeface="+mn-lt"/>
                <a:cs typeface="+mn-lt"/>
                <a:sym typeface="+mn-ea"/>
              </a:rPr>
              <a:t>树形结构</a:t>
            </a:r>
            <a:r>
              <a:rPr lang="zh-CN" altLang="en-US">
                <a:solidFill>
                  <a:srgbClr val="2C3E50"/>
                </a:solidFill>
                <a:ea typeface="+mn-lt"/>
                <a:cs typeface="+mn-lt"/>
                <a:sym typeface="+mn-ea"/>
              </a:rPr>
              <a:t>定义数据模式。ROOT 节点到叶子节点的路径来命名一个时间序列，层次间以“.”连接</a:t>
            </a:r>
            <a:r>
              <a:rPr lang="zh-CN" altLang="en-US" b="0" i="0">
                <a:solidFill>
                  <a:srgbClr val="2C3E50"/>
                </a:solidFill>
                <a:ea typeface="+mn-lt"/>
                <a:cs typeface="+mn-lt"/>
              </a:rPr>
              <a:t>。如右下图，最左侧路径对应的时间序列名称为ROOT.ln.wf01.wt01.status</a:t>
            </a:r>
            <a:endParaRPr lang="zh-CN" altLang="en-US" b="0" i="0">
              <a:solidFill>
                <a:srgbClr val="2C3E50"/>
              </a:solidFill>
              <a:ea typeface="+mn-lt"/>
              <a:cs typeface="+mn-lt"/>
            </a:endParaRPr>
          </a:p>
          <a:p>
            <a:endParaRPr lang="zh-CN" altLang="en-US" sz="1600">
              <a:solidFill>
                <a:srgbClr val="015998"/>
              </a:solidFill>
              <a:ea typeface="+mn-lt"/>
              <a:cs typeface="+mn-lt"/>
            </a:endParaRPr>
          </a:p>
        </p:txBody>
      </p:sp>
      <p:pic>
        <p:nvPicPr>
          <p:cNvPr id="5" name="图片 4" descr="iotdb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1700" y="1859915"/>
            <a:ext cx="4652010" cy="26612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7680" y="1516380"/>
            <a:ext cx="6806565" cy="1109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数据库（</a:t>
            </a:r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Database）</a:t>
            </a:r>
            <a:endParaRPr lang="zh-CN" altLang="en-US" sz="1600" b="1">
              <a:solidFill>
                <a:srgbClr val="015998"/>
              </a:solidFill>
              <a:ea typeface="+mn-lt"/>
              <a:cs typeface="+mn-lt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ea typeface="+mn-lt"/>
                <a:cs typeface="+mn-lt"/>
                <a:sym typeface="+mn-ea"/>
              </a:rPr>
              <a:t>数据通过数据库进行隔离</a:t>
            </a:r>
            <a:r>
              <a:rPr lang="zh-CN" altLang="en-US" sz="1400">
                <a:solidFill>
                  <a:schemeClr val="tx1"/>
                </a:solidFill>
                <a:ea typeface="+mn-lt"/>
                <a:cs typeface="+mn-lt"/>
                <a:sym typeface="+mn-ea"/>
              </a:rPr>
              <a:t>；可以将</a:t>
            </a:r>
            <a:r>
              <a:rPr lang="en-US" altLang="zh-CN" sz="1400">
                <a:solidFill>
                  <a:schemeClr val="tx1"/>
                </a:solidFill>
                <a:ea typeface="+mn-lt"/>
                <a:cs typeface="+mn-lt"/>
                <a:sym typeface="+mn-ea"/>
              </a:rPr>
              <a:t>任意前缀路径设置成数据库</a:t>
            </a:r>
            <a:r>
              <a:rPr lang="zh-CN" altLang="en-US" sz="1400">
                <a:solidFill>
                  <a:schemeClr val="tx1"/>
                </a:solidFill>
                <a:ea typeface="+mn-lt"/>
                <a:cs typeface="+mn-lt"/>
                <a:sym typeface="+mn-ea"/>
              </a:rPr>
              <a:t>；节点名称只支持中英文字符、数字和下划线</a:t>
            </a:r>
            <a:endParaRPr lang="zh-CN" altLang="en-US" sz="1400">
              <a:solidFill>
                <a:schemeClr val="tx1"/>
              </a:solidFill>
              <a:ea typeface="+mn-lt"/>
              <a:cs typeface="+mn-lt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7680" y="2549525"/>
            <a:ext cx="6957060" cy="1169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时间序列（Timeseries）</a:t>
            </a:r>
            <a:r>
              <a:rPr lang="en-US" altLang="zh-CN"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/ </a:t>
            </a:r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测点</a:t>
            </a:r>
            <a:endParaRPr lang="zh-CN" altLang="en-US" sz="1600" b="1">
              <a:solidFill>
                <a:srgbClr val="015998"/>
              </a:solidFill>
              <a:ea typeface="+mn-lt"/>
              <a:cs typeface="+mn-lt"/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ea typeface="+mn-lt"/>
                <a:cs typeface="+mn-lt"/>
                <a:sym typeface="+mn-ea"/>
              </a:rPr>
              <a:t>一个实体</a:t>
            </a:r>
            <a:r>
              <a:rPr lang="en-US" altLang="zh-CN" sz="1400">
                <a:ea typeface="+mn-lt"/>
                <a:cs typeface="+mn-lt"/>
                <a:sym typeface="+mn-ea"/>
              </a:rPr>
              <a:t>(</a:t>
            </a:r>
            <a:r>
              <a:rPr lang="zh-CN" altLang="en-US" sz="1400">
                <a:ea typeface="+mn-lt"/>
                <a:cs typeface="+mn-lt"/>
                <a:sym typeface="+mn-ea"/>
              </a:rPr>
              <a:t>设备</a:t>
            </a:r>
            <a:r>
              <a:rPr lang="en-US" altLang="zh-CN" sz="1400">
                <a:ea typeface="+mn-lt"/>
                <a:cs typeface="+mn-lt"/>
                <a:sym typeface="+mn-ea"/>
              </a:rPr>
              <a:t>)</a:t>
            </a:r>
            <a:r>
              <a:rPr lang="zh-CN" altLang="en-US" sz="1400">
                <a:ea typeface="+mn-lt"/>
                <a:cs typeface="+mn-lt"/>
                <a:sym typeface="+mn-ea"/>
              </a:rPr>
              <a:t>的一个物理量</a:t>
            </a:r>
            <a:r>
              <a:rPr lang="en-US" altLang="zh-CN" sz="1400">
                <a:ea typeface="+mn-lt"/>
                <a:cs typeface="+mn-lt"/>
                <a:sym typeface="+mn-ea"/>
              </a:rPr>
              <a:t>(</a:t>
            </a:r>
            <a:r>
              <a:rPr lang="zh-CN" altLang="en-US" sz="1400">
                <a:ea typeface="+mn-lt"/>
                <a:cs typeface="+mn-lt"/>
                <a:sym typeface="+mn-ea"/>
              </a:rPr>
              <a:t>字段</a:t>
            </a:r>
            <a:r>
              <a:rPr lang="en-US" altLang="zh-CN" sz="1400">
                <a:ea typeface="+mn-lt"/>
                <a:cs typeface="+mn-lt"/>
                <a:sym typeface="+mn-ea"/>
              </a:rPr>
              <a:t>)</a:t>
            </a:r>
            <a:r>
              <a:rPr lang="zh-CN" altLang="en-US" sz="1400">
                <a:ea typeface="+mn-lt"/>
                <a:cs typeface="+mn-lt"/>
                <a:sym typeface="+mn-ea"/>
              </a:rPr>
              <a:t>对应一个时间序列，即实体+物理量=时间序列</a:t>
            </a:r>
            <a:endParaRPr lang="zh-CN" altLang="en-US" sz="1400">
              <a:ea typeface="+mn-lt"/>
              <a:cs typeface="+mn-lt"/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endParaRPr lang="zh-CN" altLang="en-US" sz="1400">
              <a:ea typeface="+mn-lt"/>
              <a:cs typeface="+mn-lt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73710" y="3231515"/>
            <a:ext cx="6820535" cy="1083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  <a:sym typeface="+mn-ea"/>
              </a:rPr>
              <a:t>对齐时间序列（Aligned Timeseries）</a:t>
            </a:r>
            <a:endParaRPr lang="zh-CN" altLang="en-US" sz="1600" b="1">
              <a:solidFill>
                <a:srgbClr val="015998"/>
              </a:solidFill>
              <a:ea typeface="+mn-lt"/>
              <a:cs typeface="+mn-lt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>
                <a:ea typeface="+mn-lt"/>
                <a:cs typeface="+mn-lt"/>
                <a:sym typeface="+mn-ea"/>
              </a:rPr>
              <a:t>在插入数据时，一组对齐序列的时间戳列在内存和磁盘中仅需存储一次，而不是每个时间序列存储一次。</a:t>
            </a:r>
            <a:endParaRPr lang="zh-CN" altLang="en-US">
              <a:ea typeface="+mn-lt"/>
              <a:cs typeface="+mn-lt"/>
              <a:sym typeface="+mn-ea"/>
            </a:endParaRPr>
          </a:p>
          <a:p>
            <a:endParaRPr lang="zh-CN" altLang="en-US" sz="1600" b="1">
              <a:solidFill>
                <a:srgbClr val="015998"/>
              </a:solidFill>
              <a:ea typeface="+mn-lt"/>
              <a:cs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60705" y="4382770"/>
            <a:ext cx="11342370" cy="7080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</a:rPr>
              <a:t>路径（Path）</a:t>
            </a:r>
            <a:endParaRPr lang="zh-CN" altLang="en-US" sz="1600" b="1">
              <a:solidFill>
                <a:srgbClr val="015998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ea typeface="+mn-lt"/>
                <a:cs typeface="+mn-lt"/>
              </a:rPr>
              <a:t>一个路径中由 '.' 分割的部分叫做路径结点名（nodeName）。例如：root.a.b.c为一个层级为 4 的路径</a:t>
            </a:r>
            <a:endParaRPr lang="zh-CN" altLang="en-US" sz="1400">
              <a:ea typeface="+mn-lt"/>
              <a:cs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1340" y="5022850"/>
            <a:ext cx="11342370" cy="960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</a:rPr>
              <a:t>路径模式（Path</a:t>
            </a:r>
            <a:r>
              <a:rPr lang="en-US" altLang="zh-CN" sz="1600" b="1">
                <a:solidFill>
                  <a:srgbClr val="015998"/>
                </a:solidFill>
                <a:ea typeface="+mn-lt"/>
                <a:cs typeface="+mn-lt"/>
              </a:rPr>
              <a:t> Pattern</a:t>
            </a:r>
            <a:r>
              <a:rPr lang="zh-CN" altLang="en-US" sz="1600" b="1">
                <a:solidFill>
                  <a:srgbClr val="015998"/>
                </a:solidFill>
                <a:ea typeface="+mn-lt"/>
                <a:cs typeface="+mn-lt"/>
              </a:rPr>
              <a:t>）</a:t>
            </a:r>
            <a:endParaRPr lang="zh-CN" altLang="en-US" sz="1600" b="1">
              <a:solidFill>
                <a:srgbClr val="015998"/>
              </a:solidFill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ea typeface="+mn-lt"/>
                <a:cs typeface="+mn-lt"/>
              </a:rPr>
              <a:t>为了使得在表达多个时间序列的时候更加方便快捷，IoTDB 为用户提供带通配符*或**的路径</a:t>
            </a:r>
            <a:endParaRPr lang="zh-CN" altLang="en-US" sz="14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ea typeface="+mn-lt"/>
                <a:cs typeface="+mn-lt"/>
              </a:rPr>
              <a:t>*</a:t>
            </a:r>
            <a:r>
              <a:rPr lang="en-US" altLang="zh-CN" sz="1400" b="1">
                <a:ea typeface="+mn-lt"/>
                <a:cs typeface="+mn-lt"/>
              </a:rPr>
              <a:t> </a:t>
            </a:r>
            <a:r>
              <a:rPr lang="zh-CN" altLang="en-US" sz="1400">
                <a:ea typeface="+mn-lt"/>
                <a:cs typeface="+mn-lt"/>
              </a:rPr>
              <a:t>在路径中表示一层</a:t>
            </a:r>
            <a:endParaRPr lang="zh-CN" altLang="en-US" sz="14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ea typeface="+mn-lt"/>
                <a:cs typeface="+mn-lt"/>
              </a:rPr>
              <a:t>**</a:t>
            </a:r>
            <a:r>
              <a:rPr lang="en-US" altLang="zh-CN" sz="1400" b="1">
                <a:ea typeface="+mn-lt"/>
                <a:cs typeface="+mn-lt"/>
              </a:rPr>
              <a:t> </a:t>
            </a:r>
            <a:r>
              <a:rPr lang="zh-CN" altLang="en-US" sz="1400">
                <a:ea typeface="+mn-lt"/>
                <a:cs typeface="+mn-lt"/>
              </a:rPr>
              <a:t>在路径中表示是（*）+，即为一层或多层*</a:t>
            </a:r>
            <a:endParaRPr lang="zh-CN" altLang="en-US" sz="1400">
              <a:ea typeface="+mn-lt"/>
              <a:cs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719391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015998"/>
                </a:solidFill>
                <a:sym typeface="+mn-ea"/>
              </a:rPr>
              <a:t>Apache IoTDB - </a:t>
            </a:r>
            <a:r>
              <a:rPr lang="zh-CN" altLang="en-US" sz="2800" b="1">
                <a:solidFill>
                  <a:srgbClr val="015998"/>
                </a:solidFill>
                <a:sym typeface="+mn-ea"/>
              </a:rPr>
              <a:t>编码和压缩</a:t>
            </a:r>
            <a:endParaRPr lang="zh-CN" altLang="en-US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5229860" y="1475740"/>
          <a:ext cx="6600190" cy="3040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3970"/>
                <a:gridCol w="5316220"/>
              </a:tblGrid>
              <a:tr h="403860">
                <a:tc>
                  <a:txBody>
                    <a:bodyPr/>
                    <a:p>
                      <a:pPr marL="133350" indent="0" algn="ctr" latinLnBrk="0"/>
                      <a:r>
                        <a:rPr lang="zh-CN" altLang="en-US" sz="1600" b="1" i="0">
                          <a:solidFill>
                            <a:srgbClr val="2C3E50"/>
                          </a:solidFill>
                          <a:ea typeface="+mn-lt"/>
                        </a:rPr>
                        <a:t>数据类型</a:t>
                      </a:r>
                      <a:endParaRPr lang="zh-CN" altLang="en-US" sz="1600" b="1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  <a:tc>
                  <a:txBody>
                    <a:bodyPr/>
                    <a:p>
                      <a:pPr marL="133350" indent="0" algn="ctr" latinLnBrk="0"/>
                      <a:r>
                        <a:rPr lang="zh-CN" altLang="en-US" sz="1600" b="1" i="0">
                          <a:solidFill>
                            <a:srgbClr val="2C3E50"/>
                          </a:solidFill>
                          <a:ea typeface="+mn-lt"/>
                        </a:rPr>
                        <a:t>支持的编码</a:t>
                      </a:r>
                      <a:endParaRPr lang="zh-CN" altLang="en-US" sz="1600" b="1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</a:tr>
              <a:tr h="327660"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BOOLEAN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PLAIN, RLE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</a:tr>
              <a:tr h="495300"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INT32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PLAIN, RLE, TS_2DIFF, GORILLA, ZIGZAG, CHIMP, SPRINTZ, RLBE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</a:tr>
              <a:tr h="495300"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INT64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PLAIN, RLE, TS_2DIFF, GORILLA, ZIGZAG, CHIMP, SPRINTZ, RLBE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</a:tr>
              <a:tr h="495300"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FLOAT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PLAIN, RLE, TS_2DIFF, GORILLA, CHIMP, SPRINTZ, RLBE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</a:tr>
              <a:tr h="495300"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DOUBLE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PLAIN, RLE, TS_2DIFF, GORILLA, CHIMP, SPRINTZ, RLBE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</a:tr>
              <a:tr h="327660"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TEXT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  <a:tc>
                  <a:txBody>
                    <a:bodyPr/>
                    <a:p>
                      <a:pPr marL="133350" indent="0" algn="ctr" latinLnBrk="0"/>
                      <a:r>
                        <a:rPr lang="en-US" altLang="zh-CN" sz="1100" b="0" i="0">
                          <a:solidFill>
                            <a:srgbClr val="2C3E50"/>
                          </a:solidFill>
                          <a:ea typeface="+mn-lt"/>
                        </a:rPr>
                        <a:t>PLAIN, DICTIONARY</a:t>
                      </a:r>
                      <a:endParaRPr lang="en-US" altLang="zh-CN" sz="1100" b="0" i="0">
                        <a:solidFill>
                          <a:srgbClr val="2C3E50"/>
                        </a:solidFill>
                        <a:ea typeface="+mn-lt"/>
                      </a:endParaRPr>
                    </a:p>
                  </a:txBody>
                  <a:tcPr marL="133350" marR="133350" marT="80010" marB="80010" anchor="ctr" anchorCtr="0"/>
                </a:tc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87680" y="1049655"/>
            <a:ext cx="4664075" cy="2052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015998"/>
                </a:solidFill>
                <a:sym typeface="+mn-ea"/>
              </a:rPr>
              <a:t>编码方式</a:t>
            </a:r>
            <a:endParaRPr lang="zh-CN" altLang="en-US" b="1">
              <a:solidFill>
                <a:srgbClr val="015998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sym typeface="+mn-ea"/>
              </a:rPr>
              <a:t>数据写入的过程中对数据进行编码，</a:t>
            </a:r>
            <a:r>
              <a:rPr lang="zh-CN" altLang="en-US" sz="1400" b="1">
                <a:solidFill>
                  <a:schemeClr val="tx1"/>
                </a:solidFill>
                <a:sym typeface="+mn-ea"/>
              </a:rPr>
              <a:t>提高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了数据的存储效率，进而</a:t>
            </a:r>
            <a:r>
              <a:rPr lang="zh-CN" altLang="en-US" sz="1400" b="1">
                <a:solidFill>
                  <a:schemeClr val="tx1"/>
                </a:solidFill>
                <a:sym typeface="+mn-ea"/>
              </a:rPr>
              <a:t>减少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磁盘空间的使用量。同时也会</a:t>
            </a:r>
            <a:r>
              <a:rPr lang="zh-CN" altLang="en-US" sz="1400" b="1">
                <a:solidFill>
                  <a:schemeClr val="tx1"/>
                </a:solidFill>
                <a:sym typeface="+mn-ea"/>
              </a:rPr>
              <a:t>减少</a:t>
            </a:r>
            <a:r>
              <a:rPr lang="en-US" altLang="zh-CN" sz="1400">
                <a:solidFill>
                  <a:schemeClr val="tx1"/>
                </a:solidFill>
                <a:sym typeface="+mn-ea"/>
              </a:rPr>
              <a:t>I/O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操作，</a:t>
            </a:r>
            <a:r>
              <a:rPr lang="zh-CN" altLang="en-US" sz="1400" b="1">
                <a:solidFill>
                  <a:schemeClr val="tx1"/>
                </a:solidFill>
                <a:sym typeface="+mn-ea"/>
              </a:rPr>
              <a:t>提高</a:t>
            </a:r>
            <a:r>
              <a:rPr lang="zh-CN" altLang="en-US" sz="1400">
                <a:solidFill>
                  <a:schemeClr val="tx1"/>
                </a:solidFill>
                <a:sym typeface="+mn-ea"/>
              </a:rPr>
              <a:t>性能</a:t>
            </a:r>
            <a:endParaRPr lang="zh-CN" altLang="en-US" sz="1400">
              <a:solidFill>
                <a:schemeClr val="tx1"/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7680" y="2678430"/>
            <a:ext cx="4664075" cy="2052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015998"/>
                </a:solidFill>
                <a:sym typeface="+mn-ea"/>
              </a:rPr>
              <a:t>压缩方式</a:t>
            </a:r>
            <a:endParaRPr lang="zh-CN" altLang="en-US" b="1">
              <a:solidFill>
                <a:srgbClr val="015998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/>
                </a:solidFill>
                <a:sym typeface="+mn-ea"/>
              </a:rPr>
              <a:t>压缩方式不受限于数据类型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/>
                </a:solidFill>
                <a:sym typeface="+mn-ea"/>
              </a:rPr>
              <a:t>创建时间序列时，可以指定对应的压缩方式，支持多种压缩方式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/>
                </a:solidFill>
                <a:sym typeface="+mn-ea"/>
              </a:rPr>
              <a:t>UNCOMPRESSED（不压缩）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/>
                </a:solidFill>
                <a:sym typeface="+mn-ea"/>
              </a:rPr>
              <a:t>SNAPPY 压缩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/>
                </a:solidFill>
                <a:sym typeface="+mn-ea"/>
              </a:rPr>
              <a:t>LZ4 压缩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/>
                </a:solidFill>
                <a:sym typeface="+mn-ea"/>
              </a:rPr>
              <a:t>GZIP 压缩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/>
                </a:solidFill>
                <a:sym typeface="+mn-ea"/>
              </a:rPr>
              <a:t>ZSTD 压缩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olidFill>
                  <a:schemeClr val="tx1"/>
                </a:solidFill>
                <a:sym typeface="+mn-ea"/>
              </a:rPr>
              <a:t>LZMA2 压缩</a:t>
            </a:r>
            <a:endParaRPr lang="zh-CN" sz="140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7680" y="288290"/>
            <a:ext cx="7193915" cy="526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 b="1">
                <a:solidFill>
                  <a:srgbClr val="015998"/>
                </a:solidFill>
                <a:sym typeface="+mn-ea"/>
              </a:rPr>
              <a:t>Apache IoTDB - </a:t>
            </a:r>
            <a:r>
              <a:rPr lang="zh-CN" altLang="en-US" sz="2800" b="1">
                <a:solidFill>
                  <a:srgbClr val="015998"/>
                </a:solidFill>
                <a:sym typeface="+mn-ea"/>
              </a:rPr>
              <a:t>数据分区</a:t>
            </a:r>
            <a:endParaRPr lang="zh-CN" altLang="en-US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  <a:p>
            <a:endParaRPr lang="zh-CN" altLang="en-US" sz="2800" b="1">
              <a:solidFill>
                <a:srgbClr val="015998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7680" y="814705"/>
            <a:ext cx="6689090" cy="29190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sz="1400">
                <a:solidFill>
                  <a:schemeClr val="tx1"/>
                </a:solidFill>
                <a:sym typeface="+mn-ea"/>
              </a:rPr>
              <a:t>通过数据分区对元数据和数据进行管理，从序列和时间两个维度进行数据划分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fontAlgn="auto">
              <a:lnSpc>
                <a:spcPct val="150000"/>
              </a:lnSpc>
            </a:pPr>
            <a:endParaRPr lang="zh-CN" sz="1400">
              <a:solidFill>
                <a:schemeClr val="tx1"/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015998"/>
                </a:solidFill>
                <a:sym typeface="+mn-ea"/>
              </a:rPr>
              <a:t>分区槽</a:t>
            </a:r>
            <a:endParaRPr lang="zh-CN" altLang="en-US" b="1">
              <a:solidFill>
                <a:srgbClr val="015998"/>
              </a:solidFill>
              <a:sym typeface="+mn-ea"/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015998"/>
                </a:solidFill>
                <a:sym typeface="+mn-ea"/>
              </a:rPr>
              <a:t>序列分区槽</a:t>
            </a:r>
            <a:endParaRPr lang="zh-CN" altLang="en-US" sz="1400" b="1">
              <a:solidFill>
                <a:srgbClr val="015998"/>
              </a:solidFill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ym typeface="+mn-ea"/>
              </a:rPr>
              <a:t>该数据库管理的每个时间序列都将通过序列分区算法（通常为某种哈希算法）被分配给唯一的序列分区槽管理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>
                <a:solidFill>
                  <a:srgbClr val="015998"/>
                </a:solidFill>
                <a:sym typeface="+mn-ea"/>
              </a:rPr>
              <a:t>时间分区槽</a:t>
            </a:r>
            <a:endParaRPr lang="zh-CN" altLang="en-US" sz="1400" b="1">
              <a:solidFill>
                <a:srgbClr val="015998"/>
              </a:solidFill>
              <a:sym typeface="+mn-ea"/>
            </a:endParaRPr>
          </a:p>
          <a:p>
            <a:pPr marL="742950" lvl="1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sz="1400">
                <a:sym typeface="+mn-ea"/>
              </a:rPr>
              <a:t>每个时间序列都将持续产生数据，如果一个时间序列产生的全部数据持续存储于一个节点，那么集群新增的 DataNode 可能无法得到有效利用。</a:t>
            </a:r>
            <a:endParaRPr lang="zh-CN" sz="1400">
              <a:solidFill>
                <a:schemeClr val="tx1"/>
              </a:solidFill>
              <a:sym typeface="+mn-ea"/>
            </a:endParaRPr>
          </a:p>
          <a:p>
            <a:pPr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</a:pPr>
            <a:endParaRPr lang="zh-CN" altLang="en-US" sz="1800" b="1">
              <a:solidFill>
                <a:srgbClr val="015998"/>
              </a:solidFill>
              <a:sym typeface="+mn-ea"/>
            </a:endParaRPr>
          </a:p>
        </p:txBody>
      </p:sp>
      <p:pic>
        <p:nvPicPr>
          <p:cNvPr id="2" name="图片 1" descr="分区槽与数据分区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6770" y="1204595"/>
            <a:ext cx="4861560" cy="2529205"/>
          </a:xfrm>
          <a:prstGeom prst="rect">
            <a:avLst/>
          </a:prstGeom>
        </p:spPr>
      </p:pic>
      <p:pic>
        <p:nvPicPr>
          <p:cNvPr id="3" name="图片 2" descr="SchemaReg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980" y="3841750"/>
            <a:ext cx="7519670" cy="2686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97535" y="3841750"/>
            <a:ext cx="4093210" cy="2134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fontAlgn="auto">
              <a:lnSpc>
                <a:spcPct val="150000"/>
              </a:lnSpc>
            </a:pPr>
            <a:r>
              <a:rPr lang="zh-CN" altLang="en-US" b="1">
                <a:solidFill>
                  <a:srgbClr val="015998"/>
                </a:solidFill>
              </a:rPr>
              <a:t>元数据分区</a:t>
            </a:r>
            <a:endParaRPr lang="zh-CN" altLang="en-US" b="1">
              <a:solidFill>
                <a:srgbClr val="015998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/>
              <a:t>单个数据库的元数据</a:t>
            </a:r>
            <a:r>
              <a:rPr lang="zh-CN" altLang="en-US" sz="1400" b="1"/>
              <a:t>分区管理</a:t>
            </a:r>
            <a:r>
              <a:rPr lang="zh-CN" altLang="en-US" sz="1400"/>
              <a:t>，会按照一定的</a:t>
            </a:r>
            <a:r>
              <a:rPr lang="zh-CN" altLang="en-US" sz="1400" b="1"/>
              <a:t>负载均衡</a:t>
            </a:r>
            <a:r>
              <a:rPr lang="zh-CN" altLang="en-US" sz="1400"/>
              <a:t>策略，将所有序列槽分配到相应的 SchemaRegionGroup 中，进而在集群中</a:t>
            </a:r>
            <a:r>
              <a:rPr lang="zh-CN" altLang="en-US" sz="1400" b="1"/>
              <a:t>横向扩展</a:t>
            </a:r>
            <a:r>
              <a:rPr lang="zh-CN" altLang="en-US" sz="1400"/>
              <a:t>。</a:t>
            </a:r>
            <a:endParaRPr lang="zh-CN" altLang="en-US" sz="1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519*239"/>
  <p:tag name="TABLE_ENDDRAG_RECT" val="398*42*519*239"/>
</p:tagLst>
</file>

<file path=ppt/tags/tag2.xml><?xml version="1.0" encoding="utf-8"?>
<p:tagLst xmlns:p="http://schemas.openxmlformats.org/presentationml/2006/main">
  <p:tag name="TABLE_ENDDRAG_ORIGIN_RECT" val="796*446"/>
  <p:tag name="TABLE_ENDDRAG_RECT" val="118*82*796*446"/>
</p:tagLst>
</file>

<file path=ppt/tags/tag3.xml><?xml version="1.0" encoding="utf-8"?>
<p:tagLst xmlns:p="http://schemas.openxmlformats.org/presentationml/2006/main">
  <p:tag name="commondata" val="eyJoZGlkIjoiNWFhMmNlMGEyYjRjMjRhODJhM2E4MmQ3MjJiZDczN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5135</Words>
  <Application>WPS 演示</Application>
  <PresentationFormat>宽屏</PresentationFormat>
  <Paragraphs>348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宋体</vt:lpstr>
      <vt:lpstr>Wingdings</vt:lpstr>
      <vt:lpstr>Arial</vt:lpstr>
      <vt:lpstr>Arial Unicode MS</vt:lpstr>
      <vt:lpstr>思源黑体 CN Normal</vt:lpstr>
      <vt:lpstr>黑体</vt:lpstr>
      <vt:lpstr>Arial Unicode MS</vt:lpstr>
      <vt:lpstr>思源黑体 CN Regular</vt:lpstr>
      <vt:lpstr>等线</vt:lpstr>
      <vt:lpstr>微软雅黑</vt:lpstr>
      <vt:lpstr>Calibri</vt:lpstr>
      <vt:lpstr>等线 Light</vt:lpstr>
      <vt:lpstr>-apple-system</vt:lpstr>
      <vt:lpstr>Segoe Print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刘文杰</dc:creator>
  <cp:lastModifiedBy>chenzw</cp:lastModifiedBy>
  <cp:revision>450</cp:revision>
  <cp:lastPrinted>2019-06-14T03:10:00Z</cp:lastPrinted>
  <dcterms:created xsi:type="dcterms:W3CDTF">2019-05-24T09:03:00Z</dcterms:created>
  <dcterms:modified xsi:type="dcterms:W3CDTF">2024-08-08T08:09:34Z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529A5A201E5E467CA377769852656B4B_12</vt:lpwstr>
  </property>
  <property fmtid="{D5CDD505-2E9C-101B-9397-08002B2CF9AE}" pid="3" name="KSOProductBuildVer">
    <vt:lpwstr>2052-12.1.0.17147</vt:lpwstr>
  </property>
</Properties>
</file>