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9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E97-4617-4F96-A702-6A4CC950AC50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8E85-8D06-402E-B0CD-B0EDD1415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07" y="2334641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3600" b="1" kern="120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666" y="1194898"/>
            <a:ext cx="7270159" cy="82185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CN" altLang="en-US" sz="4000" b="1" kern="1200" spc="600" dirty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5999" y="2343268"/>
            <a:ext cx="5514753" cy="82526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63434" r="758" b="7610"/>
          <a:stretch>
            <a:fillRect/>
          </a:stretch>
        </p:blipFill>
        <p:spPr>
          <a:xfrm>
            <a:off x="0" y="1325563"/>
            <a:ext cx="3925888" cy="1430337"/>
          </a:xfrm>
          <a:prstGeom prst="rect">
            <a:avLst/>
          </a:prstGeom>
        </p:spPr>
      </p:pic>
      <p:sp>
        <p:nvSpPr>
          <p:cNvPr id="8" name="菱形 7"/>
          <p:cNvSpPr/>
          <p:nvPr/>
        </p:nvSpPr>
        <p:spPr>
          <a:xfrm>
            <a:off x="3210224" y="1325470"/>
            <a:ext cx="1430462" cy="1430462"/>
          </a:xfrm>
          <a:prstGeom prst="diamond">
            <a:avLst/>
          </a:prstGeom>
          <a:solidFill>
            <a:srgbClr val="05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280835" y="2497680"/>
            <a:ext cx="359851" cy="359851"/>
          </a:xfrm>
          <a:prstGeom prst="diamond">
            <a:avLst/>
          </a:prstGeom>
          <a:solidFill>
            <a:srgbClr val="ED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815666" y="2517233"/>
            <a:ext cx="192867" cy="192867"/>
          </a:xfrm>
          <a:prstGeom prst="diamond">
            <a:avLst/>
          </a:prstGeom>
          <a:solidFill>
            <a:srgbClr val="166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815666" y="2029227"/>
            <a:ext cx="7053061" cy="0"/>
          </a:xfrm>
          <a:prstGeom prst="line">
            <a:avLst/>
          </a:prstGeom>
          <a:ln w="19050">
            <a:solidFill>
              <a:srgbClr val="ED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5" y="265872"/>
            <a:ext cx="1732611" cy="5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507" y="2206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2024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年年中述职汇报</a:t>
            </a:r>
            <a:endParaRPr lang="zh-CN" altLang="en-US" sz="4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66193" y="3421471"/>
            <a:ext cx="5059613" cy="102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部门：信息管理中心     团队：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团队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姓名：陈振州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         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岗位：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程序员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FD7661-826E-4C65-1BC7-B122CF7DA148}"/>
              </a:ext>
            </a:extLst>
          </p:cNvPr>
          <p:cNvGrpSpPr/>
          <p:nvPr/>
        </p:nvGrpSpPr>
        <p:grpSpPr>
          <a:xfrm>
            <a:off x="870923" y="1924159"/>
            <a:ext cx="6122640" cy="3416081"/>
            <a:chOff x="3093744" y="1946909"/>
            <a:chExt cx="6122640" cy="3416081"/>
          </a:xfrm>
        </p:grpSpPr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7F5CFACF-88AE-3B6E-052D-9093AF4CF8DA}"/>
                </a:ext>
              </a:extLst>
            </p:cNvPr>
            <p:cNvSpPr/>
            <p:nvPr/>
          </p:nvSpPr>
          <p:spPr>
            <a:xfrm>
              <a:off x="6737267" y="2381463"/>
              <a:ext cx="393700" cy="2585429"/>
            </a:xfrm>
            <a:custGeom>
              <a:avLst/>
              <a:gdLst>
                <a:gd name="connsiteX0" fmla="*/ 393700 w 393700"/>
                <a:gd name="connsiteY0" fmla="*/ 0 h 1828800"/>
                <a:gd name="connsiteX1" fmla="*/ 0 w 393700"/>
                <a:gd name="connsiteY1" fmla="*/ 0 h 1828800"/>
                <a:gd name="connsiteX2" fmla="*/ 0 w 393700"/>
                <a:gd name="connsiteY2" fmla="*/ 1828800 h 1828800"/>
                <a:gd name="connsiteX3" fmla="*/ 368300 w 393700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828800">
                  <a:moveTo>
                    <a:pt x="3937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8300" y="1828800"/>
                  </a:lnTo>
                </a:path>
              </a:pathLst>
            </a:custGeom>
            <a:solidFill>
              <a:schemeClr val="bg1"/>
            </a:solidFill>
            <a:ln w="28575" cap="rnd">
              <a:solidFill>
                <a:schemeClr val="accent2"/>
              </a:soli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6">
              <a:extLst>
                <a:ext uri="{FF2B5EF4-FFF2-40B4-BE49-F238E27FC236}">
                  <a16:creationId xmlns:a16="http://schemas.microsoft.com/office/drawing/2014/main" id="{0B55CA7C-BAD3-CD92-E137-3B177A183649}"/>
                </a:ext>
              </a:extLst>
            </p:cNvPr>
            <p:cNvSpPr/>
            <p:nvPr/>
          </p:nvSpPr>
          <p:spPr>
            <a:xfrm>
              <a:off x="5932247" y="3593119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40E946B-339D-3859-FF24-C211CD4C796E}"/>
                </a:ext>
              </a:extLst>
            </p:cNvPr>
            <p:cNvGrpSpPr/>
            <p:nvPr/>
          </p:nvGrpSpPr>
          <p:grpSpPr>
            <a:xfrm>
              <a:off x="8400328" y="1946909"/>
              <a:ext cx="816056" cy="869934"/>
              <a:chOff x="4239887" y="3260773"/>
              <a:chExt cx="816056" cy="1380449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CF07BB7-F000-A384-E26C-1BA39463E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accent2"/>
                </a:soli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任意多边形 19">
                <a:extLst>
                  <a:ext uri="{FF2B5EF4-FFF2-40B4-BE49-F238E27FC236}">
                    <a16:creationId xmlns:a16="http://schemas.microsoft.com/office/drawing/2014/main" id="{B52732E4-F9FA-53BF-62B0-6379DC8E2974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solidFill>
                <a:schemeClr val="bg1"/>
              </a:solidFill>
              <a:ln w="28575" cap="rnd">
                <a:solidFill>
                  <a:schemeClr val="accent2"/>
                </a:soli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C957586-D955-CD6E-5B27-77ABD9A9DEE7}"/>
                </a:ext>
              </a:extLst>
            </p:cNvPr>
            <p:cNvCxnSpPr>
              <a:cxnSpLocks/>
            </p:cNvCxnSpPr>
            <p:nvPr/>
          </p:nvCxnSpPr>
          <p:spPr>
            <a:xfrm>
              <a:off x="6218542" y="3675771"/>
              <a:ext cx="928925" cy="0"/>
            </a:xfrm>
            <a:prstGeom prst="straightConnector1">
              <a:avLst/>
            </a:prstGeom>
            <a:solidFill>
              <a:schemeClr val="bg1"/>
            </a:solidFill>
            <a:ln w="28575" cap="rnd">
              <a:solidFill>
                <a:schemeClr val="accent2"/>
              </a:soli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FFF75B1-3FA0-DDA7-0650-1D6859D430B3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32" y="367577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5EE7774-CDE3-698B-1396-F6C93CF1CC86}"/>
                </a:ext>
              </a:extLst>
            </p:cNvPr>
            <p:cNvGrpSpPr/>
            <p:nvPr/>
          </p:nvGrpSpPr>
          <p:grpSpPr>
            <a:xfrm>
              <a:off x="8400328" y="4493056"/>
              <a:ext cx="816056" cy="869934"/>
              <a:chOff x="4239887" y="3260773"/>
              <a:chExt cx="816056" cy="1380449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181535C-8ED6-6C9D-F354-4A37BE482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accent2"/>
                </a:soli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 28">
                <a:extLst>
                  <a:ext uri="{FF2B5EF4-FFF2-40B4-BE49-F238E27FC236}">
                    <a16:creationId xmlns:a16="http://schemas.microsoft.com/office/drawing/2014/main" id="{62764CDE-80B9-365A-2A51-CE71E894BF1C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solidFill>
                <a:schemeClr val="bg1"/>
              </a:solidFill>
              <a:ln w="28575" cap="rnd">
                <a:solidFill>
                  <a:schemeClr val="accent2"/>
                </a:soli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任意多边形 32">
              <a:extLst>
                <a:ext uri="{FF2B5EF4-FFF2-40B4-BE49-F238E27FC236}">
                  <a16:creationId xmlns:a16="http://schemas.microsoft.com/office/drawing/2014/main" id="{4B35BE93-C973-81AE-AD9E-E7D2D5E23D12}"/>
                </a:ext>
              </a:extLst>
            </p:cNvPr>
            <p:cNvSpPr/>
            <p:nvPr/>
          </p:nvSpPr>
          <p:spPr>
            <a:xfrm>
              <a:off x="3093744" y="2630144"/>
              <a:ext cx="2007145" cy="2004113"/>
            </a:xfrm>
            <a:custGeom>
              <a:avLst/>
              <a:gdLst>
                <a:gd name="T0" fmla="*/ 6030 w 6827"/>
                <a:gd name="T1" fmla="*/ 1707 h 6827"/>
                <a:gd name="T2" fmla="*/ 4324 w 6827"/>
                <a:gd name="T3" fmla="*/ 0 h 6827"/>
                <a:gd name="T4" fmla="*/ 0 w 6827"/>
                <a:gd name="T5" fmla="*/ 796 h 6827"/>
                <a:gd name="T6" fmla="*/ 796 w 6827"/>
                <a:gd name="T7" fmla="*/ 5120 h 6827"/>
                <a:gd name="T8" fmla="*/ 2503 w 6827"/>
                <a:gd name="T9" fmla="*/ 6827 h 6827"/>
                <a:gd name="T10" fmla="*/ 6827 w 6827"/>
                <a:gd name="T11" fmla="*/ 6030 h 6827"/>
                <a:gd name="T12" fmla="*/ 6030 w 6827"/>
                <a:gd name="T13" fmla="*/ 2389 h 6827"/>
                <a:gd name="T14" fmla="*/ 6030 w 6827"/>
                <a:gd name="T15" fmla="*/ 2162 h 6827"/>
                <a:gd name="T16" fmla="*/ 4437 w 6827"/>
                <a:gd name="T17" fmla="*/ 1584 h 6827"/>
                <a:gd name="T18" fmla="*/ 4437 w 6827"/>
                <a:gd name="T19" fmla="*/ 569 h 6827"/>
                <a:gd name="T20" fmla="*/ 3982 w 6827"/>
                <a:gd name="T21" fmla="*/ 796 h 6827"/>
                <a:gd name="T22" fmla="*/ 2742 w 6827"/>
                <a:gd name="T23" fmla="*/ 3263 h 6827"/>
                <a:gd name="T24" fmla="*/ 2963 w 6827"/>
                <a:gd name="T25" fmla="*/ 3152 h 6827"/>
                <a:gd name="T26" fmla="*/ 3210 w 6827"/>
                <a:gd name="T27" fmla="*/ 2869 h 6827"/>
                <a:gd name="T28" fmla="*/ 3289 w 6827"/>
                <a:gd name="T29" fmla="*/ 2630 h 6827"/>
                <a:gd name="T30" fmla="*/ 4197 w 6827"/>
                <a:gd name="T31" fmla="*/ 3538 h 6827"/>
                <a:gd name="T32" fmla="*/ 3958 w 6827"/>
                <a:gd name="T33" fmla="*/ 3617 h 6827"/>
                <a:gd name="T34" fmla="*/ 3674 w 6827"/>
                <a:gd name="T35" fmla="*/ 3864 h 6827"/>
                <a:gd name="T36" fmla="*/ 3564 w 6827"/>
                <a:gd name="T37" fmla="*/ 4084 h 6827"/>
                <a:gd name="T38" fmla="*/ 2617 w 6827"/>
                <a:gd name="T39" fmla="*/ 3291 h 6827"/>
                <a:gd name="T40" fmla="*/ 2162 w 6827"/>
                <a:gd name="T41" fmla="*/ 2503 h 6827"/>
                <a:gd name="T42" fmla="*/ 4324 w 6827"/>
                <a:gd name="T43" fmla="*/ 3982 h 6827"/>
                <a:gd name="T44" fmla="*/ 4096 w 6827"/>
                <a:gd name="T45" fmla="*/ 4437 h 6827"/>
                <a:gd name="T46" fmla="*/ 1503 w 6827"/>
                <a:gd name="T47" fmla="*/ 1162 h 6827"/>
                <a:gd name="T48" fmla="*/ 1582 w 6827"/>
                <a:gd name="T49" fmla="*/ 923 h 6827"/>
                <a:gd name="T50" fmla="*/ 3564 w 6827"/>
                <a:gd name="T51" fmla="*/ 1036 h 6827"/>
                <a:gd name="T52" fmla="*/ 3674 w 6827"/>
                <a:gd name="T53" fmla="*/ 1256 h 6827"/>
                <a:gd name="T54" fmla="*/ 3958 w 6827"/>
                <a:gd name="T55" fmla="*/ 1503 h 6827"/>
                <a:gd name="T56" fmla="*/ 4197 w 6827"/>
                <a:gd name="T57" fmla="*/ 1582 h 6827"/>
                <a:gd name="T58" fmla="*/ 2503 w 6827"/>
                <a:gd name="T59" fmla="*/ 1707 h 6827"/>
                <a:gd name="T60" fmla="*/ 569 w 6827"/>
                <a:gd name="T61" fmla="*/ 910 h 6827"/>
                <a:gd name="T62" fmla="*/ 796 w 6827"/>
                <a:gd name="T63" fmla="*/ 683 h 6827"/>
                <a:gd name="T64" fmla="*/ 683 w 6827"/>
                <a:gd name="T65" fmla="*/ 4324 h 6827"/>
                <a:gd name="T66" fmla="*/ 910 w 6827"/>
                <a:gd name="T67" fmla="*/ 4096 h 6827"/>
                <a:gd name="T68" fmla="*/ 1162 w 6827"/>
                <a:gd name="T69" fmla="*/ 3617 h 6827"/>
                <a:gd name="T70" fmla="*/ 923 w 6827"/>
                <a:gd name="T71" fmla="*/ 3538 h 6827"/>
                <a:gd name="T72" fmla="*/ 1036 w 6827"/>
                <a:gd name="T73" fmla="*/ 1556 h 6827"/>
                <a:gd name="T74" fmla="*/ 1256 w 6827"/>
                <a:gd name="T75" fmla="*/ 1446 h 6827"/>
                <a:gd name="T76" fmla="*/ 2389 w 6827"/>
                <a:gd name="T77" fmla="*/ 3290 h 6827"/>
                <a:gd name="T78" fmla="*/ 1556 w 6827"/>
                <a:gd name="T79" fmla="*/ 4084 h 6827"/>
                <a:gd name="T80" fmla="*/ 1446 w 6827"/>
                <a:gd name="T81" fmla="*/ 3864 h 6827"/>
                <a:gd name="T82" fmla="*/ 1584 w 6827"/>
                <a:gd name="T83" fmla="*/ 4437 h 6827"/>
                <a:gd name="T84" fmla="*/ 1382 w 6827"/>
                <a:gd name="T85" fmla="*/ 4862 h 6827"/>
                <a:gd name="T86" fmla="*/ 2162 w 6827"/>
                <a:gd name="T87" fmla="*/ 6030 h 6827"/>
                <a:gd name="T88" fmla="*/ 5381 w 6827"/>
                <a:gd name="T89" fmla="*/ 5571 h 6827"/>
                <a:gd name="T90" fmla="*/ 5271 w 6827"/>
                <a:gd name="T91" fmla="*/ 5791 h 6827"/>
                <a:gd name="T92" fmla="*/ 3289 w 6827"/>
                <a:gd name="T93" fmla="*/ 5904 h 6827"/>
                <a:gd name="T94" fmla="*/ 3210 w 6827"/>
                <a:gd name="T95" fmla="*/ 5665 h 6827"/>
                <a:gd name="T96" fmla="*/ 2963 w 6827"/>
                <a:gd name="T97" fmla="*/ 5381 h 6827"/>
                <a:gd name="T98" fmla="*/ 2742 w 6827"/>
                <a:gd name="T99" fmla="*/ 5271 h 6827"/>
                <a:gd name="T100" fmla="*/ 3536 w 6827"/>
                <a:gd name="T101" fmla="*/ 4437 h 6827"/>
                <a:gd name="T102" fmla="*/ 5381 w 6827"/>
                <a:gd name="T103" fmla="*/ 5571 h 6827"/>
                <a:gd name="T104" fmla="*/ 4960 w 6827"/>
                <a:gd name="T105" fmla="*/ 4800 h 6827"/>
                <a:gd name="T106" fmla="*/ 5242 w 6827"/>
                <a:gd name="T107" fmla="*/ 2617 h 6827"/>
                <a:gd name="T108" fmla="*/ 5315 w 6827"/>
                <a:gd name="T109" fmla="*/ 2850 h 6827"/>
                <a:gd name="T110" fmla="*/ 5467 w 6827"/>
                <a:gd name="T111" fmla="*/ 3066 h 6827"/>
                <a:gd name="T112" fmla="*/ 5664 w 6827"/>
                <a:gd name="T113" fmla="*/ 3210 h 6827"/>
                <a:gd name="T114" fmla="*/ 5904 w 6827"/>
                <a:gd name="T115" fmla="*/ 3289 h 6827"/>
                <a:gd name="T116" fmla="*/ 5791 w 6827"/>
                <a:gd name="T117" fmla="*/ 5271 h 6827"/>
                <a:gd name="T118" fmla="*/ 6030 w 6827"/>
                <a:gd name="T119" fmla="*/ 5916 h 6827"/>
                <a:gd name="T120" fmla="*/ 6030 w 6827"/>
                <a:gd name="T121" fmla="*/ 5689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27" h="6827">
                  <a:moveTo>
                    <a:pt x="6144" y="5243"/>
                  </a:moveTo>
                  <a:lnTo>
                    <a:pt x="6144" y="3290"/>
                  </a:lnTo>
                  <a:cubicBezTo>
                    <a:pt x="6529" y="3235"/>
                    <a:pt x="6827" y="2903"/>
                    <a:pt x="6827" y="2503"/>
                  </a:cubicBezTo>
                  <a:cubicBezTo>
                    <a:pt x="6827" y="2064"/>
                    <a:pt x="6469" y="1707"/>
                    <a:pt x="6030" y="1707"/>
                  </a:cubicBezTo>
                  <a:cubicBezTo>
                    <a:pt x="5881" y="1707"/>
                    <a:pt x="5742" y="1749"/>
                    <a:pt x="5622" y="1820"/>
                  </a:cubicBezTo>
                  <a:lnTo>
                    <a:pt x="5006" y="1204"/>
                  </a:lnTo>
                  <a:cubicBezTo>
                    <a:pt x="5078" y="1085"/>
                    <a:pt x="5120" y="946"/>
                    <a:pt x="5120" y="796"/>
                  </a:cubicBezTo>
                  <a:cubicBezTo>
                    <a:pt x="5120" y="357"/>
                    <a:pt x="4763" y="0"/>
                    <a:pt x="4324" y="0"/>
                  </a:cubicBezTo>
                  <a:cubicBezTo>
                    <a:pt x="3923" y="0"/>
                    <a:pt x="3592" y="297"/>
                    <a:pt x="3536" y="683"/>
                  </a:cubicBezTo>
                  <a:lnTo>
                    <a:pt x="1584" y="683"/>
                  </a:lnTo>
                  <a:cubicBezTo>
                    <a:pt x="1528" y="297"/>
                    <a:pt x="1197" y="0"/>
                    <a:pt x="796" y="0"/>
                  </a:cubicBezTo>
                  <a:cubicBezTo>
                    <a:pt x="357" y="0"/>
                    <a:pt x="0" y="357"/>
                    <a:pt x="0" y="796"/>
                  </a:cubicBezTo>
                  <a:cubicBezTo>
                    <a:pt x="0" y="1197"/>
                    <a:pt x="297" y="1528"/>
                    <a:pt x="683" y="1584"/>
                  </a:cubicBezTo>
                  <a:lnTo>
                    <a:pt x="683" y="3536"/>
                  </a:lnTo>
                  <a:cubicBezTo>
                    <a:pt x="297" y="3592"/>
                    <a:pt x="0" y="3923"/>
                    <a:pt x="0" y="4324"/>
                  </a:cubicBezTo>
                  <a:cubicBezTo>
                    <a:pt x="0" y="4763"/>
                    <a:pt x="357" y="5120"/>
                    <a:pt x="796" y="5120"/>
                  </a:cubicBezTo>
                  <a:cubicBezTo>
                    <a:pt x="946" y="5120"/>
                    <a:pt x="1085" y="5078"/>
                    <a:pt x="1204" y="5006"/>
                  </a:cubicBezTo>
                  <a:lnTo>
                    <a:pt x="1820" y="5622"/>
                  </a:lnTo>
                  <a:cubicBezTo>
                    <a:pt x="1749" y="5742"/>
                    <a:pt x="1707" y="5881"/>
                    <a:pt x="1707" y="6030"/>
                  </a:cubicBezTo>
                  <a:cubicBezTo>
                    <a:pt x="1707" y="6469"/>
                    <a:pt x="2064" y="6827"/>
                    <a:pt x="2503" y="6827"/>
                  </a:cubicBezTo>
                  <a:cubicBezTo>
                    <a:pt x="2903" y="6827"/>
                    <a:pt x="3235" y="6529"/>
                    <a:pt x="3290" y="6144"/>
                  </a:cubicBezTo>
                  <a:lnTo>
                    <a:pt x="5243" y="6144"/>
                  </a:lnTo>
                  <a:cubicBezTo>
                    <a:pt x="5298" y="6529"/>
                    <a:pt x="5630" y="6827"/>
                    <a:pt x="6030" y="6827"/>
                  </a:cubicBezTo>
                  <a:cubicBezTo>
                    <a:pt x="6469" y="6827"/>
                    <a:pt x="6827" y="6469"/>
                    <a:pt x="6827" y="6030"/>
                  </a:cubicBezTo>
                  <a:cubicBezTo>
                    <a:pt x="6827" y="5630"/>
                    <a:pt x="6529" y="5298"/>
                    <a:pt x="6144" y="5243"/>
                  </a:cubicBezTo>
                  <a:close/>
                  <a:moveTo>
                    <a:pt x="6030" y="2162"/>
                  </a:moveTo>
                  <a:cubicBezTo>
                    <a:pt x="6093" y="2162"/>
                    <a:pt x="6144" y="2213"/>
                    <a:pt x="6144" y="2276"/>
                  </a:cubicBezTo>
                  <a:cubicBezTo>
                    <a:pt x="6144" y="2338"/>
                    <a:pt x="6093" y="2389"/>
                    <a:pt x="6030" y="2389"/>
                  </a:cubicBezTo>
                  <a:cubicBezTo>
                    <a:pt x="5967" y="2389"/>
                    <a:pt x="5916" y="2440"/>
                    <a:pt x="5916" y="2503"/>
                  </a:cubicBezTo>
                  <a:cubicBezTo>
                    <a:pt x="5916" y="2566"/>
                    <a:pt x="5866" y="2617"/>
                    <a:pt x="5803" y="2617"/>
                  </a:cubicBezTo>
                  <a:cubicBezTo>
                    <a:pt x="5740" y="2617"/>
                    <a:pt x="5689" y="2566"/>
                    <a:pt x="5689" y="2503"/>
                  </a:cubicBezTo>
                  <a:cubicBezTo>
                    <a:pt x="5689" y="2315"/>
                    <a:pt x="5842" y="2162"/>
                    <a:pt x="6030" y="2162"/>
                  </a:cubicBezTo>
                  <a:close/>
                  <a:moveTo>
                    <a:pt x="5445" y="1965"/>
                  </a:moveTo>
                  <a:cubicBezTo>
                    <a:pt x="5339" y="2080"/>
                    <a:pt x="5266" y="2227"/>
                    <a:pt x="5243" y="2389"/>
                  </a:cubicBezTo>
                  <a:lnTo>
                    <a:pt x="4437" y="2389"/>
                  </a:lnTo>
                  <a:lnTo>
                    <a:pt x="4437" y="1584"/>
                  </a:lnTo>
                  <a:cubicBezTo>
                    <a:pt x="4600" y="1560"/>
                    <a:pt x="4746" y="1488"/>
                    <a:pt x="4862" y="1382"/>
                  </a:cubicBezTo>
                  <a:lnTo>
                    <a:pt x="5445" y="1965"/>
                  </a:lnTo>
                  <a:close/>
                  <a:moveTo>
                    <a:pt x="4324" y="455"/>
                  </a:moveTo>
                  <a:cubicBezTo>
                    <a:pt x="4386" y="455"/>
                    <a:pt x="4437" y="506"/>
                    <a:pt x="4437" y="569"/>
                  </a:cubicBezTo>
                  <a:cubicBezTo>
                    <a:pt x="4437" y="632"/>
                    <a:pt x="4386" y="683"/>
                    <a:pt x="4324" y="683"/>
                  </a:cubicBezTo>
                  <a:cubicBezTo>
                    <a:pt x="4261" y="683"/>
                    <a:pt x="4210" y="734"/>
                    <a:pt x="4210" y="796"/>
                  </a:cubicBezTo>
                  <a:cubicBezTo>
                    <a:pt x="4210" y="859"/>
                    <a:pt x="4159" y="910"/>
                    <a:pt x="4096" y="910"/>
                  </a:cubicBezTo>
                  <a:cubicBezTo>
                    <a:pt x="4033" y="910"/>
                    <a:pt x="3982" y="859"/>
                    <a:pt x="3982" y="796"/>
                  </a:cubicBezTo>
                  <a:cubicBezTo>
                    <a:pt x="3982" y="608"/>
                    <a:pt x="4135" y="455"/>
                    <a:pt x="4324" y="455"/>
                  </a:cubicBezTo>
                  <a:close/>
                  <a:moveTo>
                    <a:pt x="2617" y="3291"/>
                  </a:moveTo>
                  <a:cubicBezTo>
                    <a:pt x="2621" y="3291"/>
                    <a:pt x="2625" y="3289"/>
                    <a:pt x="2630" y="3289"/>
                  </a:cubicBezTo>
                  <a:cubicBezTo>
                    <a:pt x="2668" y="3282"/>
                    <a:pt x="2706" y="3274"/>
                    <a:pt x="2742" y="3263"/>
                  </a:cubicBezTo>
                  <a:cubicBezTo>
                    <a:pt x="2744" y="3262"/>
                    <a:pt x="2746" y="3261"/>
                    <a:pt x="2749" y="3260"/>
                  </a:cubicBezTo>
                  <a:cubicBezTo>
                    <a:pt x="2784" y="3249"/>
                    <a:pt x="2818" y="3235"/>
                    <a:pt x="2851" y="3219"/>
                  </a:cubicBezTo>
                  <a:cubicBezTo>
                    <a:pt x="2857" y="3216"/>
                    <a:pt x="2863" y="3213"/>
                    <a:pt x="2869" y="3210"/>
                  </a:cubicBezTo>
                  <a:cubicBezTo>
                    <a:pt x="2901" y="3193"/>
                    <a:pt x="2933" y="3174"/>
                    <a:pt x="2963" y="3152"/>
                  </a:cubicBezTo>
                  <a:cubicBezTo>
                    <a:pt x="2969" y="3148"/>
                    <a:pt x="2974" y="3144"/>
                    <a:pt x="2980" y="3140"/>
                  </a:cubicBezTo>
                  <a:cubicBezTo>
                    <a:pt x="3040" y="3094"/>
                    <a:pt x="3094" y="3040"/>
                    <a:pt x="3140" y="2980"/>
                  </a:cubicBezTo>
                  <a:cubicBezTo>
                    <a:pt x="3144" y="2974"/>
                    <a:pt x="3148" y="2969"/>
                    <a:pt x="3152" y="2963"/>
                  </a:cubicBezTo>
                  <a:cubicBezTo>
                    <a:pt x="3174" y="2933"/>
                    <a:pt x="3193" y="2901"/>
                    <a:pt x="3210" y="2869"/>
                  </a:cubicBezTo>
                  <a:cubicBezTo>
                    <a:pt x="3213" y="2863"/>
                    <a:pt x="3216" y="2857"/>
                    <a:pt x="3219" y="2851"/>
                  </a:cubicBezTo>
                  <a:cubicBezTo>
                    <a:pt x="3235" y="2818"/>
                    <a:pt x="3249" y="2784"/>
                    <a:pt x="3260" y="2749"/>
                  </a:cubicBezTo>
                  <a:cubicBezTo>
                    <a:pt x="3261" y="2746"/>
                    <a:pt x="3262" y="2744"/>
                    <a:pt x="3263" y="2742"/>
                  </a:cubicBezTo>
                  <a:cubicBezTo>
                    <a:pt x="3274" y="2706"/>
                    <a:pt x="3282" y="2668"/>
                    <a:pt x="3289" y="2630"/>
                  </a:cubicBezTo>
                  <a:cubicBezTo>
                    <a:pt x="3289" y="2625"/>
                    <a:pt x="3291" y="2621"/>
                    <a:pt x="3291" y="2617"/>
                  </a:cubicBezTo>
                  <a:lnTo>
                    <a:pt x="4210" y="2617"/>
                  </a:lnTo>
                  <a:lnTo>
                    <a:pt x="4210" y="3535"/>
                  </a:lnTo>
                  <a:cubicBezTo>
                    <a:pt x="4205" y="3536"/>
                    <a:pt x="4201" y="3537"/>
                    <a:pt x="4197" y="3538"/>
                  </a:cubicBezTo>
                  <a:cubicBezTo>
                    <a:pt x="4158" y="3544"/>
                    <a:pt x="4121" y="3552"/>
                    <a:pt x="4084" y="3564"/>
                  </a:cubicBezTo>
                  <a:cubicBezTo>
                    <a:pt x="4082" y="3565"/>
                    <a:pt x="4080" y="3566"/>
                    <a:pt x="4078" y="3566"/>
                  </a:cubicBezTo>
                  <a:cubicBezTo>
                    <a:pt x="4043" y="3578"/>
                    <a:pt x="4009" y="3592"/>
                    <a:pt x="3976" y="3608"/>
                  </a:cubicBezTo>
                  <a:cubicBezTo>
                    <a:pt x="3970" y="3611"/>
                    <a:pt x="3964" y="3614"/>
                    <a:pt x="3958" y="3617"/>
                  </a:cubicBezTo>
                  <a:cubicBezTo>
                    <a:pt x="3925" y="3634"/>
                    <a:pt x="3894" y="3653"/>
                    <a:pt x="3864" y="3674"/>
                  </a:cubicBezTo>
                  <a:cubicBezTo>
                    <a:pt x="3858" y="3678"/>
                    <a:pt x="3853" y="3683"/>
                    <a:pt x="3847" y="3687"/>
                  </a:cubicBezTo>
                  <a:cubicBezTo>
                    <a:pt x="3786" y="3732"/>
                    <a:pt x="3732" y="3786"/>
                    <a:pt x="3687" y="3847"/>
                  </a:cubicBezTo>
                  <a:cubicBezTo>
                    <a:pt x="3683" y="3853"/>
                    <a:pt x="3678" y="3858"/>
                    <a:pt x="3674" y="3864"/>
                  </a:cubicBezTo>
                  <a:cubicBezTo>
                    <a:pt x="3653" y="3894"/>
                    <a:pt x="3634" y="3925"/>
                    <a:pt x="3617" y="3958"/>
                  </a:cubicBezTo>
                  <a:cubicBezTo>
                    <a:pt x="3614" y="3964"/>
                    <a:pt x="3611" y="3970"/>
                    <a:pt x="3608" y="3976"/>
                  </a:cubicBezTo>
                  <a:cubicBezTo>
                    <a:pt x="3592" y="4009"/>
                    <a:pt x="3578" y="4043"/>
                    <a:pt x="3566" y="4078"/>
                  </a:cubicBezTo>
                  <a:cubicBezTo>
                    <a:pt x="3566" y="4080"/>
                    <a:pt x="3565" y="4082"/>
                    <a:pt x="3564" y="4084"/>
                  </a:cubicBezTo>
                  <a:cubicBezTo>
                    <a:pt x="3552" y="4121"/>
                    <a:pt x="3544" y="4158"/>
                    <a:pt x="3538" y="4197"/>
                  </a:cubicBezTo>
                  <a:cubicBezTo>
                    <a:pt x="3537" y="4201"/>
                    <a:pt x="3536" y="4205"/>
                    <a:pt x="3535" y="4210"/>
                  </a:cubicBezTo>
                  <a:lnTo>
                    <a:pt x="2617" y="4210"/>
                  </a:lnTo>
                  <a:lnTo>
                    <a:pt x="2617" y="3291"/>
                  </a:lnTo>
                  <a:close/>
                  <a:moveTo>
                    <a:pt x="2503" y="2389"/>
                  </a:moveTo>
                  <a:cubicBezTo>
                    <a:pt x="2440" y="2389"/>
                    <a:pt x="2389" y="2440"/>
                    <a:pt x="2389" y="2503"/>
                  </a:cubicBezTo>
                  <a:cubicBezTo>
                    <a:pt x="2389" y="2566"/>
                    <a:pt x="2338" y="2617"/>
                    <a:pt x="2276" y="2617"/>
                  </a:cubicBezTo>
                  <a:cubicBezTo>
                    <a:pt x="2213" y="2617"/>
                    <a:pt x="2162" y="2566"/>
                    <a:pt x="2162" y="2503"/>
                  </a:cubicBezTo>
                  <a:cubicBezTo>
                    <a:pt x="2162" y="2315"/>
                    <a:pt x="2315" y="2162"/>
                    <a:pt x="2503" y="2162"/>
                  </a:cubicBezTo>
                  <a:cubicBezTo>
                    <a:pt x="2566" y="2162"/>
                    <a:pt x="2617" y="2213"/>
                    <a:pt x="2617" y="2276"/>
                  </a:cubicBezTo>
                  <a:cubicBezTo>
                    <a:pt x="2617" y="2338"/>
                    <a:pt x="2566" y="2389"/>
                    <a:pt x="2503" y="2389"/>
                  </a:cubicBezTo>
                  <a:close/>
                  <a:moveTo>
                    <a:pt x="4324" y="3982"/>
                  </a:moveTo>
                  <a:cubicBezTo>
                    <a:pt x="4386" y="3982"/>
                    <a:pt x="4437" y="4033"/>
                    <a:pt x="4437" y="4096"/>
                  </a:cubicBezTo>
                  <a:cubicBezTo>
                    <a:pt x="4437" y="4159"/>
                    <a:pt x="4386" y="4210"/>
                    <a:pt x="4324" y="4210"/>
                  </a:cubicBezTo>
                  <a:cubicBezTo>
                    <a:pt x="4261" y="4210"/>
                    <a:pt x="4210" y="4261"/>
                    <a:pt x="4210" y="4324"/>
                  </a:cubicBezTo>
                  <a:cubicBezTo>
                    <a:pt x="4210" y="4386"/>
                    <a:pt x="4159" y="4437"/>
                    <a:pt x="4096" y="4437"/>
                  </a:cubicBezTo>
                  <a:cubicBezTo>
                    <a:pt x="4033" y="4437"/>
                    <a:pt x="3982" y="4386"/>
                    <a:pt x="3982" y="4324"/>
                  </a:cubicBezTo>
                  <a:cubicBezTo>
                    <a:pt x="3982" y="4135"/>
                    <a:pt x="4135" y="3982"/>
                    <a:pt x="4324" y="3982"/>
                  </a:cubicBezTo>
                  <a:close/>
                  <a:moveTo>
                    <a:pt x="1446" y="1256"/>
                  </a:moveTo>
                  <a:cubicBezTo>
                    <a:pt x="1467" y="1226"/>
                    <a:pt x="1486" y="1195"/>
                    <a:pt x="1503" y="1162"/>
                  </a:cubicBezTo>
                  <a:cubicBezTo>
                    <a:pt x="1506" y="1156"/>
                    <a:pt x="1509" y="1150"/>
                    <a:pt x="1512" y="1144"/>
                  </a:cubicBezTo>
                  <a:cubicBezTo>
                    <a:pt x="1528" y="1111"/>
                    <a:pt x="1542" y="1077"/>
                    <a:pt x="1554" y="1042"/>
                  </a:cubicBezTo>
                  <a:cubicBezTo>
                    <a:pt x="1554" y="1040"/>
                    <a:pt x="1555" y="1038"/>
                    <a:pt x="1556" y="1036"/>
                  </a:cubicBezTo>
                  <a:cubicBezTo>
                    <a:pt x="1568" y="999"/>
                    <a:pt x="1576" y="962"/>
                    <a:pt x="1582" y="923"/>
                  </a:cubicBezTo>
                  <a:cubicBezTo>
                    <a:pt x="1583" y="919"/>
                    <a:pt x="1584" y="915"/>
                    <a:pt x="1585" y="910"/>
                  </a:cubicBezTo>
                  <a:lnTo>
                    <a:pt x="3535" y="910"/>
                  </a:lnTo>
                  <a:cubicBezTo>
                    <a:pt x="3536" y="915"/>
                    <a:pt x="3537" y="919"/>
                    <a:pt x="3538" y="923"/>
                  </a:cubicBezTo>
                  <a:cubicBezTo>
                    <a:pt x="3544" y="962"/>
                    <a:pt x="3552" y="999"/>
                    <a:pt x="3564" y="1036"/>
                  </a:cubicBezTo>
                  <a:cubicBezTo>
                    <a:pt x="3565" y="1038"/>
                    <a:pt x="3566" y="1040"/>
                    <a:pt x="3566" y="1042"/>
                  </a:cubicBezTo>
                  <a:cubicBezTo>
                    <a:pt x="3578" y="1077"/>
                    <a:pt x="3592" y="1111"/>
                    <a:pt x="3608" y="1144"/>
                  </a:cubicBezTo>
                  <a:cubicBezTo>
                    <a:pt x="3611" y="1150"/>
                    <a:pt x="3614" y="1156"/>
                    <a:pt x="3617" y="1162"/>
                  </a:cubicBezTo>
                  <a:cubicBezTo>
                    <a:pt x="3634" y="1195"/>
                    <a:pt x="3653" y="1226"/>
                    <a:pt x="3674" y="1256"/>
                  </a:cubicBezTo>
                  <a:cubicBezTo>
                    <a:pt x="3678" y="1262"/>
                    <a:pt x="3683" y="1267"/>
                    <a:pt x="3687" y="1273"/>
                  </a:cubicBezTo>
                  <a:cubicBezTo>
                    <a:pt x="3732" y="1334"/>
                    <a:pt x="3786" y="1388"/>
                    <a:pt x="3847" y="1433"/>
                  </a:cubicBezTo>
                  <a:cubicBezTo>
                    <a:pt x="3853" y="1437"/>
                    <a:pt x="3858" y="1442"/>
                    <a:pt x="3864" y="1446"/>
                  </a:cubicBezTo>
                  <a:cubicBezTo>
                    <a:pt x="3894" y="1467"/>
                    <a:pt x="3925" y="1486"/>
                    <a:pt x="3958" y="1503"/>
                  </a:cubicBezTo>
                  <a:cubicBezTo>
                    <a:pt x="3964" y="1506"/>
                    <a:pt x="3970" y="1509"/>
                    <a:pt x="3976" y="1512"/>
                  </a:cubicBezTo>
                  <a:cubicBezTo>
                    <a:pt x="4009" y="1528"/>
                    <a:pt x="4043" y="1542"/>
                    <a:pt x="4078" y="1554"/>
                  </a:cubicBezTo>
                  <a:cubicBezTo>
                    <a:pt x="4080" y="1554"/>
                    <a:pt x="4082" y="1555"/>
                    <a:pt x="4084" y="1556"/>
                  </a:cubicBezTo>
                  <a:cubicBezTo>
                    <a:pt x="4121" y="1568"/>
                    <a:pt x="4158" y="1576"/>
                    <a:pt x="4197" y="1582"/>
                  </a:cubicBezTo>
                  <a:cubicBezTo>
                    <a:pt x="4201" y="1583"/>
                    <a:pt x="4205" y="1584"/>
                    <a:pt x="4210" y="1585"/>
                  </a:cubicBezTo>
                  <a:lnTo>
                    <a:pt x="4210" y="2389"/>
                  </a:lnTo>
                  <a:lnTo>
                    <a:pt x="3290" y="2389"/>
                  </a:lnTo>
                  <a:cubicBezTo>
                    <a:pt x="3235" y="2004"/>
                    <a:pt x="2904" y="1707"/>
                    <a:pt x="2503" y="1707"/>
                  </a:cubicBezTo>
                  <a:cubicBezTo>
                    <a:pt x="2324" y="1707"/>
                    <a:pt x="2160" y="1767"/>
                    <a:pt x="2027" y="1866"/>
                  </a:cubicBezTo>
                  <a:lnTo>
                    <a:pt x="1434" y="1273"/>
                  </a:lnTo>
                  <a:cubicBezTo>
                    <a:pt x="1438" y="1267"/>
                    <a:pt x="1442" y="1262"/>
                    <a:pt x="1446" y="1256"/>
                  </a:cubicBezTo>
                  <a:close/>
                  <a:moveTo>
                    <a:pt x="569" y="910"/>
                  </a:moveTo>
                  <a:cubicBezTo>
                    <a:pt x="506" y="910"/>
                    <a:pt x="455" y="859"/>
                    <a:pt x="455" y="796"/>
                  </a:cubicBezTo>
                  <a:cubicBezTo>
                    <a:pt x="455" y="608"/>
                    <a:pt x="608" y="455"/>
                    <a:pt x="796" y="455"/>
                  </a:cubicBezTo>
                  <a:cubicBezTo>
                    <a:pt x="859" y="455"/>
                    <a:pt x="910" y="506"/>
                    <a:pt x="910" y="569"/>
                  </a:cubicBezTo>
                  <a:cubicBezTo>
                    <a:pt x="910" y="632"/>
                    <a:pt x="859" y="683"/>
                    <a:pt x="796" y="683"/>
                  </a:cubicBezTo>
                  <a:cubicBezTo>
                    <a:pt x="734" y="683"/>
                    <a:pt x="683" y="734"/>
                    <a:pt x="683" y="796"/>
                  </a:cubicBezTo>
                  <a:cubicBezTo>
                    <a:pt x="683" y="859"/>
                    <a:pt x="632" y="910"/>
                    <a:pt x="569" y="910"/>
                  </a:cubicBezTo>
                  <a:close/>
                  <a:moveTo>
                    <a:pt x="796" y="4210"/>
                  </a:moveTo>
                  <a:cubicBezTo>
                    <a:pt x="734" y="4210"/>
                    <a:pt x="683" y="4261"/>
                    <a:pt x="683" y="4324"/>
                  </a:cubicBezTo>
                  <a:cubicBezTo>
                    <a:pt x="683" y="4386"/>
                    <a:pt x="632" y="4437"/>
                    <a:pt x="569" y="4437"/>
                  </a:cubicBezTo>
                  <a:cubicBezTo>
                    <a:pt x="506" y="4437"/>
                    <a:pt x="455" y="4386"/>
                    <a:pt x="455" y="4324"/>
                  </a:cubicBezTo>
                  <a:cubicBezTo>
                    <a:pt x="455" y="4135"/>
                    <a:pt x="608" y="3982"/>
                    <a:pt x="796" y="3982"/>
                  </a:cubicBezTo>
                  <a:cubicBezTo>
                    <a:pt x="859" y="3982"/>
                    <a:pt x="910" y="4033"/>
                    <a:pt x="910" y="4096"/>
                  </a:cubicBezTo>
                  <a:cubicBezTo>
                    <a:pt x="910" y="4159"/>
                    <a:pt x="859" y="4210"/>
                    <a:pt x="796" y="4210"/>
                  </a:cubicBezTo>
                  <a:close/>
                  <a:moveTo>
                    <a:pt x="1273" y="3687"/>
                  </a:moveTo>
                  <a:cubicBezTo>
                    <a:pt x="1267" y="3683"/>
                    <a:pt x="1262" y="3678"/>
                    <a:pt x="1256" y="3674"/>
                  </a:cubicBezTo>
                  <a:cubicBezTo>
                    <a:pt x="1226" y="3653"/>
                    <a:pt x="1195" y="3634"/>
                    <a:pt x="1162" y="3617"/>
                  </a:cubicBezTo>
                  <a:cubicBezTo>
                    <a:pt x="1156" y="3614"/>
                    <a:pt x="1150" y="3611"/>
                    <a:pt x="1144" y="3608"/>
                  </a:cubicBezTo>
                  <a:cubicBezTo>
                    <a:pt x="1111" y="3592"/>
                    <a:pt x="1077" y="3578"/>
                    <a:pt x="1042" y="3566"/>
                  </a:cubicBezTo>
                  <a:cubicBezTo>
                    <a:pt x="1040" y="3566"/>
                    <a:pt x="1038" y="3565"/>
                    <a:pt x="1036" y="3564"/>
                  </a:cubicBezTo>
                  <a:cubicBezTo>
                    <a:pt x="999" y="3552"/>
                    <a:pt x="962" y="3544"/>
                    <a:pt x="923" y="3538"/>
                  </a:cubicBezTo>
                  <a:cubicBezTo>
                    <a:pt x="919" y="3537"/>
                    <a:pt x="915" y="3536"/>
                    <a:pt x="910" y="3535"/>
                  </a:cubicBezTo>
                  <a:lnTo>
                    <a:pt x="910" y="1585"/>
                  </a:lnTo>
                  <a:cubicBezTo>
                    <a:pt x="915" y="1584"/>
                    <a:pt x="919" y="1583"/>
                    <a:pt x="923" y="1582"/>
                  </a:cubicBezTo>
                  <a:cubicBezTo>
                    <a:pt x="962" y="1576"/>
                    <a:pt x="999" y="1568"/>
                    <a:pt x="1036" y="1556"/>
                  </a:cubicBezTo>
                  <a:cubicBezTo>
                    <a:pt x="1038" y="1555"/>
                    <a:pt x="1040" y="1554"/>
                    <a:pt x="1042" y="1554"/>
                  </a:cubicBezTo>
                  <a:cubicBezTo>
                    <a:pt x="1077" y="1542"/>
                    <a:pt x="1111" y="1528"/>
                    <a:pt x="1144" y="1512"/>
                  </a:cubicBezTo>
                  <a:cubicBezTo>
                    <a:pt x="1150" y="1509"/>
                    <a:pt x="1156" y="1506"/>
                    <a:pt x="1162" y="1503"/>
                  </a:cubicBezTo>
                  <a:cubicBezTo>
                    <a:pt x="1195" y="1486"/>
                    <a:pt x="1226" y="1467"/>
                    <a:pt x="1256" y="1446"/>
                  </a:cubicBezTo>
                  <a:cubicBezTo>
                    <a:pt x="1262" y="1442"/>
                    <a:pt x="1267" y="1438"/>
                    <a:pt x="1273" y="1433"/>
                  </a:cubicBezTo>
                  <a:lnTo>
                    <a:pt x="1866" y="2027"/>
                  </a:lnTo>
                  <a:cubicBezTo>
                    <a:pt x="1767" y="2160"/>
                    <a:pt x="1707" y="2324"/>
                    <a:pt x="1707" y="2503"/>
                  </a:cubicBezTo>
                  <a:cubicBezTo>
                    <a:pt x="1707" y="2903"/>
                    <a:pt x="2004" y="3235"/>
                    <a:pt x="2389" y="3290"/>
                  </a:cubicBezTo>
                  <a:lnTo>
                    <a:pt x="2389" y="4210"/>
                  </a:lnTo>
                  <a:lnTo>
                    <a:pt x="1585" y="4210"/>
                  </a:lnTo>
                  <a:cubicBezTo>
                    <a:pt x="1584" y="4205"/>
                    <a:pt x="1583" y="4201"/>
                    <a:pt x="1582" y="4197"/>
                  </a:cubicBezTo>
                  <a:cubicBezTo>
                    <a:pt x="1576" y="4158"/>
                    <a:pt x="1568" y="4121"/>
                    <a:pt x="1556" y="4084"/>
                  </a:cubicBezTo>
                  <a:cubicBezTo>
                    <a:pt x="1555" y="4082"/>
                    <a:pt x="1554" y="4080"/>
                    <a:pt x="1554" y="4078"/>
                  </a:cubicBezTo>
                  <a:cubicBezTo>
                    <a:pt x="1542" y="4043"/>
                    <a:pt x="1528" y="4009"/>
                    <a:pt x="1512" y="3976"/>
                  </a:cubicBezTo>
                  <a:cubicBezTo>
                    <a:pt x="1509" y="3970"/>
                    <a:pt x="1506" y="3964"/>
                    <a:pt x="1503" y="3958"/>
                  </a:cubicBezTo>
                  <a:cubicBezTo>
                    <a:pt x="1486" y="3925"/>
                    <a:pt x="1467" y="3894"/>
                    <a:pt x="1446" y="3864"/>
                  </a:cubicBezTo>
                  <a:cubicBezTo>
                    <a:pt x="1442" y="3858"/>
                    <a:pt x="1437" y="3853"/>
                    <a:pt x="1433" y="3847"/>
                  </a:cubicBezTo>
                  <a:cubicBezTo>
                    <a:pt x="1388" y="3786"/>
                    <a:pt x="1334" y="3732"/>
                    <a:pt x="1273" y="3687"/>
                  </a:cubicBezTo>
                  <a:close/>
                  <a:moveTo>
                    <a:pt x="1382" y="4862"/>
                  </a:moveTo>
                  <a:cubicBezTo>
                    <a:pt x="1488" y="4746"/>
                    <a:pt x="1560" y="4600"/>
                    <a:pt x="1584" y="4437"/>
                  </a:cubicBezTo>
                  <a:lnTo>
                    <a:pt x="2389" y="4437"/>
                  </a:lnTo>
                  <a:lnTo>
                    <a:pt x="2389" y="5243"/>
                  </a:lnTo>
                  <a:cubicBezTo>
                    <a:pt x="2227" y="5266"/>
                    <a:pt x="2080" y="5339"/>
                    <a:pt x="1965" y="5445"/>
                  </a:cubicBezTo>
                  <a:lnTo>
                    <a:pt x="1382" y="4862"/>
                  </a:lnTo>
                  <a:close/>
                  <a:moveTo>
                    <a:pt x="2503" y="5916"/>
                  </a:moveTo>
                  <a:cubicBezTo>
                    <a:pt x="2440" y="5916"/>
                    <a:pt x="2389" y="5968"/>
                    <a:pt x="2389" y="6030"/>
                  </a:cubicBezTo>
                  <a:cubicBezTo>
                    <a:pt x="2389" y="6093"/>
                    <a:pt x="2338" y="6144"/>
                    <a:pt x="2276" y="6144"/>
                  </a:cubicBezTo>
                  <a:cubicBezTo>
                    <a:pt x="2213" y="6144"/>
                    <a:pt x="2162" y="6093"/>
                    <a:pt x="2162" y="6030"/>
                  </a:cubicBezTo>
                  <a:cubicBezTo>
                    <a:pt x="2162" y="5842"/>
                    <a:pt x="2315" y="5689"/>
                    <a:pt x="2503" y="5689"/>
                  </a:cubicBezTo>
                  <a:cubicBezTo>
                    <a:pt x="2566" y="5689"/>
                    <a:pt x="2617" y="5740"/>
                    <a:pt x="2617" y="5803"/>
                  </a:cubicBezTo>
                  <a:cubicBezTo>
                    <a:pt x="2617" y="5865"/>
                    <a:pt x="2566" y="5916"/>
                    <a:pt x="2503" y="5916"/>
                  </a:cubicBezTo>
                  <a:close/>
                  <a:moveTo>
                    <a:pt x="5381" y="5571"/>
                  </a:moveTo>
                  <a:cubicBezTo>
                    <a:pt x="5360" y="5601"/>
                    <a:pt x="5340" y="5632"/>
                    <a:pt x="5324" y="5665"/>
                  </a:cubicBezTo>
                  <a:cubicBezTo>
                    <a:pt x="5320" y="5671"/>
                    <a:pt x="5318" y="5677"/>
                    <a:pt x="5315" y="5683"/>
                  </a:cubicBezTo>
                  <a:cubicBezTo>
                    <a:pt x="5299" y="5716"/>
                    <a:pt x="5284" y="5750"/>
                    <a:pt x="5273" y="5785"/>
                  </a:cubicBezTo>
                  <a:cubicBezTo>
                    <a:pt x="5272" y="5787"/>
                    <a:pt x="5271" y="5789"/>
                    <a:pt x="5271" y="5791"/>
                  </a:cubicBezTo>
                  <a:cubicBezTo>
                    <a:pt x="5259" y="5827"/>
                    <a:pt x="5251" y="5865"/>
                    <a:pt x="5245" y="5904"/>
                  </a:cubicBezTo>
                  <a:cubicBezTo>
                    <a:pt x="5244" y="5908"/>
                    <a:pt x="5243" y="5912"/>
                    <a:pt x="5242" y="5916"/>
                  </a:cubicBezTo>
                  <a:lnTo>
                    <a:pt x="3291" y="5916"/>
                  </a:lnTo>
                  <a:cubicBezTo>
                    <a:pt x="3291" y="5912"/>
                    <a:pt x="3289" y="5908"/>
                    <a:pt x="3289" y="5904"/>
                  </a:cubicBezTo>
                  <a:cubicBezTo>
                    <a:pt x="3282" y="5865"/>
                    <a:pt x="3274" y="5827"/>
                    <a:pt x="3263" y="5791"/>
                  </a:cubicBezTo>
                  <a:cubicBezTo>
                    <a:pt x="3262" y="5789"/>
                    <a:pt x="3261" y="5787"/>
                    <a:pt x="3260" y="5785"/>
                  </a:cubicBezTo>
                  <a:cubicBezTo>
                    <a:pt x="3249" y="5750"/>
                    <a:pt x="3235" y="5716"/>
                    <a:pt x="3219" y="5683"/>
                  </a:cubicBezTo>
                  <a:cubicBezTo>
                    <a:pt x="3216" y="5677"/>
                    <a:pt x="3213" y="5671"/>
                    <a:pt x="3210" y="5665"/>
                  </a:cubicBezTo>
                  <a:cubicBezTo>
                    <a:pt x="3193" y="5632"/>
                    <a:pt x="3174" y="5600"/>
                    <a:pt x="3152" y="5571"/>
                  </a:cubicBezTo>
                  <a:cubicBezTo>
                    <a:pt x="3148" y="5565"/>
                    <a:pt x="3144" y="5559"/>
                    <a:pt x="3140" y="5554"/>
                  </a:cubicBezTo>
                  <a:cubicBezTo>
                    <a:pt x="3094" y="5493"/>
                    <a:pt x="3040" y="5439"/>
                    <a:pt x="2980" y="5394"/>
                  </a:cubicBezTo>
                  <a:cubicBezTo>
                    <a:pt x="2974" y="5389"/>
                    <a:pt x="2969" y="5385"/>
                    <a:pt x="2963" y="5381"/>
                  </a:cubicBezTo>
                  <a:cubicBezTo>
                    <a:pt x="2933" y="5360"/>
                    <a:pt x="2901" y="5340"/>
                    <a:pt x="2869" y="5323"/>
                  </a:cubicBezTo>
                  <a:cubicBezTo>
                    <a:pt x="2863" y="5320"/>
                    <a:pt x="2857" y="5318"/>
                    <a:pt x="2851" y="5315"/>
                  </a:cubicBezTo>
                  <a:cubicBezTo>
                    <a:pt x="2818" y="5299"/>
                    <a:pt x="2784" y="5284"/>
                    <a:pt x="2749" y="5273"/>
                  </a:cubicBezTo>
                  <a:cubicBezTo>
                    <a:pt x="2746" y="5272"/>
                    <a:pt x="2744" y="5271"/>
                    <a:pt x="2742" y="5271"/>
                  </a:cubicBezTo>
                  <a:cubicBezTo>
                    <a:pt x="2706" y="5259"/>
                    <a:pt x="2668" y="5251"/>
                    <a:pt x="2630" y="5245"/>
                  </a:cubicBezTo>
                  <a:cubicBezTo>
                    <a:pt x="2625" y="5244"/>
                    <a:pt x="2621" y="5243"/>
                    <a:pt x="2617" y="5242"/>
                  </a:cubicBezTo>
                  <a:lnTo>
                    <a:pt x="2617" y="4437"/>
                  </a:lnTo>
                  <a:lnTo>
                    <a:pt x="3536" y="4437"/>
                  </a:lnTo>
                  <a:cubicBezTo>
                    <a:pt x="3592" y="4823"/>
                    <a:pt x="3923" y="5120"/>
                    <a:pt x="4324" y="5120"/>
                  </a:cubicBezTo>
                  <a:cubicBezTo>
                    <a:pt x="4502" y="5120"/>
                    <a:pt x="4667" y="5060"/>
                    <a:pt x="4800" y="4960"/>
                  </a:cubicBezTo>
                  <a:lnTo>
                    <a:pt x="5393" y="5554"/>
                  </a:lnTo>
                  <a:cubicBezTo>
                    <a:pt x="5389" y="5560"/>
                    <a:pt x="5385" y="5565"/>
                    <a:pt x="5381" y="5571"/>
                  </a:cubicBezTo>
                  <a:close/>
                  <a:moveTo>
                    <a:pt x="5664" y="5324"/>
                  </a:moveTo>
                  <a:cubicBezTo>
                    <a:pt x="5632" y="5340"/>
                    <a:pt x="5601" y="5360"/>
                    <a:pt x="5571" y="5381"/>
                  </a:cubicBezTo>
                  <a:cubicBezTo>
                    <a:pt x="5565" y="5385"/>
                    <a:pt x="5560" y="5389"/>
                    <a:pt x="5554" y="5393"/>
                  </a:cubicBezTo>
                  <a:lnTo>
                    <a:pt x="4960" y="4800"/>
                  </a:lnTo>
                  <a:cubicBezTo>
                    <a:pt x="5060" y="4667"/>
                    <a:pt x="5120" y="4502"/>
                    <a:pt x="5120" y="4324"/>
                  </a:cubicBezTo>
                  <a:cubicBezTo>
                    <a:pt x="5120" y="3923"/>
                    <a:pt x="4823" y="3592"/>
                    <a:pt x="4437" y="3536"/>
                  </a:cubicBezTo>
                  <a:lnTo>
                    <a:pt x="4437" y="2617"/>
                  </a:lnTo>
                  <a:lnTo>
                    <a:pt x="5242" y="2617"/>
                  </a:lnTo>
                  <a:cubicBezTo>
                    <a:pt x="5243" y="2621"/>
                    <a:pt x="5244" y="2625"/>
                    <a:pt x="5245" y="2630"/>
                  </a:cubicBezTo>
                  <a:cubicBezTo>
                    <a:pt x="5251" y="2668"/>
                    <a:pt x="5259" y="2706"/>
                    <a:pt x="5271" y="2742"/>
                  </a:cubicBezTo>
                  <a:cubicBezTo>
                    <a:pt x="5271" y="2744"/>
                    <a:pt x="5272" y="2746"/>
                    <a:pt x="5273" y="2749"/>
                  </a:cubicBezTo>
                  <a:cubicBezTo>
                    <a:pt x="5284" y="2784"/>
                    <a:pt x="5299" y="2818"/>
                    <a:pt x="5315" y="2850"/>
                  </a:cubicBezTo>
                  <a:cubicBezTo>
                    <a:pt x="5318" y="2857"/>
                    <a:pt x="5320" y="2863"/>
                    <a:pt x="5324" y="2869"/>
                  </a:cubicBezTo>
                  <a:cubicBezTo>
                    <a:pt x="5340" y="2901"/>
                    <a:pt x="5360" y="2933"/>
                    <a:pt x="5381" y="2963"/>
                  </a:cubicBezTo>
                  <a:cubicBezTo>
                    <a:pt x="5385" y="2968"/>
                    <a:pt x="5390" y="2974"/>
                    <a:pt x="5394" y="2980"/>
                  </a:cubicBezTo>
                  <a:cubicBezTo>
                    <a:pt x="5416" y="3010"/>
                    <a:pt x="5441" y="3039"/>
                    <a:pt x="5467" y="3066"/>
                  </a:cubicBezTo>
                  <a:lnTo>
                    <a:pt x="5467" y="3066"/>
                  </a:lnTo>
                  <a:cubicBezTo>
                    <a:pt x="5494" y="3093"/>
                    <a:pt x="5523" y="3117"/>
                    <a:pt x="5553" y="3139"/>
                  </a:cubicBezTo>
                  <a:cubicBezTo>
                    <a:pt x="5559" y="3144"/>
                    <a:pt x="5565" y="3148"/>
                    <a:pt x="5571" y="3153"/>
                  </a:cubicBezTo>
                  <a:cubicBezTo>
                    <a:pt x="5601" y="3174"/>
                    <a:pt x="5632" y="3193"/>
                    <a:pt x="5664" y="3210"/>
                  </a:cubicBezTo>
                  <a:cubicBezTo>
                    <a:pt x="5671" y="3213"/>
                    <a:pt x="5677" y="3216"/>
                    <a:pt x="5683" y="3219"/>
                  </a:cubicBezTo>
                  <a:cubicBezTo>
                    <a:pt x="5716" y="3235"/>
                    <a:pt x="5749" y="3249"/>
                    <a:pt x="5784" y="3260"/>
                  </a:cubicBezTo>
                  <a:cubicBezTo>
                    <a:pt x="5787" y="3261"/>
                    <a:pt x="5789" y="3262"/>
                    <a:pt x="5791" y="3263"/>
                  </a:cubicBezTo>
                  <a:cubicBezTo>
                    <a:pt x="5827" y="3274"/>
                    <a:pt x="5865" y="3282"/>
                    <a:pt x="5904" y="3289"/>
                  </a:cubicBezTo>
                  <a:cubicBezTo>
                    <a:pt x="5908" y="3289"/>
                    <a:pt x="5912" y="3291"/>
                    <a:pt x="5916" y="3291"/>
                  </a:cubicBezTo>
                  <a:lnTo>
                    <a:pt x="5916" y="5242"/>
                  </a:lnTo>
                  <a:cubicBezTo>
                    <a:pt x="5912" y="5243"/>
                    <a:pt x="5908" y="5244"/>
                    <a:pt x="5904" y="5245"/>
                  </a:cubicBezTo>
                  <a:cubicBezTo>
                    <a:pt x="5865" y="5251"/>
                    <a:pt x="5827" y="5259"/>
                    <a:pt x="5791" y="5271"/>
                  </a:cubicBezTo>
                  <a:cubicBezTo>
                    <a:pt x="5789" y="5271"/>
                    <a:pt x="5787" y="5272"/>
                    <a:pt x="5784" y="5273"/>
                  </a:cubicBezTo>
                  <a:cubicBezTo>
                    <a:pt x="5749" y="5284"/>
                    <a:pt x="5716" y="5299"/>
                    <a:pt x="5683" y="5315"/>
                  </a:cubicBezTo>
                  <a:cubicBezTo>
                    <a:pt x="5677" y="5318"/>
                    <a:pt x="5671" y="5320"/>
                    <a:pt x="5664" y="5324"/>
                  </a:cubicBezTo>
                  <a:close/>
                  <a:moveTo>
                    <a:pt x="6030" y="5916"/>
                  </a:moveTo>
                  <a:cubicBezTo>
                    <a:pt x="5967" y="5916"/>
                    <a:pt x="5916" y="5968"/>
                    <a:pt x="5916" y="6030"/>
                  </a:cubicBezTo>
                  <a:cubicBezTo>
                    <a:pt x="5916" y="6093"/>
                    <a:pt x="5866" y="6144"/>
                    <a:pt x="5803" y="6144"/>
                  </a:cubicBezTo>
                  <a:cubicBezTo>
                    <a:pt x="5740" y="6144"/>
                    <a:pt x="5689" y="6093"/>
                    <a:pt x="5689" y="6030"/>
                  </a:cubicBezTo>
                  <a:cubicBezTo>
                    <a:pt x="5689" y="5842"/>
                    <a:pt x="5842" y="5689"/>
                    <a:pt x="6030" y="5689"/>
                  </a:cubicBezTo>
                  <a:cubicBezTo>
                    <a:pt x="6093" y="5689"/>
                    <a:pt x="6144" y="5740"/>
                    <a:pt x="6144" y="5803"/>
                  </a:cubicBezTo>
                  <a:cubicBezTo>
                    <a:pt x="6144" y="5865"/>
                    <a:pt x="6093" y="5916"/>
                    <a:pt x="6030" y="591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110">
            <a:extLst>
              <a:ext uri="{FF2B5EF4-FFF2-40B4-BE49-F238E27FC236}">
                <a16:creationId xmlns:a16="http://schemas.microsoft.com/office/drawing/2014/main" id="{371BAD8C-6BF6-F9DD-7CD1-62B73B86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56" y="2179410"/>
            <a:ext cx="1552575" cy="4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方正兰亭黑_GBK" panose="02000000000000000000" pitchFamily="2" charset="-122"/>
              </a:rPr>
              <a:t>工作中</a:t>
            </a:r>
            <a:endParaRPr lang="en-US" sz="22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24" name="矩形 110">
            <a:extLst>
              <a:ext uri="{FF2B5EF4-FFF2-40B4-BE49-F238E27FC236}">
                <a16:creationId xmlns:a16="http://schemas.microsoft.com/office/drawing/2014/main" id="{76ABC332-8DF1-FC7A-0A2A-B81477A3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539" y="4745532"/>
            <a:ext cx="1552575" cy="4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方正兰亭黑_GBK" panose="02000000000000000000" pitchFamily="2" charset="-122"/>
              </a:rPr>
              <a:t>工作外</a:t>
            </a:r>
            <a:endParaRPr lang="en-US" sz="22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230E51C2-3A11-5AB3-502D-4D4E7334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11" y="3429000"/>
            <a:ext cx="1552575" cy="4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方正兰亭黑_GBK" panose="02000000000000000000" pitchFamily="2" charset="-122"/>
              </a:rPr>
              <a:t>计划</a:t>
            </a:r>
            <a:endParaRPr lang="en-US" sz="22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82053D-0A1F-9FDE-E610-082F3C75F015}"/>
              </a:ext>
            </a:extLst>
          </p:cNvPr>
          <p:cNvSpPr txBox="1"/>
          <p:nvPr/>
        </p:nvSpPr>
        <p:spPr>
          <a:xfrm>
            <a:off x="7055141" y="173949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提升工作效率，合理分配时间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432E5B-6697-E201-F628-041A61950C62}"/>
              </a:ext>
            </a:extLst>
          </p:cNvPr>
          <p:cNvSpPr txBox="1"/>
          <p:nvPr/>
        </p:nvSpPr>
        <p:spPr>
          <a:xfrm>
            <a:off x="7055141" y="2470927"/>
            <a:ext cx="465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主动承担</a:t>
            </a:r>
            <a:r>
              <a:rPr lang="en-US" altLang="zh-CN" dirty="0"/>
              <a:t>SAP</a:t>
            </a:r>
            <a:r>
              <a:rPr lang="zh-CN" altLang="en-US" dirty="0"/>
              <a:t>开发任务，在工作中学习并巩固开发知识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BEEF6D-6AA9-33BC-448A-2628A295863A}"/>
              </a:ext>
            </a:extLst>
          </p:cNvPr>
          <p:cNvSpPr txBox="1"/>
          <p:nvPr/>
        </p:nvSpPr>
        <p:spPr>
          <a:xfrm>
            <a:off x="7089581" y="428564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下半年认真读</a:t>
            </a:r>
            <a:r>
              <a:rPr lang="en-US" altLang="zh-CN" dirty="0"/>
              <a:t>1-2</a:t>
            </a:r>
            <a:r>
              <a:rPr lang="zh-CN" altLang="en-US" dirty="0"/>
              <a:t>本</a:t>
            </a:r>
            <a:r>
              <a:rPr lang="en-US" altLang="zh-CN" dirty="0"/>
              <a:t>SAP</a:t>
            </a:r>
            <a:r>
              <a:rPr lang="zh-CN" altLang="en-US" dirty="0"/>
              <a:t>书籍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8FDA3-586E-CB4E-9839-C40C93DC68A8}"/>
              </a:ext>
            </a:extLst>
          </p:cNvPr>
          <p:cNvSpPr txBox="1"/>
          <p:nvPr/>
        </p:nvSpPr>
        <p:spPr>
          <a:xfrm>
            <a:off x="7089581" y="51764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每天坚持学习英语</a:t>
            </a:r>
          </a:p>
        </p:txBody>
      </p:sp>
    </p:spTree>
    <p:extLst>
      <p:ext uri="{BB962C8B-B14F-4D97-AF65-F5344CB8AC3E}">
        <p14:creationId xmlns:p14="http://schemas.microsoft.com/office/powerpoint/2010/main" val="67495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728" y="2829463"/>
            <a:ext cx="362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36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573485" y="2206108"/>
            <a:ext cx="5514753" cy="305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上半年重点工作汇报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问题和亮点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9900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A4719D-8532-63BA-A1E3-34606DFD71C2}"/>
              </a:ext>
            </a:extLst>
          </p:cNvPr>
          <p:cNvGrpSpPr/>
          <p:nvPr/>
        </p:nvGrpSpPr>
        <p:grpSpPr>
          <a:xfrm>
            <a:off x="874712" y="1997733"/>
            <a:ext cx="3015893" cy="4281930"/>
            <a:chOff x="874712" y="1997733"/>
            <a:chExt cx="3015893" cy="4036932"/>
          </a:xfrm>
        </p:grpSpPr>
        <p:sp>
          <p:nvSpPr>
            <p:cNvPr id="3" name="圆角矩形 7">
              <a:extLst>
                <a:ext uri="{FF2B5EF4-FFF2-40B4-BE49-F238E27FC236}">
                  <a16:creationId xmlns:a16="http://schemas.microsoft.com/office/drawing/2014/main" id="{AE057B07-2FFF-F580-59E9-14B2373C0C2C}"/>
                </a:ext>
              </a:extLst>
            </p:cNvPr>
            <p:cNvSpPr/>
            <p:nvPr/>
          </p:nvSpPr>
          <p:spPr>
            <a:xfrm>
              <a:off x="874712" y="1997733"/>
              <a:ext cx="3015893" cy="4036932"/>
            </a:xfrm>
            <a:prstGeom prst="roundRect">
              <a:avLst>
                <a:gd name="adj" fmla="val 380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3EC48A-C00C-6E36-F92A-9B36F10446C8}"/>
                </a:ext>
              </a:extLst>
            </p:cNvPr>
            <p:cNvSpPr txBox="1"/>
            <p:nvPr/>
          </p:nvSpPr>
          <p:spPr>
            <a:xfrm>
              <a:off x="990860" y="4235358"/>
              <a:ext cx="2778635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rPr>
                <a:t>需求开发、功能维护、日常运维服务。</a:t>
              </a:r>
              <a:endParaRPr kumimoji="1" lang="en" altLang="zh-CN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10C3DCB-8476-E675-C634-A0876EE6D9CA}"/>
                </a:ext>
              </a:extLst>
            </p:cNvPr>
            <p:cNvGrpSpPr/>
            <p:nvPr/>
          </p:nvGrpSpPr>
          <p:grpSpPr>
            <a:xfrm>
              <a:off x="1168857" y="2776300"/>
              <a:ext cx="2521529" cy="592667"/>
              <a:chOff x="1368515" y="2776300"/>
              <a:chExt cx="2521529" cy="592667"/>
            </a:xfrm>
          </p:grpSpPr>
          <p:sp>
            <p:nvSpPr>
              <p:cNvPr id="7" name="圆角矩形 11">
                <a:extLst>
                  <a:ext uri="{FF2B5EF4-FFF2-40B4-BE49-F238E27FC236}">
                    <a16:creationId xmlns:a16="http://schemas.microsoft.com/office/drawing/2014/main" id="{0DEBB742-71A1-2DA7-B2A1-E0BE19AA528D}"/>
                  </a:ext>
                </a:extLst>
              </p:cNvPr>
              <p:cNvSpPr/>
              <p:nvPr/>
            </p:nvSpPr>
            <p:spPr>
              <a:xfrm>
                <a:off x="1368515" y="2776300"/>
                <a:ext cx="2521529" cy="592667"/>
              </a:xfrm>
              <a:prstGeom prst="roundRect">
                <a:avLst>
                  <a:gd name="adj" fmla="val 1128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57200" sx="108000" sy="108000" algn="ctr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AE5AFD-2D02-B40F-B90F-CAA6BCAAF304}"/>
                  </a:ext>
                </a:extLst>
              </p:cNvPr>
              <p:cNvSpPr txBox="1"/>
              <p:nvPr/>
            </p:nvSpPr>
            <p:spPr>
              <a:xfrm>
                <a:off x="1698614" y="2832888"/>
                <a:ext cx="1847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rgbClr val="BD150A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工作内容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141678-8C7F-E38E-D4BF-E6FEA960D6E6}"/>
              </a:ext>
            </a:extLst>
          </p:cNvPr>
          <p:cNvGrpSpPr/>
          <p:nvPr/>
        </p:nvGrpSpPr>
        <p:grpSpPr>
          <a:xfrm>
            <a:off x="4457570" y="1997733"/>
            <a:ext cx="3126400" cy="4281931"/>
            <a:chOff x="4657228" y="1997733"/>
            <a:chExt cx="3126400" cy="4036932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715ACF1-AFEC-B22D-6B90-A33AC1E9440F}"/>
                </a:ext>
              </a:extLst>
            </p:cNvPr>
            <p:cNvSpPr/>
            <p:nvPr/>
          </p:nvSpPr>
          <p:spPr>
            <a:xfrm>
              <a:off x="4660102" y="1997733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8D5FD65-1A73-44EF-A13E-351E8E2195C3}"/>
                </a:ext>
              </a:extLst>
            </p:cNvPr>
            <p:cNvGrpSpPr/>
            <p:nvPr/>
          </p:nvGrpSpPr>
          <p:grpSpPr>
            <a:xfrm>
              <a:off x="4657228" y="3816735"/>
              <a:ext cx="3123526" cy="2029276"/>
              <a:chOff x="2364442" y="3912147"/>
              <a:chExt cx="3123526" cy="20292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EDC066-1BE7-1CBE-6395-6E0D22760624}"/>
                  </a:ext>
                </a:extLst>
              </p:cNvPr>
              <p:cNvSpPr/>
              <p:nvPr/>
            </p:nvSpPr>
            <p:spPr>
              <a:xfrm>
                <a:off x="2364442" y="3912147"/>
                <a:ext cx="312352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SRM</a:t>
                </a:r>
                <a:r>
                  <a:rPr lang="zh-CN" altLang="en-US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供应商管理系统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83BD46-09E3-84E3-974F-F606C68F8BFF}"/>
                  </a:ext>
                </a:extLst>
              </p:cNvPr>
              <p:cNvSpPr txBox="1"/>
              <p:nvPr/>
            </p:nvSpPr>
            <p:spPr>
              <a:xfrm>
                <a:off x="2536887" y="4415236"/>
                <a:ext cx="2778635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、新功能需求的开发与测试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、日常维护与问题修复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3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、报表功能的开发与维护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4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、运维工作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E65B0F-0369-300A-F83C-D3B890060763}"/>
              </a:ext>
            </a:extLst>
          </p:cNvPr>
          <p:cNvGrpSpPr/>
          <p:nvPr/>
        </p:nvGrpSpPr>
        <p:grpSpPr>
          <a:xfrm>
            <a:off x="8163999" y="1896586"/>
            <a:ext cx="3347209" cy="4383078"/>
            <a:chOff x="4632328" y="1896586"/>
            <a:chExt cx="3123526" cy="4036932"/>
          </a:xfrm>
        </p:grpSpPr>
        <p:sp>
          <p:nvSpPr>
            <p:cNvPr id="15" name="圆角矩形 15">
              <a:extLst>
                <a:ext uri="{FF2B5EF4-FFF2-40B4-BE49-F238E27FC236}">
                  <a16:creationId xmlns:a16="http://schemas.microsoft.com/office/drawing/2014/main" id="{97E08EAF-6678-6D30-34C8-4D71F437A4CA}"/>
                </a:ext>
              </a:extLst>
            </p:cNvPr>
            <p:cNvSpPr/>
            <p:nvPr/>
          </p:nvSpPr>
          <p:spPr>
            <a:xfrm>
              <a:off x="4632328" y="1896586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53FA1F-0006-A9B4-74AB-DBCA48885A1D}"/>
                </a:ext>
              </a:extLst>
            </p:cNvPr>
            <p:cNvGrpSpPr/>
            <p:nvPr/>
          </p:nvGrpSpPr>
          <p:grpSpPr>
            <a:xfrm>
              <a:off x="4804772" y="3766771"/>
              <a:ext cx="2778636" cy="1675939"/>
              <a:chOff x="2511986" y="3862183"/>
              <a:chExt cx="2778636" cy="167593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F0D34D-2834-DBFB-8343-F93445FDB7C3}"/>
                  </a:ext>
                </a:extLst>
              </p:cNvPr>
              <p:cNvSpPr/>
              <p:nvPr/>
            </p:nvSpPr>
            <p:spPr>
              <a:xfrm>
                <a:off x="2511986" y="3862183"/>
                <a:ext cx="2661735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SAP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ADEA24-AA52-D825-100A-07AD3A39807A}"/>
                  </a:ext>
                </a:extLst>
              </p:cNvPr>
              <p:cNvSpPr txBox="1"/>
              <p:nvPr/>
            </p:nvSpPr>
            <p:spPr>
              <a:xfrm>
                <a:off x="2511987" y="4472628"/>
                <a:ext cx="2778635" cy="106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ABAP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：新功能需求开发与现有功能的二次开发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PO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接口与配置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C9214A5-8B1D-C8B4-5E06-9D24B5DDC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70" y="1992289"/>
            <a:ext cx="3125479" cy="19227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ACE02C-2263-8077-1F4D-4B14E2D4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96" y="2198158"/>
            <a:ext cx="3258432" cy="18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AF4EC9-CE9C-E999-DF98-A9384A66B20E}"/>
              </a:ext>
            </a:extLst>
          </p:cNvPr>
          <p:cNvGrpSpPr/>
          <p:nvPr/>
        </p:nvGrpSpPr>
        <p:grpSpPr>
          <a:xfrm>
            <a:off x="1050590" y="2030136"/>
            <a:ext cx="9134475" cy="4504887"/>
            <a:chOff x="1528763" y="1843439"/>
            <a:chExt cx="9134475" cy="363429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840C6A9-0A0A-619F-810D-8B6E29BF8EFD}"/>
                </a:ext>
              </a:extLst>
            </p:cNvPr>
            <p:cNvGrpSpPr/>
            <p:nvPr/>
          </p:nvGrpSpPr>
          <p:grpSpPr>
            <a:xfrm>
              <a:off x="1528763" y="1843439"/>
              <a:ext cx="9134475" cy="2448716"/>
              <a:chOff x="1317625" y="1873813"/>
              <a:chExt cx="9134475" cy="244871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2463B5C-B992-0B1C-3738-C71E72752308}"/>
                  </a:ext>
                </a:extLst>
              </p:cNvPr>
              <p:cNvGrpSpPr/>
              <p:nvPr/>
            </p:nvGrpSpPr>
            <p:grpSpPr>
              <a:xfrm>
                <a:off x="1317625" y="1873813"/>
                <a:ext cx="384855" cy="2448716"/>
                <a:chOff x="1317625" y="1873813"/>
                <a:chExt cx="384855" cy="2448716"/>
              </a:xfrm>
            </p:grpSpPr>
            <p:sp>
              <p:nvSpPr>
                <p:cNvPr id="65" name="TextBox 13">
                  <a:extLst>
                    <a:ext uri="{FF2B5EF4-FFF2-40B4-BE49-F238E27FC236}">
                      <a16:creationId xmlns:a16="http://schemas.microsoft.com/office/drawing/2014/main" id="{953AEEA0-3317-427A-2D67-BAC88136D6F4}"/>
                    </a:ext>
                  </a:extLst>
                </p:cNvPr>
                <p:cNvSpPr txBox="1"/>
                <p:nvPr/>
              </p:nvSpPr>
              <p:spPr>
                <a:xfrm>
                  <a:off x="1317625" y="1873813"/>
                  <a:ext cx="384855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66" name="TextBox 15">
                  <a:extLst>
                    <a:ext uri="{FF2B5EF4-FFF2-40B4-BE49-F238E27FC236}">
                      <a16:creationId xmlns:a16="http://schemas.microsoft.com/office/drawing/2014/main" id="{2961C33F-5752-C7DA-7EF4-3F78AA9CEE86}"/>
                    </a:ext>
                  </a:extLst>
                </p:cNvPr>
                <p:cNvSpPr txBox="1"/>
                <p:nvPr/>
              </p:nvSpPr>
              <p:spPr>
                <a:xfrm>
                  <a:off x="1466401" y="4079994"/>
                  <a:ext cx="236079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67" name="TextBox 17">
                  <a:extLst>
                    <a:ext uri="{FF2B5EF4-FFF2-40B4-BE49-F238E27FC236}">
                      <a16:creationId xmlns:a16="http://schemas.microsoft.com/office/drawing/2014/main" id="{6D4AF611-A8F9-4A77-D495-629270E60C27}"/>
                    </a:ext>
                  </a:extLst>
                </p:cNvPr>
                <p:cNvSpPr txBox="1"/>
                <p:nvPr/>
              </p:nvSpPr>
              <p:spPr>
                <a:xfrm>
                  <a:off x="1392014" y="2976903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68" name="TextBox 19">
                  <a:extLst>
                    <a:ext uri="{FF2B5EF4-FFF2-40B4-BE49-F238E27FC236}">
                      <a16:creationId xmlns:a16="http://schemas.microsoft.com/office/drawing/2014/main" id="{413EB3AD-4071-7DE0-45AA-FEC0B83423B7}"/>
                    </a:ext>
                  </a:extLst>
                </p:cNvPr>
                <p:cNvSpPr txBox="1"/>
                <p:nvPr/>
              </p:nvSpPr>
              <p:spPr>
                <a:xfrm>
                  <a:off x="1392014" y="242535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69" name="TextBox 21">
                  <a:extLst>
                    <a:ext uri="{FF2B5EF4-FFF2-40B4-BE49-F238E27FC236}">
                      <a16:creationId xmlns:a16="http://schemas.microsoft.com/office/drawing/2014/main" id="{6017E20A-98D0-AE53-0039-FBFA58E03C48}"/>
                    </a:ext>
                  </a:extLst>
                </p:cNvPr>
                <p:cNvSpPr txBox="1"/>
                <p:nvPr/>
              </p:nvSpPr>
              <p:spPr>
                <a:xfrm>
                  <a:off x="1392014" y="352844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12</a:t>
                  </a: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6C31A04-2C21-C56E-05CC-3498D23D9E31}"/>
                  </a:ext>
                </a:extLst>
              </p:cNvPr>
              <p:cNvCxnSpPr/>
              <p:nvPr/>
            </p:nvCxnSpPr>
            <p:spPr>
              <a:xfrm>
                <a:off x="1879600" y="4208229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1BF57E5-0C56-07CF-3AE8-5CEB81A97328}"/>
                  </a:ext>
                </a:extLst>
              </p:cNvPr>
              <p:cNvCxnSpPr/>
              <p:nvPr/>
            </p:nvCxnSpPr>
            <p:spPr>
              <a:xfrm>
                <a:off x="1879600" y="365350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DB16C74-417B-46DE-FB29-E09B263F1C61}"/>
                  </a:ext>
                </a:extLst>
              </p:cNvPr>
              <p:cNvCxnSpPr/>
              <p:nvPr/>
            </p:nvCxnSpPr>
            <p:spPr>
              <a:xfrm>
                <a:off x="1879600" y="309878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46E61F2-1C5B-5D37-313B-25F6C17F8BAE}"/>
                  </a:ext>
                </a:extLst>
              </p:cNvPr>
              <p:cNvCxnSpPr/>
              <p:nvPr/>
            </p:nvCxnSpPr>
            <p:spPr>
              <a:xfrm>
                <a:off x="1879600" y="254406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E0F2198-D497-DEBE-B8A8-5551C4950DE1}"/>
                  </a:ext>
                </a:extLst>
              </p:cNvPr>
              <p:cNvCxnSpPr/>
              <p:nvPr/>
            </p:nvCxnSpPr>
            <p:spPr>
              <a:xfrm>
                <a:off x="1879600" y="198934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: Rounded Corners 29">
                <a:extLst>
                  <a:ext uri="{FF2B5EF4-FFF2-40B4-BE49-F238E27FC236}">
                    <a16:creationId xmlns:a16="http://schemas.microsoft.com/office/drawing/2014/main" id="{9C05DA28-5ADC-7644-D38C-3C3F8887DD20}"/>
                  </a:ext>
                </a:extLst>
              </p:cNvPr>
              <p:cNvSpPr/>
              <p:nvPr/>
            </p:nvSpPr>
            <p:spPr>
              <a:xfrm>
                <a:off x="2202622" y="1873813"/>
                <a:ext cx="384854" cy="232342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600" dirty="0"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9D76A417-8BD3-C407-EBD1-C08D0EBCE5EE}"/>
                  </a:ext>
                </a:extLst>
              </p:cNvPr>
              <p:cNvSpPr/>
              <p:nvPr/>
            </p:nvSpPr>
            <p:spPr>
              <a:xfrm>
                <a:off x="3534605" y="2833566"/>
                <a:ext cx="323554" cy="1355213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Rectangle: Rounded Corners 31">
                <a:extLst>
                  <a:ext uri="{FF2B5EF4-FFF2-40B4-BE49-F238E27FC236}">
                    <a16:creationId xmlns:a16="http://schemas.microsoft.com/office/drawing/2014/main" id="{673F375B-78F9-9BDA-4709-7A3556AB0A69}"/>
                  </a:ext>
                </a:extLst>
              </p:cNvPr>
              <p:cNvSpPr/>
              <p:nvPr/>
            </p:nvSpPr>
            <p:spPr>
              <a:xfrm>
                <a:off x="4797896" y="3269508"/>
                <a:ext cx="286178" cy="9277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Rectangle: Rounded Corners 32">
                <a:extLst>
                  <a:ext uri="{FF2B5EF4-FFF2-40B4-BE49-F238E27FC236}">
                    <a16:creationId xmlns:a16="http://schemas.microsoft.com/office/drawing/2014/main" id="{B95DAD60-988B-597F-4357-6BAEC2C907A5}"/>
                  </a:ext>
                </a:extLst>
              </p:cNvPr>
              <p:cNvSpPr/>
              <p:nvPr/>
            </p:nvSpPr>
            <p:spPr>
              <a:xfrm>
                <a:off x="6026907" y="3883843"/>
                <a:ext cx="286178" cy="313395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Rectangle: Rounded Corners 34">
                <a:extLst>
                  <a:ext uri="{FF2B5EF4-FFF2-40B4-BE49-F238E27FC236}">
                    <a16:creationId xmlns:a16="http://schemas.microsoft.com/office/drawing/2014/main" id="{D6F40964-2709-4BB4-25ED-FB04568FB7DB}"/>
                  </a:ext>
                </a:extLst>
              </p:cNvPr>
              <p:cNvSpPr/>
              <p:nvPr/>
            </p:nvSpPr>
            <p:spPr>
              <a:xfrm>
                <a:off x="8488932" y="3409272"/>
                <a:ext cx="323555" cy="79895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E9C4277-443A-3746-CF50-85334B1D5D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83838" y="5116576"/>
              <a:ext cx="377023" cy="351316"/>
              <a:chOff x="3802" y="2858"/>
              <a:chExt cx="616" cy="574"/>
            </a:xfrm>
            <a:solidFill>
              <a:schemeClr val="bg1"/>
            </a:solidFill>
          </p:grpSpPr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B66306DA-0D28-0D69-600A-4FC380EC8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B72C1503-08A7-6A48-30EC-C1A815AE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48A735B-724B-771D-1860-BF31B8595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id="{A9F9F37D-CB7E-86EB-5DC0-F086EB584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613B1272-CCA2-702A-679F-F489B85F3EB9}"/>
                  </a:ext>
                </a:extLst>
              </p:cNvPr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8" name="Group 8">
              <a:extLst>
                <a:ext uri="{FF2B5EF4-FFF2-40B4-BE49-F238E27FC236}">
                  <a16:creationId xmlns:a16="http://schemas.microsoft.com/office/drawing/2014/main" id="{9B8A77DA-32C4-FD7B-D502-F05D4EEB66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0392" y="5115064"/>
              <a:ext cx="330983" cy="362665"/>
              <a:chOff x="3437" y="2282"/>
              <a:chExt cx="679" cy="744"/>
            </a:xfrm>
            <a:gradFill>
              <a:gsLst>
                <a:gs pos="100000">
                  <a:srgbClr val="3D5ECF"/>
                </a:gs>
                <a:gs pos="0">
                  <a:srgbClr val="439EFF"/>
                </a:gs>
              </a:gsLst>
              <a:lin ang="10800000" scaled="1"/>
            </a:gradFill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0BC8BDA6-5C5E-202A-491E-1FFEC33A603C}"/>
                  </a:ext>
                </a:extLst>
              </p:cNvPr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1A98C51-336D-EFBB-552E-68BB1945D820}"/>
                  </a:ext>
                </a:extLst>
              </p:cNvPr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Rectangle: Rounded Corners 34">
            <a:extLst>
              <a:ext uri="{FF2B5EF4-FFF2-40B4-BE49-F238E27FC236}">
                <a16:creationId xmlns:a16="http://schemas.microsoft.com/office/drawing/2014/main" id="{7CA39DB3-C9C3-5332-39B5-4300BA4E0FFD}"/>
              </a:ext>
            </a:extLst>
          </p:cNvPr>
          <p:cNvSpPr/>
          <p:nvPr/>
        </p:nvSpPr>
        <p:spPr>
          <a:xfrm>
            <a:off x="9409263" y="4528694"/>
            <a:ext cx="286178" cy="4103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5D62D-4A97-7675-E1FC-303B05270999}"/>
              </a:ext>
            </a:extLst>
          </p:cNvPr>
          <p:cNvSpPr txBox="1"/>
          <p:nvPr/>
        </p:nvSpPr>
        <p:spPr>
          <a:xfrm>
            <a:off x="1793219" y="498552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开发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3FAC6D9-2732-5DD8-C860-941523496380}"/>
              </a:ext>
            </a:extLst>
          </p:cNvPr>
          <p:cNvSpPr txBox="1"/>
          <p:nvPr/>
        </p:nvSpPr>
        <p:spPr>
          <a:xfrm>
            <a:off x="1922242" y="1676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A3317-4CEE-FD0B-4634-273BCC112214}"/>
              </a:ext>
            </a:extLst>
          </p:cNvPr>
          <p:cNvSpPr txBox="1"/>
          <p:nvPr/>
        </p:nvSpPr>
        <p:spPr>
          <a:xfrm>
            <a:off x="2926047" y="500416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问题项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7B67F0-233F-3ADF-218D-643B5DBA85B2}"/>
              </a:ext>
            </a:extLst>
          </p:cNvPr>
          <p:cNvSpPr txBox="1"/>
          <p:nvPr/>
        </p:nvSpPr>
        <p:spPr>
          <a:xfrm>
            <a:off x="3211490" y="28623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A1C3703-27EA-734C-79A1-10A2EB394059}"/>
              </a:ext>
            </a:extLst>
          </p:cNvPr>
          <p:cNvSpPr txBox="1"/>
          <p:nvPr/>
        </p:nvSpPr>
        <p:spPr>
          <a:xfrm>
            <a:off x="4458023" y="33966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2D7C09A-DD36-2F37-A77F-568B345B8609}"/>
              </a:ext>
            </a:extLst>
          </p:cNvPr>
          <p:cNvSpPr txBox="1"/>
          <p:nvPr/>
        </p:nvSpPr>
        <p:spPr>
          <a:xfrm>
            <a:off x="4299271" y="501425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开发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CE31910-9B35-7751-CC3A-D68DC771C969}"/>
              </a:ext>
            </a:extLst>
          </p:cNvPr>
          <p:cNvSpPr txBox="1"/>
          <p:nvPr/>
        </p:nvSpPr>
        <p:spPr>
          <a:xfrm>
            <a:off x="5396833" y="500416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问题项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6326175-54FD-9CBA-9894-CC121E1C66F1}"/>
              </a:ext>
            </a:extLst>
          </p:cNvPr>
          <p:cNvSpPr txBox="1"/>
          <p:nvPr/>
        </p:nvSpPr>
        <p:spPr>
          <a:xfrm>
            <a:off x="5747944" y="4226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F47E459-A9FC-4030-2AE5-FB691D748755}"/>
              </a:ext>
            </a:extLst>
          </p:cNvPr>
          <p:cNvSpPr txBox="1"/>
          <p:nvPr/>
        </p:nvSpPr>
        <p:spPr>
          <a:xfrm>
            <a:off x="6872335" y="39334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0" name="Rectangle: Rounded Corners 34">
            <a:extLst>
              <a:ext uri="{FF2B5EF4-FFF2-40B4-BE49-F238E27FC236}">
                <a16:creationId xmlns:a16="http://schemas.microsoft.com/office/drawing/2014/main" id="{6380ADE6-F501-F448-8168-09C3EA4209C8}"/>
              </a:ext>
            </a:extLst>
          </p:cNvPr>
          <p:cNvSpPr/>
          <p:nvPr/>
        </p:nvSpPr>
        <p:spPr>
          <a:xfrm>
            <a:off x="6940038" y="4302748"/>
            <a:ext cx="286178" cy="6210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7A6B3D-3A55-6CD2-D9E4-EE2BEF0A3288}"/>
              </a:ext>
            </a:extLst>
          </p:cNvPr>
          <p:cNvSpPr txBox="1"/>
          <p:nvPr/>
        </p:nvSpPr>
        <p:spPr>
          <a:xfrm>
            <a:off x="6781384" y="50041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数据库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11580D-F3D6-7E95-A11A-B19456EB725C}"/>
              </a:ext>
            </a:extLst>
          </p:cNvPr>
          <p:cNvSpPr txBox="1"/>
          <p:nvPr/>
        </p:nvSpPr>
        <p:spPr>
          <a:xfrm>
            <a:off x="8177022" y="35813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92C15A-5404-5908-E603-0E3E2249BF32}"/>
              </a:ext>
            </a:extLst>
          </p:cNvPr>
          <p:cNvSpPr txBox="1"/>
          <p:nvPr/>
        </p:nvSpPr>
        <p:spPr>
          <a:xfrm>
            <a:off x="8157786" y="50041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报表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8BF6515-6CAB-DF52-4686-1C540581735A}"/>
              </a:ext>
            </a:extLst>
          </p:cNvPr>
          <p:cNvSpPr txBox="1"/>
          <p:nvPr/>
        </p:nvSpPr>
        <p:spPr>
          <a:xfrm>
            <a:off x="9347313" y="50142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其他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766F1F8-8F25-6881-AF41-F8F25A1FE703}"/>
              </a:ext>
            </a:extLst>
          </p:cNvPr>
          <p:cNvSpPr txBox="1"/>
          <p:nvPr/>
        </p:nvSpPr>
        <p:spPr>
          <a:xfrm>
            <a:off x="9408899" y="4235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A6909E5-F03A-301F-B264-A250CB1E7989}"/>
              </a:ext>
            </a:extLst>
          </p:cNvPr>
          <p:cNvSpPr txBox="1"/>
          <p:nvPr/>
        </p:nvSpPr>
        <p:spPr>
          <a:xfrm>
            <a:off x="4757172" y="1218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工作统计表</a:t>
            </a:r>
          </a:p>
        </p:txBody>
      </p:sp>
    </p:spTree>
    <p:extLst>
      <p:ext uri="{BB962C8B-B14F-4D97-AF65-F5344CB8AC3E}">
        <p14:creationId xmlns:p14="http://schemas.microsoft.com/office/powerpoint/2010/main" val="20193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81891F9-01E9-99CE-6B12-0F3C9046E573}"/>
              </a:ext>
            </a:extLst>
          </p:cNvPr>
          <p:cNvGrpSpPr/>
          <p:nvPr/>
        </p:nvGrpSpPr>
        <p:grpSpPr>
          <a:xfrm>
            <a:off x="459665" y="2526137"/>
            <a:ext cx="4892320" cy="2521574"/>
            <a:chOff x="1390469" y="1854909"/>
            <a:chExt cx="5878270" cy="31444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3CDC57-DA9D-2D4E-71CD-8D254677D644}"/>
                </a:ext>
              </a:extLst>
            </p:cNvPr>
            <p:cNvGrpSpPr/>
            <p:nvPr/>
          </p:nvGrpSpPr>
          <p:grpSpPr>
            <a:xfrm>
              <a:off x="1390469" y="1854909"/>
              <a:ext cx="2324561" cy="2324561"/>
              <a:chOff x="1554079" y="1216453"/>
              <a:chExt cx="2057400" cy="2057400"/>
            </a:xfrm>
          </p:grpSpPr>
          <p:sp>
            <p:nvSpPr>
              <p:cNvPr id="27" name="BackShape">
                <a:extLst>
                  <a:ext uri="{FF2B5EF4-FFF2-40B4-BE49-F238E27FC236}">
                    <a16:creationId xmlns:a16="http://schemas.microsoft.com/office/drawing/2014/main" id="{5CB7E1EB-59EC-F66A-0B82-9966D782C3EE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8" name="ValueShape">
                <a:extLst>
                  <a:ext uri="{FF2B5EF4-FFF2-40B4-BE49-F238E27FC236}">
                    <a16:creationId xmlns:a16="http://schemas.microsoft.com/office/drawing/2014/main" id="{1B6A8388-E6FB-8ECB-82D3-6BA064169535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blockArc">
                <a:avLst>
                  <a:gd name="adj1" fmla="val 16200000"/>
                  <a:gd name="adj2" fmla="val 10991611"/>
                  <a:gd name="adj3" fmla="val 10176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EA5CE22-2784-AA37-C8AE-7EFA854EE521}"/>
                </a:ext>
              </a:extLst>
            </p:cNvPr>
            <p:cNvSpPr/>
            <p:nvPr/>
          </p:nvSpPr>
          <p:spPr>
            <a:xfrm>
              <a:off x="1728516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3F368-C622-40B7-C594-6BEE7B0A6E1D}"/>
                </a:ext>
              </a:extLst>
            </p:cNvPr>
            <p:cNvSpPr/>
            <p:nvPr/>
          </p:nvSpPr>
          <p:spPr>
            <a:xfrm>
              <a:off x="1985677" y="2627337"/>
              <a:ext cx="1157689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76</a:t>
              </a:r>
              <a:r>
                <a:rPr lang="en-US" altLang="zh-CN" sz="26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887BCFF-E71A-64D2-B4A6-431B291F43A6}"/>
                </a:ext>
              </a:extLst>
            </p:cNvPr>
            <p:cNvGrpSpPr/>
            <p:nvPr/>
          </p:nvGrpSpPr>
          <p:grpSpPr>
            <a:xfrm>
              <a:off x="4944177" y="1854909"/>
              <a:ext cx="2324562" cy="2324561"/>
              <a:chOff x="1554078" y="1216453"/>
              <a:chExt cx="2057401" cy="2057400"/>
            </a:xfrm>
          </p:grpSpPr>
          <p:sp>
            <p:nvSpPr>
              <p:cNvPr id="25" name="BackShape">
                <a:extLst>
                  <a:ext uri="{FF2B5EF4-FFF2-40B4-BE49-F238E27FC236}">
                    <a16:creationId xmlns:a16="http://schemas.microsoft.com/office/drawing/2014/main" id="{918D8961-D180-73EA-B1D7-EC6EA36EC980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ValueShape">
                <a:extLst>
                  <a:ext uri="{FF2B5EF4-FFF2-40B4-BE49-F238E27FC236}">
                    <a16:creationId xmlns:a16="http://schemas.microsoft.com/office/drawing/2014/main" id="{52BDD4E5-F7C1-D895-146F-5563A9A14B95}"/>
                  </a:ext>
                </a:extLst>
              </p:cNvPr>
              <p:cNvSpPr/>
              <p:nvPr/>
            </p:nvSpPr>
            <p:spPr>
              <a:xfrm>
                <a:off x="1554078" y="1216453"/>
                <a:ext cx="2057400" cy="2057400"/>
              </a:xfrm>
              <a:prstGeom prst="blockArc">
                <a:avLst>
                  <a:gd name="adj1" fmla="val 10862156"/>
                  <a:gd name="adj2" fmla="val 16182801"/>
                  <a:gd name="adj3" fmla="val 1063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12A457-663E-DE78-7B10-A0A84B6A0799}"/>
                </a:ext>
              </a:extLst>
            </p:cNvPr>
            <p:cNvSpPr/>
            <p:nvPr/>
          </p:nvSpPr>
          <p:spPr>
            <a:xfrm>
              <a:off x="5283200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C4F58B9-6343-CABC-4FB4-179BC2FCB925}"/>
                </a:ext>
              </a:extLst>
            </p:cNvPr>
            <p:cNvSpPr/>
            <p:nvPr/>
          </p:nvSpPr>
          <p:spPr>
            <a:xfrm>
              <a:off x="5553012" y="2627337"/>
              <a:ext cx="1130438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24</a:t>
              </a:r>
              <a:r>
                <a:rPr lang="en-US" altLang="zh-CN" sz="26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1344E4-A6F6-11CE-3310-32F3D19F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991" y="4534949"/>
              <a:ext cx="103152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SRM</a:t>
              </a: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4FC5A9A0-F050-8E3F-1A5E-E0DF6F924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035" y="4568505"/>
              <a:ext cx="115651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SAP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3586811-D525-4B4E-2244-4C9CE30992B2}"/>
              </a:ext>
            </a:extLst>
          </p:cNvPr>
          <p:cNvSpPr/>
          <p:nvPr/>
        </p:nvSpPr>
        <p:spPr>
          <a:xfrm>
            <a:off x="1570884" y="1490278"/>
            <a:ext cx="2234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SRM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对比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59557E9-6995-85E2-BFA4-A571E00EA9C1}"/>
              </a:ext>
            </a:extLst>
          </p:cNvPr>
          <p:cNvSpPr txBox="1"/>
          <p:nvPr/>
        </p:nvSpPr>
        <p:spPr>
          <a:xfrm>
            <a:off x="6888245" y="5533343"/>
            <a:ext cx="160809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SRM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代码提交次数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563D2F72-725D-085D-1FF2-CB032954D7A7}"/>
              </a:ext>
            </a:extLst>
          </p:cNvPr>
          <p:cNvSpPr txBox="1"/>
          <p:nvPr/>
        </p:nvSpPr>
        <p:spPr>
          <a:xfrm>
            <a:off x="6282913" y="4863045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26531D45-6263-D0E7-9928-F4D8CE530B16}"/>
              </a:ext>
            </a:extLst>
          </p:cNvPr>
          <p:cNvSpPr txBox="1"/>
          <p:nvPr/>
        </p:nvSpPr>
        <p:spPr>
          <a:xfrm>
            <a:off x="6282913" y="4411034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DE997CD5-0C66-A029-50C7-AEA0C926C3AA}"/>
              </a:ext>
            </a:extLst>
          </p:cNvPr>
          <p:cNvSpPr txBox="1"/>
          <p:nvPr/>
        </p:nvSpPr>
        <p:spPr>
          <a:xfrm>
            <a:off x="6282913" y="3959023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3A2AC4A5-4A7A-BB65-A609-6E6303F62D2A}"/>
              </a:ext>
            </a:extLst>
          </p:cNvPr>
          <p:cNvSpPr txBox="1"/>
          <p:nvPr/>
        </p:nvSpPr>
        <p:spPr>
          <a:xfrm>
            <a:off x="6282913" y="350701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89796F0A-BE35-CC60-FAC3-01F6EB16CB13}"/>
              </a:ext>
            </a:extLst>
          </p:cNvPr>
          <p:cNvSpPr txBox="1"/>
          <p:nvPr/>
        </p:nvSpPr>
        <p:spPr>
          <a:xfrm>
            <a:off x="6282913" y="305500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59B0CF89-B950-74B9-938C-1C83AB2C7A82}"/>
              </a:ext>
            </a:extLst>
          </p:cNvPr>
          <p:cNvSpPr txBox="1"/>
          <p:nvPr/>
        </p:nvSpPr>
        <p:spPr>
          <a:xfrm>
            <a:off x="6282913" y="2602990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ABD625FB-B156-4C40-E80F-3CC371AC9E6E}"/>
              </a:ext>
            </a:extLst>
          </p:cNvPr>
          <p:cNvSpPr txBox="1"/>
          <p:nvPr/>
        </p:nvSpPr>
        <p:spPr>
          <a:xfrm>
            <a:off x="6282913" y="214333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244B4CB-F293-F392-50AD-29A8021BEB81}"/>
              </a:ext>
            </a:extLst>
          </p:cNvPr>
          <p:cNvGrpSpPr/>
          <p:nvPr/>
        </p:nvGrpSpPr>
        <p:grpSpPr>
          <a:xfrm>
            <a:off x="6635706" y="1783792"/>
            <a:ext cx="4366594" cy="3616089"/>
            <a:chOff x="1126939" y="1350372"/>
            <a:chExt cx="4464496" cy="2952328"/>
          </a:xfrm>
        </p:grpSpPr>
        <p:cxnSp>
          <p:nvCxnSpPr>
            <p:cNvPr id="63" name="直接连接符 3">
              <a:extLst>
                <a:ext uri="{FF2B5EF4-FFF2-40B4-BE49-F238E27FC236}">
                  <a16:creationId xmlns:a16="http://schemas.microsoft.com/office/drawing/2014/main" id="{98D71536-8DC5-3496-27D1-4281D6BE0F9A}"/>
                </a:ext>
              </a:extLst>
            </p:cNvPr>
            <p:cNvCxnSpPr/>
            <p:nvPr/>
          </p:nvCxnSpPr>
          <p:spPr>
            <a:xfrm>
              <a:off x="1126939" y="4302700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5">
              <a:extLst>
                <a:ext uri="{FF2B5EF4-FFF2-40B4-BE49-F238E27FC236}">
                  <a16:creationId xmlns:a16="http://schemas.microsoft.com/office/drawing/2014/main" id="{CBE62D00-82FC-36FB-32CA-BDDC80488CF5}"/>
                </a:ext>
              </a:extLst>
            </p:cNvPr>
            <p:cNvCxnSpPr/>
            <p:nvPr/>
          </p:nvCxnSpPr>
          <p:spPr>
            <a:xfrm>
              <a:off x="1126939" y="3933659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6">
              <a:extLst>
                <a:ext uri="{FF2B5EF4-FFF2-40B4-BE49-F238E27FC236}">
                  <a16:creationId xmlns:a16="http://schemas.microsoft.com/office/drawing/2014/main" id="{4A8592BC-F513-624E-8694-D44B008E0ED9}"/>
                </a:ext>
              </a:extLst>
            </p:cNvPr>
            <p:cNvCxnSpPr/>
            <p:nvPr/>
          </p:nvCxnSpPr>
          <p:spPr>
            <a:xfrm>
              <a:off x="1126939" y="3564618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7">
              <a:extLst>
                <a:ext uri="{FF2B5EF4-FFF2-40B4-BE49-F238E27FC236}">
                  <a16:creationId xmlns:a16="http://schemas.microsoft.com/office/drawing/2014/main" id="{AA9F1449-47B3-CBB7-D0B0-078252CEEA4A}"/>
                </a:ext>
              </a:extLst>
            </p:cNvPr>
            <p:cNvCxnSpPr/>
            <p:nvPr/>
          </p:nvCxnSpPr>
          <p:spPr>
            <a:xfrm>
              <a:off x="1126939" y="3195577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">
              <a:extLst>
                <a:ext uri="{FF2B5EF4-FFF2-40B4-BE49-F238E27FC236}">
                  <a16:creationId xmlns:a16="http://schemas.microsoft.com/office/drawing/2014/main" id="{7357249D-6739-40A8-FE28-CD68F09FD933}"/>
                </a:ext>
              </a:extLst>
            </p:cNvPr>
            <p:cNvCxnSpPr/>
            <p:nvPr/>
          </p:nvCxnSpPr>
          <p:spPr>
            <a:xfrm>
              <a:off x="1126939" y="2826536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9">
              <a:extLst>
                <a:ext uri="{FF2B5EF4-FFF2-40B4-BE49-F238E27FC236}">
                  <a16:creationId xmlns:a16="http://schemas.microsoft.com/office/drawing/2014/main" id="{CE1EAE70-D14E-2CB6-F9B3-678443A9A2C2}"/>
                </a:ext>
              </a:extLst>
            </p:cNvPr>
            <p:cNvCxnSpPr/>
            <p:nvPr/>
          </p:nvCxnSpPr>
          <p:spPr>
            <a:xfrm>
              <a:off x="1126939" y="2457495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0">
              <a:extLst>
                <a:ext uri="{FF2B5EF4-FFF2-40B4-BE49-F238E27FC236}">
                  <a16:creationId xmlns:a16="http://schemas.microsoft.com/office/drawing/2014/main" id="{2665B5B2-D11B-2E52-1521-5E46470643AB}"/>
                </a:ext>
              </a:extLst>
            </p:cNvPr>
            <p:cNvCxnSpPr/>
            <p:nvPr/>
          </p:nvCxnSpPr>
          <p:spPr>
            <a:xfrm>
              <a:off x="1126939" y="2088454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1">
              <a:extLst>
                <a:ext uri="{FF2B5EF4-FFF2-40B4-BE49-F238E27FC236}">
                  <a16:creationId xmlns:a16="http://schemas.microsoft.com/office/drawing/2014/main" id="{1BE89E21-2B67-2FDD-FC16-F36879EA6490}"/>
                </a:ext>
              </a:extLst>
            </p:cNvPr>
            <p:cNvCxnSpPr/>
            <p:nvPr/>
          </p:nvCxnSpPr>
          <p:spPr>
            <a:xfrm>
              <a:off x="1126939" y="1719413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23">
              <a:extLst>
                <a:ext uri="{FF2B5EF4-FFF2-40B4-BE49-F238E27FC236}">
                  <a16:creationId xmlns:a16="http://schemas.microsoft.com/office/drawing/2014/main" id="{F9FB2B5D-ABE3-19C2-89C0-4A5E4A1AC667}"/>
                </a:ext>
              </a:extLst>
            </p:cNvPr>
            <p:cNvCxnSpPr/>
            <p:nvPr/>
          </p:nvCxnSpPr>
          <p:spPr>
            <a:xfrm>
              <a:off x="1126939" y="1350372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24">
            <a:extLst>
              <a:ext uri="{FF2B5EF4-FFF2-40B4-BE49-F238E27FC236}">
                <a16:creationId xmlns:a16="http://schemas.microsoft.com/office/drawing/2014/main" id="{8F97AF4D-FECB-D552-D36E-000D4556870B}"/>
              </a:ext>
            </a:extLst>
          </p:cNvPr>
          <p:cNvSpPr txBox="1"/>
          <p:nvPr/>
        </p:nvSpPr>
        <p:spPr>
          <a:xfrm>
            <a:off x="6282913" y="1698968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B90D7174-28A0-73A5-9F44-FE27FA3A84BE}"/>
              </a:ext>
            </a:extLst>
          </p:cNvPr>
          <p:cNvSpPr txBox="1"/>
          <p:nvPr/>
        </p:nvSpPr>
        <p:spPr>
          <a:xfrm>
            <a:off x="6282913" y="5315057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BD8B891-6A66-91C0-03A3-CF816729B5B4}"/>
              </a:ext>
            </a:extLst>
          </p:cNvPr>
          <p:cNvSpPr/>
          <p:nvPr/>
        </p:nvSpPr>
        <p:spPr>
          <a:xfrm>
            <a:off x="7196116" y="2466364"/>
            <a:ext cx="793776" cy="29335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B1C6B3D-9C89-D7DD-FBFF-C0165B01CEDA}"/>
              </a:ext>
            </a:extLst>
          </p:cNvPr>
          <p:cNvSpPr txBox="1"/>
          <p:nvPr/>
        </p:nvSpPr>
        <p:spPr>
          <a:xfrm>
            <a:off x="8156820" y="117095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变更记录统计表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5A2D67-A5EE-4A60-9DA4-9862A811E101}"/>
              </a:ext>
            </a:extLst>
          </p:cNvPr>
          <p:cNvSpPr/>
          <p:nvPr/>
        </p:nvSpPr>
        <p:spPr>
          <a:xfrm>
            <a:off x="9416603" y="4595700"/>
            <a:ext cx="793776" cy="81169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100" name="TextBox 12">
            <a:extLst>
              <a:ext uri="{FF2B5EF4-FFF2-40B4-BE49-F238E27FC236}">
                <a16:creationId xmlns:a16="http://schemas.microsoft.com/office/drawing/2014/main" id="{CFD6CDC9-162D-D2D7-6DFB-CA7E2BAE50D5}"/>
              </a:ext>
            </a:extLst>
          </p:cNvPr>
          <p:cNvSpPr txBox="1"/>
          <p:nvPr/>
        </p:nvSpPr>
        <p:spPr>
          <a:xfrm>
            <a:off x="9209400" y="5540852"/>
            <a:ext cx="150334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开发请求数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633413-D6F4-9AB1-4DA9-81F33577C274}"/>
              </a:ext>
            </a:extLst>
          </p:cNvPr>
          <p:cNvSpPr txBox="1"/>
          <p:nvPr/>
        </p:nvSpPr>
        <p:spPr>
          <a:xfrm>
            <a:off x="7255514" y="19172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617D00D-C619-39DF-1E53-C93264174FBB}"/>
              </a:ext>
            </a:extLst>
          </p:cNvPr>
          <p:cNvSpPr txBox="1"/>
          <p:nvPr/>
        </p:nvSpPr>
        <p:spPr>
          <a:xfrm>
            <a:off x="9591023" y="4043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41" grpId="0"/>
      <p:bldP spid="58" grpId="0"/>
      <p:bldP spid="60" grpId="0"/>
      <p:bldP spid="61" grpId="0"/>
      <p:bldP spid="94" grpId="0"/>
      <p:bldP spid="95" grpId="0"/>
      <p:bldP spid="96" grpId="0" animBg="1"/>
      <p:bldP spid="99" grpId="0" animBg="1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ED5662-3DE5-C311-8CD8-ED36075C2111}"/>
              </a:ext>
            </a:extLst>
          </p:cNvPr>
          <p:cNvSpPr/>
          <p:nvPr/>
        </p:nvSpPr>
        <p:spPr>
          <a:xfrm>
            <a:off x="4575463" y="2403764"/>
            <a:ext cx="3124200" cy="312420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4000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68352FD-CFBC-ED3B-F273-238D9007D252}"/>
              </a:ext>
            </a:extLst>
          </p:cNvPr>
          <p:cNvSpPr>
            <a:spLocks/>
          </p:cNvSpPr>
          <p:nvPr/>
        </p:nvSpPr>
        <p:spPr bwMode="auto">
          <a:xfrm>
            <a:off x="1262698" y="2453641"/>
            <a:ext cx="3685214" cy="481268"/>
          </a:xfrm>
          <a:custGeom>
            <a:avLst/>
            <a:gdLst>
              <a:gd name="T0" fmla="*/ 0 w 2726"/>
              <a:gd name="T1" fmla="*/ 0 h 356"/>
              <a:gd name="T2" fmla="*/ 2372 w 2726"/>
              <a:gd name="T3" fmla="*/ 0 h 356"/>
              <a:gd name="T4" fmla="*/ 2726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0" y="0"/>
                </a:moveTo>
                <a:lnTo>
                  <a:pt x="2372" y="0"/>
                </a:lnTo>
                <a:lnTo>
                  <a:pt x="2726" y="356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AF62076-D082-C62D-0841-8EAB53A2E17F}"/>
              </a:ext>
            </a:extLst>
          </p:cNvPr>
          <p:cNvSpPr>
            <a:spLocks/>
          </p:cNvSpPr>
          <p:nvPr/>
        </p:nvSpPr>
        <p:spPr bwMode="auto">
          <a:xfrm>
            <a:off x="1246475" y="4420620"/>
            <a:ext cx="3401320" cy="292005"/>
          </a:xfrm>
          <a:custGeom>
            <a:avLst/>
            <a:gdLst>
              <a:gd name="T0" fmla="*/ 0 w 2516"/>
              <a:gd name="T1" fmla="*/ 216 h 216"/>
              <a:gd name="T2" fmla="*/ 2301 w 2516"/>
              <a:gd name="T3" fmla="*/ 216 h 216"/>
              <a:gd name="T4" fmla="*/ 2516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0" y="216"/>
                </a:moveTo>
                <a:lnTo>
                  <a:pt x="2301" y="216"/>
                </a:lnTo>
                <a:lnTo>
                  <a:pt x="2516" y="0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E4610B5-ED8C-DAC4-5E33-F3BC4B5BACF5}"/>
              </a:ext>
            </a:extLst>
          </p:cNvPr>
          <p:cNvSpPr>
            <a:spLocks/>
          </p:cNvSpPr>
          <p:nvPr/>
        </p:nvSpPr>
        <p:spPr bwMode="auto">
          <a:xfrm>
            <a:off x="7327214" y="2453641"/>
            <a:ext cx="3685214" cy="481268"/>
          </a:xfrm>
          <a:custGeom>
            <a:avLst/>
            <a:gdLst>
              <a:gd name="T0" fmla="*/ 2726 w 2726"/>
              <a:gd name="T1" fmla="*/ 0 h 356"/>
              <a:gd name="T2" fmla="*/ 354 w 2726"/>
              <a:gd name="T3" fmla="*/ 0 h 356"/>
              <a:gd name="T4" fmla="*/ 0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2726" y="0"/>
                </a:moveTo>
                <a:lnTo>
                  <a:pt x="354" y="0"/>
                </a:lnTo>
                <a:lnTo>
                  <a:pt x="0" y="356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CCC5A1D2-3A24-6656-B0AA-D628E39E060C}"/>
              </a:ext>
            </a:extLst>
          </p:cNvPr>
          <p:cNvSpPr>
            <a:spLocks/>
          </p:cNvSpPr>
          <p:nvPr/>
        </p:nvSpPr>
        <p:spPr bwMode="auto">
          <a:xfrm>
            <a:off x="7627331" y="4420620"/>
            <a:ext cx="3401320" cy="292005"/>
          </a:xfrm>
          <a:custGeom>
            <a:avLst/>
            <a:gdLst>
              <a:gd name="T0" fmla="*/ 2516 w 2516"/>
              <a:gd name="T1" fmla="*/ 216 h 216"/>
              <a:gd name="T2" fmla="*/ 215 w 2516"/>
              <a:gd name="T3" fmla="*/ 216 h 216"/>
              <a:gd name="T4" fmla="*/ 0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2516" y="216"/>
                </a:moveTo>
                <a:lnTo>
                  <a:pt x="215" y="21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613A63-58B0-5E49-7B32-13C2A37F559F}"/>
              </a:ext>
            </a:extLst>
          </p:cNvPr>
          <p:cNvSpPr/>
          <p:nvPr/>
        </p:nvSpPr>
        <p:spPr>
          <a:xfrm>
            <a:off x="1014875" y="2465964"/>
            <a:ext cx="3084326" cy="135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开发工作完成后无法及时从用户端得到及时的测试反馈，导致存在很多过早的代码无法发布，给发布工作带来一定的困难。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FC770D-C9BA-E2AF-D80C-D70EED5794E1}"/>
              </a:ext>
            </a:extLst>
          </p:cNvPr>
          <p:cNvSpPr txBox="1"/>
          <p:nvPr/>
        </p:nvSpPr>
        <p:spPr>
          <a:xfrm>
            <a:off x="1246476" y="1942099"/>
            <a:ext cx="274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、缺少反馈机制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55ED25-89D6-D4D3-F2E3-C934743A0932}"/>
              </a:ext>
            </a:extLst>
          </p:cNvPr>
          <p:cNvSpPr/>
          <p:nvPr/>
        </p:nvSpPr>
        <p:spPr>
          <a:xfrm>
            <a:off x="1196090" y="4882285"/>
            <a:ext cx="283735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SAP</a:t>
            </a:r>
            <a:r>
              <a:rPr lang="zh-CN" altLang="en-US" sz="1400" dirty="0">
                <a:cs typeface="+mn-ea"/>
                <a:sym typeface="+mn-lt"/>
              </a:rPr>
              <a:t>开发工作做的较少，导致</a:t>
            </a:r>
            <a:r>
              <a:rPr lang="en-US" altLang="zh-CN" sz="1400" dirty="0">
                <a:cs typeface="+mn-ea"/>
                <a:sym typeface="+mn-lt"/>
              </a:rPr>
              <a:t>ABAP</a:t>
            </a:r>
            <a:r>
              <a:rPr lang="zh-CN" altLang="en-US" sz="1400" dirty="0">
                <a:cs typeface="+mn-ea"/>
                <a:sym typeface="+mn-lt"/>
              </a:rPr>
              <a:t>开发能力一直停滞不前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B018E0-176D-4B47-0F23-6915991B2199}"/>
              </a:ext>
            </a:extLst>
          </p:cNvPr>
          <p:cNvSpPr txBox="1"/>
          <p:nvPr/>
        </p:nvSpPr>
        <p:spPr>
          <a:xfrm>
            <a:off x="945026" y="4189787"/>
            <a:ext cx="32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3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SAP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开发过少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D24FFB-A68C-AFED-305C-CF480D516BAE}"/>
              </a:ext>
            </a:extLst>
          </p:cNvPr>
          <p:cNvSpPr/>
          <p:nvPr/>
        </p:nvSpPr>
        <p:spPr>
          <a:xfrm>
            <a:off x="8129401" y="2513910"/>
            <a:ext cx="2899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1</a:t>
            </a:r>
            <a:r>
              <a:rPr lang="zh-CN" altLang="en-US" sz="1400" dirty="0">
                <a:cs typeface="+mn-ea"/>
                <a:sym typeface="+mn-lt"/>
              </a:rPr>
              <a:t>、缺少开发需求文档：需求变更无法存档，具体工作必须当面沟通。</a:t>
            </a:r>
            <a:endParaRPr lang="en-US" altLang="zh-CN" sz="1400" dirty="0"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2</a:t>
            </a:r>
            <a:r>
              <a:rPr lang="zh-CN" altLang="en-US" sz="1400" dirty="0">
                <a:cs typeface="+mn-ea"/>
                <a:sym typeface="+mn-lt"/>
              </a:rPr>
              <a:t>、需求不够严谨，变更频繁，存在完成的需求又回档的情况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0D1C60-56FD-66E9-1D85-B7D7CB99A417}"/>
              </a:ext>
            </a:extLst>
          </p:cNvPr>
          <p:cNvSpPr txBox="1"/>
          <p:nvPr/>
        </p:nvSpPr>
        <p:spPr>
          <a:xfrm>
            <a:off x="7947754" y="1622644"/>
            <a:ext cx="298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、需求不明确、需求频繁更改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D687A2-294B-E49B-5188-B7FA07C958A0}"/>
              </a:ext>
            </a:extLst>
          </p:cNvPr>
          <p:cNvSpPr/>
          <p:nvPr/>
        </p:nvSpPr>
        <p:spPr>
          <a:xfrm>
            <a:off x="8158558" y="4789215"/>
            <a:ext cx="28992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在跨组协作项目中，有时沟通不够及时，导致信息不对称和误解，使开发工作没有及时交付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CFF2E4-9F49-0503-6421-689BA3735E1B}"/>
              </a:ext>
            </a:extLst>
          </p:cNvPr>
          <p:cNvSpPr txBox="1"/>
          <p:nvPr/>
        </p:nvSpPr>
        <p:spPr>
          <a:xfrm>
            <a:off x="7876428" y="389890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、沟通与协作能力需要提升</a:t>
            </a:r>
          </a:p>
        </p:txBody>
      </p:sp>
      <p:sp>
        <p:nvSpPr>
          <p:cNvPr id="3" name="矩形 2"/>
          <p:cNvSpPr/>
          <p:nvPr/>
        </p:nvSpPr>
        <p:spPr>
          <a:xfrm>
            <a:off x="5352733" y="13671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6263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grpSp>
        <p:nvGrpSpPr>
          <p:cNvPr id="4" name="1950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A69001-7AFB-7DFA-AA4D-462F69717A68}"/>
              </a:ext>
            </a:extLst>
          </p:cNvPr>
          <p:cNvGrpSpPr>
            <a:grpSpLocks noChangeAspect="1"/>
          </p:cNvGrpSpPr>
          <p:nvPr/>
        </p:nvGrpSpPr>
        <p:grpSpPr>
          <a:xfrm>
            <a:off x="687279" y="1616419"/>
            <a:ext cx="11012639" cy="4169952"/>
            <a:chOff x="687279" y="1302519"/>
            <a:chExt cx="11012639" cy="4169952"/>
          </a:xfrm>
        </p:grpSpPr>
        <p:grpSp>
          <p:nvGrpSpPr>
            <p:cNvPr id="5" name="iśliḍè">
              <a:extLst>
                <a:ext uri="{FF2B5EF4-FFF2-40B4-BE49-F238E27FC236}">
                  <a16:creationId xmlns:a16="http://schemas.microsoft.com/office/drawing/2014/main" id="{12FF4104-8583-D54B-DAC6-339268584692}"/>
                </a:ext>
              </a:extLst>
            </p:cNvPr>
            <p:cNvGrpSpPr/>
            <p:nvPr/>
          </p:nvGrpSpPr>
          <p:grpSpPr>
            <a:xfrm>
              <a:off x="3327857" y="1674000"/>
              <a:ext cx="4823200" cy="3673521"/>
              <a:chOff x="898136" y="1448780"/>
              <a:chExt cx="5603452" cy="4267787"/>
            </a:xfrm>
          </p:grpSpPr>
          <p:grpSp>
            <p:nvGrpSpPr>
              <p:cNvPr id="12" name="îŝ1ïḓè">
                <a:extLst>
                  <a:ext uri="{FF2B5EF4-FFF2-40B4-BE49-F238E27FC236}">
                    <a16:creationId xmlns:a16="http://schemas.microsoft.com/office/drawing/2014/main" id="{B4CEEF20-6B50-4B9E-8D59-3B7F66433EF4}"/>
                  </a:ext>
                </a:extLst>
              </p:cNvPr>
              <p:cNvGrpSpPr/>
              <p:nvPr/>
            </p:nvGrpSpPr>
            <p:grpSpPr>
              <a:xfrm flipH="1">
                <a:off x="1152212" y="3121830"/>
                <a:ext cx="1620889" cy="1620883"/>
                <a:chOff x="148938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22" name="ïş1ïḑè">
                  <a:extLst>
                    <a:ext uri="{FF2B5EF4-FFF2-40B4-BE49-F238E27FC236}">
                      <a16:creationId xmlns:a16="http://schemas.microsoft.com/office/drawing/2014/main" id="{47A75928-78A4-3E70-BE3B-7D370E8D9B15}"/>
                    </a:ext>
                  </a:extLst>
                </p:cNvPr>
                <p:cNvSpPr/>
                <p:nvPr/>
              </p:nvSpPr>
              <p:spPr>
                <a:xfrm>
                  <a:off x="148938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ïsliḑé">
                  <a:extLst>
                    <a:ext uri="{FF2B5EF4-FFF2-40B4-BE49-F238E27FC236}">
                      <a16:creationId xmlns:a16="http://schemas.microsoft.com/office/drawing/2014/main" id="{696FD02F-2853-77EB-8BA1-7BBE14F4840E}"/>
                    </a:ext>
                  </a:extLst>
                </p:cNvPr>
                <p:cNvSpPr/>
                <p:nvPr/>
              </p:nvSpPr>
              <p:spPr>
                <a:xfrm>
                  <a:off x="1912306" y="1909439"/>
                  <a:ext cx="1382569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îşliḋê">
                <a:extLst>
                  <a:ext uri="{FF2B5EF4-FFF2-40B4-BE49-F238E27FC236}">
                    <a16:creationId xmlns:a16="http://schemas.microsoft.com/office/drawing/2014/main" id="{69C98B5C-45A8-B860-287D-8F5D61D8709E}"/>
                  </a:ext>
                </a:extLst>
              </p:cNvPr>
              <p:cNvGrpSpPr/>
              <p:nvPr/>
            </p:nvGrpSpPr>
            <p:grpSpPr>
              <a:xfrm rot="342038" flipH="1">
                <a:off x="2614212" y="3287829"/>
                <a:ext cx="2170871" cy="2170868"/>
                <a:chOff x="1395420" y="1490427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20" name="îṧlîde">
                  <a:extLst>
                    <a:ext uri="{FF2B5EF4-FFF2-40B4-BE49-F238E27FC236}">
                      <a16:creationId xmlns:a16="http://schemas.microsoft.com/office/drawing/2014/main" id="{3228B4E9-E1CE-BE36-F16A-269B6FB6AD77}"/>
                    </a:ext>
                  </a:extLst>
                </p:cNvPr>
                <p:cNvSpPr/>
                <p:nvPr/>
              </p:nvSpPr>
              <p:spPr>
                <a:xfrm>
                  <a:off x="1395420" y="1490427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BC846D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íSḷíḋe">
                  <a:extLst>
                    <a:ext uri="{FF2B5EF4-FFF2-40B4-BE49-F238E27FC236}">
                      <a16:creationId xmlns:a16="http://schemas.microsoft.com/office/drawing/2014/main" id="{FE8B51B7-7BBB-3147-7FB6-672DB75ED377}"/>
                    </a:ext>
                  </a:extLst>
                </p:cNvPr>
                <p:cNvSpPr/>
                <p:nvPr/>
              </p:nvSpPr>
              <p:spPr>
                <a:xfrm>
                  <a:off x="1828302" y="1914339"/>
                  <a:ext cx="1382569" cy="1382568"/>
                </a:xfrm>
                <a:prstGeom prst="ellipse">
                  <a:avLst/>
                </a:prstGeom>
                <a:solidFill>
                  <a:srgbClr val="BC846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íṡḷíḋé">
                <a:extLst>
                  <a:ext uri="{FF2B5EF4-FFF2-40B4-BE49-F238E27FC236}">
                    <a16:creationId xmlns:a16="http://schemas.microsoft.com/office/drawing/2014/main" id="{44B39E6B-0BFC-23AD-80C0-90AC060767E7}"/>
                  </a:ext>
                </a:extLst>
              </p:cNvPr>
              <p:cNvGrpSpPr/>
              <p:nvPr/>
            </p:nvGrpSpPr>
            <p:grpSpPr>
              <a:xfrm rot="342038" flipH="1">
                <a:off x="4015162" y="1698554"/>
                <a:ext cx="2486426" cy="2486423"/>
                <a:chOff x="1331510" y="1480373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18" name="íṩḻidé">
                  <a:extLst>
                    <a:ext uri="{FF2B5EF4-FFF2-40B4-BE49-F238E27FC236}">
                      <a16:creationId xmlns:a16="http://schemas.microsoft.com/office/drawing/2014/main" id="{4C8DB354-57AB-2259-A725-E138D65B1057}"/>
                    </a:ext>
                  </a:extLst>
                </p:cNvPr>
                <p:cNvSpPr/>
                <p:nvPr/>
              </p:nvSpPr>
              <p:spPr>
                <a:xfrm>
                  <a:off x="1331510" y="1480373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íṡļîdê">
                  <a:extLst>
                    <a:ext uri="{FF2B5EF4-FFF2-40B4-BE49-F238E27FC236}">
                      <a16:creationId xmlns:a16="http://schemas.microsoft.com/office/drawing/2014/main" id="{6B8FFA3D-CF86-32B7-DDF3-09517FC55AC6}"/>
                    </a:ext>
                  </a:extLst>
                </p:cNvPr>
                <p:cNvSpPr/>
                <p:nvPr/>
              </p:nvSpPr>
              <p:spPr>
                <a:xfrm>
                  <a:off x="1737912" y="1892863"/>
                  <a:ext cx="1382568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ïṥľiḑè">
                <a:extLst>
                  <a:ext uri="{FF2B5EF4-FFF2-40B4-BE49-F238E27FC236}">
                    <a16:creationId xmlns:a16="http://schemas.microsoft.com/office/drawing/2014/main" id="{982B6DCA-C2EC-5047-E9D3-6B1C9C94B017}"/>
                  </a:ext>
                </a:extLst>
              </p:cNvPr>
              <p:cNvSpPr/>
              <p:nvPr/>
            </p:nvSpPr>
            <p:spPr>
              <a:xfrm>
                <a:off x="898136" y="2848781"/>
                <a:ext cx="1897755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6" name="íṣḷíďe">
                <a:extLst>
                  <a:ext uri="{FF2B5EF4-FFF2-40B4-BE49-F238E27FC236}">
                    <a16:creationId xmlns:a16="http://schemas.microsoft.com/office/drawing/2014/main" id="{675CDBDB-AE6C-3E80-C925-684B681647B0}"/>
                  </a:ext>
                </a:extLst>
              </p:cNvPr>
              <p:cNvSpPr/>
              <p:nvPr/>
            </p:nvSpPr>
            <p:spPr>
              <a:xfrm flipV="1">
                <a:off x="2557325" y="3424407"/>
                <a:ext cx="2292159" cy="2292160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BC846D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Sļïḓé">
                <a:extLst>
                  <a:ext uri="{FF2B5EF4-FFF2-40B4-BE49-F238E27FC236}">
                    <a16:creationId xmlns:a16="http://schemas.microsoft.com/office/drawing/2014/main" id="{FC24C21E-A357-2AFD-970B-C4FB3971E8CA}"/>
                  </a:ext>
                </a:extLst>
              </p:cNvPr>
              <p:cNvSpPr/>
              <p:nvPr/>
            </p:nvSpPr>
            <p:spPr>
              <a:xfrm>
                <a:off x="3916044" y="1448780"/>
                <a:ext cx="2292158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îśľîḋé">
              <a:extLst>
                <a:ext uri="{FF2B5EF4-FFF2-40B4-BE49-F238E27FC236}">
                  <a16:creationId xmlns:a16="http://schemas.microsoft.com/office/drawing/2014/main" id="{0E2E3023-D953-4248-AF52-023124156168}"/>
                </a:ext>
              </a:extLst>
            </p:cNvPr>
            <p:cNvSpPr/>
            <p:nvPr/>
          </p:nvSpPr>
          <p:spPr bwMode="auto">
            <a:xfrm>
              <a:off x="687279" y="2066200"/>
              <a:ext cx="31948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对于需求能够快速响应并准时交付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7" name="íSľïḑe">
              <a:extLst>
                <a:ext uri="{FF2B5EF4-FFF2-40B4-BE49-F238E27FC236}">
                  <a16:creationId xmlns:a16="http://schemas.microsoft.com/office/drawing/2014/main" id="{1B5C5E21-3820-3BEA-0069-46428011D883}"/>
                </a:ext>
              </a:extLst>
            </p:cNvPr>
            <p:cNvSpPr txBox="1"/>
            <p:nvPr/>
          </p:nvSpPr>
          <p:spPr bwMode="auto">
            <a:xfrm>
              <a:off x="687279" y="1653319"/>
              <a:ext cx="31948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响应快速、效率高</a:t>
              </a:r>
            </a:p>
          </p:txBody>
        </p:sp>
        <p:sp>
          <p:nvSpPr>
            <p:cNvPr id="8" name="ïṡļiḓé">
              <a:extLst>
                <a:ext uri="{FF2B5EF4-FFF2-40B4-BE49-F238E27FC236}">
                  <a16:creationId xmlns:a16="http://schemas.microsoft.com/office/drawing/2014/main" id="{4CD9AD21-208E-BF26-F2A7-945C3E7FC4ED}"/>
                </a:ext>
              </a:extLst>
            </p:cNvPr>
            <p:cNvSpPr/>
            <p:nvPr/>
          </p:nvSpPr>
          <p:spPr bwMode="auto">
            <a:xfrm>
              <a:off x="7327583" y="4658851"/>
              <a:ext cx="43723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高效管理时间，合理安排工作任务，确保高效完成工作。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9" name="iS1íḑê">
              <a:extLst>
                <a:ext uri="{FF2B5EF4-FFF2-40B4-BE49-F238E27FC236}">
                  <a16:creationId xmlns:a16="http://schemas.microsoft.com/office/drawing/2014/main" id="{A5D1C462-219C-A8F8-CB92-01DF53B4FB4C}"/>
                </a:ext>
              </a:extLst>
            </p:cNvPr>
            <p:cNvSpPr txBox="1"/>
            <p:nvPr/>
          </p:nvSpPr>
          <p:spPr bwMode="auto">
            <a:xfrm>
              <a:off x="7327583" y="4245971"/>
              <a:ext cx="26837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自我管理</a:t>
              </a:r>
            </a:p>
          </p:txBody>
        </p:sp>
        <p:sp>
          <p:nvSpPr>
            <p:cNvPr id="10" name="íṥḷíḋê">
              <a:extLst>
                <a:ext uri="{FF2B5EF4-FFF2-40B4-BE49-F238E27FC236}">
                  <a16:creationId xmlns:a16="http://schemas.microsoft.com/office/drawing/2014/main" id="{C79B3954-EDE6-DDAD-62C2-73EC2F4321CB}"/>
                </a:ext>
              </a:extLst>
            </p:cNvPr>
            <p:cNvSpPr/>
            <p:nvPr/>
          </p:nvSpPr>
          <p:spPr bwMode="auto">
            <a:xfrm>
              <a:off x="8308482" y="1715400"/>
              <a:ext cx="321200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即使面对有挑战和压力的工作任务，也不会推脱、逃避，积极面对找到有效的解决方法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1" name="í$liḋé">
              <a:extLst>
                <a:ext uri="{FF2B5EF4-FFF2-40B4-BE49-F238E27FC236}">
                  <a16:creationId xmlns:a16="http://schemas.microsoft.com/office/drawing/2014/main" id="{7D34C0CB-B4D0-DC29-8554-D22216844A17}"/>
                </a:ext>
              </a:extLst>
            </p:cNvPr>
            <p:cNvSpPr txBox="1"/>
            <p:nvPr/>
          </p:nvSpPr>
          <p:spPr bwMode="auto">
            <a:xfrm>
              <a:off x="8308482" y="1302519"/>
              <a:ext cx="3212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高度的责任心</a:t>
              </a:r>
            </a:p>
          </p:txBody>
        </p:sp>
      </p:grpSp>
      <p:sp>
        <p:nvSpPr>
          <p:cNvPr id="24" name="verified-commercial-list_57632">
            <a:extLst>
              <a:ext uri="{FF2B5EF4-FFF2-40B4-BE49-F238E27FC236}">
                <a16:creationId xmlns:a16="http://schemas.microsoft.com/office/drawing/2014/main" id="{5959710B-E44D-1720-1E6C-0B85B94B1362}"/>
              </a:ext>
            </a:extLst>
          </p:cNvPr>
          <p:cNvSpPr>
            <a:spLocks noChangeAspect="1"/>
          </p:cNvSpPr>
          <p:nvPr/>
        </p:nvSpPr>
        <p:spPr>
          <a:xfrm>
            <a:off x="4134031" y="3960889"/>
            <a:ext cx="297261" cy="344761"/>
          </a:xfrm>
          <a:custGeom>
            <a:avLst/>
            <a:gdLst>
              <a:gd name="connsiteX0" fmla="*/ 232301 w 523313"/>
              <a:gd name="connsiteY0" fmla="*/ 453100 h 606933"/>
              <a:gd name="connsiteX1" fmla="*/ 443362 w 523313"/>
              <a:gd name="connsiteY1" fmla="*/ 453100 h 606933"/>
              <a:gd name="connsiteX2" fmla="*/ 443362 w 523313"/>
              <a:gd name="connsiteY2" fmla="*/ 496498 h 606933"/>
              <a:gd name="connsiteX3" fmla="*/ 232301 w 523313"/>
              <a:gd name="connsiteY3" fmla="*/ 496498 h 606933"/>
              <a:gd name="connsiteX4" fmla="*/ 166906 w 523313"/>
              <a:gd name="connsiteY4" fmla="*/ 405116 h 606933"/>
              <a:gd name="connsiteX5" fmla="*/ 197654 w 523313"/>
              <a:gd name="connsiteY5" fmla="*/ 435818 h 606933"/>
              <a:gd name="connsiteX6" fmla="*/ 118601 w 523313"/>
              <a:gd name="connsiteY6" fmla="*/ 514704 h 606933"/>
              <a:gd name="connsiteX7" fmla="*/ 70777 w 523313"/>
              <a:gd name="connsiteY7" fmla="*/ 466951 h 606933"/>
              <a:gd name="connsiteX8" fmla="*/ 101525 w 523313"/>
              <a:gd name="connsiteY8" fmla="*/ 436249 h 606933"/>
              <a:gd name="connsiteX9" fmla="*/ 118601 w 523313"/>
              <a:gd name="connsiteY9" fmla="*/ 453300 h 606933"/>
              <a:gd name="connsiteX10" fmla="*/ 232301 w 523313"/>
              <a:gd name="connsiteY10" fmla="*/ 344783 h 606933"/>
              <a:gd name="connsiteX11" fmla="*/ 443362 w 523313"/>
              <a:gd name="connsiteY11" fmla="*/ 344783 h 606933"/>
              <a:gd name="connsiteX12" fmla="*/ 443362 w 523313"/>
              <a:gd name="connsiteY12" fmla="*/ 388251 h 606933"/>
              <a:gd name="connsiteX13" fmla="*/ 232301 w 523313"/>
              <a:gd name="connsiteY13" fmla="*/ 388251 h 606933"/>
              <a:gd name="connsiteX14" fmla="*/ 166906 w 523313"/>
              <a:gd name="connsiteY14" fmla="*/ 296939 h 606933"/>
              <a:gd name="connsiteX15" fmla="*/ 197654 w 523313"/>
              <a:gd name="connsiteY15" fmla="*/ 327627 h 606933"/>
              <a:gd name="connsiteX16" fmla="*/ 118601 w 523313"/>
              <a:gd name="connsiteY16" fmla="*/ 406527 h 606933"/>
              <a:gd name="connsiteX17" fmla="*/ 70777 w 523313"/>
              <a:gd name="connsiteY17" fmla="*/ 358795 h 606933"/>
              <a:gd name="connsiteX18" fmla="*/ 101525 w 523313"/>
              <a:gd name="connsiteY18" fmla="*/ 328106 h 606933"/>
              <a:gd name="connsiteX19" fmla="*/ 118601 w 523313"/>
              <a:gd name="connsiteY19" fmla="*/ 345150 h 606933"/>
              <a:gd name="connsiteX20" fmla="*/ 232301 w 523313"/>
              <a:gd name="connsiteY20" fmla="*/ 236606 h 606933"/>
              <a:gd name="connsiteX21" fmla="*/ 443362 w 523313"/>
              <a:gd name="connsiteY21" fmla="*/ 236606 h 606933"/>
              <a:gd name="connsiteX22" fmla="*/ 443362 w 523313"/>
              <a:gd name="connsiteY22" fmla="*/ 280004 h 606933"/>
              <a:gd name="connsiteX23" fmla="*/ 232301 w 523313"/>
              <a:gd name="connsiteY23" fmla="*/ 280004 h 606933"/>
              <a:gd name="connsiteX24" fmla="*/ 166906 w 523313"/>
              <a:gd name="connsiteY24" fmla="*/ 188762 h 606933"/>
              <a:gd name="connsiteX25" fmla="*/ 197654 w 523313"/>
              <a:gd name="connsiteY25" fmla="*/ 219470 h 606933"/>
              <a:gd name="connsiteX26" fmla="*/ 118601 w 523313"/>
              <a:gd name="connsiteY26" fmla="*/ 298421 h 606933"/>
              <a:gd name="connsiteX27" fmla="*/ 70777 w 523313"/>
              <a:gd name="connsiteY27" fmla="*/ 250610 h 606933"/>
              <a:gd name="connsiteX28" fmla="*/ 101525 w 523313"/>
              <a:gd name="connsiteY28" fmla="*/ 219902 h 606933"/>
              <a:gd name="connsiteX29" fmla="*/ 118601 w 523313"/>
              <a:gd name="connsiteY29" fmla="*/ 236956 h 606933"/>
              <a:gd name="connsiteX30" fmla="*/ 393684 w 523313"/>
              <a:gd name="connsiteY30" fmla="*/ 74154 h 606933"/>
              <a:gd name="connsiteX31" fmla="*/ 393684 w 523313"/>
              <a:gd name="connsiteY31" fmla="*/ 129434 h 606933"/>
              <a:gd name="connsiteX32" fmla="*/ 449096 w 523313"/>
              <a:gd name="connsiteY32" fmla="*/ 129434 h 606933"/>
              <a:gd name="connsiteX33" fmla="*/ 43513 w 523313"/>
              <a:gd name="connsiteY33" fmla="*/ 43448 h 606933"/>
              <a:gd name="connsiteX34" fmla="*/ 43513 w 523313"/>
              <a:gd name="connsiteY34" fmla="*/ 563533 h 606933"/>
              <a:gd name="connsiteX35" fmla="*/ 479848 w 523313"/>
              <a:gd name="connsiteY35" fmla="*/ 563533 h 606933"/>
              <a:gd name="connsiteX36" fmla="*/ 479848 w 523313"/>
              <a:gd name="connsiteY36" fmla="*/ 172883 h 606933"/>
              <a:gd name="connsiteX37" fmla="*/ 350219 w 523313"/>
              <a:gd name="connsiteY37" fmla="*/ 172883 h 606933"/>
              <a:gd name="connsiteX38" fmla="*/ 350219 w 523313"/>
              <a:gd name="connsiteY38" fmla="*/ 43448 h 606933"/>
              <a:gd name="connsiteX39" fmla="*/ 0 w 523313"/>
              <a:gd name="connsiteY39" fmla="*/ 0 h 606933"/>
              <a:gd name="connsiteX40" fmla="*/ 380971 w 523313"/>
              <a:gd name="connsiteY40" fmla="*/ 0 h 606933"/>
              <a:gd name="connsiteX41" fmla="*/ 523313 w 523313"/>
              <a:gd name="connsiteY41" fmla="*/ 142177 h 606933"/>
              <a:gd name="connsiteX42" fmla="*/ 523313 w 523313"/>
              <a:gd name="connsiteY42" fmla="*/ 606933 h 606933"/>
              <a:gd name="connsiteX43" fmla="*/ 0 w 523313"/>
              <a:gd name="connsiteY43" fmla="*/ 606933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23313" h="606933">
                <a:moveTo>
                  <a:pt x="232301" y="453100"/>
                </a:moveTo>
                <a:lnTo>
                  <a:pt x="443362" y="453100"/>
                </a:lnTo>
                <a:lnTo>
                  <a:pt x="443362" y="496498"/>
                </a:lnTo>
                <a:lnTo>
                  <a:pt x="232301" y="496498"/>
                </a:lnTo>
                <a:close/>
                <a:moveTo>
                  <a:pt x="166906" y="405116"/>
                </a:moveTo>
                <a:lnTo>
                  <a:pt x="197654" y="435818"/>
                </a:lnTo>
                <a:lnTo>
                  <a:pt x="118601" y="514704"/>
                </a:lnTo>
                <a:lnTo>
                  <a:pt x="70777" y="466951"/>
                </a:lnTo>
                <a:lnTo>
                  <a:pt x="101525" y="436249"/>
                </a:lnTo>
                <a:lnTo>
                  <a:pt x="118601" y="453300"/>
                </a:lnTo>
                <a:close/>
                <a:moveTo>
                  <a:pt x="232301" y="344783"/>
                </a:moveTo>
                <a:lnTo>
                  <a:pt x="443362" y="344783"/>
                </a:lnTo>
                <a:lnTo>
                  <a:pt x="443362" y="388251"/>
                </a:lnTo>
                <a:lnTo>
                  <a:pt x="232301" y="388251"/>
                </a:lnTo>
                <a:close/>
                <a:moveTo>
                  <a:pt x="166906" y="296939"/>
                </a:moveTo>
                <a:lnTo>
                  <a:pt x="197654" y="327627"/>
                </a:lnTo>
                <a:lnTo>
                  <a:pt x="118601" y="406527"/>
                </a:lnTo>
                <a:lnTo>
                  <a:pt x="70777" y="358795"/>
                </a:lnTo>
                <a:lnTo>
                  <a:pt x="101525" y="328106"/>
                </a:lnTo>
                <a:lnTo>
                  <a:pt x="118601" y="345150"/>
                </a:lnTo>
                <a:close/>
                <a:moveTo>
                  <a:pt x="232301" y="236606"/>
                </a:moveTo>
                <a:lnTo>
                  <a:pt x="443362" y="236606"/>
                </a:lnTo>
                <a:lnTo>
                  <a:pt x="443362" y="280004"/>
                </a:lnTo>
                <a:lnTo>
                  <a:pt x="232301" y="280004"/>
                </a:lnTo>
                <a:close/>
                <a:moveTo>
                  <a:pt x="166906" y="188762"/>
                </a:moveTo>
                <a:lnTo>
                  <a:pt x="197654" y="219470"/>
                </a:lnTo>
                <a:lnTo>
                  <a:pt x="118601" y="298421"/>
                </a:lnTo>
                <a:lnTo>
                  <a:pt x="70777" y="250610"/>
                </a:lnTo>
                <a:lnTo>
                  <a:pt x="101525" y="219902"/>
                </a:lnTo>
                <a:lnTo>
                  <a:pt x="118601" y="236956"/>
                </a:lnTo>
                <a:close/>
                <a:moveTo>
                  <a:pt x="393684" y="74154"/>
                </a:moveTo>
                <a:lnTo>
                  <a:pt x="393684" y="129434"/>
                </a:lnTo>
                <a:lnTo>
                  <a:pt x="449096" y="129434"/>
                </a:lnTo>
                <a:close/>
                <a:moveTo>
                  <a:pt x="43513" y="43448"/>
                </a:moveTo>
                <a:lnTo>
                  <a:pt x="43513" y="563533"/>
                </a:lnTo>
                <a:lnTo>
                  <a:pt x="479848" y="563533"/>
                </a:lnTo>
                <a:lnTo>
                  <a:pt x="479848" y="172883"/>
                </a:lnTo>
                <a:lnTo>
                  <a:pt x="350219" y="172883"/>
                </a:lnTo>
                <a:lnTo>
                  <a:pt x="350219" y="43448"/>
                </a:lnTo>
                <a:close/>
                <a:moveTo>
                  <a:pt x="0" y="0"/>
                </a:moveTo>
                <a:lnTo>
                  <a:pt x="380971" y="0"/>
                </a:lnTo>
                <a:lnTo>
                  <a:pt x="523313" y="142177"/>
                </a:lnTo>
                <a:lnTo>
                  <a:pt x="523313" y="606933"/>
                </a:lnTo>
                <a:lnTo>
                  <a:pt x="0" y="606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5" name="iconfont-10499-5121525">
            <a:extLst>
              <a:ext uri="{FF2B5EF4-FFF2-40B4-BE49-F238E27FC236}">
                <a16:creationId xmlns:a16="http://schemas.microsoft.com/office/drawing/2014/main" id="{B9970077-63AC-0596-B0F7-31F1F1AE90D6}"/>
              </a:ext>
            </a:extLst>
          </p:cNvPr>
          <p:cNvSpPr>
            <a:spLocks noChangeAspect="1"/>
          </p:cNvSpPr>
          <p:nvPr/>
        </p:nvSpPr>
        <p:spPr>
          <a:xfrm>
            <a:off x="5508320" y="4293973"/>
            <a:ext cx="481700" cy="423781"/>
          </a:xfrm>
          <a:custGeom>
            <a:avLst/>
            <a:gdLst>
              <a:gd name="T0" fmla="*/ 9125 w 11208"/>
              <a:gd name="T1" fmla="*/ 4533 h 9861"/>
              <a:gd name="T2" fmla="*/ 4287 w 11208"/>
              <a:gd name="T3" fmla="*/ 4533 h 9861"/>
              <a:gd name="T4" fmla="*/ 4022 w 11208"/>
              <a:gd name="T5" fmla="*/ 4798 h 9861"/>
              <a:gd name="T6" fmla="*/ 4287 w 11208"/>
              <a:gd name="T7" fmla="*/ 5063 h 9861"/>
              <a:gd name="T8" fmla="*/ 9125 w 11208"/>
              <a:gd name="T9" fmla="*/ 5063 h 9861"/>
              <a:gd name="T10" fmla="*/ 9390 w 11208"/>
              <a:gd name="T11" fmla="*/ 4798 h 9861"/>
              <a:gd name="T12" fmla="*/ 9125 w 11208"/>
              <a:gd name="T13" fmla="*/ 4533 h 9861"/>
              <a:gd name="T14" fmla="*/ 9125 w 11208"/>
              <a:gd name="T15" fmla="*/ 6759 h 9861"/>
              <a:gd name="T16" fmla="*/ 4287 w 11208"/>
              <a:gd name="T17" fmla="*/ 6759 h 9861"/>
              <a:gd name="T18" fmla="*/ 4022 w 11208"/>
              <a:gd name="T19" fmla="*/ 7024 h 9861"/>
              <a:gd name="T20" fmla="*/ 4287 w 11208"/>
              <a:gd name="T21" fmla="*/ 7289 h 9861"/>
              <a:gd name="T22" fmla="*/ 9125 w 11208"/>
              <a:gd name="T23" fmla="*/ 7289 h 9861"/>
              <a:gd name="T24" fmla="*/ 9390 w 11208"/>
              <a:gd name="T25" fmla="*/ 7024 h 9861"/>
              <a:gd name="T26" fmla="*/ 9125 w 11208"/>
              <a:gd name="T27" fmla="*/ 6759 h 9861"/>
              <a:gd name="T28" fmla="*/ 10514 w 11208"/>
              <a:gd name="T29" fmla="*/ 1614 h 9861"/>
              <a:gd name="T30" fmla="*/ 7043 w 11208"/>
              <a:gd name="T31" fmla="*/ 1614 h 9861"/>
              <a:gd name="T32" fmla="*/ 6982 w 11208"/>
              <a:gd name="T33" fmla="*/ 1450 h 9861"/>
              <a:gd name="T34" fmla="*/ 5185 w 11208"/>
              <a:gd name="T35" fmla="*/ 0 h 9861"/>
              <a:gd name="T36" fmla="*/ 694 w 11208"/>
              <a:gd name="T37" fmla="*/ 0 h 9861"/>
              <a:gd name="T38" fmla="*/ 0 w 11208"/>
              <a:gd name="T39" fmla="*/ 674 h 9861"/>
              <a:gd name="T40" fmla="*/ 0 w 11208"/>
              <a:gd name="T41" fmla="*/ 9188 h 9861"/>
              <a:gd name="T42" fmla="*/ 694 w 11208"/>
              <a:gd name="T43" fmla="*/ 9861 h 9861"/>
              <a:gd name="T44" fmla="*/ 10514 w 11208"/>
              <a:gd name="T45" fmla="*/ 9861 h 9861"/>
              <a:gd name="T46" fmla="*/ 11208 w 11208"/>
              <a:gd name="T47" fmla="*/ 9188 h 9861"/>
              <a:gd name="T48" fmla="*/ 11208 w 11208"/>
              <a:gd name="T49" fmla="*/ 2288 h 9861"/>
              <a:gd name="T50" fmla="*/ 10514 w 11208"/>
              <a:gd name="T51" fmla="*/ 1614 h 9861"/>
              <a:gd name="T52" fmla="*/ 694 w 11208"/>
              <a:gd name="T53" fmla="*/ 981 h 9861"/>
              <a:gd name="T54" fmla="*/ 1654 w 11208"/>
              <a:gd name="T55" fmla="*/ 532 h 9861"/>
              <a:gd name="T56" fmla="*/ 4430 w 11208"/>
              <a:gd name="T57" fmla="*/ 532 h 9861"/>
              <a:gd name="T58" fmla="*/ 6145 w 11208"/>
              <a:gd name="T59" fmla="*/ 1186 h 9861"/>
              <a:gd name="T60" fmla="*/ 6309 w 11208"/>
              <a:gd name="T61" fmla="*/ 1595 h 9861"/>
              <a:gd name="T62" fmla="*/ 694 w 11208"/>
              <a:gd name="T63" fmla="*/ 1595 h 9861"/>
              <a:gd name="T64" fmla="*/ 694 w 11208"/>
              <a:gd name="T65" fmla="*/ 981 h 9861"/>
              <a:gd name="T66" fmla="*/ 10554 w 11208"/>
              <a:gd name="T67" fmla="*/ 8453 h 9861"/>
              <a:gd name="T68" fmla="*/ 9635 w 11208"/>
              <a:gd name="T69" fmla="*/ 9249 h 9861"/>
              <a:gd name="T70" fmla="*/ 1613 w 11208"/>
              <a:gd name="T71" fmla="*/ 9249 h 9861"/>
              <a:gd name="T72" fmla="*/ 694 w 11208"/>
              <a:gd name="T73" fmla="*/ 8330 h 9861"/>
              <a:gd name="T74" fmla="*/ 694 w 11208"/>
              <a:gd name="T75" fmla="*/ 2246 h 9861"/>
              <a:gd name="T76" fmla="*/ 9799 w 11208"/>
              <a:gd name="T77" fmla="*/ 2246 h 9861"/>
              <a:gd name="T78" fmla="*/ 10554 w 11208"/>
              <a:gd name="T79" fmla="*/ 3165 h 9861"/>
              <a:gd name="T80" fmla="*/ 10554 w 11208"/>
              <a:gd name="T81" fmla="*/ 8453 h 9861"/>
              <a:gd name="T82" fmla="*/ 1816 w 11208"/>
              <a:gd name="T83" fmla="*/ 4329 h 9861"/>
              <a:gd name="T84" fmla="*/ 2674 w 11208"/>
              <a:gd name="T85" fmla="*/ 4329 h 9861"/>
              <a:gd name="T86" fmla="*/ 2674 w 11208"/>
              <a:gd name="T87" fmla="*/ 5186 h 9861"/>
              <a:gd name="T88" fmla="*/ 1816 w 11208"/>
              <a:gd name="T89" fmla="*/ 5186 h 9861"/>
              <a:gd name="T90" fmla="*/ 1816 w 11208"/>
              <a:gd name="T91" fmla="*/ 4329 h 9861"/>
              <a:gd name="T92" fmla="*/ 1816 w 11208"/>
              <a:gd name="T93" fmla="*/ 6595 h 9861"/>
              <a:gd name="T94" fmla="*/ 2674 w 11208"/>
              <a:gd name="T95" fmla="*/ 6595 h 9861"/>
              <a:gd name="T96" fmla="*/ 2674 w 11208"/>
              <a:gd name="T97" fmla="*/ 7453 h 9861"/>
              <a:gd name="T98" fmla="*/ 1816 w 11208"/>
              <a:gd name="T99" fmla="*/ 7453 h 9861"/>
              <a:gd name="T100" fmla="*/ 1816 w 11208"/>
              <a:gd name="T101" fmla="*/ 6595 h 9861"/>
              <a:gd name="T102" fmla="*/ 1816 w 11208"/>
              <a:gd name="T103" fmla="*/ 6595 h 9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8" h="9861">
                <a:moveTo>
                  <a:pt x="9125" y="4533"/>
                </a:moveTo>
                <a:lnTo>
                  <a:pt x="4287" y="4533"/>
                </a:lnTo>
                <a:cubicBezTo>
                  <a:pt x="4144" y="4533"/>
                  <a:pt x="4022" y="4655"/>
                  <a:pt x="4022" y="4798"/>
                </a:cubicBezTo>
                <a:cubicBezTo>
                  <a:pt x="4022" y="4940"/>
                  <a:pt x="4144" y="5063"/>
                  <a:pt x="4287" y="5063"/>
                </a:cubicBezTo>
                <a:lnTo>
                  <a:pt x="9125" y="5063"/>
                </a:lnTo>
                <a:cubicBezTo>
                  <a:pt x="9268" y="5063"/>
                  <a:pt x="9390" y="4940"/>
                  <a:pt x="9390" y="4798"/>
                </a:cubicBezTo>
                <a:cubicBezTo>
                  <a:pt x="9390" y="4635"/>
                  <a:pt x="9268" y="4533"/>
                  <a:pt x="9125" y="4533"/>
                </a:cubicBezTo>
                <a:close/>
                <a:moveTo>
                  <a:pt x="9125" y="6759"/>
                </a:moveTo>
                <a:lnTo>
                  <a:pt x="4287" y="6759"/>
                </a:lnTo>
                <a:cubicBezTo>
                  <a:pt x="4144" y="6759"/>
                  <a:pt x="4022" y="6881"/>
                  <a:pt x="4022" y="7024"/>
                </a:cubicBezTo>
                <a:cubicBezTo>
                  <a:pt x="4022" y="7166"/>
                  <a:pt x="4144" y="7289"/>
                  <a:pt x="4287" y="7289"/>
                </a:cubicBezTo>
                <a:lnTo>
                  <a:pt x="9125" y="7289"/>
                </a:lnTo>
                <a:cubicBezTo>
                  <a:pt x="9268" y="7289"/>
                  <a:pt x="9390" y="7166"/>
                  <a:pt x="9390" y="7024"/>
                </a:cubicBezTo>
                <a:cubicBezTo>
                  <a:pt x="9390" y="6881"/>
                  <a:pt x="9268" y="6759"/>
                  <a:pt x="9125" y="6759"/>
                </a:cubicBezTo>
                <a:close/>
                <a:moveTo>
                  <a:pt x="10514" y="1614"/>
                </a:moveTo>
                <a:lnTo>
                  <a:pt x="7043" y="1614"/>
                </a:lnTo>
                <a:lnTo>
                  <a:pt x="6982" y="1450"/>
                </a:lnTo>
                <a:cubicBezTo>
                  <a:pt x="6573" y="306"/>
                  <a:pt x="5777" y="21"/>
                  <a:pt x="5185" y="0"/>
                </a:cubicBezTo>
                <a:lnTo>
                  <a:pt x="694" y="0"/>
                </a:lnTo>
                <a:cubicBezTo>
                  <a:pt x="307" y="0"/>
                  <a:pt x="0" y="306"/>
                  <a:pt x="0" y="674"/>
                </a:cubicBezTo>
                <a:lnTo>
                  <a:pt x="0" y="9188"/>
                </a:lnTo>
                <a:cubicBezTo>
                  <a:pt x="0" y="9555"/>
                  <a:pt x="307" y="9861"/>
                  <a:pt x="694" y="9861"/>
                </a:cubicBezTo>
                <a:lnTo>
                  <a:pt x="10514" y="9861"/>
                </a:lnTo>
                <a:cubicBezTo>
                  <a:pt x="10902" y="9861"/>
                  <a:pt x="11208" y="9555"/>
                  <a:pt x="11208" y="9188"/>
                </a:cubicBezTo>
                <a:lnTo>
                  <a:pt x="11208" y="2288"/>
                </a:lnTo>
                <a:cubicBezTo>
                  <a:pt x="11208" y="1920"/>
                  <a:pt x="10902" y="1614"/>
                  <a:pt x="10514" y="1614"/>
                </a:cubicBezTo>
                <a:close/>
                <a:moveTo>
                  <a:pt x="694" y="981"/>
                </a:moveTo>
                <a:cubicBezTo>
                  <a:pt x="694" y="450"/>
                  <a:pt x="878" y="532"/>
                  <a:pt x="1654" y="532"/>
                </a:cubicBezTo>
                <a:lnTo>
                  <a:pt x="4430" y="532"/>
                </a:lnTo>
                <a:cubicBezTo>
                  <a:pt x="5614" y="532"/>
                  <a:pt x="5920" y="797"/>
                  <a:pt x="6145" y="1186"/>
                </a:cubicBezTo>
                <a:lnTo>
                  <a:pt x="6309" y="1595"/>
                </a:lnTo>
                <a:lnTo>
                  <a:pt x="694" y="1595"/>
                </a:lnTo>
                <a:lnTo>
                  <a:pt x="694" y="981"/>
                </a:lnTo>
                <a:close/>
                <a:moveTo>
                  <a:pt x="10554" y="8453"/>
                </a:moveTo>
                <a:cubicBezTo>
                  <a:pt x="10554" y="9229"/>
                  <a:pt x="10289" y="9249"/>
                  <a:pt x="9635" y="9249"/>
                </a:cubicBezTo>
                <a:lnTo>
                  <a:pt x="1613" y="9249"/>
                </a:lnTo>
                <a:cubicBezTo>
                  <a:pt x="816" y="9249"/>
                  <a:pt x="694" y="9188"/>
                  <a:pt x="694" y="8330"/>
                </a:cubicBezTo>
                <a:lnTo>
                  <a:pt x="694" y="2246"/>
                </a:lnTo>
                <a:lnTo>
                  <a:pt x="9799" y="2246"/>
                </a:lnTo>
                <a:cubicBezTo>
                  <a:pt x="10657" y="2246"/>
                  <a:pt x="10554" y="2573"/>
                  <a:pt x="10554" y="3165"/>
                </a:cubicBezTo>
                <a:lnTo>
                  <a:pt x="10554" y="8453"/>
                </a:lnTo>
                <a:close/>
                <a:moveTo>
                  <a:pt x="1816" y="4329"/>
                </a:moveTo>
                <a:lnTo>
                  <a:pt x="2674" y="4329"/>
                </a:lnTo>
                <a:lnTo>
                  <a:pt x="2674" y="5186"/>
                </a:lnTo>
                <a:lnTo>
                  <a:pt x="1816" y="5186"/>
                </a:lnTo>
                <a:lnTo>
                  <a:pt x="1816" y="4329"/>
                </a:lnTo>
                <a:close/>
                <a:moveTo>
                  <a:pt x="1816" y="6595"/>
                </a:moveTo>
                <a:lnTo>
                  <a:pt x="2674" y="6595"/>
                </a:lnTo>
                <a:lnTo>
                  <a:pt x="2674" y="7453"/>
                </a:lnTo>
                <a:lnTo>
                  <a:pt x="1816" y="7453"/>
                </a:lnTo>
                <a:lnTo>
                  <a:pt x="1816" y="6595"/>
                </a:lnTo>
                <a:close/>
                <a:moveTo>
                  <a:pt x="1816" y="659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iconfont-1124-841231">
            <a:extLst>
              <a:ext uri="{FF2B5EF4-FFF2-40B4-BE49-F238E27FC236}">
                <a16:creationId xmlns:a16="http://schemas.microsoft.com/office/drawing/2014/main" id="{93315C86-EA9D-1860-776C-2BE0CCEC2BA8}"/>
              </a:ext>
            </a:extLst>
          </p:cNvPr>
          <p:cNvSpPr>
            <a:spLocks noChangeAspect="1"/>
          </p:cNvSpPr>
          <p:nvPr/>
        </p:nvSpPr>
        <p:spPr>
          <a:xfrm>
            <a:off x="6867467" y="3046439"/>
            <a:ext cx="563375" cy="474441"/>
          </a:xfrm>
          <a:custGeom>
            <a:avLst/>
            <a:gdLst>
              <a:gd name="T0" fmla="*/ 0 w 10133"/>
              <a:gd name="T1" fmla="*/ 6934 h 8534"/>
              <a:gd name="T2" fmla="*/ 1066 w 10133"/>
              <a:gd name="T3" fmla="*/ 6934 h 8534"/>
              <a:gd name="T4" fmla="*/ 1066 w 10133"/>
              <a:gd name="T5" fmla="*/ 7200 h 8534"/>
              <a:gd name="T6" fmla="*/ 533 w 10133"/>
              <a:gd name="T7" fmla="*/ 7200 h 8534"/>
              <a:gd name="T8" fmla="*/ 533 w 10133"/>
              <a:gd name="T9" fmla="*/ 7734 h 8534"/>
              <a:gd name="T10" fmla="*/ 1066 w 10133"/>
              <a:gd name="T11" fmla="*/ 7734 h 8534"/>
              <a:gd name="T12" fmla="*/ 1066 w 10133"/>
              <a:gd name="T13" fmla="*/ 8000 h 8534"/>
              <a:gd name="T14" fmla="*/ 0 w 10133"/>
              <a:gd name="T15" fmla="*/ 8000 h 8534"/>
              <a:gd name="T16" fmla="*/ 0 w 10133"/>
              <a:gd name="T17" fmla="*/ 8534 h 8534"/>
              <a:gd name="T18" fmla="*/ 1600 w 10133"/>
              <a:gd name="T19" fmla="*/ 8534 h 8534"/>
              <a:gd name="T20" fmla="*/ 1600 w 10133"/>
              <a:gd name="T21" fmla="*/ 6400 h 8534"/>
              <a:gd name="T22" fmla="*/ 0 w 10133"/>
              <a:gd name="T23" fmla="*/ 6400 h 8534"/>
              <a:gd name="T24" fmla="*/ 0 w 10133"/>
              <a:gd name="T25" fmla="*/ 6934 h 8534"/>
              <a:gd name="T26" fmla="*/ 533 w 10133"/>
              <a:gd name="T27" fmla="*/ 2134 h 8534"/>
              <a:gd name="T28" fmla="*/ 1066 w 10133"/>
              <a:gd name="T29" fmla="*/ 2134 h 8534"/>
              <a:gd name="T30" fmla="*/ 1066 w 10133"/>
              <a:gd name="T31" fmla="*/ 0 h 8534"/>
              <a:gd name="T32" fmla="*/ 0 w 10133"/>
              <a:gd name="T33" fmla="*/ 0 h 8534"/>
              <a:gd name="T34" fmla="*/ 0 w 10133"/>
              <a:gd name="T35" fmla="*/ 534 h 8534"/>
              <a:gd name="T36" fmla="*/ 533 w 10133"/>
              <a:gd name="T37" fmla="*/ 534 h 8534"/>
              <a:gd name="T38" fmla="*/ 533 w 10133"/>
              <a:gd name="T39" fmla="*/ 2134 h 8534"/>
              <a:gd name="T40" fmla="*/ 0 w 10133"/>
              <a:gd name="T41" fmla="*/ 3734 h 8534"/>
              <a:gd name="T42" fmla="*/ 960 w 10133"/>
              <a:gd name="T43" fmla="*/ 3734 h 8534"/>
              <a:gd name="T44" fmla="*/ 0 w 10133"/>
              <a:gd name="T45" fmla="*/ 4854 h 8534"/>
              <a:gd name="T46" fmla="*/ 0 w 10133"/>
              <a:gd name="T47" fmla="*/ 5334 h 8534"/>
              <a:gd name="T48" fmla="*/ 1600 w 10133"/>
              <a:gd name="T49" fmla="*/ 5334 h 8534"/>
              <a:gd name="T50" fmla="*/ 1600 w 10133"/>
              <a:gd name="T51" fmla="*/ 4800 h 8534"/>
              <a:gd name="T52" fmla="*/ 640 w 10133"/>
              <a:gd name="T53" fmla="*/ 4800 h 8534"/>
              <a:gd name="T54" fmla="*/ 1600 w 10133"/>
              <a:gd name="T55" fmla="*/ 3680 h 8534"/>
              <a:gd name="T56" fmla="*/ 1600 w 10133"/>
              <a:gd name="T57" fmla="*/ 3200 h 8534"/>
              <a:gd name="T58" fmla="*/ 0 w 10133"/>
              <a:gd name="T59" fmla="*/ 3200 h 8534"/>
              <a:gd name="T60" fmla="*/ 0 w 10133"/>
              <a:gd name="T61" fmla="*/ 3734 h 8534"/>
              <a:gd name="T62" fmla="*/ 2666 w 10133"/>
              <a:gd name="T63" fmla="*/ 534 h 8534"/>
              <a:gd name="T64" fmla="*/ 2666 w 10133"/>
              <a:gd name="T65" fmla="*/ 1600 h 8534"/>
              <a:gd name="T66" fmla="*/ 10133 w 10133"/>
              <a:gd name="T67" fmla="*/ 1600 h 8534"/>
              <a:gd name="T68" fmla="*/ 10133 w 10133"/>
              <a:gd name="T69" fmla="*/ 534 h 8534"/>
              <a:gd name="T70" fmla="*/ 2666 w 10133"/>
              <a:gd name="T71" fmla="*/ 534 h 8534"/>
              <a:gd name="T72" fmla="*/ 2666 w 10133"/>
              <a:gd name="T73" fmla="*/ 8000 h 8534"/>
              <a:gd name="T74" fmla="*/ 10133 w 10133"/>
              <a:gd name="T75" fmla="*/ 8000 h 8534"/>
              <a:gd name="T76" fmla="*/ 10133 w 10133"/>
              <a:gd name="T77" fmla="*/ 6934 h 8534"/>
              <a:gd name="T78" fmla="*/ 2666 w 10133"/>
              <a:gd name="T79" fmla="*/ 6934 h 8534"/>
              <a:gd name="T80" fmla="*/ 2666 w 10133"/>
              <a:gd name="T81" fmla="*/ 8000 h 8534"/>
              <a:gd name="T82" fmla="*/ 2666 w 10133"/>
              <a:gd name="T83" fmla="*/ 4800 h 8534"/>
              <a:gd name="T84" fmla="*/ 10133 w 10133"/>
              <a:gd name="T85" fmla="*/ 4800 h 8534"/>
              <a:gd name="T86" fmla="*/ 10133 w 10133"/>
              <a:gd name="T87" fmla="*/ 3734 h 8534"/>
              <a:gd name="T88" fmla="*/ 2666 w 10133"/>
              <a:gd name="T89" fmla="*/ 3734 h 8534"/>
              <a:gd name="T90" fmla="*/ 2666 w 10133"/>
              <a:gd name="T91" fmla="*/ 4800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33" h="8534">
                <a:moveTo>
                  <a:pt x="0" y="6934"/>
                </a:moveTo>
                <a:lnTo>
                  <a:pt x="1066" y="6934"/>
                </a:lnTo>
                <a:lnTo>
                  <a:pt x="1066" y="7200"/>
                </a:lnTo>
                <a:lnTo>
                  <a:pt x="533" y="7200"/>
                </a:lnTo>
                <a:lnTo>
                  <a:pt x="533" y="7734"/>
                </a:lnTo>
                <a:lnTo>
                  <a:pt x="1066" y="7734"/>
                </a:lnTo>
                <a:lnTo>
                  <a:pt x="1066" y="8000"/>
                </a:lnTo>
                <a:lnTo>
                  <a:pt x="0" y="8000"/>
                </a:lnTo>
                <a:lnTo>
                  <a:pt x="0" y="8534"/>
                </a:lnTo>
                <a:lnTo>
                  <a:pt x="1600" y="8534"/>
                </a:lnTo>
                <a:lnTo>
                  <a:pt x="1600" y="6400"/>
                </a:lnTo>
                <a:lnTo>
                  <a:pt x="0" y="6400"/>
                </a:lnTo>
                <a:lnTo>
                  <a:pt x="0" y="6934"/>
                </a:lnTo>
                <a:close/>
                <a:moveTo>
                  <a:pt x="533" y="2134"/>
                </a:moveTo>
                <a:lnTo>
                  <a:pt x="1066" y="2134"/>
                </a:lnTo>
                <a:lnTo>
                  <a:pt x="1066" y="0"/>
                </a:lnTo>
                <a:lnTo>
                  <a:pt x="0" y="0"/>
                </a:lnTo>
                <a:lnTo>
                  <a:pt x="0" y="534"/>
                </a:lnTo>
                <a:lnTo>
                  <a:pt x="533" y="534"/>
                </a:lnTo>
                <a:lnTo>
                  <a:pt x="533" y="2134"/>
                </a:lnTo>
                <a:close/>
                <a:moveTo>
                  <a:pt x="0" y="3734"/>
                </a:moveTo>
                <a:lnTo>
                  <a:pt x="960" y="3734"/>
                </a:lnTo>
                <a:lnTo>
                  <a:pt x="0" y="4854"/>
                </a:lnTo>
                <a:lnTo>
                  <a:pt x="0" y="5334"/>
                </a:lnTo>
                <a:lnTo>
                  <a:pt x="1600" y="5334"/>
                </a:lnTo>
                <a:lnTo>
                  <a:pt x="1600" y="4800"/>
                </a:lnTo>
                <a:lnTo>
                  <a:pt x="640" y="4800"/>
                </a:lnTo>
                <a:lnTo>
                  <a:pt x="1600" y="3680"/>
                </a:lnTo>
                <a:lnTo>
                  <a:pt x="1600" y="3200"/>
                </a:lnTo>
                <a:lnTo>
                  <a:pt x="0" y="3200"/>
                </a:lnTo>
                <a:lnTo>
                  <a:pt x="0" y="3734"/>
                </a:lnTo>
                <a:close/>
                <a:moveTo>
                  <a:pt x="2666" y="534"/>
                </a:moveTo>
                <a:lnTo>
                  <a:pt x="2666" y="1600"/>
                </a:lnTo>
                <a:lnTo>
                  <a:pt x="10133" y="1600"/>
                </a:lnTo>
                <a:lnTo>
                  <a:pt x="10133" y="534"/>
                </a:lnTo>
                <a:lnTo>
                  <a:pt x="2666" y="534"/>
                </a:lnTo>
                <a:close/>
                <a:moveTo>
                  <a:pt x="2666" y="8000"/>
                </a:moveTo>
                <a:lnTo>
                  <a:pt x="10133" y="8000"/>
                </a:lnTo>
                <a:lnTo>
                  <a:pt x="10133" y="6934"/>
                </a:lnTo>
                <a:lnTo>
                  <a:pt x="2666" y="6934"/>
                </a:lnTo>
                <a:lnTo>
                  <a:pt x="2666" y="8000"/>
                </a:lnTo>
                <a:close/>
                <a:moveTo>
                  <a:pt x="2666" y="4800"/>
                </a:moveTo>
                <a:lnTo>
                  <a:pt x="10133" y="4800"/>
                </a:lnTo>
                <a:lnTo>
                  <a:pt x="10133" y="3734"/>
                </a:lnTo>
                <a:lnTo>
                  <a:pt x="2666" y="3734"/>
                </a:lnTo>
                <a:lnTo>
                  <a:pt x="2666" y="4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865CA49-F5BF-74C6-2A35-3A9487D95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24355" r="11467" b="20774"/>
          <a:stretch>
            <a:fillRect/>
          </a:stretch>
        </p:blipFill>
        <p:spPr>
          <a:xfrm>
            <a:off x="909814" y="3712107"/>
            <a:ext cx="2109416" cy="2113932"/>
          </a:xfrm>
          <a:custGeom>
            <a:avLst/>
            <a:gdLst>
              <a:gd name="connsiteX0" fmla="*/ 1063911 w 2109416"/>
              <a:gd name="connsiteY0" fmla="*/ 0 h 2113932"/>
              <a:gd name="connsiteX1" fmla="*/ 1236666 w 2109416"/>
              <a:gd name="connsiteY1" fmla="*/ 17245 h 2113932"/>
              <a:gd name="connsiteX2" fmla="*/ 1252953 w 2109416"/>
              <a:gd name="connsiteY2" fmla="*/ 233955 h 2113932"/>
              <a:gd name="connsiteX3" fmla="*/ 1564104 w 2109416"/>
              <a:gd name="connsiteY3" fmla="*/ 383706 h 2113932"/>
              <a:gd name="connsiteX4" fmla="*/ 1743631 w 2109416"/>
              <a:gd name="connsiteY4" fmla="*/ 261238 h 2113932"/>
              <a:gd name="connsiteX5" fmla="*/ 1864880 w 2109416"/>
              <a:gd name="connsiteY5" fmla="*/ 385492 h 2113932"/>
              <a:gd name="connsiteX6" fmla="*/ 1738057 w 2109416"/>
              <a:gd name="connsiteY6" fmla="*/ 561970 h 2113932"/>
              <a:gd name="connsiteX7" fmla="*/ 1880154 w 2109416"/>
              <a:gd name="connsiteY7" fmla="*/ 876689 h 2113932"/>
              <a:gd name="connsiteX8" fmla="*/ 2096401 w 2109416"/>
              <a:gd name="connsiteY8" fmla="*/ 898270 h 2113932"/>
              <a:gd name="connsiteX9" fmla="*/ 2109416 w 2109416"/>
              <a:gd name="connsiteY9" fmla="*/ 1071392 h 2113932"/>
              <a:gd name="connsiteX10" fmla="*/ 1898826 w 2109416"/>
              <a:gd name="connsiteY10" fmla="*/ 1125063 h 2113932"/>
              <a:gd name="connsiteX11" fmla="*/ 1805381 w 2109416"/>
              <a:gd name="connsiteY11" fmla="*/ 1457488 h 2113932"/>
              <a:gd name="connsiteX12" fmla="*/ 1957164 w 2109416"/>
              <a:gd name="connsiteY12" fmla="*/ 1613021 h 2113932"/>
              <a:gd name="connsiteX13" fmla="*/ 1855854 w 2109416"/>
              <a:gd name="connsiteY13" fmla="*/ 1754005 h 2113932"/>
              <a:gd name="connsiteX14" fmla="*/ 1660034 w 2109416"/>
              <a:gd name="connsiteY14" fmla="*/ 1659754 h 2113932"/>
              <a:gd name="connsiteX15" fmla="*/ 1374770 w 2109416"/>
              <a:gd name="connsiteY15" fmla="*/ 1854344 h 2113932"/>
              <a:gd name="connsiteX16" fmla="*/ 1391068 w 2109416"/>
              <a:gd name="connsiteY16" fmla="*/ 2071052 h 2113932"/>
              <a:gd name="connsiteX17" fmla="*/ 1222837 w 2109416"/>
              <a:gd name="connsiteY17" fmla="*/ 2113932 h 2113932"/>
              <a:gd name="connsiteX18" fmla="*/ 1133414 w 2109416"/>
              <a:gd name="connsiteY18" fmla="*/ 1915863 h 2113932"/>
              <a:gd name="connsiteX19" fmla="*/ 789810 w 2109416"/>
              <a:gd name="connsiteY19" fmla="*/ 1881563 h 2113932"/>
              <a:gd name="connsiteX20" fmla="*/ 662996 w 2109416"/>
              <a:gd name="connsiteY20" fmla="*/ 2058047 h 2113932"/>
              <a:gd name="connsiteX21" fmla="*/ 506561 w 2109416"/>
              <a:gd name="connsiteY21" fmla="*/ 1982757 h 2113932"/>
              <a:gd name="connsiteX22" fmla="*/ 565376 w 2109416"/>
              <a:gd name="connsiteY22" fmla="*/ 1773547 h 2113932"/>
              <a:gd name="connsiteX23" fmla="*/ 324208 w 2109416"/>
              <a:gd name="connsiteY23" fmla="*/ 1526407 h 2113932"/>
              <a:gd name="connsiteX24" fmla="*/ 113621 w 2109416"/>
              <a:gd name="connsiteY24" fmla="*/ 1580087 h 2113932"/>
              <a:gd name="connsiteX25" fmla="*/ 42179 w 2109416"/>
              <a:gd name="connsiteY25" fmla="*/ 1421859 h 2113932"/>
              <a:gd name="connsiteX26" fmla="*/ 221712 w 2109416"/>
              <a:gd name="connsiteY26" fmla="*/ 1299399 h 2113932"/>
              <a:gd name="connsiteX27" fmla="*/ 195825 w 2109416"/>
              <a:gd name="connsiteY27" fmla="*/ 955061 h 2113932"/>
              <a:gd name="connsiteX28" fmla="*/ 0 w 2109416"/>
              <a:gd name="connsiteY28" fmla="*/ 860821 h 2113932"/>
              <a:gd name="connsiteX29" fmla="*/ 46981 w 2109416"/>
              <a:gd name="connsiteY29" fmla="*/ 693688 h 2113932"/>
              <a:gd name="connsiteX30" fmla="*/ 263226 w 2109416"/>
              <a:gd name="connsiteY30" fmla="*/ 715280 h 2113932"/>
              <a:gd name="connsiteX31" fmla="*/ 464733 w 2109416"/>
              <a:gd name="connsiteY31" fmla="*/ 434861 h 2113932"/>
              <a:gd name="connsiteX32" fmla="*/ 375299 w 2109416"/>
              <a:gd name="connsiteY32" fmla="*/ 236795 h 2113932"/>
              <a:gd name="connsiteX33" fmla="*/ 518718 w 2109416"/>
              <a:gd name="connsiteY33" fmla="*/ 138961 h 2113932"/>
              <a:gd name="connsiteX34" fmla="*/ 670493 w 2109416"/>
              <a:gd name="connsiteY34" fmla="*/ 294502 h 2113932"/>
              <a:gd name="connsiteX35" fmla="*/ 670494 w 2109416"/>
              <a:gd name="connsiteY35" fmla="*/ 294502 h 2113932"/>
              <a:gd name="connsiteX36" fmla="*/ 1005108 w 2109416"/>
              <a:gd name="connsiteY36" fmla="*/ 209213 h 21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09416" h="2113932">
                <a:moveTo>
                  <a:pt x="1063911" y="0"/>
                </a:moveTo>
                <a:lnTo>
                  <a:pt x="1236666" y="17245"/>
                </a:lnTo>
                <a:lnTo>
                  <a:pt x="1252953" y="233955"/>
                </a:lnTo>
                <a:cubicBezTo>
                  <a:pt x="1365765" y="262218"/>
                  <a:pt x="1471635" y="313172"/>
                  <a:pt x="1564104" y="383706"/>
                </a:cubicBezTo>
                <a:lnTo>
                  <a:pt x="1743631" y="261238"/>
                </a:lnTo>
                <a:lnTo>
                  <a:pt x="1864880" y="385492"/>
                </a:lnTo>
                <a:lnTo>
                  <a:pt x="1738057" y="561970"/>
                </a:lnTo>
                <a:cubicBezTo>
                  <a:pt x="1806308" y="656135"/>
                  <a:pt x="1854657" y="763220"/>
                  <a:pt x="1880154" y="876689"/>
                </a:cubicBezTo>
                <a:lnTo>
                  <a:pt x="2096401" y="898270"/>
                </a:lnTo>
                <a:lnTo>
                  <a:pt x="2109416" y="1071392"/>
                </a:lnTo>
                <a:lnTo>
                  <a:pt x="1898826" y="1125063"/>
                </a:lnTo>
                <a:cubicBezTo>
                  <a:pt x="1890582" y="1241067"/>
                  <a:pt x="1858786" y="1354177"/>
                  <a:pt x="1805381" y="1457488"/>
                </a:cubicBezTo>
                <a:lnTo>
                  <a:pt x="1957164" y="1613021"/>
                </a:lnTo>
                <a:lnTo>
                  <a:pt x="1855854" y="1754005"/>
                </a:lnTo>
                <a:lnTo>
                  <a:pt x="1660034" y="1659754"/>
                </a:lnTo>
                <a:cubicBezTo>
                  <a:pt x="1579151" y="1743321"/>
                  <a:pt x="1482088" y="1809531"/>
                  <a:pt x="1374770" y="1854344"/>
                </a:cubicBezTo>
                <a:lnTo>
                  <a:pt x="1391068" y="2071052"/>
                </a:lnTo>
                <a:lnTo>
                  <a:pt x="1222837" y="2113932"/>
                </a:lnTo>
                <a:lnTo>
                  <a:pt x="1133414" y="1915863"/>
                </a:lnTo>
                <a:cubicBezTo>
                  <a:pt x="1017739" y="1927888"/>
                  <a:pt x="900826" y="1916217"/>
                  <a:pt x="789810" y="1881563"/>
                </a:cubicBezTo>
                <a:lnTo>
                  <a:pt x="662996" y="2058047"/>
                </a:lnTo>
                <a:lnTo>
                  <a:pt x="506561" y="1982757"/>
                </a:lnTo>
                <a:lnTo>
                  <a:pt x="565376" y="1773547"/>
                </a:lnTo>
                <a:cubicBezTo>
                  <a:pt x="469035" y="1708404"/>
                  <a:pt x="386975" y="1624314"/>
                  <a:pt x="324208" y="1526407"/>
                </a:cubicBezTo>
                <a:lnTo>
                  <a:pt x="113621" y="1580087"/>
                </a:lnTo>
                <a:lnTo>
                  <a:pt x="42179" y="1421859"/>
                </a:lnTo>
                <a:lnTo>
                  <a:pt x="221712" y="1299399"/>
                </a:lnTo>
                <a:cubicBezTo>
                  <a:pt x="189784" y="1187570"/>
                  <a:pt x="180975" y="1070407"/>
                  <a:pt x="195825" y="955061"/>
                </a:cubicBezTo>
                <a:lnTo>
                  <a:pt x="0" y="860821"/>
                </a:lnTo>
                <a:lnTo>
                  <a:pt x="46981" y="693688"/>
                </a:lnTo>
                <a:lnTo>
                  <a:pt x="263226" y="715280"/>
                </a:lnTo>
                <a:cubicBezTo>
                  <a:pt x="310651" y="609090"/>
                  <a:pt x="379213" y="513677"/>
                  <a:pt x="464733" y="434861"/>
                </a:cubicBezTo>
                <a:lnTo>
                  <a:pt x="375299" y="236795"/>
                </a:lnTo>
                <a:lnTo>
                  <a:pt x="518718" y="138961"/>
                </a:lnTo>
                <a:lnTo>
                  <a:pt x="670493" y="294502"/>
                </a:lnTo>
                <a:lnTo>
                  <a:pt x="670494" y="294502"/>
                </a:lnTo>
                <a:cubicBezTo>
                  <a:pt x="775080" y="243639"/>
                  <a:pt x="888934" y="214619"/>
                  <a:pt x="1005108" y="209213"/>
                </a:cubicBez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97315" y="860219"/>
            <a:ext cx="30798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个人亮点</a:t>
            </a:r>
          </a:p>
        </p:txBody>
      </p:sp>
    </p:spTree>
    <p:extLst>
      <p:ext uri="{BB962C8B-B14F-4D97-AF65-F5344CB8AC3E}">
        <p14:creationId xmlns:p14="http://schemas.microsoft.com/office/powerpoint/2010/main" val="3397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A37CBCA-9ADF-0A44-337D-8F3A5D909A5D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1733520" y="2650409"/>
            <a:ext cx="8643879" cy="16611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  <a:headEnd type="oval"/>
            <a:tailEnd type="oval"/>
          </a:ln>
          <a:effectLst/>
        </p:spPr>
      </p:cxnSp>
      <p:sp>
        <p:nvSpPr>
          <p:cNvPr id="5" name="îṧḻídê">
            <a:extLst>
              <a:ext uri="{FF2B5EF4-FFF2-40B4-BE49-F238E27FC236}">
                <a16:creationId xmlns:a16="http://schemas.microsoft.com/office/drawing/2014/main" id="{E0A92939-8D0D-0104-E2D2-1D71ABE343C2}"/>
              </a:ext>
            </a:extLst>
          </p:cNvPr>
          <p:cNvSpPr/>
          <p:nvPr/>
        </p:nvSpPr>
        <p:spPr>
          <a:xfrm>
            <a:off x="5232396" y="2021983"/>
            <a:ext cx="1727208" cy="1164659"/>
          </a:xfrm>
          <a:prstGeom prst="rect">
            <a:avLst/>
          </a:prstGeom>
          <a:solidFill>
            <a:srgbClr val="002C4F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个人价值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63929B5-E12F-4CA1-B973-F4F95F30F20C}"/>
              </a:ext>
            </a:extLst>
          </p:cNvPr>
          <p:cNvGrpSpPr/>
          <p:nvPr/>
        </p:nvGrpSpPr>
        <p:grpSpPr>
          <a:xfrm>
            <a:off x="6857181" y="2280288"/>
            <a:ext cx="4592688" cy="2580057"/>
            <a:chOff x="6874701" y="2114176"/>
            <a:chExt cx="4592688" cy="2037179"/>
          </a:xfrm>
        </p:grpSpPr>
        <p:sp>
          <p:nvSpPr>
            <p:cNvPr id="7" name="îṥļíḋê">
              <a:extLst>
                <a:ext uri="{FF2B5EF4-FFF2-40B4-BE49-F238E27FC236}">
                  <a16:creationId xmlns:a16="http://schemas.microsoft.com/office/drawing/2014/main" id="{AC0B0AFD-9048-4863-2E19-DDCF00C02542}"/>
                </a:ext>
              </a:extLst>
            </p:cNvPr>
            <p:cNvSpPr/>
            <p:nvPr/>
          </p:nvSpPr>
          <p:spPr>
            <a:xfrm>
              <a:off x="10394919" y="2114176"/>
              <a:ext cx="1072470" cy="84680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2C4F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 Regular"/>
                <a:cs typeface="+mn-cs"/>
              </a:endParaRPr>
            </a:p>
          </p:txBody>
        </p:sp>
        <p:sp>
          <p:nvSpPr>
            <p:cNvPr id="8" name="íṩliďè">
              <a:extLst>
                <a:ext uri="{FF2B5EF4-FFF2-40B4-BE49-F238E27FC236}">
                  <a16:creationId xmlns:a16="http://schemas.microsoft.com/office/drawing/2014/main" id="{B63A4D58-F8CB-EF3A-C20D-C4A5EB4A8746}"/>
                </a:ext>
              </a:extLst>
            </p:cNvPr>
            <p:cNvSpPr/>
            <p:nvPr/>
          </p:nvSpPr>
          <p:spPr bwMode="auto">
            <a:xfrm>
              <a:off x="10690865" y="2349730"/>
              <a:ext cx="480579" cy="373929"/>
            </a:xfrm>
            <a:custGeom>
              <a:avLst/>
              <a:gdLst>
                <a:gd name="connsiteX0" fmla="*/ 451337 w 606157"/>
                <a:gd name="connsiteY0" fmla="*/ 147905 h 606722"/>
                <a:gd name="connsiteX1" fmla="*/ 569477 w 606157"/>
                <a:gd name="connsiteY1" fmla="*/ 147905 h 606722"/>
                <a:gd name="connsiteX2" fmla="*/ 606157 w 606157"/>
                <a:gd name="connsiteY2" fmla="*/ 186562 h 606722"/>
                <a:gd name="connsiteX3" fmla="*/ 606157 w 606157"/>
                <a:gd name="connsiteY3" fmla="*/ 363939 h 606722"/>
                <a:gd name="connsiteX4" fmla="*/ 584434 w 606157"/>
                <a:gd name="connsiteY4" fmla="*/ 385711 h 606722"/>
                <a:gd name="connsiteX5" fmla="*/ 557904 w 606157"/>
                <a:gd name="connsiteY5" fmla="*/ 385711 h 606722"/>
                <a:gd name="connsiteX6" fmla="*/ 549980 w 606157"/>
                <a:gd name="connsiteY6" fmla="*/ 548781 h 606722"/>
                <a:gd name="connsiteX7" fmla="*/ 489085 w 606157"/>
                <a:gd name="connsiteY7" fmla="*/ 606722 h 606722"/>
                <a:gd name="connsiteX8" fmla="*/ 426854 w 606157"/>
                <a:gd name="connsiteY8" fmla="*/ 547537 h 606722"/>
                <a:gd name="connsiteX9" fmla="*/ 420711 w 606157"/>
                <a:gd name="connsiteY9" fmla="*/ 420814 h 606722"/>
                <a:gd name="connsiteX10" fmla="*/ 461219 w 606157"/>
                <a:gd name="connsiteY10" fmla="*/ 363228 h 606722"/>
                <a:gd name="connsiteX11" fmla="*/ 461219 w 606157"/>
                <a:gd name="connsiteY11" fmla="*/ 185762 h 606722"/>
                <a:gd name="connsiteX12" fmla="*/ 451337 w 606157"/>
                <a:gd name="connsiteY12" fmla="*/ 147905 h 606722"/>
                <a:gd name="connsiteX13" fmla="*/ 38457 w 606157"/>
                <a:gd name="connsiteY13" fmla="*/ 147552 h 606722"/>
                <a:gd name="connsiteX14" fmla="*/ 155074 w 606157"/>
                <a:gd name="connsiteY14" fmla="*/ 147552 h 606722"/>
                <a:gd name="connsiteX15" fmla="*/ 145014 w 606157"/>
                <a:gd name="connsiteY15" fmla="*/ 185766 h 606722"/>
                <a:gd name="connsiteX16" fmla="*/ 145014 w 606157"/>
                <a:gd name="connsiteY16" fmla="*/ 363239 h 606722"/>
                <a:gd name="connsiteX17" fmla="*/ 187210 w 606157"/>
                <a:gd name="connsiteY17" fmla="*/ 421360 h 606722"/>
                <a:gd name="connsiteX18" fmla="*/ 181068 w 606157"/>
                <a:gd name="connsiteY18" fmla="*/ 548444 h 606722"/>
                <a:gd name="connsiteX19" fmla="*/ 120178 w 606157"/>
                <a:gd name="connsiteY19" fmla="*/ 606298 h 606722"/>
                <a:gd name="connsiteX20" fmla="*/ 57952 w 606157"/>
                <a:gd name="connsiteY20" fmla="*/ 547200 h 606722"/>
                <a:gd name="connsiteX21" fmla="*/ 50029 w 606157"/>
                <a:gd name="connsiteY21" fmla="*/ 385279 h 606722"/>
                <a:gd name="connsiteX22" fmla="*/ 21810 w 606157"/>
                <a:gd name="connsiteY22" fmla="*/ 385279 h 606722"/>
                <a:gd name="connsiteX23" fmla="*/ 0 w 606157"/>
                <a:gd name="connsiteY23" fmla="*/ 363595 h 606722"/>
                <a:gd name="connsiteX24" fmla="*/ 0 w 606157"/>
                <a:gd name="connsiteY24" fmla="*/ 186122 h 606722"/>
                <a:gd name="connsiteX25" fmla="*/ 38457 w 606157"/>
                <a:gd name="connsiteY25" fmla="*/ 147552 h 606722"/>
                <a:gd name="connsiteX26" fmla="*/ 222975 w 606157"/>
                <a:gd name="connsiteY26" fmla="*/ 147058 h 606722"/>
                <a:gd name="connsiteX27" fmla="*/ 282512 w 606157"/>
                <a:gd name="connsiteY27" fmla="*/ 147058 h 606722"/>
                <a:gd name="connsiteX28" fmla="*/ 270498 w 606157"/>
                <a:gd name="connsiteY28" fmla="*/ 159057 h 606722"/>
                <a:gd name="connsiteX29" fmla="*/ 270498 w 606157"/>
                <a:gd name="connsiteY29" fmla="*/ 169278 h 606722"/>
                <a:gd name="connsiteX30" fmla="*/ 283224 w 606157"/>
                <a:gd name="connsiteY30" fmla="*/ 181988 h 606722"/>
                <a:gd name="connsiteX31" fmla="*/ 273345 w 606157"/>
                <a:gd name="connsiteY31" fmla="*/ 292199 h 606722"/>
                <a:gd name="connsiteX32" fmla="*/ 276193 w 606157"/>
                <a:gd name="connsiteY32" fmla="*/ 302953 h 606722"/>
                <a:gd name="connsiteX33" fmla="*/ 297196 w 606157"/>
                <a:gd name="connsiteY33" fmla="*/ 332550 h 606722"/>
                <a:gd name="connsiteX34" fmla="*/ 303070 w 606157"/>
                <a:gd name="connsiteY34" fmla="*/ 335572 h 606722"/>
                <a:gd name="connsiteX35" fmla="*/ 309032 w 606157"/>
                <a:gd name="connsiteY35" fmla="*/ 332550 h 606722"/>
                <a:gd name="connsiteX36" fmla="*/ 329946 w 606157"/>
                <a:gd name="connsiteY36" fmla="*/ 302953 h 606722"/>
                <a:gd name="connsiteX37" fmla="*/ 332883 w 606157"/>
                <a:gd name="connsiteY37" fmla="*/ 292199 h 606722"/>
                <a:gd name="connsiteX38" fmla="*/ 323004 w 606157"/>
                <a:gd name="connsiteY38" fmla="*/ 181988 h 606722"/>
                <a:gd name="connsiteX39" fmla="*/ 335641 w 606157"/>
                <a:gd name="connsiteY39" fmla="*/ 169278 h 606722"/>
                <a:gd name="connsiteX40" fmla="*/ 335641 w 606157"/>
                <a:gd name="connsiteY40" fmla="*/ 159057 h 606722"/>
                <a:gd name="connsiteX41" fmla="*/ 323627 w 606157"/>
                <a:gd name="connsiteY41" fmla="*/ 147058 h 606722"/>
                <a:gd name="connsiteX42" fmla="*/ 385033 w 606157"/>
                <a:gd name="connsiteY42" fmla="*/ 147058 h 606722"/>
                <a:gd name="connsiteX43" fmla="*/ 385033 w 606157"/>
                <a:gd name="connsiteY43" fmla="*/ 147147 h 606722"/>
                <a:gd name="connsiteX44" fmla="*/ 421699 w 606157"/>
                <a:gd name="connsiteY44" fmla="*/ 185721 h 606722"/>
                <a:gd name="connsiteX45" fmla="*/ 421699 w 606157"/>
                <a:gd name="connsiteY45" fmla="*/ 363214 h 606722"/>
                <a:gd name="connsiteX46" fmla="*/ 399895 w 606157"/>
                <a:gd name="connsiteY46" fmla="*/ 384901 h 606722"/>
                <a:gd name="connsiteX47" fmla="*/ 373375 w 606157"/>
                <a:gd name="connsiteY47" fmla="*/ 384901 h 606722"/>
                <a:gd name="connsiteX48" fmla="*/ 371506 w 606157"/>
                <a:gd name="connsiteY48" fmla="*/ 424363 h 606722"/>
                <a:gd name="connsiteX49" fmla="*/ 365455 w 606157"/>
                <a:gd name="connsiteY49" fmla="*/ 548084 h 606722"/>
                <a:gd name="connsiteX50" fmla="*/ 304582 w 606157"/>
                <a:gd name="connsiteY50" fmla="*/ 605945 h 606722"/>
                <a:gd name="connsiteX51" fmla="*/ 242464 w 606157"/>
                <a:gd name="connsiteY51" fmla="*/ 546840 h 606722"/>
                <a:gd name="connsiteX52" fmla="*/ 236502 w 606157"/>
                <a:gd name="connsiteY52" fmla="*/ 424363 h 606722"/>
                <a:gd name="connsiteX53" fmla="*/ 234544 w 606157"/>
                <a:gd name="connsiteY53" fmla="*/ 384901 h 606722"/>
                <a:gd name="connsiteX54" fmla="*/ 206244 w 606157"/>
                <a:gd name="connsiteY54" fmla="*/ 384901 h 606722"/>
                <a:gd name="connsiteX55" fmla="*/ 184529 w 606157"/>
                <a:gd name="connsiteY55" fmla="*/ 363214 h 606722"/>
                <a:gd name="connsiteX56" fmla="*/ 184529 w 606157"/>
                <a:gd name="connsiteY56" fmla="*/ 185721 h 606722"/>
                <a:gd name="connsiteX57" fmla="*/ 222975 w 606157"/>
                <a:gd name="connsiteY57" fmla="*/ 147058 h 606722"/>
                <a:gd name="connsiteX58" fmla="*/ 488454 w 606157"/>
                <a:gd name="connsiteY58" fmla="*/ 706 h 606722"/>
                <a:gd name="connsiteX59" fmla="*/ 550481 w 606157"/>
                <a:gd name="connsiteY59" fmla="*/ 62663 h 606722"/>
                <a:gd name="connsiteX60" fmla="*/ 488454 w 606157"/>
                <a:gd name="connsiteY60" fmla="*/ 124620 h 606722"/>
                <a:gd name="connsiteX61" fmla="*/ 426427 w 606157"/>
                <a:gd name="connsiteY61" fmla="*/ 62663 h 606722"/>
                <a:gd name="connsiteX62" fmla="*/ 488454 w 606157"/>
                <a:gd name="connsiteY62" fmla="*/ 706 h 606722"/>
                <a:gd name="connsiteX63" fmla="*/ 119538 w 606157"/>
                <a:gd name="connsiteY63" fmla="*/ 353 h 606722"/>
                <a:gd name="connsiteX64" fmla="*/ 181565 w 606157"/>
                <a:gd name="connsiteY64" fmla="*/ 62310 h 606722"/>
                <a:gd name="connsiteX65" fmla="*/ 119538 w 606157"/>
                <a:gd name="connsiteY65" fmla="*/ 124267 h 606722"/>
                <a:gd name="connsiteX66" fmla="*/ 57511 w 606157"/>
                <a:gd name="connsiteY66" fmla="*/ 62310 h 606722"/>
                <a:gd name="connsiteX67" fmla="*/ 119538 w 606157"/>
                <a:gd name="connsiteY67" fmla="*/ 353 h 606722"/>
                <a:gd name="connsiteX68" fmla="*/ 303961 w 606157"/>
                <a:gd name="connsiteY68" fmla="*/ 0 h 606722"/>
                <a:gd name="connsiteX69" fmla="*/ 366024 w 606157"/>
                <a:gd name="connsiteY69" fmla="*/ 61957 h 606722"/>
                <a:gd name="connsiteX70" fmla="*/ 303961 w 606157"/>
                <a:gd name="connsiteY70" fmla="*/ 123914 h 606722"/>
                <a:gd name="connsiteX71" fmla="*/ 241898 w 606157"/>
                <a:gd name="connsiteY71" fmla="*/ 61957 h 606722"/>
                <a:gd name="connsiteX72" fmla="*/ 303961 w 606157"/>
                <a:gd name="connsiteY7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6157" h="606722">
                  <a:moveTo>
                    <a:pt x="451337" y="147905"/>
                  </a:moveTo>
                  <a:lnTo>
                    <a:pt x="569477" y="147905"/>
                  </a:lnTo>
                  <a:cubicBezTo>
                    <a:pt x="589954" y="148971"/>
                    <a:pt x="606157" y="165856"/>
                    <a:pt x="606157" y="186562"/>
                  </a:cubicBezTo>
                  <a:lnTo>
                    <a:pt x="606157" y="363939"/>
                  </a:lnTo>
                  <a:cubicBezTo>
                    <a:pt x="606157" y="375936"/>
                    <a:pt x="596453" y="385711"/>
                    <a:pt x="584434" y="385711"/>
                  </a:cubicBezTo>
                  <a:lnTo>
                    <a:pt x="557904" y="385711"/>
                  </a:lnTo>
                  <a:lnTo>
                    <a:pt x="549980" y="548781"/>
                  </a:lnTo>
                  <a:cubicBezTo>
                    <a:pt x="548378" y="581217"/>
                    <a:pt x="521580" y="606722"/>
                    <a:pt x="489085" y="606722"/>
                  </a:cubicBezTo>
                  <a:cubicBezTo>
                    <a:pt x="455877" y="606722"/>
                    <a:pt x="428456" y="580684"/>
                    <a:pt x="426854" y="547537"/>
                  </a:cubicBezTo>
                  <a:lnTo>
                    <a:pt x="420711" y="420814"/>
                  </a:lnTo>
                  <a:cubicBezTo>
                    <a:pt x="444482" y="412194"/>
                    <a:pt x="461219" y="389355"/>
                    <a:pt x="461219" y="363228"/>
                  </a:cubicBezTo>
                  <a:lnTo>
                    <a:pt x="461219" y="185762"/>
                  </a:lnTo>
                  <a:cubicBezTo>
                    <a:pt x="461219" y="172077"/>
                    <a:pt x="457658" y="159102"/>
                    <a:pt x="451337" y="147905"/>
                  </a:cubicBezTo>
                  <a:close/>
                  <a:moveTo>
                    <a:pt x="38457" y="147552"/>
                  </a:moveTo>
                  <a:lnTo>
                    <a:pt x="155074" y="147552"/>
                  </a:lnTo>
                  <a:cubicBezTo>
                    <a:pt x="148664" y="158839"/>
                    <a:pt x="145014" y="171902"/>
                    <a:pt x="145014" y="185766"/>
                  </a:cubicBezTo>
                  <a:lnTo>
                    <a:pt x="145014" y="363239"/>
                  </a:lnTo>
                  <a:cubicBezTo>
                    <a:pt x="145014" y="389811"/>
                    <a:pt x="162284" y="413184"/>
                    <a:pt x="187210" y="421360"/>
                  </a:cubicBezTo>
                  <a:lnTo>
                    <a:pt x="181068" y="548444"/>
                  </a:lnTo>
                  <a:cubicBezTo>
                    <a:pt x="179465" y="580881"/>
                    <a:pt x="152670" y="606298"/>
                    <a:pt x="120178" y="606298"/>
                  </a:cubicBezTo>
                  <a:cubicBezTo>
                    <a:pt x="86973" y="606298"/>
                    <a:pt x="59555" y="580348"/>
                    <a:pt x="57952" y="547200"/>
                  </a:cubicBezTo>
                  <a:lnTo>
                    <a:pt x="50029" y="385279"/>
                  </a:lnTo>
                  <a:lnTo>
                    <a:pt x="21810" y="385279"/>
                  </a:lnTo>
                  <a:cubicBezTo>
                    <a:pt x="9792" y="385279"/>
                    <a:pt x="0" y="375592"/>
                    <a:pt x="0" y="363595"/>
                  </a:cubicBezTo>
                  <a:lnTo>
                    <a:pt x="0" y="186122"/>
                  </a:lnTo>
                  <a:cubicBezTo>
                    <a:pt x="0" y="164882"/>
                    <a:pt x="17181" y="147641"/>
                    <a:pt x="38457" y="147552"/>
                  </a:cubicBezTo>
                  <a:close/>
                  <a:moveTo>
                    <a:pt x="222975" y="147058"/>
                  </a:moveTo>
                  <a:lnTo>
                    <a:pt x="282512" y="147058"/>
                  </a:lnTo>
                  <a:lnTo>
                    <a:pt x="270498" y="159057"/>
                  </a:lnTo>
                  <a:cubicBezTo>
                    <a:pt x="267739" y="161901"/>
                    <a:pt x="267739" y="166523"/>
                    <a:pt x="270498" y="169278"/>
                  </a:cubicBezTo>
                  <a:lnTo>
                    <a:pt x="283224" y="181988"/>
                  </a:lnTo>
                  <a:lnTo>
                    <a:pt x="273345" y="292199"/>
                  </a:lnTo>
                  <a:cubicBezTo>
                    <a:pt x="272989" y="296021"/>
                    <a:pt x="274057" y="299754"/>
                    <a:pt x="276193" y="302953"/>
                  </a:cubicBezTo>
                  <a:lnTo>
                    <a:pt x="297196" y="332550"/>
                  </a:lnTo>
                  <a:cubicBezTo>
                    <a:pt x="298531" y="334417"/>
                    <a:pt x="300756" y="335572"/>
                    <a:pt x="303070" y="335572"/>
                  </a:cubicBezTo>
                  <a:cubicBezTo>
                    <a:pt x="305472" y="335572"/>
                    <a:pt x="307608" y="334417"/>
                    <a:pt x="309032" y="332550"/>
                  </a:cubicBezTo>
                  <a:lnTo>
                    <a:pt x="329946" y="302953"/>
                  </a:lnTo>
                  <a:cubicBezTo>
                    <a:pt x="332171" y="299754"/>
                    <a:pt x="333239" y="296021"/>
                    <a:pt x="332883" y="292199"/>
                  </a:cubicBezTo>
                  <a:lnTo>
                    <a:pt x="323004" y="181988"/>
                  </a:lnTo>
                  <a:lnTo>
                    <a:pt x="335641" y="169278"/>
                  </a:lnTo>
                  <a:cubicBezTo>
                    <a:pt x="338489" y="166523"/>
                    <a:pt x="338489" y="161901"/>
                    <a:pt x="335641" y="159057"/>
                  </a:cubicBezTo>
                  <a:lnTo>
                    <a:pt x="323627" y="147058"/>
                  </a:lnTo>
                  <a:lnTo>
                    <a:pt x="385033" y="147058"/>
                  </a:lnTo>
                  <a:lnTo>
                    <a:pt x="385033" y="147147"/>
                  </a:lnTo>
                  <a:cubicBezTo>
                    <a:pt x="405413" y="148214"/>
                    <a:pt x="421699" y="165101"/>
                    <a:pt x="421699" y="185721"/>
                  </a:cubicBezTo>
                  <a:lnTo>
                    <a:pt x="421699" y="363214"/>
                  </a:lnTo>
                  <a:cubicBezTo>
                    <a:pt x="421699" y="375213"/>
                    <a:pt x="411910" y="384901"/>
                    <a:pt x="399895" y="384901"/>
                  </a:cubicBezTo>
                  <a:lnTo>
                    <a:pt x="373375" y="384901"/>
                  </a:lnTo>
                  <a:lnTo>
                    <a:pt x="371506" y="424363"/>
                  </a:lnTo>
                  <a:lnTo>
                    <a:pt x="365455" y="548084"/>
                  </a:lnTo>
                  <a:cubicBezTo>
                    <a:pt x="363853" y="580525"/>
                    <a:pt x="337154" y="605945"/>
                    <a:pt x="304582" y="605945"/>
                  </a:cubicBezTo>
                  <a:cubicBezTo>
                    <a:pt x="271388" y="605945"/>
                    <a:pt x="244066" y="579903"/>
                    <a:pt x="242464" y="546840"/>
                  </a:cubicBezTo>
                  <a:lnTo>
                    <a:pt x="236502" y="424363"/>
                  </a:lnTo>
                  <a:lnTo>
                    <a:pt x="234544" y="384901"/>
                  </a:lnTo>
                  <a:lnTo>
                    <a:pt x="206244" y="384901"/>
                  </a:lnTo>
                  <a:cubicBezTo>
                    <a:pt x="194229" y="384901"/>
                    <a:pt x="184529" y="375213"/>
                    <a:pt x="184529" y="363214"/>
                  </a:cubicBezTo>
                  <a:lnTo>
                    <a:pt x="184529" y="185721"/>
                  </a:lnTo>
                  <a:cubicBezTo>
                    <a:pt x="184529" y="164479"/>
                    <a:pt x="201705" y="147236"/>
                    <a:pt x="222975" y="147058"/>
                  </a:cubicBezTo>
                  <a:close/>
                  <a:moveTo>
                    <a:pt x="488454" y="706"/>
                  </a:moveTo>
                  <a:cubicBezTo>
                    <a:pt x="522711" y="706"/>
                    <a:pt x="550481" y="28445"/>
                    <a:pt x="550481" y="62663"/>
                  </a:cubicBezTo>
                  <a:cubicBezTo>
                    <a:pt x="550481" y="96881"/>
                    <a:pt x="522711" y="124620"/>
                    <a:pt x="488454" y="124620"/>
                  </a:cubicBezTo>
                  <a:cubicBezTo>
                    <a:pt x="454197" y="124620"/>
                    <a:pt x="426427" y="96881"/>
                    <a:pt x="426427" y="62663"/>
                  </a:cubicBezTo>
                  <a:cubicBezTo>
                    <a:pt x="426427" y="28445"/>
                    <a:pt x="454197" y="706"/>
                    <a:pt x="488454" y="706"/>
                  </a:cubicBezTo>
                  <a:close/>
                  <a:moveTo>
                    <a:pt x="119538" y="353"/>
                  </a:moveTo>
                  <a:cubicBezTo>
                    <a:pt x="153795" y="353"/>
                    <a:pt x="181565" y="28092"/>
                    <a:pt x="181565" y="62310"/>
                  </a:cubicBezTo>
                  <a:cubicBezTo>
                    <a:pt x="181565" y="96528"/>
                    <a:pt x="153795" y="124267"/>
                    <a:pt x="119538" y="124267"/>
                  </a:cubicBezTo>
                  <a:cubicBezTo>
                    <a:pt x="85281" y="124267"/>
                    <a:pt x="57511" y="96528"/>
                    <a:pt x="57511" y="62310"/>
                  </a:cubicBezTo>
                  <a:cubicBezTo>
                    <a:pt x="57511" y="28092"/>
                    <a:pt x="85281" y="353"/>
                    <a:pt x="119538" y="353"/>
                  </a:cubicBezTo>
                  <a:close/>
                  <a:moveTo>
                    <a:pt x="303961" y="0"/>
                  </a:moveTo>
                  <a:cubicBezTo>
                    <a:pt x="338237" y="0"/>
                    <a:pt x="366024" y="27739"/>
                    <a:pt x="366024" y="61957"/>
                  </a:cubicBezTo>
                  <a:cubicBezTo>
                    <a:pt x="366024" y="96175"/>
                    <a:pt x="338237" y="123914"/>
                    <a:pt x="303961" y="123914"/>
                  </a:cubicBezTo>
                  <a:cubicBezTo>
                    <a:pt x="269685" y="123914"/>
                    <a:pt x="241898" y="96175"/>
                    <a:pt x="241898" y="61957"/>
                  </a:cubicBezTo>
                  <a:cubicBezTo>
                    <a:pt x="241898" y="27739"/>
                    <a:pt x="269685" y="0"/>
                    <a:pt x="303961" y="0"/>
                  </a:cubicBezTo>
                  <a:close/>
                </a:path>
              </a:pathLst>
            </a:custGeom>
            <a:solidFill>
              <a:srgbClr val="002C4F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 Regular"/>
              </a:endParaRPr>
            </a:p>
          </p:txBody>
        </p:sp>
        <p:sp>
          <p:nvSpPr>
            <p:cNvPr id="9" name="iṧḻiďe">
              <a:extLst>
                <a:ext uri="{FF2B5EF4-FFF2-40B4-BE49-F238E27FC236}">
                  <a16:creationId xmlns:a16="http://schemas.microsoft.com/office/drawing/2014/main" id="{AEE42500-4062-3E47-32DF-B85AEC2D59A8}"/>
                </a:ext>
              </a:extLst>
            </p:cNvPr>
            <p:cNvSpPr/>
            <p:nvPr/>
          </p:nvSpPr>
          <p:spPr>
            <a:xfrm>
              <a:off x="10931154" y="3381662"/>
              <a:ext cx="45719" cy="750448"/>
            </a:xfrm>
            <a:prstGeom prst="rect">
              <a:avLst/>
            </a:prstGeom>
            <a:solidFill>
              <a:srgbClr val="002C4F"/>
            </a:solidFill>
            <a:ln w="12700" cap="flat" cmpd="sng" algn="ctr">
              <a:solidFill>
                <a:srgbClr val="1C233C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 Regular"/>
                <a:cs typeface="+mn-cs"/>
              </a:endParaRPr>
            </a:p>
          </p:txBody>
        </p:sp>
        <p:sp>
          <p:nvSpPr>
            <p:cNvPr id="11" name="íşḻîďe">
              <a:extLst>
                <a:ext uri="{FF2B5EF4-FFF2-40B4-BE49-F238E27FC236}">
                  <a16:creationId xmlns:a16="http://schemas.microsoft.com/office/drawing/2014/main" id="{2C7C13FE-7A0D-6BAA-9964-2322A393A104}"/>
                </a:ext>
              </a:extLst>
            </p:cNvPr>
            <p:cNvSpPr txBox="1"/>
            <p:nvPr/>
          </p:nvSpPr>
          <p:spPr>
            <a:xfrm>
              <a:off x="6874701" y="3489635"/>
              <a:ext cx="4056453" cy="661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技术支持，提供高度定制化需求的解决方案，如开发数据处理脚本程序，</a:t>
              </a:r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ftp</a:t>
              </a:r>
              <a:r>
                <a: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文件上传系统等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21">
              <a:extLst>
                <a:ext uri="{FF2B5EF4-FFF2-40B4-BE49-F238E27FC236}">
                  <a16:creationId xmlns:a16="http://schemas.microsoft.com/office/drawing/2014/main" id="{CD46732B-C65F-14D0-4C65-7465135BB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915" y="2275662"/>
              <a:ext cx="10352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对团队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OPPOSans M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ACE1A0-F202-A39C-8DD6-DC2CEBB033F9}"/>
              </a:ext>
            </a:extLst>
          </p:cNvPr>
          <p:cNvGrpSpPr/>
          <p:nvPr/>
        </p:nvGrpSpPr>
        <p:grpSpPr>
          <a:xfrm>
            <a:off x="661050" y="2114177"/>
            <a:ext cx="4936937" cy="3621214"/>
            <a:chOff x="661050" y="2114176"/>
            <a:chExt cx="4936937" cy="2644601"/>
          </a:xfrm>
        </p:grpSpPr>
        <p:sp>
          <p:nvSpPr>
            <p:cNvPr id="15" name="íşḻîďe">
              <a:extLst>
                <a:ext uri="{FF2B5EF4-FFF2-40B4-BE49-F238E27FC236}">
                  <a16:creationId xmlns:a16="http://schemas.microsoft.com/office/drawing/2014/main" id="{D13B4035-7FE5-0CA8-77C3-656B50580F42}"/>
                </a:ext>
              </a:extLst>
            </p:cNvPr>
            <p:cNvSpPr txBox="1"/>
            <p:nvPr/>
          </p:nvSpPr>
          <p:spPr>
            <a:xfrm>
              <a:off x="1197285" y="4097057"/>
              <a:ext cx="4400702" cy="661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系统的维护与错误修复，能够及时响应、快速定位解决，无需受制于供应商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B34067-8B58-0C84-1136-968B2F39D020}"/>
                </a:ext>
              </a:extLst>
            </p:cNvPr>
            <p:cNvGrpSpPr/>
            <p:nvPr/>
          </p:nvGrpSpPr>
          <p:grpSpPr>
            <a:xfrm>
              <a:off x="661050" y="2114176"/>
              <a:ext cx="4834875" cy="2529774"/>
              <a:chOff x="661050" y="2114176"/>
              <a:chExt cx="4834875" cy="2529774"/>
            </a:xfrm>
          </p:grpSpPr>
          <p:sp>
            <p:nvSpPr>
              <p:cNvPr id="17" name="iṧḻïḍe">
                <a:extLst>
                  <a:ext uri="{FF2B5EF4-FFF2-40B4-BE49-F238E27FC236}">
                    <a16:creationId xmlns:a16="http://schemas.microsoft.com/office/drawing/2014/main" id="{7C47DE99-73CF-BEC3-A322-7BC43D765F55}"/>
                  </a:ext>
                </a:extLst>
              </p:cNvPr>
              <p:cNvSpPr/>
              <p:nvPr/>
            </p:nvSpPr>
            <p:spPr>
              <a:xfrm>
                <a:off x="661050" y="2114176"/>
                <a:ext cx="1072470" cy="78322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177B4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18" name="iṧḻiďe">
                <a:extLst>
                  <a:ext uri="{FF2B5EF4-FFF2-40B4-BE49-F238E27FC236}">
                    <a16:creationId xmlns:a16="http://schemas.microsoft.com/office/drawing/2014/main" id="{B75893EC-D383-F362-0688-0CCF820704B1}"/>
                  </a:ext>
                </a:extLst>
              </p:cNvPr>
              <p:cNvSpPr/>
              <p:nvPr/>
            </p:nvSpPr>
            <p:spPr>
              <a:xfrm>
                <a:off x="998743" y="3247900"/>
                <a:ext cx="38814" cy="519567"/>
              </a:xfrm>
              <a:prstGeom prst="rect">
                <a:avLst/>
              </a:prstGeom>
              <a:solidFill>
                <a:srgbClr val="0177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19" name="ïṧ1iḋê">
                <a:extLst>
                  <a:ext uri="{FF2B5EF4-FFF2-40B4-BE49-F238E27FC236}">
                    <a16:creationId xmlns:a16="http://schemas.microsoft.com/office/drawing/2014/main" id="{AA67087E-EFA3-1561-6768-EA3CAA95E126}"/>
                  </a:ext>
                </a:extLst>
              </p:cNvPr>
              <p:cNvSpPr/>
              <p:nvPr/>
            </p:nvSpPr>
            <p:spPr>
              <a:xfrm>
                <a:off x="998743" y="4124383"/>
                <a:ext cx="38814" cy="519567"/>
              </a:xfrm>
              <a:prstGeom prst="rect">
                <a:avLst/>
              </a:prstGeom>
              <a:solidFill>
                <a:srgbClr val="0177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20" name="íşḻîďe">
                <a:extLst>
                  <a:ext uri="{FF2B5EF4-FFF2-40B4-BE49-F238E27FC236}">
                    <a16:creationId xmlns:a16="http://schemas.microsoft.com/office/drawing/2014/main" id="{E26E739D-BF0B-E2D5-7821-62BD6D509286}"/>
                  </a:ext>
                </a:extLst>
              </p:cNvPr>
              <p:cNvSpPr txBox="1"/>
              <p:nvPr/>
            </p:nvSpPr>
            <p:spPr>
              <a:xfrm>
                <a:off x="1197285" y="3176824"/>
                <a:ext cx="4298640" cy="66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rPr>
                  <a:t>部分需求内部完成，减少对外部供应商的依赖，节约人天成本</a:t>
                </a:r>
                <a:endPara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矩形 21">
                <a:extLst>
                  <a:ext uri="{FF2B5EF4-FFF2-40B4-BE49-F238E27FC236}">
                    <a16:creationId xmlns:a16="http://schemas.microsoft.com/office/drawing/2014/main" id="{2B37E3B7-E494-2BC7-FA40-DBFF2F8CA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616" y="2271306"/>
                <a:ext cx="113685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OPPOSans M" panose="00020600040101010101" pitchFamily="18" charset="-122"/>
                    <a:sym typeface="思源黑体 CN Normal" panose="020B0400000000000000" pitchFamily="34" charset="-122"/>
                  </a:rPr>
                  <a:t>对公司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2" name="íṩliďè">
                <a:extLst>
                  <a:ext uri="{FF2B5EF4-FFF2-40B4-BE49-F238E27FC236}">
                    <a16:creationId xmlns:a16="http://schemas.microsoft.com/office/drawing/2014/main" id="{718A9079-3973-0646-7B35-1C448119F1B7}"/>
                  </a:ext>
                </a:extLst>
              </p:cNvPr>
              <p:cNvSpPr/>
              <p:nvPr/>
            </p:nvSpPr>
            <p:spPr bwMode="auto">
              <a:xfrm>
                <a:off x="939428" y="2354249"/>
                <a:ext cx="480579" cy="379301"/>
              </a:xfrm>
              <a:custGeom>
                <a:avLst/>
                <a:gdLst>
                  <a:gd name="connsiteX0" fmla="*/ 451337 w 606157"/>
                  <a:gd name="connsiteY0" fmla="*/ 147905 h 606722"/>
                  <a:gd name="connsiteX1" fmla="*/ 569477 w 606157"/>
                  <a:gd name="connsiteY1" fmla="*/ 147905 h 606722"/>
                  <a:gd name="connsiteX2" fmla="*/ 606157 w 606157"/>
                  <a:gd name="connsiteY2" fmla="*/ 186562 h 606722"/>
                  <a:gd name="connsiteX3" fmla="*/ 606157 w 606157"/>
                  <a:gd name="connsiteY3" fmla="*/ 363939 h 606722"/>
                  <a:gd name="connsiteX4" fmla="*/ 584434 w 606157"/>
                  <a:gd name="connsiteY4" fmla="*/ 385711 h 606722"/>
                  <a:gd name="connsiteX5" fmla="*/ 557904 w 606157"/>
                  <a:gd name="connsiteY5" fmla="*/ 385711 h 606722"/>
                  <a:gd name="connsiteX6" fmla="*/ 549980 w 606157"/>
                  <a:gd name="connsiteY6" fmla="*/ 548781 h 606722"/>
                  <a:gd name="connsiteX7" fmla="*/ 489085 w 606157"/>
                  <a:gd name="connsiteY7" fmla="*/ 606722 h 606722"/>
                  <a:gd name="connsiteX8" fmla="*/ 426854 w 606157"/>
                  <a:gd name="connsiteY8" fmla="*/ 547537 h 606722"/>
                  <a:gd name="connsiteX9" fmla="*/ 420711 w 606157"/>
                  <a:gd name="connsiteY9" fmla="*/ 420814 h 606722"/>
                  <a:gd name="connsiteX10" fmla="*/ 461219 w 606157"/>
                  <a:gd name="connsiteY10" fmla="*/ 363228 h 606722"/>
                  <a:gd name="connsiteX11" fmla="*/ 461219 w 606157"/>
                  <a:gd name="connsiteY11" fmla="*/ 185762 h 606722"/>
                  <a:gd name="connsiteX12" fmla="*/ 451337 w 606157"/>
                  <a:gd name="connsiteY12" fmla="*/ 147905 h 606722"/>
                  <a:gd name="connsiteX13" fmla="*/ 38457 w 606157"/>
                  <a:gd name="connsiteY13" fmla="*/ 147552 h 606722"/>
                  <a:gd name="connsiteX14" fmla="*/ 155074 w 606157"/>
                  <a:gd name="connsiteY14" fmla="*/ 147552 h 606722"/>
                  <a:gd name="connsiteX15" fmla="*/ 145014 w 606157"/>
                  <a:gd name="connsiteY15" fmla="*/ 185766 h 606722"/>
                  <a:gd name="connsiteX16" fmla="*/ 145014 w 606157"/>
                  <a:gd name="connsiteY16" fmla="*/ 363239 h 606722"/>
                  <a:gd name="connsiteX17" fmla="*/ 187210 w 606157"/>
                  <a:gd name="connsiteY17" fmla="*/ 421360 h 606722"/>
                  <a:gd name="connsiteX18" fmla="*/ 181068 w 606157"/>
                  <a:gd name="connsiteY18" fmla="*/ 548444 h 606722"/>
                  <a:gd name="connsiteX19" fmla="*/ 120178 w 606157"/>
                  <a:gd name="connsiteY19" fmla="*/ 606298 h 606722"/>
                  <a:gd name="connsiteX20" fmla="*/ 57952 w 606157"/>
                  <a:gd name="connsiteY20" fmla="*/ 547200 h 606722"/>
                  <a:gd name="connsiteX21" fmla="*/ 50029 w 606157"/>
                  <a:gd name="connsiteY21" fmla="*/ 385279 h 606722"/>
                  <a:gd name="connsiteX22" fmla="*/ 21810 w 606157"/>
                  <a:gd name="connsiteY22" fmla="*/ 385279 h 606722"/>
                  <a:gd name="connsiteX23" fmla="*/ 0 w 606157"/>
                  <a:gd name="connsiteY23" fmla="*/ 363595 h 606722"/>
                  <a:gd name="connsiteX24" fmla="*/ 0 w 606157"/>
                  <a:gd name="connsiteY24" fmla="*/ 186122 h 606722"/>
                  <a:gd name="connsiteX25" fmla="*/ 38457 w 606157"/>
                  <a:gd name="connsiteY25" fmla="*/ 147552 h 606722"/>
                  <a:gd name="connsiteX26" fmla="*/ 222975 w 606157"/>
                  <a:gd name="connsiteY26" fmla="*/ 147058 h 606722"/>
                  <a:gd name="connsiteX27" fmla="*/ 282512 w 606157"/>
                  <a:gd name="connsiteY27" fmla="*/ 147058 h 606722"/>
                  <a:gd name="connsiteX28" fmla="*/ 270498 w 606157"/>
                  <a:gd name="connsiteY28" fmla="*/ 159057 h 606722"/>
                  <a:gd name="connsiteX29" fmla="*/ 270498 w 606157"/>
                  <a:gd name="connsiteY29" fmla="*/ 169278 h 606722"/>
                  <a:gd name="connsiteX30" fmla="*/ 283224 w 606157"/>
                  <a:gd name="connsiteY30" fmla="*/ 181988 h 606722"/>
                  <a:gd name="connsiteX31" fmla="*/ 273345 w 606157"/>
                  <a:gd name="connsiteY31" fmla="*/ 292199 h 606722"/>
                  <a:gd name="connsiteX32" fmla="*/ 276193 w 606157"/>
                  <a:gd name="connsiteY32" fmla="*/ 302953 h 606722"/>
                  <a:gd name="connsiteX33" fmla="*/ 297196 w 606157"/>
                  <a:gd name="connsiteY33" fmla="*/ 332550 h 606722"/>
                  <a:gd name="connsiteX34" fmla="*/ 303070 w 606157"/>
                  <a:gd name="connsiteY34" fmla="*/ 335572 h 606722"/>
                  <a:gd name="connsiteX35" fmla="*/ 309032 w 606157"/>
                  <a:gd name="connsiteY35" fmla="*/ 332550 h 606722"/>
                  <a:gd name="connsiteX36" fmla="*/ 329946 w 606157"/>
                  <a:gd name="connsiteY36" fmla="*/ 302953 h 606722"/>
                  <a:gd name="connsiteX37" fmla="*/ 332883 w 606157"/>
                  <a:gd name="connsiteY37" fmla="*/ 292199 h 606722"/>
                  <a:gd name="connsiteX38" fmla="*/ 323004 w 606157"/>
                  <a:gd name="connsiteY38" fmla="*/ 181988 h 606722"/>
                  <a:gd name="connsiteX39" fmla="*/ 335641 w 606157"/>
                  <a:gd name="connsiteY39" fmla="*/ 169278 h 606722"/>
                  <a:gd name="connsiteX40" fmla="*/ 335641 w 606157"/>
                  <a:gd name="connsiteY40" fmla="*/ 159057 h 606722"/>
                  <a:gd name="connsiteX41" fmla="*/ 323627 w 606157"/>
                  <a:gd name="connsiteY41" fmla="*/ 147058 h 606722"/>
                  <a:gd name="connsiteX42" fmla="*/ 385033 w 606157"/>
                  <a:gd name="connsiteY42" fmla="*/ 147058 h 606722"/>
                  <a:gd name="connsiteX43" fmla="*/ 385033 w 606157"/>
                  <a:gd name="connsiteY43" fmla="*/ 147147 h 606722"/>
                  <a:gd name="connsiteX44" fmla="*/ 421699 w 606157"/>
                  <a:gd name="connsiteY44" fmla="*/ 185721 h 606722"/>
                  <a:gd name="connsiteX45" fmla="*/ 421699 w 606157"/>
                  <a:gd name="connsiteY45" fmla="*/ 363214 h 606722"/>
                  <a:gd name="connsiteX46" fmla="*/ 399895 w 606157"/>
                  <a:gd name="connsiteY46" fmla="*/ 384901 h 606722"/>
                  <a:gd name="connsiteX47" fmla="*/ 373375 w 606157"/>
                  <a:gd name="connsiteY47" fmla="*/ 384901 h 606722"/>
                  <a:gd name="connsiteX48" fmla="*/ 371506 w 606157"/>
                  <a:gd name="connsiteY48" fmla="*/ 424363 h 606722"/>
                  <a:gd name="connsiteX49" fmla="*/ 365455 w 606157"/>
                  <a:gd name="connsiteY49" fmla="*/ 548084 h 606722"/>
                  <a:gd name="connsiteX50" fmla="*/ 304582 w 606157"/>
                  <a:gd name="connsiteY50" fmla="*/ 605945 h 606722"/>
                  <a:gd name="connsiteX51" fmla="*/ 242464 w 606157"/>
                  <a:gd name="connsiteY51" fmla="*/ 546840 h 606722"/>
                  <a:gd name="connsiteX52" fmla="*/ 236502 w 606157"/>
                  <a:gd name="connsiteY52" fmla="*/ 424363 h 606722"/>
                  <a:gd name="connsiteX53" fmla="*/ 234544 w 606157"/>
                  <a:gd name="connsiteY53" fmla="*/ 384901 h 606722"/>
                  <a:gd name="connsiteX54" fmla="*/ 206244 w 606157"/>
                  <a:gd name="connsiteY54" fmla="*/ 384901 h 606722"/>
                  <a:gd name="connsiteX55" fmla="*/ 184529 w 606157"/>
                  <a:gd name="connsiteY55" fmla="*/ 363214 h 606722"/>
                  <a:gd name="connsiteX56" fmla="*/ 184529 w 606157"/>
                  <a:gd name="connsiteY56" fmla="*/ 185721 h 606722"/>
                  <a:gd name="connsiteX57" fmla="*/ 222975 w 606157"/>
                  <a:gd name="connsiteY57" fmla="*/ 147058 h 606722"/>
                  <a:gd name="connsiteX58" fmla="*/ 488454 w 606157"/>
                  <a:gd name="connsiteY58" fmla="*/ 706 h 606722"/>
                  <a:gd name="connsiteX59" fmla="*/ 550481 w 606157"/>
                  <a:gd name="connsiteY59" fmla="*/ 62663 h 606722"/>
                  <a:gd name="connsiteX60" fmla="*/ 488454 w 606157"/>
                  <a:gd name="connsiteY60" fmla="*/ 124620 h 606722"/>
                  <a:gd name="connsiteX61" fmla="*/ 426427 w 606157"/>
                  <a:gd name="connsiteY61" fmla="*/ 62663 h 606722"/>
                  <a:gd name="connsiteX62" fmla="*/ 488454 w 606157"/>
                  <a:gd name="connsiteY62" fmla="*/ 706 h 606722"/>
                  <a:gd name="connsiteX63" fmla="*/ 119538 w 606157"/>
                  <a:gd name="connsiteY63" fmla="*/ 353 h 606722"/>
                  <a:gd name="connsiteX64" fmla="*/ 181565 w 606157"/>
                  <a:gd name="connsiteY64" fmla="*/ 62310 h 606722"/>
                  <a:gd name="connsiteX65" fmla="*/ 119538 w 606157"/>
                  <a:gd name="connsiteY65" fmla="*/ 124267 h 606722"/>
                  <a:gd name="connsiteX66" fmla="*/ 57511 w 606157"/>
                  <a:gd name="connsiteY66" fmla="*/ 62310 h 606722"/>
                  <a:gd name="connsiteX67" fmla="*/ 119538 w 606157"/>
                  <a:gd name="connsiteY67" fmla="*/ 353 h 606722"/>
                  <a:gd name="connsiteX68" fmla="*/ 303961 w 606157"/>
                  <a:gd name="connsiteY68" fmla="*/ 0 h 606722"/>
                  <a:gd name="connsiteX69" fmla="*/ 366024 w 606157"/>
                  <a:gd name="connsiteY69" fmla="*/ 61957 h 606722"/>
                  <a:gd name="connsiteX70" fmla="*/ 303961 w 606157"/>
                  <a:gd name="connsiteY70" fmla="*/ 123914 h 606722"/>
                  <a:gd name="connsiteX71" fmla="*/ 241898 w 606157"/>
                  <a:gd name="connsiteY71" fmla="*/ 61957 h 606722"/>
                  <a:gd name="connsiteX72" fmla="*/ 303961 w 606157"/>
                  <a:gd name="connsiteY7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606157" h="606722">
                    <a:moveTo>
                      <a:pt x="451337" y="147905"/>
                    </a:moveTo>
                    <a:lnTo>
                      <a:pt x="569477" y="147905"/>
                    </a:lnTo>
                    <a:cubicBezTo>
                      <a:pt x="589954" y="148971"/>
                      <a:pt x="606157" y="165856"/>
                      <a:pt x="606157" y="186562"/>
                    </a:cubicBezTo>
                    <a:lnTo>
                      <a:pt x="606157" y="363939"/>
                    </a:lnTo>
                    <a:cubicBezTo>
                      <a:pt x="606157" y="375936"/>
                      <a:pt x="596453" y="385711"/>
                      <a:pt x="584434" y="385711"/>
                    </a:cubicBezTo>
                    <a:lnTo>
                      <a:pt x="557904" y="385711"/>
                    </a:lnTo>
                    <a:lnTo>
                      <a:pt x="549980" y="548781"/>
                    </a:lnTo>
                    <a:cubicBezTo>
                      <a:pt x="548378" y="581217"/>
                      <a:pt x="521580" y="606722"/>
                      <a:pt x="489085" y="606722"/>
                    </a:cubicBezTo>
                    <a:cubicBezTo>
                      <a:pt x="455877" y="606722"/>
                      <a:pt x="428456" y="580684"/>
                      <a:pt x="426854" y="547537"/>
                    </a:cubicBezTo>
                    <a:lnTo>
                      <a:pt x="420711" y="420814"/>
                    </a:lnTo>
                    <a:cubicBezTo>
                      <a:pt x="444482" y="412194"/>
                      <a:pt x="461219" y="389355"/>
                      <a:pt x="461219" y="363228"/>
                    </a:cubicBezTo>
                    <a:lnTo>
                      <a:pt x="461219" y="185762"/>
                    </a:lnTo>
                    <a:cubicBezTo>
                      <a:pt x="461219" y="172077"/>
                      <a:pt x="457658" y="159102"/>
                      <a:pt x="451337" y="147905"/>
                    </a:cubicBezTo>
                    <a:close/>
                    <a:moveTo>
                      <a:pt x="38457" y="147552"/>
                    </a:moveTo>
                    <a:lnTo>
                      <a:pt x="155074" y="147552"/>
                    </a:lnTo>
                    <a:cubicBezTo>
                      <a:pt x="148664" y="158839"/>
                      <a:pt x="145014" y="171902"/>
                      <a:pt x="145014" y="185766"/>
                    </a:cubicBezTo>
                    <a:lnTo>
                      <a:pt x="145014" y="363239"/>
                    </a:lnTo>
                    <a:cubicBezTo>
                      <a:pt x="145014" y="389811"/>
                      <a:pt x="162284" y="413184"/>
                      <a:pt x="187210" y="421360"/>
                    </a:cubicBezTo>
                    <a:lnTo>
                      <a:pt x="181068" y="548444"/>
                    </a:lnTo>
                    <a:cubicBezTo>
                      <a:pt x="179465" y="580881"/>
                      <a:pt x="152670" y="606298"/>
                      <a:pt x="120178" y="606298"/>
                    </a:cubicBezTo>
                    <a:cubicBezTo>
                      <a:pt x="86973" y="606298"/>
                      <a:pt x="59555" y="580348"/>
                      <a:pt x="57952" y="547200"/>
                    </a:cubicBezTo>
                    <a:lnTo>
                      <a:pt x="50029" y="385279"/>
                    </a:lnTo>
                    <a:lnTo>
                      <a:pt x="21810" y="385279"/>
                    </a:lnTo>
                    <a:cubicBezTo>
                      <a:pt x="9792" y="385279"/>
                      <a:pt x="0" y="375592"/>
                      <a:pt x="0" y="363595"/>
                    </a:cubicBezTo>
                    <a:lnTo>
                      <a:pt x="0" y="186122"/>
                    </a:lnTo>
                    <a:cubicBezTo>
                      <a:pt x="0" y="164882"/>
                      <a:pt x="17181" y="147641"/>
                      <a:pt x="38457" y="147552"/>
                    </a:cubicBezTo>
                    <a:close/>
                    <a:moveTo>
                      <a:pt x="222975" y="147058"/>
                    </a:moveTo>
                    <a:lnTo>
                      <a:pt x="282512" y="147058"/>
                    </a:lnTo>
                    <a:lnTo>
                      <a:pt x="270498" y="159057"/>
                    </a:lnTo>
                    <a:cubicBezTo>
                      <a:pt x="267739" y="161901"/>
                      <a:pt x="267739" y="166523"/>
                      <a:pt x="270498" y="169278"/>
                    </a:cubicBezTo>
                    <a:lnTo>
                      <a:pt x="283224" y="181988"/>
                    </a:lnTo>
                    <a:lnTo>
                      <a:pt x="273345" y="292199"/>
                    </a:lnTo>
                    <a:cubicBezTo>
                      <a:pt x="272989" y="296021"/>
                      <a:pt x="274057" y="299754"/>
                      <a:pt x="276193" y="302953"/>
                    </a:cubicBezTo>
                    <a:lnTo>
                      <a:pt x="297196" y="332550"/>
                    </a:lnTo>
                    <a:cubicBezTo>
                      <a:pt x="298531" y="334417"/>
                      <a:pt x="300756" y="335572"/>
                      <a:pt x="303070" y="335572"/>
                    </a:cubicBezTo>
                    <a:cubicBezTo>
                      <a:pt x="305472" y="335572"/>
                      <a:pt x="307608" y="334417"/>
                      <a:pt x="309032" y="332550"/>
                    </a:cubicBezTo>
                    <a:lnTo>
                      <a:pt x="329946" y="302953"/>
                    </a:lnTo>
                    <a:cubicBezTo>
                      <a:pt x="332171" y="299754"/>
                      <a:pt x="333239" y="296021"/>
                      <a:pt x="332883" y="292199"/>
                    </a:cubicBezTo>
                    <a:lnTo>
                      <a:pt x="323004" y="181988"/>
                    </a:lnTo>
                    <a:lnTo>
                      <a:pt x="335641" y="169278"/>
                    </a:lnTo>
                    <a:cubicBezTo>
                      <a:pt x="338489" y="166523"/>
                      <a:pt x="338489" y="161901"/>
                      <a:pt x="335641" y="159057"/>
                    </a:cubicBezTo>
                    <a:lnTo>
                      <a:pt x="323627" y="147058"/>
                    </a:lnTo>
                    <a:lnTo>
                      <a:pt x="385033" y="147058"/>
                    </a:lnTo>
                    <a:lnTo>
                      <a:pt x="385033" y="147147"/>
                    </a:lnTo>
                    <a:cubicBezTo>
                      <a:pt x="405413" y="148214"/>
                      <a:pt x="421699" y="165101"/>
                      <a:pt x="421699" y="185721"/>
                    </a:cubicBezTo>
                    <a:lnTo>
                      <a:pt x="421699" y="363214"/>
                    </a:lnTo>
                    <a:cubicBezTo>
                      <a:pt x="421699" y="375213"/>
                      <a:pt x="411910" y="384901"/>
                      <a:pt x="399895" y="384901"/>
                    </a:cubicBezTo>
                    <a:lnTo>
                      <a:pt x="373375" y="384901"/>
                    </a:lnTo>
                    <a:lnTo>
                      <a:pt x="371506" y="424363"/>
                    </a:lnTo>
                    <a:lnTo>
                      <a:pt x="365455" y="548084"/>
                    </a:lnTo>
                    <a:cubicBezTo>
                      <a:pt x="363853" y="580525"/>
                      <a:pt x="337154" y="605945"/>
                      <a:pt x="304582" y="605945"/>
                    </a:cubicBezTo>
                    <a:cubicBezTo>
                      <a:pt x="271388" y="605945"/>
                      <a:pt x="244066" y="579903"/>
                      <a:pt x="242464" y="546840"/>
                    </a:cubicBezTo>
                    <a:lnTo>
                      <a:pt x="236502" y="424363"/>
                    </a:lnTo>
                    <a:lnTo>
                      <a:pt x="234544" y="384901"/>
                    </a:lnTo>
                    <a:lnTo>
                      <a:pt x="206244" y="384901"/>
                    </a:lnTo>
                    <a:cubicBezTo>
                      <a:pt x="194229" y="384901"/>
                      <a:pt x="184529" y="375213"/>
                      <a:pt x="184529" y="363214"/>
                    </a:cubicBezTo>
                    <a:lnTo>
                      <a:pt x="184529" y="185721"/>
                    </a:lnTo>
                    <a:cubicBezTo>
                      <a:pt x="184529" y="164479"/>
                      <a:pt x="201705" y="147236"/>
                      <a:pt x="222975" y="147058"/>
                    </a:cubicBezTo>
                    <a:close/>
                    <a:moveTo>
                      <a:pt x="488454" y="706"/>
                    </a:moveTo>
                    <a:cubicBezTo>
                      <a:pt x="522711" y="706"/>
                      <a:pt x="550481" y="28445"/>
                      <a:pt x="550481" y="62663"/>
                    </a:cubicBezTo>
                    <a:cubicBezTo>
                      <a:pt x="550481" y="96881"/>
                      <a:pt x="522711" y="124620"/>
                      <a:pt x="488454" y="124620"/>
                    </a:cubicBezTo>
                    <a:cubicBezTo>
                      <a:pt x="454197" y="124620"/>
                      <a:pt x="426427" y="96881"/>
                      <a:pt x="426427" y="62663"/>
                    </a:cubicBezTo>
                    <a:cubicBezTo>
                      <a:pt x="426427" y="28445"/>
                      <a:pt x="454197" y="706"/>
                      <a:pt x="488454" y="706"/>
                    </a:cubicBezTo>
                    <a:close/>
                    <a:moveTo>
                      <a:pt x="119538" y="353"/>
                    </a:moveTo>
                    <a:cubicBezTo>
                      <a:pt x="153795" y="353"/>
                      <a:pt x="181565" y="28092"/>
                      <a:pt x="181565" y="62310"/>
                    </a:cubicBezTo>
                    <a:cubicBezTo>
                      <a:pt x="181565" y="96528"/>
                      <a:pt x="153795" y="124267"/>
                      <a:pt x="119538" y="124267"/>
                    </a:cubicBezTo>
                    <a:cubicBezTo>
                      <a:pt x="85281" y="124267"/>
                      <a:pt x="57511" y="96528"/>
                      <a:pt x="57511" y="62310"/>
                    </a:cubicBezTo>
                    <a:cubicBezTo>
                      <a:pt x="57511" y="28092"/>
                      <a:pt x="85281" y="353"/>
                      <a:pt x="119538" y="353"/>
                    </a:cubicBezTo>
                    <a:close/>
                    <a:moveTo>
                      <a:pt x="303961" y="0"/>
                    </a:moveTo>
                    <a:cubicBezTo>
                      <a:pt x="338237" y="0"/>
                      <a:pt x="366024" y="27739"/>
                      <a:pt x="366024" y="61957"/>
                    </a:cubicBezTo>
                    <a:cubicBezTo>
                      <a:pt x="366024" y="96175"/>
                      <a:pt x="338237" y="123914"/>
                      <a:pt x="303961" y="123914"/>
                    </a:cubicBezTo>
                    <a:cubicBezTo>
                      <a:pt x="269685" y="123914"/>
                      <a:pt x="241898" y="96175"/>
                      <a:pt x="241898" y="61957"/>
                    </a:cubicBezTo>
                    <a:cubicBezTo>
                      <a:pt x="241898" y="27739"/>
                      <a:pt x="269685" y="0"/>
                      <a:pt x="303961" y="0"/>
                    </a:cubicBezTo>
                    <a:close/>
                  </a:path>
                </a:pathLst>
              </a:custGeom>
              <a:solidFill>
                <a:srgbClr val="0177B4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思源黑体 CN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EB8D5D73-BBCE-471C-8A10-99CD47456957}"/>
              </a:ext>
            </a:extLst>
          </p:cNvPr>
          <p:cNvSpPr/>
          <p:nvPr/>
        </p:nvSpPr>
        <p:spPr bwMode="auto">
          <a:xfrm>
            <a:off x="3603117" y="1797377"/>
            <a:ext cx="4973816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noFill/>
          <a:ln w="12700" cap="flat" cmpd="sng" algn="ctr">
            <a:solidFill>
              <a:srgbClr val="0177B4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4" name="TextBox 503">
            <a:extLst>
              <a:ext uri="{FF2B5EF4-FFF2-40B4-BE49-F238E27FC236}">
                <a16:creationId xmlns:a16="http://schemas.microsoft.com/office/drawing/2014/main" id="{03AE473F-451B-4B47-91F4-5ED80C59B09B}"/>
              </a:ext>
            </a:extLst>
          </p:cNvPr>
          <p:cNvSpPr txBox="1"/>
          <p:nvPr/>
        </p:nvSpPr>
        <p:spPr>
          <a:xfrm>
            <a:off x="4660331" y="2024867"/>
            <a:ext cx="4230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SRM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的维护与功能开发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43337B3C-A6B4-4646-9293-87D1AA8E3C1C}"/>
              </a:ext>
            </a:extLst>
          </p:cNvPr>
          <p:cNvSpPr/>
          <p:nvPr/>
        </p:nvSpPr>
        <p:spPr bwMode="auto">
          <a:xfrm>
            <a:off x="5417209" y="3152775"/>
            <a:ext cx="6114857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2C4F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F7C5438A-4150-4C2F-8D79-CF092258C1B1}"/>
              </a:ext>
            </a:extLst>
          </p:cNvPr>
          <p:cNvSpPr/>
          <p:nvPr/>
        </p:nvSpPr>
        <p:spPr>
          <a:xfrm>
            <a:off x="3410744" y="3258457"/>
            <a:ext cx="2591613" cy="83248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9D38C9B-22BE-4FE1-93EA-3191EFEEEBD0}"/>
              </a:ext>
            </a:extLst>
          </p:cNvPr>
          <p:cNvSpPr/>
          <p:nvPr/>
        </p:nvSpPr>
        <p:spPr bwMode="auto">
          <a:xfrm>
            <a:off x="3454021" y="3284112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55393F-05CE-4E9B-A723-58208A82CEAC}"/>
              </a:ext>
            </a:extLst>
          </p:cNvPr>
          <p:cNvSpPr/>
          <p:nvPr/>
        </p:nvSpPr>
        <p:spPr>
          <a:xfrm>
            <a:off x="3570850" y="3372599"/>
            <a:ext cx="588864" cy="588865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6AD21035-8E82-4B26-9415-74D425D2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866" y="3332747"/>
            <a:ext cx="184664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0" name="TextBox 503">
            <a:extLst>
              <a:ext uri="{FF2B5EF4-FFF2-40B4-BE49-F238E27FC236}">
                <a16:creationId xmlns:a16="http://schemas.microsoft.com/office/drawing/2014/main" id="{41C0AB02-DE73-40D2-BE63-B7772271AD55}"/>
              </a:ext>
            </a:extLst>
          </p:cNvPr>
          <p:cNvSpPr txBox="1"/>
          <p:nvPr/>
        </p:nvSpPr>
        <p:spPr>
          <a:xfrm>
            <a:off x="6449845" y="3241904"/>
            <a:ext cx="431000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提升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ABAP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开发技能，全面学习并掌握中级开发知识，提高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开发效率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3DB8F5B5-A2C4-48A1-8408-D99E177BFCF5}"/>
              </a:ext>
            </a:extLst>
          </p:cNvPr>
          <p:cNvSpPr/>
          <p:nvPr/>
        </p:nvSpPr>
        <p:spPr bwMode="auto">
          <a:xfrm>
            <a:off x="4525929" y="4607995"/>
            <a:ext cx="4973816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noFill/>
          <a:ln w="12700" cap="flat" cmpd="sng" algn="ctr">
            <a:solidFill>
              <a:srgbClr val="0177B4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2" name="圆角矩形 22">
            <a:extLst>
              <a:ext uri="{FF2B5EF4-FFF2-40B4-BE49-F238E27FC236}">
                <a16:creationId xmlns:a16="http://schemas.microsoft.com/office/drawing/2014/main" id="{EEE5EB5B-CBB0-4731-ADC7-E12FD80896F7}"/>
              </a:ext>
            </a:extLst>
          </p:cNvPr>
          <p:cNvSpPr/>
          <p:nvPr/>
        </p:nvSpPr>
        <p:spPr>
          <a:xfrm>
            <a:off x="2519463" y="4713677"/>
            <a:ext cx="2591613" cy="83248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3E13A6F-7B67-4D04-9459-36DD819E21E0}"/>
              </a:ext>
            </a:extLst>
          </p:cNvPr>
          <p:cNvSpPr/>
          <p:nvPr/>
        </p:nvSpPr>
        <p:spPr bwMode="auto">
          <a:xfrm>
            <a:off x="2562740" y="4739332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F78C3FF6-A506-4296-94A1-93B68907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031" y="4901939"/>
            <a:ext cx="1210521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自主学习</a:t>
            </a:r>
          </a:p>
        </p:txBody>
      </p:sp>
      <p:sp>
        <p:nvSpPr>
          <p:cNvPr id="15" name="TextBox 503">
            <a:extLst>
              <a:ext uri="{FF2B5EF4-FFF2-40B4-BE49-F238E27FC236}">
                <a16:creationId xmlns:a16="http://schemas.microsoft.com/office/drawing/2014/main" id="{5FDB45AF-AC2B-4BC3-9576-7F9D4F17E21F}"/>
              </a:ext>
            </a:extLst>
          </p:cNvPr>
          <p:cNvSpPr txBox="1"/>
          <p:nvPr/>
        </p:nvSpPr>
        <p:spPr>
          <a:xfrm>
            <a:off x="5111076" y="4672788"/>
            <a:ext cx="423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业务或者其他技术方向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、英语学习，提升阅读能力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89FBAE8E-B34F-4421-83DE-0D79A37D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29" y="3462482"/>
            <a:ext cx="1210521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工作提升</a:t>
            </a:r>
          </a:p>
        </p:txBody>
      </p:sp>
      <p:sp>
        <p:nvSpPr>
          <p:cNvPr id="17" name="圆角矩形 6">
            <a:extLst>
              <a:ext uri="{FF2B5EF4-FFF2-40B4-BE49-F238E27FC236}">
                <a16:creationId xmlns:a16="http://schemas.microsoft.com/office/drawing/2014/main" id="{72DE0090-AC8B-44A4-A896-85170506814B}"/>
              </a:ext>
            </a:extLst>
          </p:cNvPr>
          <p:cNvSpPr/>
          <p:nvPr/>
        </p:nvSpPr>
        <p:spPr>
          <a:xfrm>
            <a:off x="1596651" y="1903059"/>
            <a:ext cx="2588937" cy="8324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B4FEC3D6-F869-4DE5-98BF-0DC89AD5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544" y="2109059"/>
            <a:ext cx="1210521" cy="400077"/>
          </a:xfrm>
          <a:prstGeom prst="rect">
            <a:avLst/>
          </a:prstGeom>
          <a:noFill/>
          <a:ln>
            <a:noFill/>
          </a:ln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日常工作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900D66-F12A-4715-8A88-AE08B8D39E26}"/>
              </a:ext>
            </a:extLst>
          </p:cNvPr>
          <p:cNvSpPr/>
          <p:nvPr/>
        </p:nvSpPr>
        <p:spPr bwMode="auto">
          <a:xfrm>
            <a:off x="1645755" y="1936379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CC61353-930B-45E0-8A07-0414FFCF0220}"/>
              </a:ext>
            </a:extLst>
          </p:cNvPr>
          <p:cNvSpPr/>
          <p:nvPr/>
        </p:nvSpPr>
        <p:spPr>
          <a:xfrm>
            <a:off x="1763182" y="2024867"/>
            <a:ext cx="588864" cy="588864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4FE63FB-746A-477D-8892-362F83ABF0E9}"/>
              </a:ext>
            </a:extLst>
          </p:cNvPr>
          <p:cNvSpPr/>
          <p:nvPr/>
        </p:nvSpPr>
        <p:spPr>
          <a:xfrm>
            <a:off x="2676002" y="4822934"/>
            <a:ext cx="588864" cy="58886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C0F495-6970-8E5E-E121-6120D74D6FEC}"/>
              </a:ext>
            </a:extLst>
          </p:cNvPr>
          <p:cNvSpPr/>
          <p:nvPr/>
        </p:nvSpPr>
        <p:spPr>
          <a:xfrm>
            <a:off x="347377" y="3321498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工作目标</a:t>
            </a:r>
          </a:p>
        </p:txBody>
      </p:sp>
    </p:spTree>
    <p:extLst>
      <p:ext uri="{BB962C8B-B14F-4D97-AF65-F5344CB8AC3E}">
        <p14:creationId xmlns:p14="http://schemas.microsoft.com/office/powerpoint/2010/main" val="24054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公司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公司主题" id="{0C610336-4C2C-4C87-B820-3F1832A233FF}" vid="{F9D9A0F6-904A-4236-8949-8DD0D0F711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公司主题</Template>
  <TotalTime>292</TotalTime>
  <Words>527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仿宋</vt:lpstr>
      <vt:lpstr>思源黑体 CN Bold</vt:lpstr>
      <vt:lpstr>思源黑体 CN Medium</vt:lpstr>
      <vt:lpstr>思源黑体 CN Normal</vt:lpstr>
      <vt:lpstr>微软雅黑</vt:lpstr>
      <vt:lpstr>字魂105号-简雅黑</vt:lpstr>
      <vt:lpstr>Arial</vt:lpstr>
      <vt:lpstr>Wingdings</vt:lpstr>
      <vt:lpstr>公司主题</vt:lpstr>
      <vt:lpstr>2024年年中述职汇报</vt:lpstr>
      <vt:lpstr>目录</vt:lpstr>
      <vt:lpstr>上半年重点工作汇报</vt:lpstr>
      <vt:lpstr>上半年重点工作汇报</vt:lpstr>
      <vt:lpstr>上半年重点工作汇报</vt:lpstr>
      <vt:lpstr>问题和亮点</vt:lpstr>
      <vt:lpstr>问题和亮点</vt:lpstr>
      <vt:lpstr>问题和亮点</vt:lpstr>
      <vt:lpstr>下半年工作计划</vt:lpstr>
      <vt:lpstr>下半年工作计划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许诺</dc:creator>
  <cp:lastModifiedBy>zhenzhou chen</cp:lastModifiedBy>
  <cp:revision>17</cp:revision>
  <dcterms:created xsi:type="dcterms:W3CDTF">2023-06-09T05:41:55Z</dcterms:created>
  <dcterms:modified xsi:type="dcterms:W3CDTF">2024-07-30T13:56:45Z</dcterms:modified>
</cp:coreProperties>
</file>