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0"/>
  </p:normalViewPr>
  <p:slideViewPr>
    <p:cSldViewPr snapToGrid="0" snapToObjects="1">
      <p:cViewPr varScale="1">
        <p:scale>
          <a:sx n="80" d="100"/>
          <a:sy n="80" d="100"/>
        </p:scale>
        <p:origin x="1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6586E-1C00-0B4D-8BC2-F785F4A608FB}" type="datetimeFigureOut">
              <a:rPr lang="en-US" smtClean="0"/>
              <a:t>9/3/20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E1805-8BDD-8545-89E6-E245D23CB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5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2206-E019-E749-98DC-C9423613B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D7E2F-CA99-B343-A742-70573ABC7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D30CE-7EAB-4C4E-908A-E605698B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E74-3F4F-0B45-9961-5D2E80082A2C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95C40-2063-B742-AEDD-B23899A9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7D436-B7FE-9C48-91BF-9DDCA6CE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7002-03DC-1F43-B6AD-51389C1D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2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56A5-B85E-524C-BDED-BDF72890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EA3C-56AF-FE4D-AF54-720E05801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81733-4BC2-0246-B497-70A199A0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E74-3F4F-0B45-9961-5D2E80082A2C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87140-4D2F-9249-B8E8-27B34E27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C54E-F390-6E47-B76A-66E22B8B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7002-03DC-1F43-B6AD-51389C1D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7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760807-3270-4A46-B059-CB8CB569C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D5438-EEC7-D341-9EC5-213EEBC8C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65088-C6C2-5845-A83C-AFD21904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E74-3F4F-0B45-9961-5D2E80082A2C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1E7FC-49A6-3E4A-B0D7-07C9D1C6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1922E-0C0B-2F43-8CFF-36A1ECAAF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7002-03DC-1F43-B6AD-51389C1D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4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FE97-22F5-2A41-B6EE-D8A40E34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A0231-7EA4-9E4F-92F7-8978C2F4D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F3964-8935-014C-9730-32E80EA1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E74-3F4F-0B45-9961-5D2E80082A2C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CD737-F7EE-B149-9B24-671EE448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8489C-5B2C-1E44-8F5D-8541673E0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7002-03DC-1F43-B6AD-51389C1D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2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5DEE-1A27-0343-8D1E-05886C4D2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FFD12-64D9-1647-A10E-97366A651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BC6BD-0EC9-2849-B5C2-4076292BB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E74-3F4F-0B45-9961-5D2E80082A2C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BB5D1-0A68-C04D-A898-7D4C5E87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E9094-3E6B-0542-AED0-AB900536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7002-03DC-1F43-B6AD-51389C1D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ED59-EE70-364C-93EF-53D6A733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A9801-638E-144E-97E5-23DF3A6E6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24586-A80D-4645-8943-9347DF48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18B70-6CE1-2A4E-9433-F5A2155D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E74-3F4F-0B45-9961-5D2E80082A2C}" type="datetimeFigureOut">
              <a:rPr lang="en-US" smtClean="0"/>
              <a:t>9/3/20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38827-0562-3743-A1DE-02849718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10B6D-E76B-8048-86CA-413BD4AE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7002-03DC-1F43-B6AD-51389C1D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87FA-5DD9-4F45-99C9-7478AFC4F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75C0B-F955-DD4C-9F79-6FE7ED125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D6098-9287-8244-9C3E-A5FEDFC9C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5F0F8-922D-1B44-A734-2000ED2AE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65C88-1C27-FD45-88B9-766EB19F4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BB142-DE43-1849-949A-137FB8A4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E74-3F4F-0B45-9961-5D2E80082A2C}" type="datetimeFigureOut">
              <a:rPr lang="en-US" smtClean="0"/>
              <a:t>9/3/20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528BD8-76F8-6349-9C39-A4E34C55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4BD2E-944D-554C-B5E5-9C52FEC5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7002-03DC-1F43-B6AD-51389C1D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1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7355-E971-BE40-B701-E2AE96BA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6B725-2176-AD4D-8AB1-CD4E06E5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E74-3F4F-0B45-9961-5D2E80082A2C}" type="datetimeFigureOut">
              <a:rPr lang="en-US" smtClean="0"/>
              <a:t>9/3/20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1F4511-79CB-7649-8053-4C49493C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6C222-070F-3146-A518-3F53F3EE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7002-03DC-1F43-B6AD-51389C1D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7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A66131-79FE-F44F-BFA9-254E6AE2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E74-3F4F-0B45-9961-5D2E80082A2C}" type="datetimeFigureOut">
              <a:rPr lang="en-US" smtClean="0"/>
              <a:t>9/3/20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59D6AB-E68E-0246-9E7D-4DBD3463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5F8AD-3804-A14A-A2AB-61148FB7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7002-03DC-1F43-B6AD-51389C1D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8F4D-E724-0240-A472-F33045D5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50A65-E381-B241-9028-E0A568A72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093FD-FB22-2041-A30D-3F6E25022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8AD09-FCBC-D94C-B30F-F1890EB7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E74-3F4F-0B45-9961-5D2E80082A2C}" type="datetimeFigureOut">
              <a:rPr lang="en-US" smtClean="0"/>
              <a:t>9/3/20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3A042-AA95-F442-9800-0E1C6243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113CE-7822-2F47-8267-0082254B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7002-03DC-1F43-B6AD-51389C1D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9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5811-3A93-F843-93DE-4BBFEE36F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BE2B9D-56B8-8447-8222-DEBC01B18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4F780-80EB-DA48-89F6-359ED202F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46869-1580-CA44-B4B8-5B4DEF0E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E74-3F4F-0B45-9961-5D2E80082A2C}" type="datetimeFigureOut">
              <a:rPr lang="en-US" smtClean="0"/>
              <a:t>9/3/20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FDB0E-0A69-F549-BAED-5C7D33D7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E5F41-853D-2D44-B671-32129ECD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7002-03DC-1F43-B6AD-51389C1D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8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B396B4-44C3-274F-9D1C-9C384CC10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0BAFA-2C0C-D64D-83B8-7D6A45603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9F7CD-D0FB-B641-9AF6-BF67A323F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F1E74-3F4F-0B45-9961-5D2E80082A2C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5A141-2234-2A48-B421-6EFF36ABF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AAB21-5F7D-804F-B018-CE4220BCC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C7002-03DC-1F43-B6AD-51389C1D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3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27F1F039-CA51-F844-929B-1F3888F2E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059" y="-1980623"/>
            <a:ext cx="9477467" cy="8229600"/>
          </a:xfrm>
          <a:prstGeom prst="rect">
            <a:avLst/>
          </a:prstGeom>
        </p:spPr>
      </p:pic>
      <p:pic>
        <p:nvPicPr>
          <p:cNvPr id="7" name="Picture 6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5F6A484D-7E2B-9848-B254-5CB9F083F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18304" y="-1993139"/>
            <a:ext cx="9436608" cy="8229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6814A0-8A81-0743-9D42-7A8870EF9B3C}"/>
              </a:ext>
            </a:extLst>
          </p:cNvPr>
          <p:cNvSpPr txBox="1"/>
          <p:nvPr/>
        </p:nvSpPr>
        <p:spPr>
          <a:xfrm>
            <a:off x="-661715" y="6334780"/>
            <a:ext cx="2305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Leucine scan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5A6839-A69B-AB49-9DE0-EDEF43A19CAC}"/>
              </a:ext>
            </a:extLst>
          </p:cNvPr>
          <p:cNvSpPr txBox="1"/>
          <p:nvPr/>
        </p:nvSpPr>
        <p:spPr>
          <a:xfrm>
            <a:off x="8653166" y="6334780"/>
            <a:ext cx="2582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Aspartate scan</a:t>
            </a:r>
          </a:p>
        </p:txBody>
      </p:sp>
    </p:spTree>
    <p:extLst>
      <p:ext uri="{BB962C8B-B14F-4D97-AF65-F5344CB8AC3E}">
        <p14:creationId xmlns:p14="http://schemas.microsoft.com/office/powerpoint/2010/main" val="353258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D09C4C-2EC6-5740-8596-62CE44582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563774"/>
              </p:ext>
            </p:extLst>
          </p:nvPr>
        </p:nvGraphicFramePr>
        <p:xfrm>
          <a:off x="643467" y="1039370"/>
          <a:ext cx="8745871" cy="477926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4046">
                  <a:extLst>
                    <a:ext uri="{9D8B030D-6E8A-4147-A177-3AD203B41FA5}">
                      <a16:colId xmlns:a16="http://schemas.microsoft.com/office/drawing/2014/main" val="1224205807"/>
                    </a:ext>
                  </a:extLst>
                </a:gridCol>
                <a:gridCol w="3829225">
                  <a:extLst>
                    <a:ext uri="{9D8B030D-6E8A-4147-A177-3AD203B41FA5}">
                      <a16:colId xmlns:a16="http://schemas.microsoft.com/office/drawing/2014/main" val="3819162983"/>
                    </a:ext>
                  </a:extLst>
                </a:gridCol>
                <a:gridCol w="3282600">
                  <a:extLst>
                    <a:ext uri="{9D8B030D-6E8A-4147-A177-3AD203B41FA5}">
                      <a16:colId xmlns:a16="http://schemas.microsoft.com/office/drawing/2014/main" val="3940073256"/>
                    </a:ext>
                  </a:extLst>
                </a:gridCol>
              </a:tblGrid>
              <a:tr h="1202943"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effectLst/>
                        </a:rPr>
                        <a:t>Rank</a:t>
                      </a:r>
                    </a:p>
                  </a:txBody>
                  <a:tcPr marL="162560" marR="162560" marT="81280" marB="8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3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Variant</a:t>
                      </a:r>
                    </a:p>
                  </a:txBody>
                  <a:tcPr marL="162560" marR="162560" marT="81280" marB="8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3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939343"/>
                  </a:ext>
                </a:extLst>
              </a:tr>
              <a:tr h="715264">
                <a:tc>
                  <a:txBody>
                    <a:bodyPr/>
                    <a:lstStyle/>
                    <a:p>
                      <a:pPr fontAlgn="ctr"/>
                      <a:r>
                        <a:rPr lang="en-US" sz="3200">
                          <a:effectLst/>
                        </a:rPr>
                        <a:t>0</a:t>
                      </a:r>
                    </a:p>
                  </a:txBody>
                  <a:tcPr marL="162560" marR="162560" marT="81280" marB="8128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>
                          <a:effectLst/>
                        </a:rPr>
                        <a:t>R149H</a:t>
                      </a:r>
                    </a:p>
                  </a:txBody>
                  <a:tcPr marL="162560" marR="162560" marT="81280" marB="812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>
                          <a:effectLst/>
                        </a:rPr>
                        <a:t>2.363</a:t>
                      </a:r>
                    </a:p>
                  </a:txBody>
                  <a:tcPr marL="162560" marR="162560" marT="81280" marB="812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4181515"/>
                  </a:ext>
                </a:extLst>
              </a:tr>
              <a:tr h="715264">
                <a:tc>
                  <a:txBody>
                    <a:bodyPr/>
                    <a:lstStyle/>
                    <a:p>
                      <a:pPr fontAlgn="ctr"/>
                      <a:r>
                        <a:rPr lang="en-US" sz="3200" dirty="0">
                          <a:effectLst/>
                        </a:rPr>
                        <a:t>1</a:t>
                      </a:r>
                    </a:p>
                  </a:txBody>
                  <a:tcPr marL="162560" marR="162560" marT="81280" marB="8128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>
                          <a:effectLst/>
                        </a:rPr>
                        <a:t>R128A</a:t>
                      </a:r>
                    </a:p>
                  </a:txBody>
                  <a:tcPr marL="162560" marR="162560" marT="81280" marB="8128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>
                          <a:effectLst/>
                        </a:rPr>
                        <a:t>1.196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883403363"/>
                  </a:ext>
                </a:extLst>
              </a:tr>
              <a:tr h="715264">
                <a:tc>
                  <a:txBody>
                    <a:bodyPr/>
                    <a:lstStyle/>
                    <a:p>
                      <a:pPr fontAlgn="ctr"/>
                      <a:r>
                        <a:rPr lang="en-US" sz="3200">
                          <a:effectLst/>
                        </a:rPr>
                        <a:t>2</a:t>
                      </a:r>
                    </a:p>
                  </a:txBody>
                  <a:tcPr marL="162560" marR="162560" marT="81280" marB="8128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effectLst/>
                        </a:rPr>
                        <a:t>L159I</a:t>
                      </a:r>
                    </a:p>
                  </a:txBody>
                  <a:tcPr marL="162560" marR="162560" marT="81280" marB="8128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>
                          <a:effectLst/>
                        </a:rPr>
                        <a:t>0.963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2177274707"/>
                  </a:ext>
                </a:extLst>
              </a:tr>
              <a:tr h="715264">
                <a:tc>
                  <a:txBody>
                    <a:bodyPr/>
                    <a:lstStyle/>
                    <a:p>
                      <a:pPr fontAlgn="ctr"/>
                      <a:r>
                        <a:rPr lang="en-US" sz="3200">
                          <a:effectLst/>
                        </a:rPr>
                        <a:t>3</a:t>
                      </a:r>
                    </a:p>
                  </a:txBody>
                  <a:tcPr marL="162560" marR="162560" marT="81280" marB="8128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effectLst/>
                        </a:rPr>
                        <a:t>V160M</a:t>
                      </a:r>
                    </a:p>
                  </a:txBody>
                  <a:tcPr marL="162560" marR="162560" marT="81280" marB="8128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effectLst/>
                        </a:rPr>
                        <a:t>0.732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4279450041"/>
                  </a:ext>
                </a:extLst>
              </a:tr>
              <a:tr h="715264">
                <a:tc>
                  <a:txBody>
                    <a:bodyPr/>
                    <a:lstStyle/>
                    <a:p>
                      <a:pPr fontAlgn="ctr"/>
                      <a:r>
                        <a:rPr lang="en-US" sz="3200">
                          <a:effectLst/>
                        </a:rPr>
                        <a:t>4</a:t>
                      </a:r>
                    </a:p>
                  </a:txBody>
                  <a:tcPr marL="162560" marR="162560" marT="81280" marB="8128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>
                          <a:effectLst/>
                        </a:rPr>
                        <a:t>Q25G</a:t>
                      </a:r>
                    </a:p>
                  </a:txBody>
                  <a:tcPr marL="162560" marR="162560" marT="81280" marB="8128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>
                          <a:effectLst/>
                        </a:rPr>
                        <a:t>0.682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081237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99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3E4295-5C2E-B045-BDE5-F5F7BE39A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805221"/>
              </p:ext>
            </p:extLst>
          </p:nvPr>
        </p:nvGraphicFramePr>
        <p:xfrm>
          <a:off x="1342189" y="330200"/>
          <a:ext cx="3562032" cy="3098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13142">
                  <a:extLst>
                    <a:ext uri="{9D8B030D-6E8A-4147-A177-3AD203B41FA5}">
                      <a16:colId xmlns:a16="http://schemas.microsoft.com/office/drawing/2014/main" val="1687616189"/>
                    </a:ext>
                  </a:extLst>
                </a:gridCol>
                <a:gridCol w="1376045">
                  <a:extLst>
                    <a:ext uri="{9D8B030D-6E8A-4147-A177-3AD203B41FA5}">
                      <a16:colId xmlns:a16="http://schemas.microsoft.com/office/drawing/2014/main" val="3304319603"/>
                    </a:ext>
                  </a:extLst>
                </a:gridCol>
                <a:gridCol w="1172845">
                  <a:extLst>
                    <a:ext uri="{9D8B030D-6E8A-4147-A177-3AD203B41FA5}">
                      <a16:colId xmlns:a16="http://schemas.microsoft.com/office/drawing/2014/main" val="1644373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58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R149H</a:t>
                      </a:r>
                    </a:p>
                  </a:txBody>
                  <a:tcPr marL="162560" marR="162560" marT="81280" marB="8128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2.363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25089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R128A</a:t>
                      </a:r>
                    </a:p>
                  </a:txBody>
                  <a:tcPr marL="162560" marR="162560" marT="81280" marB="8128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1.196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2656157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L159I</a:t>
                      </a:r>
                    </a:p>
                  </a:txBody>
                  <a:tcPr marL="162560" marR="162560" marT="81280" marB="8128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0.963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281951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V160M</a:t>
                      </a:r>
                    </a:p>
                  </a:txBody>
                  <a:tcPr marL="162560" marR="162560" marT="81280" marB="8128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0.732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282071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Q25G</a:t>
                      </a:r>
                    </a:p>
                  </a:txBody>
                  <a:tcPr marL="162560" marR="162560" marT="81280" marB="8128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0.682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3652564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7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FE2B-089B-7640-9009-F43D4284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B213F6-2D45-D841-ADB3-A63C751FD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807908"/>
              </p:ext>
            </p:extLst>
          </p:nvPr>
        </p:nvGraphicFramePr>
        <p:xfrm>
          <a:off x="1213852" y="2688389"/>
          <a:ext cx="4313555" cy="3098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13142">
                  <a:extLst>
                    <a:ext uri="{9D8B030D-6E8A-4147-A177-3AD203B41FA5}">
                      <a16:colId xmlns:a16="http://schemas.microsoft.com/office/drawing/2014/main" val="1687616189"/>
                    </a:ext>
                  </a:extLst>
                </a:gridCol>
                <a:gridCol w="2127568">
                  <a:extLst>
                    <a:ext uri="{9D8B030D-6E8A-4147-A177-3AD203B41FA5}">
                      <a16:colId xmlns:a16="http://schemas.microsoft.com/office/drawing/2014/main" val="3304319603"/>
                    </a:ext>
                  </a:extLst>
                </a:gridCol>
                <a:gridCol w="1172845">
                  <a:extLst>
                    <a:ext uri="{9D8B030D-6E8A-4147-A177-3AD203B41FA5}">
                      <a16:colId xmlns:a16="http://schemas.microsoft.com/office/drawing/2014/main" val="1644373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Combination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24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58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DRNTAVWP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0.778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25089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ERQTAVWP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0.778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2656157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DRQTAVWP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0.778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281951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ERNTAVWP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0.778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282071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ERNTGVWP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0.778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3652564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20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CA2244-9551-EE42-AD79-D5C6D8C5B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436669"/>
              </p:ext>
            </p:extLst>
          </p:nvPr>
        </p:nvGraphicFramePr>
        <p:xfrm>
          <a:off x="643467" y="1143041"/>
          <a:ext cx="10905069" cy="457192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82309">
                  <a:extLst>
                    <a:ext uri="{9D8B030D-6E8A-4147-A177-3AD203B41FA5}">
                      <a16:colId xmlns:a16="http://schemas.microsoft.com/office/drawing/2014/main" val="1187901390"/>
                    </a:ext>
                  </a:extLst>
                </a:gridCol>
                <a:gridCol w="1562177">
                  <a:extLst>
                    <a:ext uri="{9D8B030D-6E8A-4147-A177-3AD203B41FA5}">
                      <a16:colId xmlns:a16="http://schemas.microsoft.com/office/drawing/2014/main" val="916400348"/>
                    </a:ext>
                  </a:extLst>
                </a:gridCol>
                <a:gridCol w="1562177">
                  <a:extLst>
                    <a:ext uri="{9D8B030D-6E8A-4147-A177-3AD203B41FA5}">
                      <a16:colId xmlns:a16="http://schemas.microsoft.com/office/drawing/2014/main" val="782565701"/>
                    </a:ext>
                  </a:extLst>
                </a:gridCol>
                <a:gridCol w="1562177">
                  <a:extLst>
                    <a:ext uri="{9D8B030D-6E8A-4147-A177-3AD203B41FA5}">
                      <a16:colId xmlns:a16="http://schemas.microsoft.com/office/drawing/2014/main" val="965896532"/>
                    </a:ext>
                  </a:extLst>
                </a:gridCol>
                <a:gridCol w="1287026">
                  <a:extLst>
                    <a:ext uri="{9D8B030D-6E8A-4147-A177-3AD203B41FA5}">
                      <a16:colId xmlns:a16="http://schemas.microsoft.com/office/drawing/2014/main" val="4057094651"/>
                    </a:ext>
                  </a:extLst>
                </a:gridCol>
                <a:gridCol w="1287026">
                  <a:extLst>
                    <a:ext uri="{9D8B030D-6E8A-4147-A177-3AD203B41FA5}">
                      <a16:colId xmlns:a16="http://schemas.microsoft.com/office/drawing/2014/main" val="110185837"/>
                    </a:ext>
                  </a:extLst>
                </a:gridCol>
                <a:gridCol w="1562177">
                  <a:extLst>
                    <a:ext uri="{9D8B030D-6E8A-4147-A177-3AD203B41FA5}">
                      <a16:colId xmlns:a16="http://schemas.microsoft.com/office/drawing/2014/main" val="253120642"/>
                    </a:ext>
                  </a:extLst>
                </a:gridCol>
              </a:tblGrid>
              <a:tr h="5672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100" u="none" strike="noStrike" dirty="0">
                          <a:effectLst/>
                        </a:rPr>
                        <a:t>Codons</a:t>
                      </a:r>
                      <a:endParaRPr lang="en-US" sz="3100" b="1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T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E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Y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K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L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V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extLst>
                  <a:ext uri="{0D108BD9-81ED-4DB2-BD59-A6C34878D82A}">
                    <a16:rowId xmlns:a16="http://schemas.microsoft.com/office/drawing/2014/main" val="1291626976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GCC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1102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972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1172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725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577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554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extLst>
                  <a:ext uri="{0D108BD9-81ED-4DB2-BD59-A6C34878D82A}">
                    <a16:rowId xmlns:a16="http://schemas.microsoft.com/office/drawing/2014/main" val="1918718383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GCG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990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788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647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578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401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575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extLst>
                  <a:ext uri="{0D108BD9-81ED-4DB2-BD59-A6C34878D82A}">
                    <a16:rowId xmlns:a16="http://schemas.microsoft.com/office/drawing/2014/main" val="2366650472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TGC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837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612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710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547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508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1251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extLst>
                  <a:ext uri="{0D108BD9-81ED-4DB2-BD59-A6C34878D82A}">
                    <a16:rowId xmlns:a16="http://schemas.microsoft.com/office/drawing/2014/main" val="2124055031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GAC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799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794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308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381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296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539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extLst>
                  <a:ext uri="{0D108BD9-81ED-4DB2-BD59-A6C34878D82A}">
                    <a16:rowId xmlns:a16="http://schemas.microsoft.com/office/drawing/2014/main" val="3223116507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GAG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970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942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410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897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182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357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extLst>
                  <a:ext uri="{0D108BD9-81ED-4DB2-BD59-A6C34878D82A}">
                    <a16:rowId xmlns:a16="http://schemas.microsoft.com/office/drawing/2014/main" val="1545968303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TTC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788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406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596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421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873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440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extLst>
                  <a:ext uri="{0D108BD9-81ED-4DB2-BD59-A6C34878D82A}">
                    <a16:rowId xmlns:a16="http://schemas.microsoft.com/office/drawing/2014/main" val="297961208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GGC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1127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702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800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502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291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663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extLst>
                  <a:ext uri="{0D108BD9-81ED-4DB2-BD59-A6C34878D82A}">
                    <a16:rowId xmlns:a16="http://schemas.microsoft.com/office/drawing/2014/main" val="2779564678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GGG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2101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1216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1228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819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267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885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extLst>
                  <a:ext uri="{0D108BD9-81ED-4DB2-BD59-A6C34878D82A}">
                    <a16:rowId xmlns:a16="http://schemas.microsoft.com/office/drawing/2014/main" val="31990433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E3DC08-1368-4846-AFDD-111156634E06}"/>
              </a:ext>
            </a:extLst>
          </p:cNvPr>
          <p:cNvSpPr txBox="1"/>
          <p:nvPr/>
        </p:nvSpPr>
        <p:spPr>
          <a:xfrm>
            <a:off x="641684" y="128337"/>
            <a:ext cx="83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Counts</a:t>
            </a:r>
          </a:p>
        </p:txBody>
      </p:sp>
    </p:spTree>
    <p:extLst>
      <p:ext uri="{BB962C8B-B14F-4D97-AF65-F5344CB8AC3E}">
        <p14:creationId xmlns:p14="http://schemas.microsoft.com/office/powerpoint/2010/main" val="366882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22024D-A3E6-2E46-A0B8-B4B19CE33E7F}"/>
              </a:ext>
            </a:extLst>
          </p:cNvPr>
          <p:cNvSpPr txBox="1"/>
          <p:nvPr/>
        </p:nvSpPr>
        <p:spPr>
          <a:xfrm>
            <a:off x="737937" y="272716"/>
            <a:ext cx="12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enrichment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04E1AE-7ADD-6545-94CE-A061F547B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606578"/>
              </p:ext>
            </p:extLst>
          </p:nvPr>
        </p:nvGraphicFramePr>
        <p:xfrm>
          <a:off x="3495174" y="0"/>
          <a:ext cx="5715000" cy="20066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80207727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57817828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71317415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53163616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14740795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91887086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Codons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K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650809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GCC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0.05241446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-0.2333756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-0.0037015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0.03659311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0.0284832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40533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GCG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-0.321545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-0.1932395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-0.0718173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-0.090182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0.23365943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92492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TGC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-0.0716986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-0.1797927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-0.0984878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0.12387735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-0.04149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20629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GAC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0.16110877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-0.0595593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0.1270668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0.08101225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-0.2555135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58403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GAG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0.17650634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0.10965538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0.12123725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0.13861135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81600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TTC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-0.0210756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-0.1650695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-0.0037015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-0.1156752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-0.0753947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851629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GGC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-0.1664288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-0.1509166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-0.0931019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-0.0254207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-0.2023586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4950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GGG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-0.0594016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-0.368849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-0.0759339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0.15860149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0.08172871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18966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F60844A-EFE9-544F-B58F-C182423EA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080699"/>
              </p:ext>
            </p:extLst>
          </p:nvPr>
        </p:nvGraphicFramePr>
        <p:xfrm>
          <a:off x="513348" y="803442"/>
          <a:ext cx="10905069" cy="457192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82309">
                  <a:extLst>
                    <a:ext uri="{9D8B030D-6E8A-4147-A177-3AD203B41FA5}">
                      <a16:colId xmlns:a16="http://schemas.microsoft.com/office/drawing/2014/main" val="1187901390"/>
                    </a:ext>
                  </a:extLst>
                </a:gridCol>
                <a:gridCol w="1562177">
                  <a:extLst>
                    <a:ext uri="{9D8B030D-6E8A-4147-A177-3AD203B41FA5}">
                      <a16:colId xmlns:a16="http://schemas.microsoft.com/office/drawing/2014/main" val="916400348"/>
                    </a:ext>
                  </a:extLst>
                </a:gridCol>
                <a:gridCol w="1562177">
                  <a:extLst>
                    <a:ext uri="{9D8B030D-6E8A-4147-A177-3AD203B41FA5}">
                      <a16:colId xmlns:a16="http://schemas.microsoft.com/office/drawing/2014/main" val="782565701"/>
                    </a:ext>
                  </a:extLst>
                </a:gridCol>
                <a:gridCol w="1562177">
                  <a:extLst>
                    <a:ext uri="{9D8B030D-6E8A-4147-A177-3AD203B41FA5}">
                      <a16:colId xmlns:a16="http://schemas.microsoft.com/office/drawing/2014/main" val="965896532"/>
                    </a:ext>
                  </a:extLst>
                </a:gridCol>
                <a:gridCol w="1287026">
                  <a:extLst>
                    <a:ext uri="{9D8B030D-6E8A-4147-A177-3AD203B41FA5}">
                      <a16:colId xmlns:a16="http://schemas.microsoft.com/office/drawing/2014/main" val="4057094651"/>
                    </a:ext>
                  </a:extLst>
                </a:gridCol>
                <a:gridCol w="1287026">
                  <a:extLst>
                    <a:ext uri="{9D8B030D-6E8A-4147-A177-3AD203B41FA5}">
                      <a16:colId xmlns:a16="http://schemas.microsoft.com/office/drawing/2014/main" val="110185837"/>
                    </a:ext>
                  </a:extLst>
                </a:gridCol>
                <a:gridCol w="1562177">
                  <a:extLst>
                    <a:ext uri="{9D8B030D-6E8A-4147-A177-3AD203B41FA5}">
                      <a16:colId xmlns:a16="http://schemas.microsoft.com/office/drawing/2014/main" val="253120642"/>
                    </a:ext>
                  </a:extLst>
                </a:gridCol>
              </a:tblGrid>
              <a:tr h="5672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100" u="none" strike="noStrike" dirty="0">
                          <a:effectLst/>
                        </a:rPr>
                        <a:t>Codons</a:t>
                      </a:r>
                      <a:endParaRPr lang="en-US" sz="3100" b="1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T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E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Y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K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L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V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extLst>
                  <a:ext uri="{0D108BD9-81ED-4DB2-BD59-A6C34878D82A}">
                    <a16:rowId xmlns:a16="http://schemas.microsoft.com/office/drawing/2014/main" val="1291626976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GCC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8718383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GCG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6650472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TGC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4055031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GAC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3116507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GAG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-0.180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5968303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TTC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961208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GGC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9564678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GGG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-0.083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9043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787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9482F4-89C4-024D-A5CD-EC73E5501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257125"/>
              </p:ext>
            </p:extLst>
          </p:nvPr>
        </p:nvGraphicFramePr>
        <p:xfrm>
          <a:off x="343123" y="4460967"/>
          <a:ext cx="5255571" cy="2194560"/>
        </p:xfrm>
        <a:graphic>
          <a:graphicData uri="http://schemas.openxmlformats.org/drawingml/2006/table">
            <a:tbl>
              <a:tblPr/>
              <a:tblGrid>
                <a:gridCol w="1751857">
                  <a:extLst>
                    <a:ext uri="{9D8B030D-6E8A-4147-A177-3AD203B41FA5}">
                      <a16:colId xmlns:a16="http://schemas.microsoft.com/office/drawing/2014/main" val="857222705"/>
                    </a:ext>
                  </a:extLst>
                </a:gridCol>
                <a:gridCol w="1751857">
                  <a:extLst>
                    <a:ext uri="{9D8B030D-6E8A-4147-A177-3AD203B41FA5}">
                      <a16:colId xmlns:a16="http://schemas.microsoft.com/office/drawing/2014/main" val="1806083872"/>
                    </a:ext>
                  </a:extLst>
                </a:gridCol>
                <a:gridCol w="1751857">
                  <a:extLst>
                    <a:ext uri="{9D8B030D-6E8A-4147-A177-3AD203B41FA5}">
                      <a16:colId xmlns:a16="http://schemas.microsoft.com/office/drawing/2014/main" val="39068512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Variant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Conservation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758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T2A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-0.090926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0.036364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140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T2C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0.084591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0.027273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785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T2D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-0.120583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0.027273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794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T2E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-0.070526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0.036364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45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T2F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-0.017038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0.063636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31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3E58D6D-62FF-C345-BEC5-5134D00C5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822211"/>
              </p:ext>
            </p:extLst>
          </p:nvPr>
        </p:nvGraphicFramePr>
        <p:xfrm>
          <a:off x="2761023" y="703603"/>
          <a:ext cx="6210867" cy="307016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66698">
                  <a:extLst>
                    <a:ext uri="{9D8B030D-6E8A-4147-A177-3AD203B41FA5}">
                      <a16:colId xmlns:a16="http://schemas.microsoft.com/office/drawing/2014/main" val="1187901390"/>
                    </a:ext>
                  </a:extLst>
                </a:gridCol>
                <a:gridCol w="1775529">
                  <a:extLst>
                    <a:ext uri="{9D8B030D-6E8A-4147-A177-3AD203B41FA5}">
                      <a16:colId xmlns:a16="http://schemas.microsoft.com/office/drawing/2014/main" val="916400348"/>
                    </a:ext>
                  </a:extLst>
                </a:gridCol>
                <a:gridCol w="2068640">
                  <a:extLst>
                    <a:ext uri="{9D8B030D-6E8A-4147-A177-3AD203B41FA5}">
                      <a16:colId xmlns:a16="http://schemas.microsoft.com/office/drawing/2014/main" val="782565701"/>
                    </a:ext>
                  </a:extLst>
                </a:gridCol>
              </a:tblGrid>
              <a:tr h="56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Conservation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1626976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718383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650472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4055031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116507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5968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264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339</Words>
  <Application>Microsoft Macintosh PowerPoint</Application>
  <PresentationFormat>Widescreen</PresentationFormat>
  <Paragraphs>272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Hidalgo</dc:creator>
  <cp:lastModifiedBy>Francisco Hidalgo</cp:lastModifiedBy>
  <cp:revision>5</cp:revision>
  <dcterms:created xsi:type="dcterms:W3CDTF">2020-09-03T20:08:42Z</dcterms:created>
  <dcterms:modified xsi:type="dcterms:W3CDTF">2020-09-03T21:54:34Z</dcterms:modified>
</cp:coreProperties>
</file>