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6586E-1C00-0B4D-8BC2-F785F4A608F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1805-8BDD-8545-89E6-E245D23C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2206-E019-E749-98DC-C9423613B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D7E2F-CA99-B343-A742-70573ABC7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30CE-7EAB-4C4E-908A-E605698B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5C40-2063-B742-AEDD-B23899A9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D436-B7FE-9C48-91BF-9DDCA6CE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56A5-B85E-524C-BDED-BDF7289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EA3C-56AF-FE4D-AF54-720E05801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1733-4BC2-0246-B497-70A199A0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7140-4D2F-9249-B8E8-27B34E27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C54E-F390-6E47-B76A-66E22B8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60807-3270-4A46-B059-CB8CB569C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D5438-EEC7-D341-9EC5-213EEBC8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5088-C6C2-5845-A83C-AFD21904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E7FC-49A6-3E4A-B0D7-07C9D1C6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922E-0C0B-2F43-8CFF-36A1ECAA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FE97-22F5-2A41-B6EE-D8A40E34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0231-7EA4-9E4F-92F7-8978C2F4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3964-8935-014C-9730-32E80EA1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D737-F7EE-B149-9B24-671EE44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489C-5B2C-1E44-8F5D-8541673E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DEE-1A27-0343-8D1E-05886C4D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D12-64D9-1647-A10E-97366A65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C6BD-0EC9-2849-B5C2-4076292B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B5D1-0A68-C04D-A898-7D4C5E87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9094-3E6B-0542-AED0-AB900536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D59-EE70-364C-93EF-53D6A733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9801-638E-144E-97E5-23DF3A6E6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4586-A80D-4645-8943-9347DF48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8B70-6CE1-2A4E-9433-F5A2155D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38827-0562-3743-A1DE-02849718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0B6D-E76B-8048-86CA-413BD4AE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87FA-5DD9-4F45-99C9-7478AFC4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5C0B-F955-DD4C-9F79-6FE7ED12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6098-9287-8244-9C3E-A5FEDFC9C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F0F8-922D-1B44-A734-2000ED2AE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5C88-1C27-FD45-88B9-766EB19F4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BB142-DE43-1849-949A-137FB8A4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28BD8-76F8-6349-9C39-A4E34C55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4BD2E-944D-554C-B5E5-9C52FEC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7355-E971-BE40-B701-E2AE96BA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6B725-2176-AD4D-8AB1-CD4E06E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F4511-79CB-7649-8053-4C49493C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6C222-070F-3146-A518-3F53F3EE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66131-79FE-F44F-BFA9-254E6AE2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9D6AB-E68E-0246-9E7D-4DBD3463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5F8AD-3804-A14A-A2AB-61148FB7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8F4D-E724-0240-A472-F33045D5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0A65-E381-B241-9028-E0A568A7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93FD-FB22-2041-A30D-3F6E2502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AD09-FCBC-D94C-B30F-F1890EB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A042-AA95-F442-9800-0E1C624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113CE-7822-2F47-8267-0082254B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5811-3A93-F843-93DE-4BBFEE3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E2B9D-56B8-8447-8222-DEBC01B18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F780-80EB-DA48-89F6-359ED202F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46869-1580-CA44-B4B8-5B4DEF0E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DB0E-0A69-F549-BAED-5C7D33D7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5F41-853D-2D44-B671-32129ECD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396B4-44C3-274F-9D1C-9C384CC1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BAFA-2C0C-D64D-83B8-7D6A4560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F7CD-D0FB-B641-9AF6-BF67A323F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A141-2234-2A48-B421-6EFF36AB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AB21-5F7D-804F-B018-CE4220BCC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7F1F039-CA51-F844-929B-1F3888F2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59" y="-1980623"/>
            <a:ext cx="9477467" cy="8229600"/>
          </a:xfrm>
          <a:prstGeom prst="rect">
            <a:avLst/>
          </a:prstGeom>
        </p:spPr>
      </p:pic>
      <p:pic>
        <p:nvPicPr>
          <p:cNvPr id="7" name="Picture 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F6A484D-7E2B-9848-B254-5CB9F083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8304" y="-1993139"/>
            <a:ext cx="9436608" cy="822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6814A0-8A81-0743-9D42-7A8870EF9B3C}"/>
              </a:ext>
            </a:extLst>
          </p:cNvPr>
          <p:cNvSpPr txBox="1"/>
          <p:nvPr/>
        </p:nvSpPr>
        <p:spPr>
          <a:xfrm>
            <a:off x="-661715" y="6334780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Leucine scan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A6839-A69B-AB49-9DE0-EDEF43A19CAC}"/>
              </a:ext>
            </a:extLst>
          </p:cNvPr>
          <p:cNvSpPr txBox="1"/>
          <p:nvPr/>
        </p:nvSpPr>
        <p:spPr>
          <a:xfrm>
            <a:off x="8653166" y="6334780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Aspartate scan</a:t>
            </a:r>
          </a:p>
        </p:txBody>
      </p:sp>
    </p:spTree>
    <p:extLst>
      <p:ext uri="{BB962C8B-B14F-4D97-AF65-F5344CB8AC3E}">
        <p14:creationId xmlns:p14="http://schemas.microsoft.com/office/powerpoint/2010/main" val="35325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09C4C-2EC6-5740-8596-62CE44582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63774"/>
              </p:ext>
            </p:extLst>
          </p:nvPr>
        </p:nvGraphicFramePr>
        <p:xfrm>
          <a:off x="643467" y="1039370"/>
          <a:ext cx="8745871" cy="47792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4046">
                  <a:extLst>
                    <a:ext uri="{9D8B030D-6E8A-4147-A177-3AD203B41FA5}">
                      <a16:colId xmlns:a16="http://schemas.microsoft.com/office/drawing/2014/main" val="1224205807"/>
                    </a:ext>
                  </a:extLst>
                </a:gridCol>
                <a:gridCol w="3829225">
                  <a:extLst>
                    <a:ext uri="{9D8B030D-6E8A-4147-A177-3AD203B41FA5}">
                      <a16:colId xmlns:a16="http://schemas.microsoft.com/office/drawing/2014/main" val="3819162983"/>
                    </a:ext>
                  </a:extLst>
                </a:gridCol>
                <a:gridCol w="3282600">
                  <a:extLst>
                    <a:ext uri="{9D8B030D-6E8A-4147-A177-3AD203B41FA5}">
                      <a16:colId xmlns:a16="http://schemas.microsoft.com/office/drawing/2014/main" val="3940073256"/>
                    </a:ext>
                  </a:extLst>
                </a:gridCol>
              </a:tblGrid>
              <a:tr h="1202943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Rank</a:t>
                      </a:r>
                    </a:p>
                  </a:txBody>
                  <a:tcPr marL="162560" marR="162560" marT="81280" marB="8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</a:txBody>
                  <a:tcPr marL="162560" marR="162560" marT="81280" marB="8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39343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0</a:t>
                      </a:r>
                    </a:p>
                  </a:txBody>
                  <a:tcPr marL="162560" marR="162560" marT="81280" marB="812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R149H</a:t>
                      </a:r>
                    </a:p>
                  </a:txBody>
                  <a:tcPr marL="162560" marR="162560" marT="81280" marB="812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2.363</a:t>
                      </a:r>
                    </a:p>
                  </a:txBody>
                  <a:tcPr marL="162560" marR="162560" marT="81280" marB="812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181515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</a:rPr>
                        <a:t>1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R128A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1.196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883403363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2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L159I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0.963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177274707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3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V160M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0.732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4279450041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4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Q25G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0.682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08123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3E4295-5C2E-B045-BDE5-F5F7BE39A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05221"/>
              </p:ext>
            </p:extLst>
          </p:nvPr>
        </p:nvGraphicFramePr>
        <p:xfrm>
          <a:off x="1342189" y="330200"/>
          <a:ext cx="3562032" cy="309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3142">
                  <a:extLst>
                    <a:ext uri="{9D8B030D-6E8A-4147-A177-3AD203B41FA5}">
                      <a16:colId xmlns:a16="http://schemas.microsoft.com/office/drawing/2014/main" val="1687616189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33043196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164437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R149H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50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R128A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1.196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6561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L159I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195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V160M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2071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Q25G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5256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FE2B-089B-7640-9009-F43D4284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B213F6-2D45-D841-ADB3-A63C751F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07908"/>
              </p:ext>
            </p:extLst>
          </p:nvPr>
        </p:nvGraphicFramePr>
        <p:xfrm>
          <a:off x="1213852" y="2688389"/>
          <a:ext cx="4313555" cy="309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3142">
                  <a:extLst>
                    <a:ext uri="{9D8B030D-6E8A-4147-A177-3AD203B41FA5}">
                      <a16:colId xmlns:a16="http://schemas.microsoft.com/office/drawing/2014/main" val="1687616189"/>
                    </a:ext>
                  </a:extLst>
                </a:gridCol>
                <a:gridCol w="2127568">
                  <a:extLst>
                    <a:ext uri="{9D8B030D-6E8A-4147-A177-3AD203B41FA5}">
                      <a16:colId xmlns:a16="http://schemas.microsoft.com/office/drawing/2014/main" val="33043196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164437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DRNTAVWP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50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ERQTAVWP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6561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DRQTAVWP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195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ERNTAVWP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2071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ERNTGVWP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5256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CA2244-9551-EE42-AD79-D5C6D8C5B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36669"/>
              </p:ext>
            </p:extLst>
          </p:nvPr>
        </p:nvGraphicFramePr>
        <p:xfrm>
          <a:off x="643467" y="1143041"/>
          <a:ext cx="10905069" cy="45719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2309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65896532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4057094651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110185837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253120642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effectLst/>
                        </a:rPr>
                        <a:t>Codons</a:t>
                      </a:r>
                      <a:endParaRPr lang="en-US" sz="31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Y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K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V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GCC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1102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972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1172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725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554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GCG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990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788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647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401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837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612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710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547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508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1251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799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794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308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381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296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539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970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942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410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897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182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357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TTC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788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406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596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421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873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440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9796120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1127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702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800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502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291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663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77956467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2101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1216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1228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819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267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885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31990433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E3DC08-1368-4846-AFDD-111156634E06}"/>
              </a:ext>
            </a:extLst>
          </p:cNvPr>
          <p:cNvSpPr txBox="1"/>
          <p:nvPr/>
        </p:nvSpPr>
        <p:spPr>
          <a:xfrm>
            <a:off x="641684" y="128337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366882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2024D-A3E6-2E46-A0B8-B4B19CE33E7F}"/>
              </a:ext>
            </a:extLst>
          </p:cNvPr>
          <p:cNvSpPr txBox="1"/>
          <p:nvPr/>
        </p:nvSpPr>
        <p:spPr>
          <a:xfrm>
            <a:off x="737937" y="272716"/>
            <a:ext cx="12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enrichment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04E1AE-7ADD-6545-94CE-A061F547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06578"/>
              </p:ext>
            </p:extLst>
          </p:nvPr>
        </p:nvGraphicFramePr>
        <p:xfrm>
          <a:off x="3495174" y="0"/>
          <a:ext cx="5715000" cy="2006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80207727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7817828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1317415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3163616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474079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88708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6508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0.05241446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-0.2333756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-0.0037015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0.03659311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0.0284832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533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GCG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-0.321545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-0.1932395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-0.0718173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-0.090182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0.23365943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2492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TGC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-0.0716986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-0.1797927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-0.0984878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0.12387735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0629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0.16110877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-0.0595593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0.1270668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0.08101225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-0.2555135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403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0.17650634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0.10965538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0.12123725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0.13861135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16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TTC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-0.0210756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-0.1650695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-0.0037015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-0.1156752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-0.0753947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5162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GGC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-0.1664288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-0.1509166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-0.0931019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-0.0254207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-0.2023586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95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GGG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-0.0594016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-0.368849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-0.0759339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0.15860149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0.08172871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8966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60844A-EFE9-544F-B58F-C182423EA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80699"/>
              </p:ext>
            </p:extLst>
          </p:nvPr>
        </p:nvGraphicFramePr>
        <p:xfrm>
          <a:off x="513348" y="803442"/>
          <a:ext cx="10905069" cy="45719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2309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65896532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4057094651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110185837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253120642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effectLst/>
                        </a:rPr>
                        <a:t>Codons</a:t>
                      </a:r>
                      <a:endParaRPr lang="en-US" sz="31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Y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K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V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GCC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GCG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TTC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6120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956467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904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9482F4-89C4-024D-A5CD-EC73E5501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57125"/>
              </p:ext>
            </p:extLst>
          </p:nvPr>
        </p:nvGraphicFramePr>
        <p:xfrm>
          <a:off x="343123" y="4460967"/>
          <a:ext cx="5255571" cy="2194560"/>
        </p:xfrm>
        <a:graphic>
          <a:graphicData uri="http://schemas.openxmlformats.org/drawingml/2006/table">
            <a:tbl>
              <a:tblPr/>
              <a:tblGrid>
                <a:gridCol w="1751857">
                  <a:extLst>
                    <a:ext uri="{9D8B030D-6E8A-4147-A177-3AD203B41FA5}">
                      <a16:colId xmlns:a16="http://schemas.microsoft.com/office/drawing/2014/main" val="857222705"/>
                    </a:ext>
                  </a:extLst>
                </a:gridCol>
                <a:gridCol w="1751857">
                  <a:extLst>
                    <a:ext uri="{9D8B030D-6E8A-4147-A177-3AD203B41FA5}">
                      <a16:colId xmlns:a16="http://schemas.microsoft.com/office/drawing/2014/main" val="1806083872"/>
                    </a:ext>
                  </a:extLst>
                </a:gridCol>
                <a:gridCol w="1751857">
                  <a:extLst>
                    <a:ext uri="{9D8B030D-6E8A-4147-A177-3AD203B41FA5}">
                      <a16:colId xmlns:a16="http://schemas.microsoft.com/office/drawing/2014/main" val="3906851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Variant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Conservation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75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T2A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-0.090926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0.036364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4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0.084591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0.027273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785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-0.120583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0.027273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9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-0.070526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0.036364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5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T2F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-0.017038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0.063636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1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58D6D-62FF-C345-BEC5-5134D00C5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22211"/>
              </p:ext>
            </p:extLst>
          </p:nvPr>
        </p:nvGraphicFramePr>
        <p:xfrm>
          <a:off x="2761023" y="703603"/>
          <a:ext cx="6210867" cy="307016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6698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775529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2068640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Conservation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26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7959-406A-494A-B88B-6650C0C6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1ABB-AB64-2E47-93B8-97682EEE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97E40D-6192-1A42-A865-4C9151D9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52967"/>
              </p:ext>
            </p:extLst>
          </p:nvPr>
        </p:nvGraphicFramePr>
        <p:xfrm>
          <a:off x="1841500" y="2743200"/>
          <a:ext cx="5246685" cy="2667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3436740260"/>
                    </a:ext>
                  </a:extLst>
                </a:gridCol>
                <a:gridCol w="1781937">
                  <a:extLst>
                    <a:ext uri="{9D8B030D-6E8A-4147-A177-3AD203B41FA5}">
                      <a16:colId xmlns:a16="http://schemas.microsoft.com/office/drawing/2014/main" val="1609654730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3601191955"/>
                    </a:ext>
                  </a:extLst>
                </a:gridCol>
                <a:gridCol w="1888361">
                  <a:extLst>
                    <a:ext uri="{9D8B030D-6E8A-4147-A177-3AD203B41FA5}">
                      <a16:colId xmlns:a16="http://schemas.microsoft.com/office/drawing/2014/main" val="2524426005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FP_label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FP_seq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RP_label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RP_seq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280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CAGTAATACAAGGGGTGTTNNSGAAAAAATTATGCCGG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CCGGCATAATTTTTTCSNNAACACCCCTTGTATTACTG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6479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GTAATACAAGGGGTGTTATGNNSAAAATTATGCCGGAAGA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TCTTCCGGCATAATTTTSNNCATAACACCCCTTGTATTAC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9685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CAAGGGGTGTTATGGAANNSATTATGCCGGAAGA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TCTTCCGGCATAATSNNTTCCATAACACCCCTTG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0743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GGGGTGTTATGGAAAAANNSATGCCGGAAGAAGA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TCTTCTTCCGGCATSNNTTTTTCCATAACACCCC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9772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GGGGTGTTATGGAAAAAATTNNSCCGGAAGAAGAATACAG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CTGTATTCTTCTTCCGGSNNAATTTTTTCCATAACACCCC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6466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GGGTGTTATGGAAAAAATTATGNNSGAAGAAGAATACAGCGAA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ATTCGCTGTATTCTTCTTCSNNCATAATTTTTTCCATAACACCC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955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GTTATGGAAAAAATTATGCCGNNSGAAGAATACAGCGAATTT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AAATTCGCTGTATTCTTCSNNCGGCATAATTTTTTCCATAAC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5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7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3C22BB-D356-2A4C-82E4-9DB83E7A5A97}"/>
              </a:ext>
            </a:extLst>
          </p:cNvPr>
          <p:cNvSpPr/>
          <p:nvPr/>
        </p:nvSpPr>
        <p:spPr>
          <a:xfrm>
            <a:off x="1872343" y="474345"/>
            <a:ext cx="57367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&gt;0</a:t>
            </a:r>
          </a:p>
          <a:p>
            <a:r>
              <a:rPr lang="en-US" dirty="0"/>
              <a:t>ATGGCCGTGGGGTGTTATGGATGTACAGTAATACAAGGGGTGTTATGGAAAAAATTATGCCGGAAGAAGAATACAGCGAATTTAAAG</a:t>
            </a:r>
          </a:p>
          <a:p>
            <a:r>
              <a:rPr lang="en-US" dirty="0"/>
              <a:t>&gt;1</a:t>
            </a:r>
          </a:p>
          <a:p>
            <a:r>
              <a:rPr lang="en-US" dirty="0"/>
              <a:t>GCCGCCGTGGGGTGTTATGGATGTACAGTAATACAAGGGGTGTTATGGAAAAAATTATGCCGGAAGAAGAATACAGCGAATTTAAAG</a:t>
            </a:r>
          </a:p>
          <a:p>
            <a:r>
              <a:rPr lang="en-US" dirty="0"/>
              <a:t>&gt;2</a:t>
            </a:r>
          </a:p>
          <a:p>
            <a:r>
              <a:rPr lang="en-US" dirty="0"/>
              <a:t>GCGGCCGTGGGGTGTTATGGATGTACAGTAATACAAGGGGTGTTATGGAAAAAATTATGCCGGAAGAAGAATACAGCGAATTTAAAG</a:t>
            </a:r>
          </a:p>
          <a:p>
            <a:r>
              <a:rPr lang="en-US" dirty="0"/>
              <a:t>&gt;3</a:t>
            </a:r>
          </a:p>
          <a:p>
            <a:r>
              <a:rPr lang="en-US" dirty="0"/>
              <a:t>TGCGCCGTGGGGTGTTATGGATGTACAGTAATACAAGGGGTGTTATGGAAAAAATTATGCCGGAAGAAGAATACAGCGAATTTAAAG</a:t>
            </a:r>
          </a:p>
          <a:p>
            <a:r>
              <a:rPr lang="en-US" dirty="0"/>
              <a:t>&gt;4</a:t>
            </a:r>
          </a:p>
          <a:p>
            <a:r>
              <a:rPr lang="en-US" dirty="0"/>
              <a:t>GACGCCGTGGGGTGTTATGGATGTACAGTAATACAAGGGGTGTTATGGAAAAAATTATGCCGGAAGAAGAATACAGCGAATTTAAAG</a:t>
            </a:r>
          </a:p>
        </p:txBody>
      </p:sp>
    </p:spTree>
    <p:extLst>
      <p:ext uri="{BB962C8B-B14F-4D97-AF65-F5344CB8AC3E}">
        <p14:creationId xmlns:p14="http://schemas.microsoft.com/office/powerpoint/2010/main" val="10923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408</Words>
  <Application>Microsoft Macintosh PowerPoint</Application>
  <PresentationFormat>Widescreen</PresentationFormat>
  <Paragraphs>314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Hidalgo</dc:creator>
  <cp:lastModifiedBy>Francisco Hidalgo</cp:lastModifiedBy>
  <cp:revision>8</cp:revision>
  <dcterms:created xsi:type="dcterms:W3CDTF">2020-09-03T20:08:42Z</dcterms:created>
  <dcterms:modified xsi:type="dcterms:W3CDTF">2020-10-27T18:04:08Z</dcterms:modified>
</cp:coreProperties>
</file>