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61" r:id="rId4"/>
    <p:sldId id="268" r:id="rId5"/>
    <p:sldId id="259" r:id="rId6"/>
    <p:sldId id="270" r:id="rId7"/>
    <p:sldId id="269" r:id="rId8"/>
    <p:sldId id="262" r:id="rId9"/>
    <p:sldId id="258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7767"/>
    <a:srgbClr val="F7F6F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4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13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4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10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85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09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68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83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17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07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98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16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마켓 산스 Medium" pitchFamily="50" charset="-127"/>
                <a:ea typeface="G마켓 산스 Medium" pitchFamily="50" charset="-127"/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마켓 산스 Medium" pitchFamily="50" charset="-127"/>
                <a:ea typeface="G마켓 산스 Medium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마켓 산스 Medium" pitchFamily="50" charset="-127"/>
                <a:ea typeface="G마켓 산스 Medium" pitchFamily="50" charset="-127"/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42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마켓 산스 Medium" pitchFamily="50" charset="-127"/>
          <a:ea typeface="G마켓 산스 Medium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마켓 산스 Medium" pitchFamily="50" charset="-127"/>
          <a:ea typeface="G마켓 산스 Medium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마켓 산스 Medium" pitchFamily="50" charset="-127"/>
          <a:ea typeface="G마켓 산스 Medium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마켓 산스 Medium" pitchFamily="50" charset="-127"/>
          <a:ea typeface="G마켓 산스 Medium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마켓 산스 Medium" pitchFamily="50" charset="-127"/>
          <a:ea typeface="G마켓 산스 Medium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마켓 산스 Medium" pitchFamily="50" charset="-127"/>
          <a:ea typeface="G마켓 산스 Medium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76ED3E5-AAB6-45A2-7083-3E18088BA496}"/>
              </a:ext>
            </a:extLst>
          </p:cNvPr>
          <p:cNvSpPr txBox="1"/>
          <p:nvPr/>
        </p:nvSpPr>
        <p:spPr>
          <a:xfrm>
            <a:off x="3048000" y="2240890"/>
            <a:ext cx="60960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algn="ctr" latinLnBrk="0">
              <a:defRPr/>
            </a:pPr>
            <a:r>
              <a:rPr lang="en-US" altLang="ko-KR" sz="3600" i="1" kern="0" dirty="0" smtClean="0">
                <a:ln w="12700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srgbClr val="FF66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endParaRPr lang="en-US" altLang="ko-KR" sz="3600" i="1" kern="0" dirty="0">
              <a:ln w="12700">
                <a:solidFill>
                  <a:prstClr val="black">
                    <a:lumMod val="85000"/>
                    <a:lumOff val="15000"/>
                  </a:prstClr>
                </a:solidFill>
              </a:ln>
              <a:solidFill>
                <a:srgbClr val="FF660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182563" algn="ctr" latinLnBrk="0">
              <a:defRPr/>
            </a:pPr>
            <a:r>
              <a:rPr lang="en-US" altLang="ko-KR" sz="105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Introducing how the development of EAFC was done.</a:t>
            </a:r>
            <a:endParaRPr lang="ko-KR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209E86CD-2089-FB7C-FA1E-4E2C39D6683C}"/>
              </a:ext>
            </a:extLst>
          </p:cNvPr>
          <p:cNvSpPr/>
          <p:nvPr/>
        </p:nvSpPr>
        <p:spPr>
          <a:xfrm>
            <a:off x="4755000" y="3771865"/>
            <a:ext cx="2682000" cy="393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err="1" smtClean="0">
                <a:solidFill>
                  <a:prstClr val="white"/>
                </a:solidFill>
                <a:latin typeface="G마켓 산스 Medium" pitchFamily="50" charset="-127"/>
                <a:ea typeface="G마켓 산스 Medium" pitchFamily="50" charset="-127"/>
              </a:rPr>
              <a:t>장호진</a:t>
            </a:r>
            <a:r>
              <a:rPr lang="ko-KR" altLang="en-US" sz="1050" b="1" dirty="0" smtClean="0">
                <a:solidFill>
                  <a:prstClr val="white"/>
                </a:solidFill>
                <a:latin typeface="G마켓 산스 Medium" pitchFamily="50" charset="-127"/>
                <a:ea typeface="G마켓 산스 Medium" pitchFamily="50" charset="-127"/>
              </a:rPr>
              <a:t> </a:t>
            </a:r>
            <a:r>
              <a:rPr lang="en-US" altLang="ko-KR" sz="1050" b="1" dirty="0" smtClean="0">
                <a:solidFill>
                  <a:prstClr val="white"/>
                </a:solidFill>
                <a:latin typeface="G마켓 산스 Medium" pitchFamily="50" charset="-127"/>
                <a:ea typeface="G마켓 산스 Medium" pitchFamily="50" charset="-127"/>
              </a:rPr>
              <a:t>(tig01610@naver.com)</a:t>
            </a:r>
            <a:endParaRPr lang="ko-KR" altLang="en-US" sz="1050" b="1" dirty="0">
              <a:solidFill>
                <a:prstClr val="white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36FC5B96-2422-264A-7B2D-A4CCB6A64BA8}"/>
              </a:ext>
            </a:extLst>
          </p:cNvPr>
          <p:cNvSpPr/>
          <p:nvPr/>
        </p:nvSpPr>
        <p:spPr>
          <a:xfrm>
            <a:off x="4755000" y="4165565"/>
            <a:ext cx="2682000" cy="393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>
                <a:solidFill>
                  <a:prstClr val="white"/>
                </a:solidFill>
                <a:latin typeface="G마켓 산스 Medium" pitchFamily="50" charset="-127"/>
                <a:ea typeface="G마켓 산스 Medium" pitchFamily="50" charset="-127"/>
              </a:rPr>
              <a:t>이철민 </a:t>
            </a:r>
            <a:r>
              <a:rPr lang="en-US" altLang="ko-KR" sz="1050" b="1" dirty="0" smtClean="0">
                <a:solidFill>
                  <a:prstClr val="white"/>
                </a:solidFill>
                <a:latin typeface="G마켓 산스 Medium" pitchFamily="50" charset="-127"/>
                <a:ea typeface="G마켓 산스 Medium" pitchFamily="50" charset="-127"/>
              </a:rPr>
              <a:t>(cjfals8570@naver.com</a:t>
            </a:r>
            <a:r>
              <a:rPr lang="en-US" altLang="ko-KR" sz="1050" b="1" dirty="0">
                <a:solidFill>
                  <a:prstClr val="white"/>
                </a:solidFill>
                <a:latin typeface="G마켓 산스 Medium" pitchFamily="50" charset="-127"/>
                <a:ea typeface="G마켓 산스 Medium" pitchFamily="50" charset="-127"/>
              </a:rPr>
              <a:t>)</a:t>
            </a:r>
            <a:endParaRPr lang="ko-KR" altLang="en-US" sz="1050" b="1" dirty="0">
              <a:solidFill>
                <a:prstClr val="white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74AF48B7-C9C3-9761-E181-D68A45901555}"/>
              </a:ext>
            </a:extLst>
          </p:cNvPr>
          <p:cNvSpPr/>
          <p:nvPr/>
        </p:nvSpPr>
        <p:spPr>
          <a:xfrm>
            <a:off x="4755000" y="4559265"/>
            <a:ext cx="2682000" cy="3937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>
                <a:solidFill>
                  <a:prstClr val="white"/>
                </a:solidFill>
                <a:latin typeface="G마켓 산스 Medium" pitchFamily="50" charset="-127"/>
                <a:ea typeface="G마켓 산스 Medium" pitchFamily="50" charset="-127"/>
              </a:rPr>
              <a:t>김태영 </a:t>
            </a:r>
            <a:r>
              <a:rPr lang="en-US" altLang="ko-KR" sz="1050" b="1" dirty="0" smtClean="0">
                <a:solidFill>
                  <a:prstClr val="white"/>
                </a:solidFill>
                <a:latin typeface="G마켓 산스 Medium" pitchFamily="50" charset="-127"/>
                <a:ea typeface="G마켓 산스 Medium" pitchFamily="50" charset="-127"/>
              </a:rPr>
              <a:t>(xhdlfkddl@naver.com</a:t>
            </a:r>
            <a:r>
              <a:rPr lang="en-US" altLang="ko-KR" sz="1050" b="1" dirty="0">
                <a:solidFill>
                  <a:prstClr val="white"/>
                </a:solidFill>
                <a:latin typeface="G마켓 산스 Medium" pitchFamily="50" charset="-127"/>
                <a:ea typeface="G마켓 산스 Medium" pitchFamily="50" charset="-127"/>
              </a:rPr>
              <a:t>)</a:t>
            </a:r>
            <a:endParaRPr lang="ko-KR" altLang="en-US" sz="1050" b="1" dirty="0">
              <a:solidFill>
                <a:prstClr val="white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BBF4B38-0626-5D4C-1159-8CE855929106}"/>
              </a:ext>
            </a:extLst>
          </p:cNvPr>
          <p:cNvSpPr/>
          <p:nvPr/>
        </p:nvSpPr>
        <p:spPr>
          <a:xfrm>
            <a:off x="4755000" y="3377996"/>
            <a:ext cx="2682000" cy="393700"/>
          </a:xfrm>
          <a:prstGeom prst="rect">
            <a:avLst/>
          </a:prstGeom>
          <a:solidFill>
            <a:srgbClr val="66776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prstClr val="whit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 smtClean="0">
                <a:solidFill>
                  <a:prstClr val="whit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ko-KR" altLang="en-US" sz="1200" b="1" dirty="0" smtClean="0">
                <a:solidFill>
                  <a:prstClr val="white"/>
                </a:solidFill>
                <a:latin typeface="G마켓 산스 Medium" pitchFamily="50" charset="-127"/>
                <a:ea typeface="G마켓 산스 Medium" pitchFamily="50" charset="-127"/>
              </a:rPr>
              <a:t>패션 </a:t>
            </a:r>
            <a:r>
              <a:rPr lang="ko-KR" altLang="en-US" sz="1200" b="1" dirty="0" err="1" smtClean="0">
                <a:solidFill>
                  <a:prstClr val="white"/>
                </a:solidFill>
                <a:latin typeface="G마켓 산스 Medium" pitchFamily="50" charset="-127"/>
                <a:ea typeface="G마켓 산스 Medium" pitchFamily="50" charset="-127"/>
              </a:rPr>
              <a:t>뷰티조</a:t>
            </a:r>
            <a:r>
              <a:rPr lang="ko-KR" altLang="en-US" sz="1050" b="1" dirty="0" smtClean="0">
                <a:solidFill>
                  <a:prstClr val="white"/>
                </a:solidFill>
                <a:latin typeface="G마켓 산스 Medium" pitchFamily="50" charset="-127"/>
                <a:ea typeface="G마켓 산스 Medium" pitchFamily="50" charset="-127"/>
              </a:rPr>
              <a:t>                ▼</a:t>
            </a:r>
            <a:endParaRPr lang="ko-KR" altLang="en-US" sz="1050" b="1" dirty="0">
              <a:solidFill>
                <a:prstClr val="white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4AF48B7-C9C3-9761-E181-D68A45901555}"/>
              </a:ext>
            </a:extLst>
          </p:cNvPr>
          <p:cNvSpPr/>
          <p:nvPr/>
        </p:nvSpPr>
        <p:spPr>
          <a:xfrm>
            <a:off x="4755000" y="4952965"/>
            <a:ext cx="2682000" cy="3937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>
                <a:solidFill>
                  <a:prstClr val="white"/>
                </a:solidFill>
                <a:latin typeface="G마켓 산스 Medium" pitchFamily="50" charset="-127"/>
                <a:ea typeface="G마켓 산스 Medium" pitchFamily="50" charset="-127"/>
              </a:rPr>
              <a:t>홍문일 </a:t>
            </a:r>
            <a:r>
              <a:rPr lang="en-US" altLang="ko-KR" sz="1050" b="1" dirty="0" smtClean="0">
                <a:solidFill>
                  <a:prstClr val="white"/>
                </a:solidFill>
                <a:latin typeface="G마켓 산스 Medium" pitchFamily="50" charset="-127"/>
                <a:ea typeface="G마켓 산스 Medium" pitchFamily="50" charset="-127"/>
              </a:rPr>
              <a:t>(bear4564@naver.com</a:t>
            </a:r>
            <a:r>
              <a:rPr lang="en-US" altLang="ko-KR" sz="1050" b="1" dirty="0">
                <a:solidFill>
                  <a:prstClr val="white"/>
                </a:solidFill>
                <a:latin typeface="G마켓 산스 Medium" pitchFamily="50" charset="-127"/>
                <a:ea typeface="G마켓 산스 Medium" pitchFamily="50" charset="-127"/>
              </a:rPr>
              <a:t>)</a:t>
            </a:r>
            <a:endParaRPr lang="ko-KR" altLang="en-US" sz="1050" b="1" dirty="0">
              <a:solidFill>
                <a:prstClr val="white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48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77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FCD36BE-7FE2-C854-06FF-B46A3ECED9A9}"/>
              </a:ext>
            </a:extLst>
          </p:cNvPr>
          <p:cNvSpPr/>
          <p:nvPr/>
        </p:nvSpPr>
        <p:spPr>
          <a:xfrm>
            <a:off x="238125" y="190500"/>
            <a:ext cx="11715750" cy="6477000"/>
          </a:xfrm>
          <a:prstGeom prst="rect">
            <a:avLst/>
          </a:prstGeom>
          <a:solidFill>
            <a:srgbClr val="F7F6F1"/>
          </a:solidFill>
          <a:ln>
            <a:noFill/>
          </a:ln>
          <a:effectLst>
            <a:outerShdw blurRad="228600" dist="787400" dir="5400000" sx="90000" sy="9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algn="ctr" latinLnBrk="0">
              <a:defRPr/>
            </a:pPr>
            <a:endParaRPr lang="ko-KR" altLang="en-US" dirty="0">
              <a:solidFill>
                <a:prstClr val="white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E8DDF30-DDA2-448E-DB53-9278F66FA749}"/>
              </a:ext>
            </a:extLst>
          </p:cNvPr>
          <p:cNvSpPr/>
          <p:nvPr/>
        </p:nvSpPr>
        <p:spPr>
          <a:xfrm>
            <a:off x="238125" y="190500"/>
            <a:ext cx="11715750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algn="ctr" latinLnBrk="0">
              <a:defRPr/>
            </a:pPr>
            <a:r>
              <a:rPr lang="en-US" altLang="ko-KR" sz="2400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marL="182563" algn="ctr" latinLnBrk="0"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Introducing how the development of EAFC was done.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44" name="모서리가 둥근 직사각형 21">
            <a:extLst>
              <a:ext uri="{FF2B5EF4-FFF2-40B4-BE49-F238E27FC236}">
                <a16:creationId xmlns:a16="http://schemas.microsoft.com/office/drawing/2014/main" xmlns="" id="{DAEB8D76-DDFE-69F8-0438-6C8DD183425E}"/>
              </a:ext>
            </a:extLst>
          </p:cNvPr>
          <p:cNvSpPr/>
          <p:nvPr/>
        </p:nvSpPr>
        <p:spPr>
          <a:xfrm>
            <a:off x="1627208" y="2810507"/>
            <a:ext cx="9350072" cy="606289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08000" rIns="180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prstClr val="white"/>
                </a:solidFill>
                <a:latin typeface="G마켓 산스 Medium" pitchFamily="50" charset="-127"/>
                <a:ea typeface="G마켓 산스 Medium" pitchFamily="50" charset="-127"/>
              </a:rPr>
              <a:t>Thank for! </a:t>
            </a:r>
            <a:r>
              <a:rPr lang="ko-KR" altLang="en-US" sz="1000" dirty="0" smtClean="0">
                <a:solidFill>
                  <a:prstClr val="white"/>
                </a:solidFill>
                <a:latin typeface="G마켓 산스 Medium" pitchFamily="50" charset="-127"/>
                <a:ea typeface="G마켓 산스 Medium" pitchFamily="50" charset="-127"/>
              </a:rPr>
              <a:t>질문은 </a:t>
            </a:r>
            <a:r>
              <a:rPr lang="ko-KR" altLang="en-US" sz="1000" dirty="0" smtClean="0">
                <a:solidFill>
                  <a:prstClr val="white"/>
                </a:solidFill>
                <a:latin typeface="G마켓 산스 Medium" pitchFamily="50" charset="-127"/>
                <a:ea typeface="G마켓 산스 Medium" pitchFamily="50" charset="-127"/>
              </a:rPr>
              <a:t>사절하겠습니다</a:t>
            </a:r>
            <a:r>
              <a:rPr lang="en-US" altLang="ko-KR" sz="1000" dirty="0" smtClean="0">
                <a:solidFill>
                  <a:prstClr val="white"/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  <a:r>
              <a:rPr lang="ko-KR" altLang="en-US" sz="1000" dirty="0" smtClean="0">
                <a:solidFill>
                  <a:prstClr val="white"/>
                </a:solidFill>
                <a:latin typeface="G마켓 산스 Medium" pitchFamily="50" charset="-127"/>
                <a:ea typeface="G마켓 산스 Medium" pitchFamily="50" charset="-127"/>
              </a:rPr>
              <a:t>감사합니다</a:t>
            </a:r>
            <a:r>
              <a:rPr lang="en-US" altLang="ko-KR" sz="1000" dirty="0" smtClean="0">
                <a:solidFill>
                  <a:prstClr val="white"/>
                </a:solidFill>
                <a:latin typeface="G마켓 산스 Medium" pitchFamily="50" charset="-127"/>
                <a:ea typeface="G마켓 산스 Medium" pitchFamily="50" charset="-127"/>
              </a:rPr>
              <a:t>!</a:t>
            </a:r>
            <a:endParaRPr lang="en-US" altLang="ko-KR" sz="1000" dirty="0">
              <a:solidFill>
                <a:prstClr val="white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7587EE5F-1661-1AD0-3F81-49925C255DD5}"/>
              </a:ext>
            </a:extLst>
          </p:cNvPr>
          <p:cNvGrpSpPr/>
          <p:nvPr/>
        </p:nvGrpSpPr>
        <p:grpSpPr>
          <a:xfrm>
            <a:off x="1337183" y="2810506"/>
            <a:ext cx="290025" cy="606289"/>
            <a:chOff x="2540000" y="5224869"/>
            <a:chExt cx="393076" cy="821713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4FAFCA38-EFFC-F711-0D73-B1EC6FEB6D30}"/>
                </a:ext>
              </a:extLst>
            </p:cNvPr>
            <p:cNvSpPr/>
            <p:nvPr/>
          </p:nvSpPr>
          <p:spPr>
            <a:xfrm>
              <a:off x="2540000" y="5224869"/>
              <a:ext cx="393076" cy="821713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G마켓 산스 Medium" pitchFamily="50" charset="-127"/>
                <a:ea typeface="G마켓 산스 Medium" pitchFamily="50" charset="-127"/>
              </a:endParaRPr>
            </a:p>
          </p:txBody>
        </p:sp>
        <p:sp>
          <p:nvSpPr>
            <p:cNvPr id="47" name="모서리가 둥근 직사각형 24">
              <a:extLst>
                <a:ext uri="{FF2B5EF4-FFF2-40B4-BE49-F238E27FC236}">
                  <a16:creationId xmlns:a16="http://schemas.microsoft.com/office/drawing/2014/main" xmlns="" id="{AD557807-E601-5850-AB8F-3725CB22C5C1}"/>
                </a:ext>
              </a:extLst>
            </p:cNvPr>
            <p:cNvSpPr/>
            <p:nvPr/>
          </p:nvSpPr>
          <p:spPr>
            <a:xfrm>
              <a:off x="2701925" y="5396319"/>
              <a:ext cx="72000" cy="32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G마켓 산스 Medium" pitchFamily="50" charset="-127"/>
                <a:ea typeface="G마켓 산스 Medium" pitchFamily="50" charset="-127"/>
              </a:endParaRPr>
            </a:p>
          </p:txBody>
        </p:sp>
        <p:sp>
          <p:nvSpPr>
            <p:cNvPr id="48" name="모서리가 둥근 직사각형 25">
              <a:extLst>
                <a:ext uri="{FF2B5EF4-FFF2-40B4-BE49-F238E27FC236}">
                  <a16:creationId xmlns:a16="http://schemas.microsoft.com/office/drawing/2014/main" xmlns="" id="{3A3649F0-839C-90A4-C0A2-790828C67779}"/>
                </a:ext>
              </a:extLst>
            </p:cNvPr>
            <p:cNvSpPr/>
            <p:nvPr/>
          </p:nvSpPr>
          <p:spPr>
            <a:xfrm>
              <a:off x="2701925" y="5759158"/>
              <a:ext cx="72000" cy="7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G마켓 산스 Medium" pitchFamily="50" charset="-127"/>
                <a:ea typeface="G마켓 산스 Medium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59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77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FCD36BE-7FE2-C854-06FF-B46A3ECED9A9}"/>
              </a:ext>
            </a:extLst>
          </p:cNvPr>
          <p:cNvSpPr/>
          <p:nvPr/>
        </p:nvSpPr>
        <p:spPr>
          <a:xfrm>
            <a:off x="238125" y="190500"/>
            <a:ext cx="11715750" cy="6477000"/>
          </a:xfrm>
          <a:prstGeom prst="rect">
            <a:avLst/>
          </a:prstGeom>
          <a:solidFill>
            <a:srgbClr val="F7F6F1"/>
          </a:solidFill>
          <a:ln>
            <a:noFill/>
          </a:ln>
          <a:effectLst>
            <a:outerShdw blurRad="228600" dist="787400" dir="5400000" sx="90000" sy="9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algn="ctr" latinLnBrk="0">
              <a:defRPr/>
            </a:pPr>
            <a:endParaRPr lang="ko-KR" altLang="en-US" dirty="0">
              <a:solidFill>
                <a:prstClr val="white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E8DDF30-DDA2-448E-DB53-9278F66FA749}"/>
              </a:ext>
            </a:extLst>
          </p:cNvPr>
          <p:cNvSpPr/>
          <p:nvPr/>
        </p:nvSpPr>
        <p:spPr>
          <a:xfrm>
            <a:off x="238125" y="190500"/>
            <a:ext cx="11715750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algn="ctr" latinLnBrk="0">
              <a:defRPr/>
            </a:pPr>
            <a:r>
              <a:rPr lang="en-US" altLang="ko-KR" sz="2400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</a:t>
            </a:r>
            <a:r>
              <a:rPr lang="en-US" altLang="ko-KR" sz="2400" i="1" kern="0" dirty="0" smtClean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 </a:t>
            </a:r>
            <a:endParaRPr lang="en-US" altLang="ko-KR" sz="2400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182563" algn="ctr" latinLnBrk="0"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Introducing how the development of EAFC was </a:t>
            </a:r>
            <a:r>
              <a:rPr lang="en-US" altLang="ko-KR" sz="8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done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8" name="사각형: 둥근 모서리 86">
            <a:extLst>
              <a:ext uri="{FF2B5EF4-FFF2-40B4-BE49-F238E27FC236}">
                <a16:creationId xmlns:a16="http://schemas.microsoft.com/office/drawing/2014/main" xmlns="" id="{92F5365C-C40F-C18E-10E1-AAA98FB142EA}"/>
              </a:ext>
            </a:extLst>
          </p:cNvPr>
          <p:cNvSpPr/>
          <p:nvPr/>
        </p:nvSpPr>
        <p:spPr>
          <a:xfrm>
            <a:off x="951424" y="1379340"/>
            <a:ext cx="10293225" cy="42255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9" name="사각형: 둥근 모서리 86">
            <a:extLst>
              <a:ext uri="{FF2B5EF4-FFF2-40B4-BE49-F238E27FC236}">
                <a16:creationId xmlns:a16="http://schemas.microsoft.com/office/drawing/2014/main" xmlns="" id="{958DF0F6-702F-6CAF-E14B-FA71BA0E3142}"/>
              </a:ext>
            </a:extLst>
          </p:cNvPr>
          <p:cNvSpPr/>
          <p:nvPr/>
        </p:nvSpPr>
        <p:spPr>
          <a:xfrm>
            <a:off x="949387" y="5604862"/>
            <a:ext cx="10293225" cy="612000"/>
          </a:xfrm>
          <a:prstGeom prst="rect">
            <a:avLst/>
          </a:prstGeom>
          <a:solidFill>
            <a:srgbClr val="E2E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CONTENTS A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10" name="모서리가 둥근 직사각형 1">
            <a:extLst>
              <a:ext uri="{FF2B5EF4-FFF2-40B4-BE49-F238E27FC236}">
                <a16:creationId xmlns:a16="http://schemas.microsoft.com/office/drawing/2014/main" xmlns="" id="{38D01346-38C8-3223-F281-E1C48DA52A6A}"/>
              </a:ext>
            </a:extLst>
          </p:cNvPr>
          <p:cNvSpPr/>
          <p:nvPr/>
        </p:nvSpPr>
        <p:spPr>
          <a:xfrm>
            <a:off x="10131288" y="5776985"/>
            <a:ext cx="875914" cy="266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  <a:latin typeface="G마켓 산스 Medium" pitchFamily="50" charset="-127"/>
                <a:ea typeface="G마켓 산스 Medium" pitchFamily="50" charset="-127"/>
              </a:rPr>
              <a:t>Good</a:t>
            </a:r>
            <a:endParaRPr lang="ko-KR" altLang="en-US" sz="1100" dirty="0">
              <a:solidFill>
                <a:prstClr val="white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41F06D79-38DD-C308-5A68-5E30AE6D2B76}"/>
              </a:ext>
            </a:extLst>
          </p:cNvPr>
          <p:cNvSpPr/>
          <p:nvPr/>
        </p:nvSpPr>
        <p:spPr>
          <a:xfrm>
            <a:off x="10847103" y="5665034"/>
            <a:ext cx="224245" cy="223902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 smtClean="0">
                <a:solidFill>
                  <a:prstClr val="white"/>
                </a:solidFill>
                <a:latin typeface="G마켓 산스 Medium" pitchFamily="50" charset="-127"/>
                <a:ea typeface="G마켓 산스 Medium" pitchFamily="50" charset="-127"/>
              </a:rPr>
              <a:t>10</a:t>
            </a:r>
            <a:r>
              <a:rPr lang="en-US" altLang="ko-KR" sz="400" b="1" dirty="0" smtClean="0">
                <a:solidFill>
                  <a:prstClr val="white"/>
                </a:solidFill>
                <a:latin typeface="G마켓 산스 Medium" pitchFamily="50" charset="-127"/>
                <a:ea typeface="G마켓 산스 Medium" pitchFamily="50" charset="-127"/>
              </a:rPr>
              <a:t>k</a:t>
            </a:r>
            <a:endParaRPr lang="ko-KR" altLang="en-US" sz="400" b="1" dirty="0">
              <a:solidFill>
                <a:prstClr val="white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46B884A-3A3A-AADF-F2EA-4307C9DF1B3D}"/>
              </a:ext>
            </a:extLst>
          </p:cNvPr>
          <p:cNvSpPr/>
          <p:nvPr/>
        </p:nvSpPr>
        <p:spPr>
          <a:xfrm>
            <a:off x="1410705" y="2187898"/>
            <a:ext cx="9370587" cy="3070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프로젝트 제목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: EAFC (Easy Access Fashion Community)</a:t>
            </a:r>
          </a:p>
          <a:p>
            <a:pPr algn="ctr">
              <a:lnSpc>
                <a:spcPct val="150000"/>
              </a:lnSpc>
            </a:pPr>
            <a:endParaRPr lang="en-US" altLang="ko-KR" sz="1200" dirty="0" smtClean="0">
              <a:solidFill>
                <a:prstClr val="black">
                  <a:lumMod val="75000"/>
                  <a:lumOff val="2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제목과 같이 패션에 대해 쉬운 접근성을 위하여 개발을 함으로</a:t>
            </a:r>
            <a:r>
              <a:rPr lang="en-US" altLang="ko-KR" sz="10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/>
            </a:r>
            <a:br>
              <a:rPr lang="en-US" altLang="ko-KR" sz="10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</a:br>
            <a:r>
              <a:rPr lang="ko-KR" altLang="en-US" sz="10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패션 스타일</a:t>
            </a:r>
            <a:r>
              <a:rPr lang="en-US" altLang="ko-KR" sz="10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,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코디 </a:t>
            </a:r>
            <a:r>
              <a:rPr lang="ko-KR" altLang="en-US" sz="10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등을 부담감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없이 알 수 있는 방안이 될 </a:t>
            </a:r>
            <a:r>
              <a:rPr lang="ko-KR" altLang="en-US" sz="10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수 있도록</a:t>
            </a:r>
            <a:r>
              <a:rPr lang="en-US" altLang="ko-KR" sz="10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/>
            </a:r>
            <a:br>
              <a:rPr lang="en-US" altLang="ko-KR" sz="10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</a:b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편리성을 </a:t>
            </a:r>
            <a:r>
              <a:rPr lang="ko-KR" altLang="en-US" sz="10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추구한 웹 커뮤니티 사이트 입니다</a:t>
            </a:r>
            <a:r>
              <a:rPr lang="en-US" altLang="ko-KR" sz="10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패션에 대해 접근이 어려우셨던 사람들을 위해 정보 공유를 위한 사이트 입니다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패션에 관심이 생겼을 때 혼자서 방대한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/>
            </a:r>
            <a:b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</a:b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데이터를 가지고 접하기 쉽지 않습니다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그래서 다른 사람들이 입은 옷을 똑같이 입어 길거리를 가다 입었던 옷들이 겹치는 경우가 많아집니다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  <a:b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</a:b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마치 코딩과 같이 누군가 알려주거나 혼자서 많은 시간을 투자하여 알아보아야 합니다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이러한 이유들 때문에 패션에 접하기 힘드셨을 수 있습니다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/>
            </a:r>
            <a:b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</a:b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자신만의 희소성과 개성을 가지기 위해선 정보가 필요한데 이 정보를 보다 더 쉽고 빠르게 가져갈 수 있도록 하는게 핵심입니다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  <a:b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</a:b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쉽고 빠르게 많은 정보량에 응용을 해 자신만의 스타일로 꾸며나갈 수 있게 하려면 의사소통이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 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필요하다는 걸 알게 되었습니다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  <a:b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</a:b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그 이후 사람들과 얘기를 통해 이러한 옷을 추천한다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!  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당신의 외모는 이러한 스타일이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 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어울린다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! 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등등 패션에 잘 알고있는 사람들과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, 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관심을</a:t>
            </a:r>
            <a:endParaRPr lang="en-US" altLang="ko-KR" sz="900" dirty="0" smtClean="0">
              <a:solidFill>
                <a:prstClr val="black">
                  <a:lumMod val="75000"/>
                  <a:lumOff val="2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가진지 얼마 안 된 사람들이 의사소통을 하며 서로 도울 수 있는 컨텐츠를 만들기 위해 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EAFC 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프로젝트를 기획하게 되었습니다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344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77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FCD36BE-7FE2-C854-06FF-B46A3ECED9A9}"/>
              </a:ext>
            </a:extLst>
          </p:cNvPr>
          <p:cNvSpPr/>
          <p:nvPr/>
        </p:nvSpPr>
        <p:spPr>
          <a:xfrm>
            <a:off x="238125" y="190500"/>
            <a:ext cx="11715750" cy="6477000"/>
          </a:xfrm>
          <a:prstGeom prst="rect">
            <a:avLst/>
          </a:prstGeom>
          <a:solidFill>
            <a:srgbClr val="F7F6F1"/>
          </a:solidFill>
          <a:ln>
            <a:noFill/>
          </a:ln>
          <a:effectLst>
            <a:outerShdw blurRad="228600" dist="787400" dir="5400000" sx="90000" sy="9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algn="ctr" latinLnBrk="0">
              <a:defRPr/>
            </a:pPr>
            <a:endParaRPr lang="ko-KR" altLang="en-US" dirty="0">
              <a:solidFill>
                <a:prstClr val="white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E8DDF30-DDA2-448E-DB53-9278F66FA749}"/>
              </a:ext>
            </a:extLst>
          </p:cNvPr>
          <p:cNvSpPr/>
          <p:nvPr/>
        </p:nvSpPr>
        <p:spPr>
          <a:xfrm>
            <a:off x="238125" y="190500"/>
            <a:ext cx="11715750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algn="ctr" latinLnBrk="0">
              <a:defRPr/>
            </a:pPr>
            <a:r>
              <a:rPr lang="en-US" altLang="ko-KR" sz="2400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marL="182563" algn="ctr" latinLnBrk="0"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Introducing how the development of EAFC was done.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24" name="자유형 101">
            <a:extLst>
              <a:ext uri="{FF2B5EF4-FFF2-40B4-BE49-F238E27FC236}">
                <a16:creationId xmlns:a16="http://schemas.microsoft.com/office/drawing/2014/main" xmlns="" id="{2B09D8CA-A3B9-8133-6454-69793147AC81}"/>
              </a:ext>
            </a:extLst>
          </p:cNvPr>
          <p:cNvSpPr/>
          <p:nvPr/>
        </p:nvSpPr>
        <p:spPr>
          <a:xfrm rot="16200000">
            <a:off x="2825365" y="996591"/>
            <a:ext cx="2237372" cy="4259181"/>
          </a:xfrm>
          <a:custGeom>
            <a:avLst/>
            <a:gdLst>
              <a:gd name="connsiteX0" fmla="*/ 1119772 w 2237372"/>
              <a:gd name="connsiteY0" fmla="*/ 210456 h 4259181"/>
              <a:gd name="connsiteX1" fmla="*/ 212628 w 2237372"/>
              <a:gd name="connsiteY1" fmla="*/ 1117600 h 4259181"/>
              <a:gd name="connsiteX2" fmla="*/ 1119772 w 2237372"/>
              <a:gd name="connsiteY2" fmla="*/ 2024744 h 4259181"/>
              <a:gd name="connsiteX3" fmla="*/ 2026916 w 2237372"/>
              <a:gd name="connsiteY3" fmla="*/ 1117600 h 4259181"/>
              <a:gd name="connsiteX4" fmla="*/ 1119772 w 2237372"/>
              <a:gd name="connsiteY4" fmla="*/ 210456 h 4259181"/>
              <a:gd name="connsiteX5" fmla="*/ 1119772 w 2237372"/>
              <a:gd name="connsiteY5" fmla="*/ 0 h 4259181"/>
              <a:gd name="connsiteX6" fmla="*/ 2237372 w 2237372"/>
              <a:gd name="connsiteY6" fmla="*/ 1117600 h 4259181"/>
              <a:gd name="connsiteX7" fmla="*/ 1119772 w 2237372"/>
              <a:gd name="connsiteY7" fmla="*/ 2235200 h 4259181"/>
              <a:gd name="connsiteX8" fmla="*/ 348247 w 2237372"/>
              <a:gd name="connsiteY8" fmla="*/ 2235200 h 4259181"/>
              <a:gd name="connsiteX9" fmla="*/ 230493 w 2237372"/>
              <a:gd name="connsiteY9" fmla="*/ 2258973 h 4259181"/>
              <a:gd name="connsiteX10" fmla="*/ 45719 w 2237372"/>
              <a:gd name="connsiteY10" fmla="*/ 2537732 h 4259181"/>
              <a:gd name="connsiteX11" fmla="*/ 45719 w 2237372"/>
              <a:gd name="connsiteY11" fmla="*/ 2963181 h 4259181"/>
              <a:gd name="connsiteX12" fmla="*/ 45719 w 2237372"/>
              <a:gd name="connsiteY12" fmla="*/ 3012657 h 4259181"/>
              <a:gd name="connsiteX13" fmla="*/ 45719 w 2237372"/>
              <a:gd name="connsiteY13" fmla="*/ 4259181 h 4259181"/>
              <a:gd name="connsiteX14" fmla="*/ 0 w 2237372"/>
              <a:gd name="connsiteY14" fmla="*/ 4259181 h 4259181"/>
              <a:gd name="connsiteX15" fmla="*/ 0 w 2237372"/>
              <a:gd name="connsiteY15" fmla="*/ 2963181 h 4259181"/>
              <a:gd name="connsiteX16" fmla="*/ 2171 w 2237372"/>
              <a:gd name="connsiteY16" fmla="*/ 2963181 h 4259181"/>
              <a:gd name="connsiteX17" fmla="*/ 2171 w 2237372"/>
              <a:gd name="connsiteY17" fmla="*/ 2235199 h 4259181"/>
              <a:gd name="connsiteX18" fmla="*/ 2172 w 2237372"/>
              <a:gd name="connsiteY18" fmla="*/ 2235199 h 4259181"/>
              <a:gd name="connsiteX19" fmla="*/ 2172 w 2237372"/>
              <a:gd name="connsiteY19" fmla="*/ 1117600 h 4259181"/>
              <a:gd name="connsiteX20" fmla="*/ 1119772 w 2237372"/>
              <a:gd name="connsiteY20" fmla="*/ 0 h 425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37372" h="4259181">
                <a:moveTo>
                  <a:pt x="1119772" y="210456"/>
                </a:moveTo>
                <a:cubicBezTo>
                  <a:pt x="618770" y="210456"/>
                  <a:pt x="212628" y="616598"/>
                  <a:pt x="212628" y="1117600"/>
                </a:cubicBezTo>
                <a:cubicBezTo>
                  <a:pt x="212628" y="1618602"/>
                  <a:pt x="618770" y="2024744"/>
                  <a:pt x="1119772" y="2024744"/>
                </a:cubicBezTo>
                <a:cubicBezTo>
                  <a:pt x="1620774" y="2024744"/>
                  <a:pt x="2026916" y="1618602"/>
                  <a:pt x="2026916" y="1117600"/>
                </a:cubicBezTo>
                <a:cubicBezTo>
                  <a:pt x="2026916" y="616598"/>
                  <a:pt x="1620774" y="210456"/>
                  <a:pt x="1119772" y="210456"/>
                </a:cubicBezTo>
                <a:close/>
                <a:moveTo>
                  <a:pt x="1119772" y="0"/>
                </a:moveTo>
                <a:cubicBezTo>
                  <a:pt x="1737005" y="0"/>
                  <a:pt x="2237372" y="500367"/>
                  <a:pt x="2237372" y="1117600"/>
                </a:cubicBezTo>
                <a:cubicBezTo>
                  <a:pt x="2237372" y="1734833"/>
                  <a:pt x="1737005" y="2235200"/>
                  <a:pt x="1119772" y="2235200"/>
                </a:cubicBezTo>
                <a:lnTo>
                  <a:pt x="348247" y="2235200"/>
                </a:lnTo>
                <a:lnTo>
                  <a:pt x="230493" y="2258973"/>
                </a:lnTo>
                <a:cubicBezTo>
                  <a:pt x="121909" y="2304901"/>
                  <a:pt x="45719" y="2412419"/>
                  <a:pt x="45719" y="2537732"/>
                </a:cubicBezTo>
                <a:lnTo>
                  <a:pt x="45719" y="2963181"/>
                </a:lnTo>
                <a:lnTo>
                  <a:pt x="45719" y="3012657"/>
                </a:lnTo>
                <a:lnTo>
                  <a:pt x="45719" y="4259181"/>
                </a:lnTo>
                <a:lnTo>
                  <a:pt x="0" y="4259181"/>
                </a:lnTo>
                <a:lnTo>
                  <a:pt x="0" y="2963181"/>
                </a:lnTo>
                <a:lnTo>
                  <a:pt x="2171" y="2963181"/>
                </a:lnTo>
                <a:lnTo>
                  <a:pt x="2171" y="2235199"/>
                </a:lnTo>
                <a:lnTo>
                  <a:pt x="2172" y="2235199"/>
                </a:lnTo>
                <a:lnTo>
                  <a:pt x="2172" y="1117600"/>
                </a:lnTo>
                <a:cubicBezTo>
                  <a:pt x="2172" y="500367"/>
                  <a:pt x="502539" y="0"/>
                  <a:pt x="111977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2D5D4141-D8FD-AB92-9CF0-3BF281F45578}"/>
              </a:ext>
            </a:extLst>
          </p:cNvPr>
          <p:cNvSpPr/>
          <p:nvPr/>
        </p:nvSpPr>
        <p:spPr>
          <a:xfrm>
            <a:off x="1814460" y="4622979"/>
            <a:ext cx="28366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1. DB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설계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,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명세서 작성</a:t>
            </a:r>
            <a:endParaRPr lang="en-US" altLang="ko-KR" sz="1400" b="1" dirty="0" smtClean="0">
              <a:solidFill>
                <a:prstClr val="black">
                  <a:lumMod val="65000"/>
                  <a:lumOff val="3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명세서를 작성 합니다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API </a:t>
            </a: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명세서와 데이터베이스 명세서를 이용해 협업을 보다 편하게 시작하기 위한 작업입니다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xmlns="" id="{58C64531-5447-D9FB-A1DF-4E7A73A6EF81}"/>
              </a:ext>
            </a:extLst>
          </p:cNvPr>
          <p:cNvSpPr>
            <a:spLocks noEditPoints="1"/>
          </p:cNvSpPr>
          <p:nvPr/>
        </p:nvSpPr>
        <p:spPr bwMode="auto">
          <a:xfrm>
            <a:off x="2692848" y="2566791"/>
            <a:ext cx="488043" cy="59917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3600" dirty="0">
              <a:solidFill>
                <a:prstClr val="black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043DFCF1-EACE-EF58-FE54-4843C36CE2F6}"/>
              </a:ext>
            </a:extLst>
          </p:cNvPr>
          <p:cNvSpPr/>
          <p:nvPr/>
        </p:nvSpPr>
        <p:spPr>
          <a:xfrm>
            <a:off x="2407996" y="3156444"/>
            <a:ext cx="1000595" cy="47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Step. 1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C0380F02-9385-E754-8583-5E430960DA14}"/>
              </a:ext>
            </a:extLst>
          </p:cNvPr>
          <p:cNvSpPr/>
          <p:nvPr/>
        </p:nvSpPr>
        <p:spPr>
          <a:xfrm>
            <a:off x="3525936" y="3712655"/>
            <a:ext cx="63190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  <a:latin typeface="G마켓 산스 Medium" pitchFamily="50" charset="-127"/>
                <a:ea typeface="G마켓 산스 Medium" pitchFamily="50" charset="-127"/>
              </a:rPr>
              <a:t>2</a:t>
            </a:r>
            <a:r>
              <a:rPr lang="en-US" altLang="ko-KR" b="1" dirty="0" smtClean="0">
                <a:solidFill>
                  <a:prstClr val="white"/>
                </a:solidFill>
                <a:latin typeface="G마켓 산스 Medium" pitchFamily="50" charset="-127"/>
                <a:ea typeface="G마켓 산스 Medium" pitchFamily="50" charset="-127"/>
              </a:rPr>
              <a:t>5</a:t>
            </a:r>
            <a:r>
              <a:rPr lang="en-US" altLang="ko-KR" sz="1050" dirty="0">
                <a:solidFill>
                  <a:prstClr val="white"/>
                </a:solidFill>
                <a:latin typeface="G마켓 산스 Medium" pitchFamily="50" charset="-127"/>
                <a:ea typeface="G마켓 산스 Medium" pitchFamily="50" charset="-127"/>
              </a:rPr>
              <a:t>%</a:t>
            </a:r>
            <a:endParaRPr lang="en-US" altLang="ko-KR" dirty="0">
              <a:solidFill>
                <a:prstClr val="white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30" name="원호 29">
            <a:extLst>
              <a:ext uri="{FF2B5EF4-FFF2-40B4-BE49-F238E27FC236}">
                <a16:creationId xmlns:a16="http://schemas.microsoft.com/office/drawing/2014/main" xmlns="" id="{64E3A220-C10B-85A6-E570-58062C82CBAF}"/>
              </a:ext>
            </a:extLst>
          </p:cNvPr>
          <p:cNvSpPr/>
          <p:nvPr/>
        </p:nvSpPr>
        <p:spPr>
          <a:xfrm>
            <a:off x="2001152" y="2219039"/>
            <a:ext cx="1814287" cy="1814287"/>
          </a:xfrm>
          <a:prstGeom prst="arc">
            <a:avLst>
              <a:gd name="adj1" fmla="val 10511135"/>
              <a:gd name="adj2" fmla="val 16183592"/>
            </a:avLst>
          </a:prstGeom>
          <a:ln w="44450" cap="rnd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31" name="자유형 101">
            <a:extLst>
              <a:ext uri="{FF2B5EF4-FFF2-40B4-BE49-F238E27FC236}">
                <a16:creationId xmlns:a16="http://schemas.microsoft.com/office/drawing/2014/main" xmlns="" id="{257A2378-4CA7-4F16-ADB6-5BFE2768D1C6}"/>
              </a:ext>
            </a:extLst>
          </p:cNvPr>
          <p:cNvSpPr/>
          <p:nvPr/>
        </p:nvSpPr>
        <p:spPr>
          <a:xfrm rot="16200000">
            <a:off x="5894427" y="996589"/>
            <a:ext cx="2237372" cy="4259181"/>
          </a:xfrm>
          <a:custGeom>
            <a:avLst/>
            <a:gdLst>
              <a:gd name="connsiteX0" fmla="*/ 1119772 w 2237372"/>
              <a:gd name="connsiteY0" fmla="*/ 210456 h 4259181"/>
              <a:gd name="connsiteX1" fmla="*/ 212628 w 2237372"/>
              <a:gd name="connsiteY1" fmla="*/ 1117600 h 4259181"/>
              <a:gd name="connsiteX2" fmla="*/ 1119772 w 2237372"/>
              <a:gd name="connsiteY2" fmla="*/ 2024744 h 4259181"/>
              <a:gd name="connsiteX3" fmla="*/ 2026916 w 2237372"/>
              <a:gd name="connsiteY3" fmla="*/ 1117600 h 4259181"/>
              <a:gd name="connsiteX4" fmla="*/ 1119772 w 2237372"/>
              <a:gd name="connsiteY4" fmla="*/ 210456 h 4259181"/>
              <a:gd name="connsiteX5" fmla="*/ 1119772 w 2237372"/>
              <a:gd name="connsiteY5" fmla="*/ 0 h 4259181"/>
              <a:gd name="connsiteX6" fmla="*/ 2237372 w 2237372"/>
              <a:gd name="connsiteY6" fmla="*/ 1117600 h 4259181"/>
              <a:gd name="connsiteX7" fmla="*/ 1119772 w 2237372"/>
              <a:gd name="connsiteY7" fmla="*/ 2235200 h 4259181"/>
              <a:gd name="connsiteX8" fmla="*/ 348247 w 2237372"/>
              <a:gd name="connsiteY8" fmla="*/ 2235200 h 4259181"/>
              <a:gd name="connsiteX9" fmla="*/ 230493 w 2237372"/>
              <a:gd name="connsiteY9" fmla="*/ 2258973 h 4259181"/>
              <a:gd name="connsiteX10" fmla="*/ 45719 w 2237372"/>
              <a:gd name="connsiteY10" fmla="*/ 2537732 h 4259181"/>
              <a:gd name="connsiteX11" fmla="*/ 45719 w 2237372"/>
              <a:gd name="connsiteY11" fmla="*/ 2963181 h 4259181"/>
              <a:gd name="connsiteX12" fmla="*/ 45719 w 2237372"/>
              <a:gd name="connsiteY12" fmla="*/ 3012657 h 4259181"/>
              <a:gd name="connsiteX13" fmla="*/ 45719 w 2237372"/>
              <a:gd name="connsiteY13" fmla="*/ 4259181 h 4259181"/>
              <a:gd name="connsiteX14" fmla="*/ 0 w 2237372"/>
              <a:gd name="connsiteY14" fmla="*/ 4259181 h 4259181"/>
              <a:gd name="connsiteX15" fmla="*/ 0 w 2237372"/>
              <a:gd name="connsiteY15" fmla="*/ 2963181 h 4259181"/>
              <a:gd name="connsiteX16" fmla="*/ 2171 w 2237372"/>
              <a:gd name="connsiteY16" fmla="*/ 2963181 h 4259181"/>
              <a:gd name="connsiteX17" fmla="*/ 2171 w 2237372"/>
              <a:gd name="connsiteY17" fmla="*/ 2235199 h 4259181"/>
              <a:gd name="connsiteX18" fmla="*/ 2172 w 2237372"/>
              <a:gd name="connsiteY18" fmla="*/ 2235199 h 4259181"/>
              <a:gd name="connsiteX19" fmla="*/ 2172 w 2237372"/>
              <a:gd name="connsiteY19" fmla="*/ 1117600 h 4259181"/>
              <a:gd name="connsiteX20" fmla="*/ 1119772 w 2237372"/>
              <a:gd name="connsiteY20" fmla="*/ 0 h 425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37372" h="4259181">
                <a:moveTo>
                  <a:pt x="1119772" y="210456"/>
                </a:moveTo>
                <a:cubicBezTo>
                  <a:pt x="618770" y="210456"/>
                  <a:pt x="212628" y="616598"/>
                  <a:pt x="212628" y="1117600"/>
                </a:cubicBezTo>
                <a:cubicBezTo>
                  <a:pt x="212628" y="1618602"/>
                  <a:pt x="618770" y="2024744"/>
                  <a:pt x="1119772" y="2024744"/>
                </a:cubicBezTo>
                <a:cubicBezTo>
                  <a:pt x="1620774" y="2024744"/>
                  <a:pt x="2026916" y="1618602"/>
                  <a:pt x="2026916" y="1117600"/>
                </a:cubicBezTo>
                <a:cubicBezTo>
                  <a:pt x="2026916" y="616598"/>
                  <a:pt x="1620774" y="210456"/>
                  <a:pt x="1119772" y="210456"/>
                </a:cubicBezTo>
                <a:close/>
                <a:moveTo>
                  <a:pt x="1119772" y="0"/>
                </a:moveTo>
                <a:cubicBezTo>
                  <a:pt x="1737005" y="0"/>
                  <a:pt x="2237372" y="500367"/>
                  <a:pt x="2237372" y="1117600"/>
                </a:cubicBezTo>
                <a:cubicBezTo>
                  <a:pt x="2237372" y="1734833"/>
                  <a:pt x="1737005" y="2235200"/>
                  <a:pt x="1119772" y="2235200"/>
                </a:cubicBezTo>
                <a:lnTo>
                  <a:pt x="348247" y="2235200"/>
                </a:lnTo>
                <a:lnTo>
                  <a:pt x="230493" y="2258973"/>
                </a:lnTo>
                <a:cubicBezTo>
                  <a:pt x="121909" y="2304901"/>
                  <a:pt x="45719" y="2412419"/>
                  <a:pt x="45719" y="2537732"/>
                </a:cubicBezTo>
                <a:lnTo>
                  <a:pt x="45719" y="2963181"/>
                </a:lnTo>
                <a:lnTo>
                  <a:pt x="45719" y="3012657"/>
                </a:lnTo>
                <a:lnTo>
                  <a:pt x="45719" y="4259181"/>
                </a:lnTo>
                <a:lnTo>
                  <a:pt x="0" y="4259181"/>
                </a:lnTo>
                <a:lnTo>
                  <a:pt x="0" y="2963181"/>
                </a:lnTo>
                <a:lnTo>
                  <a:pt x="2171" y="2963181"/>
                </a:lnTo>
                <a:lnTo>
                  <a:pt x="2171" y="2235199"/>
                </a:lnTo>
                <a:lnTo>
                  <a:pt x="2172" y="2235199"/>
                </a:lnTo>
                <a:lnTo>
                  <a:pt x="2172" y="1117600"/>
                </a:lnTo>
                <a:cubicBezTo>
                  <a:pt x="2172" y="500367"/>
                  <a:pt x="502539" y="0"/>
                  <a:pt x="111977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32" name="Freeform 11">
            <a:extLst>
              <a:ext uri="{FF2B5EF4-FFF2-40B4-BE49-F238E27FC236}">
                <a16:creationId xmlns:a16="http://schemas.microsoft.com/office/drawing/2014/main" xmlns="" id="{131954B4-398A-EC0E-9C80-85AA0A64EC64}"/>
              </a:ext>
            </a:extLst>
          </p:cNvPr>
          <p:cNvSpPr>
            <a:spLocks noEditPoints="1"/>
          </p:cNvSpPr>
          <p:nvPr/>
        </p:nvSpPr>
        <p:spPr bwMode="auto">
          <a:xfrm>
            <a:off x="5761910" y="2566791"/>
            <a:ext cx="488043" cy="59917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3600" dirty="0">
              <a:solidFill>
                <a:prstClr val="black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A98BE1ED-6DC3-EF13-9E28-B87B01B549F5}"/>
              </a:ext>
            </a:extLst>
          </p:cNvPr>
          <p:cNvSpPr/>
          <p:nvPr/>
        </p:nvSpPr>
        <p:spPr>
          <a:xfrm>
            <a:off x="5453815" y="3156444"/>
            <a:ext cx="1047082" cy="47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Step. 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2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F516556F-E94D-A551-248F-E946F8129657}"/>
              </a:ext>
            </a:extLst>
          </p:cNvPr>
          <p:cNvSpPr/>
          <p:nvPr/>
        </p:nvSpPr>
        <p:spPr>
          <a:xfrm>
            <a:off x="6594998" y="3712655"/>
            <a:ext cx="63350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  <a:latin typeface="G마켓 산스 Medium" pitchFamily="50" charset="-127"/>
                <a:ea typeface="G마켓 산스 Medium" pitchFamily="50" charset="-127"/>
              </a:rPr>
              <a:t>3</a:t>
            </a:r>
            <a:r>
              <a:rPr lang="en-US" altLang="ko-KR" b="1" dirty="0" smtClean="0">
                <a:solidFill>
                  <a:prstClr val="white"/>
                </a:solidFill>
                <a:latin typeface="G마켓 산스 Medium" pitchFamily="50" charset="-127"/>
                <a:ea typeface="G마켓 산스 Medium" pitchFamily="50" charset="-127"/>
              </a:rPr>
              <a:t>5</a:t>
            </a:r>
            <a:r>
              <a:rPr lang="en-US" altLang="ko-KR" sz="1050" dirty="0">
                <a:solidFill>
                  <a:prstClr val="white"/>
                </a:solidFill>
                <a:latin typeface="G마켓 산스 Medium" pitchFamily="50" charset="-127"/>
                <a:ea typeface="G마켓 산스 Medium" pitchFamily="50" charset="-127"/>
              </a:rPr>
              <a:t>%</a:t>
            </a:r>
            <a:endParaRPr lang="en-US" altLang="ko-KR" dirty="0">
              <a:solidFill>
                <a:prstClr val="white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35" name="원호 34">
            <a:extLst>
              <a:ext uri="{FF2B5EF4-FFF2-40B4-BE49-F238E27FC236}">
                <a16:creationId xmlns:a16="http://schemas.microsoft.com/office/drawing/2014/main" xmlns="" id="{0A30B6A9-F55D-1840-2837-044BDD680BA6}"/>
              </a:ext>
            </a:extLst>
          </p:cNvPr>
          <p:cNvSpPr/>
          <p:nvPr/>
        </p:nvSpPr>
        <p:spPr>
          <a:xfrm>
            <a:off x="5090315" y="2219039"/>
            <a:ext cx="1814287" cy="1814287"/>
          </a:xfrm>
          <a:prstGeom prst="arc">
            <a:avLst>
              <a:gd name="adj1" fmla="val 10511135"/>
              <a:gd name="adj2" fmla="val 18772186"/>
            </a:avLst>
          </a:prstGeom>
          <a:ln w="44450" cap="rnd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37" name="Freeform 11">
            <a:extLst>
              <a:ext uri="{FF2B5EF4-FFF2-40B4-BE49-F238E27FC236}">
                <a16:creationId xmlns:a16="http://schemas.microsoft.com/office/drawing/2014/main" xmlns="" id="{4D260393-6103-BEBD-717F-0F0675F4CD80}"/>
              </a:ext>
            </a:extLst>
          </p:cNvPr>
          <p:cNvSpPr>
            <a:spLocks noEditPoints="1"/>
          </p:cNvSpPr>
          <p:nvPr/>
        </p:nvSpPr>
        <p:spPr bwMode="auto">
          <a:xfrm>
            <a:off x="8833911" y="2578402"/>
            <a:ext cx="488043" cy="59917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3600" dirty="0">
              <a:solidFill>
                <a:prstClr val="black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8751B5F8-E6EF-70F6-00D4-2575F700A52A}"/>
              </a:ext>
            </a:extLst>
          </p:cNvPr>
          <p:cNvSpPr/>
          <p:nvPr/>
        </p:nvSpPr>
        <p:spPr>
          <a:xfrm>
            <a:off x="8525014" y="3168055"/>
            <a:ext cx="1048685" cy="47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Step. 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3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A08E5409-78E0-35D4-70A9-97ABBAE52679}"/>
              </a:ext>
            </a:extLst>
          </p:cNvPr>
          <p:cNvSpPr/>
          <p:nvPr/>
        </p:nvSpPr>
        <p:spPr>
          <a:xfrm>
            <a:off x="9635741" y="3725117"/>
            <a:ext cx="641522" cy="47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white"/>
                </a:solidFill>
                <a:latin typeface="G마켓 산스 Medium" pitchFamily="50" charset="-127"/>
                <a:ea typeface="G마켓 산스 Medium" pitchFamily="50" charset="-127"/>
              </a:rPr>
              <a:t>50</a:t>
            </a:r>
            <a:r>
              <a:rPr lang="en-US" altLang="ko-KR" sz="1050" dirty="0" smtClean="0">
                <a:solidFill>
                  <a:prstClr val="white"/>
                </a:solidFill>
                <a:latin typeface="G마켓 산스 Medium" pitchFamily="50" charset="-127"/>
                <a:ea typeface="G마켓 산스 Medium" pitchFamily="50" charset="-127"/>
              </a:rPr>
              <a:t>%</a:t>
            </a:r>
            <a:endParaRPr lang="en-US" altLang="ko-KR" dirty="0">
              <a:solidFill>
                <a:prstClr val="white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22" name="자유형 101">
            <a:extLst>
              <a:ext uri="{FF2B5EF4-FFF2-40B4-BE49-F238E27FC236}">
                <a16:creationId xmlns:a16="http://schemas.microsoft.com/office/drawing/2014/main" xmlns="" id="{257A2378-4CA7-4F16-ADB6-5BFE2768D1C6}"/>
              </a:ext>
            </a:extLst>
          </p:cNvPr>
          <p:cNvSpPr/>
          <p:nvPr/>
        </p:nvSpPr>
        <p:spPr>
          <a:xfrm rot="16200000">
            <a:off x="8943724" y="996590"/>
            <a:ext cx="2237372" cy="4259181"/>
          </a:xfrm>
          <a:custGeom>
            <a:avLst/>
            <a:gdLst>
              <a:gd name="connsiteX0" fmla="*/ 1119772 w 2237372"/>
              <a:gd name="connsiteY0" fmla="*/ 210456 h 4259181"/>
              <a:gd name="connsiteX1" fmla="*/ 212628 w 2237372"/>
              <a:gd name="connsiteY1" fmla="*/ 1117600 h 4259181"/>
              <a:gd name="connsiteX2" fmla="*/ 1119772 w 2237372"/>
              <a:gd name="connsiteY2" fmla="*/ 2024744 h 4259181"/>
              <a:gd name="connsiteX3" fmla="*/ 2026916 w 2237372"/>
              <a:gd name="connsiteY3" fmla="*/ 1117600 h 4259181"/>
              <a:gd name="connsiteX4" fmla="*/ 1119772 w 2237372"/>
              <a:gd name="connsiteY4" fmla="*/ 210456 h 4259181"/>
              <a:gd name="connsiteX5" fmla="*/ 1119772 w 2237372"/>
              <a:gd name="connsiteY5" fmla="*/ 0 h 4259181"/>
              <a:gd name="connsiteX6" fmla="*/ 2237372 w 2237372"/>
              <a:gd name="connsiteY6" fmla="*/ 1117600 h 4259181"/>
              <a:gd name="connsiteX7" fmla="*/ 1119772 w 2237372"/>
              <a:gd name="connsiteY7" fmla="*/ 2235200 h 4259181"/>
              <a:gd name="connsiteX8" fmla="*/ 348247 w 2237372"/>
              <a:gd name="connsiteY8" fmla="*/ 2235200 h 4259181"/>
              <a:gd name="connsiteX9" fmla="*/ 230493 w 2237372"/>
              <a:gd name="connsiteY9" fmla="*/ 2258973 h 4259181"/>
              <a:gd name="connsiteX10" fmla="*/ 45719 w 2237372"/>
              <a:gd name="connsiteY10" fmla="*/ 2537732 h 4259181"/>
              <a:gd name="connsiteX11" fmla="*/ 45719 w 2237372"/>
              <a:gd name="connsiteY11" fmla="*/ 2963181 h 4259181"/>
              <a:gd name="connsiteX12" fmla="*/ 45719 w 2237372"/>
              <a:gd name="connsiteY12" fmla="*/ 3012657 h 4259181"/>
              <a:gd name="connsiteX13" fmla="*/ 45719 w 2237372"/>
              <a:gd name="connsiteY13" fmla="*/ 4259181 h 4259181"/>
              <a:gd name="connsiteX14" fmla="*/ 0 w 2237372"/>
              <a:gd name="connsiteY14" fmla="*/ 4259181 h 4259181"/>
              <a:gd name="connsiteX15" fmla="*/ 0 w 2237372"/>
              <a:gd name="connsiteY15" fmla="*/ 2963181 h 4259181"/>
              <a:gd name="connsiteX16" fmla="*/ 2171 w 2237372"/>
              <a:gd name="connsiteY16" fmla="*/ 2963181 h 4259181"/>
              <a:gd name="connsiteX17" fmla="*/ 2171 w 2237372"/>
              <a:gd name="connsiteY17" fmla="*/ 2235199 h 4259181"/>
              <a:gd name="connsiteX18" fmla="*/ 2172 w 2237372"/>
              <a:gd name="connsiteY18" fmla="*/ 2235199 h 4259181"/>
              <a:gd name="connsiteX19" fmla="*/ 2172 w 2237372"/>
              <a:gd name="connsiteY19" fmla="*/ 1117600 h 4259181"/>
              <a:gd name="connsiteX20" fmla="*/ 1119772 w 2237372"/>
              <a:gd name="connsiteY20" fmla="*/ 0 h 425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37372" h="4259181">
                <a:moveTo>
                  <a:pt x="1119772" y="210456"/>
                </a:moveTo>
                <a:cubicBezTo>
                  <a:pt x="618770" y="210456"/>
                  <a:pt x="212628" y="616598"/>
                  <a:pt x="212628" y="1117600"/>
                </a:cubicBezTo>
                <a:cubicBezTo>
                  <a:pt x="212628" y="1618602"/>
                  <a:pt x="618770" y="2024744"/>
                  <a:pt x="1119772" y="2024744"/>
                </a:cubicBezTo>
                <a:cubicBezTo>
                  <a:pt x="1620774" y="2024744"/>
                  <a:pt x="2026916" y="1618602"/>
                  <a:pt x="2026916" y="1117600"/>
                </a:cubicBezTo>
                <a:cubicBezTo>
                  <a:pt x="2026916" y="616598"/>
                  <a:pt x="1620774" y="210456"/>
                  <a:pt x="1119772" y="210456"/>
                </a:cubicBezTo>
                <a:close/>
                <a:moveTo>
                  <a:pt x="1119772" y="0"/>
                </a:moveTo>
                <a:cubicBezTo>
                  <a:pt x="1737005" y="0"/>
                  <a:pt x="2237372" y="500367"/>
                  <a:pt x="2237372" y="1117600"/>
                </a:cubicBezTo>
                <a:cubicBezTo>
                  <a:pt x="2237372" y="1734833"/>
                  <a:pt x="1737005" y="2235200"/>
                  <a:pt x="1119772" y="2235200"/>
                </a:cubicBezTo>
                <a:lnTo>
                  <a:pt x="348247" y="2235200"/>
                </a:lnTo>
                <a:lnTo>
                  <a:pt x="230493" y="2258973"/>
                </a:lnTo>
                <a:cubicBezTo>
                  <a:pt x="121909" y="2304901"/>
                  <a:pt x="45719" y="2412419"/>
                  <a:pt x="45719" y="2537732"/>
                </a:cubicBezTo>
                <a:lnTo>
                  <a:pt x="45719" y="2963181"/>
                </a:lnTo>
                <a:lnTo>
                  <a:pt x="45719" y="3012657"/>
                </a:lnTo>
                <a:lnTo>
                  <a:pt x="45719" y="4259181"/>
                </a:lnTo>
                <a:lnTo>
                  <a:pt x="0" y="4259181"/>
                </a:lnTo>
                <a:lnTo>
                  <a:pt x="0" y="2963181"/>
                </a:lnTo>
                <a:lnTo>
                  <a:pt x="2171" y="2963181"/>
                </a:lnTo>
                <a:lnTo>
                  <a:pt x="2171" y="2235199"/>
                </a:lnTo>
                <a:lnTo>
                  <a:pt x="2172" y="2235199"/>
                </a:lnTo>
                <a:lnTo>
                  <a:pt x="2172" y="1117600"/>
                </a:lnTo>
                <a:cubicBezTo>
                  <a:pt x="2172" y="500367"/>
                  <a:pt x="502539" y="0"/>
                  <a:pt x="111977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50" name="원호 49">
            <a:extLst>
              <a:ext uri="{FF2B5EF4-FFF2-40B4-BE49-F238E27FC236}">
                <a16:creationId xmlns:a16="http://schemas.microsoft.com/office/drawing/2014/main" xmlns="" id="{77DA0006-1509-55D7-4BEA-B7DE9B4E396B}"/>
              </a:ext>
            </a:extLst>
          </p:cNvPr>
          <p:cNvSpPr/>
          <p:nvPr/>
        </p:nvSpPr>
        <p:spPr>
          <a:xfrm>
            <a:off x="8142215" y="2208431"/>
            <a:ext cx="1814287" cy="1814287"/>
          </a:xfrm>
          <a:prstGeom prst="arc">
            <a:avLst>
              <a:gd name="adj1" fmla="val 10511135"/>
              <a:gd name="adj2" fmla="val 301949"/>
            </a:avLst>
          </a:prstGeom>
          <a:ln w="44450" cap="rnd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7512F19E-C443-C491-ABD3-4FC4E1BD78F1}"/>
              </a:ext>
            </a:extLst>
          </p:cNvPr>
          <p:cNvSpPr/>
          <p:nvPr/>
        </p:nvSpPr>
        <p:spPr>
          <a:xfrm>
            <a:off x="4883522" y="4622978"/>
            <a:ext cx="28366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2.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파트 분배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파트를 분배 받습니다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각자 분배를 받은 파트를 책임감 을 가지며 작업을 용이하게 할 수 있습니다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DD9E724B-FBAB-AA2A-7622-9356527D3F51}"/>
              </a:ext>
            </a:extLst>
          </p:cNvPr>
          <p:cNvSpPr/>
          <p:nvPr/>
        </p:nvSpPr>
        <p:spPr>
          <a:xfrm>
            <a:off x="7932819" y="4622977"/>
            <a:ext cx="2836638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3.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개발 시작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개발 시작에 대한 내용입니다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앞서 있었던 명세서 작성과 파트 분배 덕에 실질적인 협업을 통해 구상했던 내용들을 토대로 빠른 작업 수행이 가능합니다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F516556F-E94D-A551-248F-E946F8129657}"/>
              </a:ext>
            </a:extLst>
          </p:cNvPr>
          <p:cNvSpPr/>
          <p:nvPr/>
        </p:nvSpPr>
        <p:spPr>
          <a:xfrm>
            <a:off x="9640935" y="3725117"/>
            <a:ext cx="641522" cy="47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white"/>
                </a:solidFill>
                <a:latin typeface="G마켓 산스 Medium" pitchFamily="50" charset="-127"/>
                <a:ea typeface="G마켓 산스 Medium" pitchFamily="50" charset="-127"/>
              </a:rPr>
              <a:t>50</a:t>
            </a:r>
            <a:r>
              <a:rPr lang="en-US" altLang="ko-KR" sz="1050" dirty="0" smtClean="0">
                <a:solidFill>
                  <a:prstClr val="white"/>
                </a:solidFill>
                <a:latin typeface="G마켓 산스 Medium" pitchFamily="50" charset="-127"/>
                <a:ea typeface="G마켓 산스 Medium" pitchFamily="50" charset="-127"/>
              </a:rPr>
              <a:t>%</a:t>
            </a:r>
            <a:endParaRPr lang="en-US" altLang="ko-KR" dirty="0">
              <a:solidFill>
                <a:prstClr val="white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270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77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FCD36BE-7FE2-C854-06FF-B46A3ECED9A9}"/>
              </a:ext>
            </a:extLst>
          </p:cNvPr>
          <p:cNvSpPr/>
          <p:nvPr/>
        </p:nvSpPr>
        <p:spPr>
          <a:xfrm>
            <a:off x="238125" y="190500"/>
            <a:ext cx="11715750" cy="6477000"/>
          </a:xfrm>
          <a:prstGeom prst="rect">
            <a:avLst/>
          </a:prstGeom>
          <a:solidFill>
            <a:srgbClr val="F7F6F1"/>
          </a:solidFill>
          <a:ln>
            <a:noFill/>
          </a:ln>
          <a:effectLst>
            <a:outerShdw blurRad="228600" dist="787400" dir="5400000" sx="90000" sy="9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algn="ctr" latinLnBrk="0">
              <a:defRPr/>
            </a:pPr>
            <a:endParaRPr lang="ko-KR" altLang="en-US" dirty="0">
              <a:solidFill>
                <a:prstClr val="white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E8DDF30-DDA2-448E-DB53-9278F66FA749}"/>
              </a:ext>
            </a:extLst>
          </p:cNvPr>
          <p:cNvSpPr/>
          <p:nvPr/>
        </p:nvSpPr>
        <p:spPr>
          <a:xfrm>
            <a:off x="238125" y="190500"/>
            <a:ext cx="11715750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algn="ctr" latinLnBrk="0">
              <a:defRPr/>
            </a:pPr>
            <a:r>
              <a:rPr lang="en-US" altLang="ko-KR" sz="2400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marL="182563" algn="ctr" latinLnBrk="0"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Introducing how the development of EAFC was done.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2D5D4141-D8FD-AB92-9CF0-3BF281F45578}"/>
              </a:ext>
            </a:extLst>
          </p:cNvPr>
          <p:cNvSpPr/>
          <p:nvPr/>
        </p:nvSpPr>
        <p:spPr>
          <a:xfrm>
            <a:off x="1814460" y="4622979"/>
            <a:ext cx="28366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4.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최종 테스트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기능을 최종적으로 테스트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요구했던 기능들을 최종적으로 테스트하는 작업을 거쳐 오류가 없는지 확인 합니다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31" name="자유형 101">
            <a:extLst>
              <a:ext uri="{FF2B5EF4-FFF2-40B4-BE49-F238E27FC236}">
                <a16:creationId xmlns:a16="http://schemas.microsoft.com/office/drawing/2014/main" xmlns="" id="{257A2378-4CA7-4F16-ADB6-5BFE2768D1C6}"/>
              </a:ext>
            </a:extLst>
          </p:cNvPr>
          <p:cNvSpPr/>
          <p:nvPr/>
        </p:nvSpPr>
        <p:spPr>
          <a:xfrm rot="16200000">
            <a:off x="2935157" y="1000498"/>
            <a:ext cx="2237372" cy="4259181"/>
          </a:xfrm>
          <a:custGeom>
            <a:avLst/>
            <a:gdLst>
              <a:gd name="connsiteX0" fmla="*/ 1119772 w 2237372"/>
              <a:gd name="connsiteY0" fmla="*/ 210456 h 4259181"/>
              <a:gd name="connsiteX1" fmla="*/ 212628 w 2237372"/>
              <a:gd name="connsiteY1" fmla="*/ 1117600 h 4259181"/>
              <a:gd name="connsiteX2" fmla="*/ 1119772 w 2237372"/>
              <a:gd name="connsiteY2" fmla="*/ 2024744 h 4259181"/>
              <a:gd name="connsiteX3" fmla="*/ 2026916 w 2237372"/>
              <a:gd name="connsiteY3" fmla="*/ 1117600 h 4259181"/>
              <a:gd name="connsiteX4" fmla="*/ 1119772 w 2237372"/>
              <a:gd name="connsiteY4" fmla="*/ 210456 h 4259181"/>
              <a:gd name="connsiteX5" fmla="*/ 1119772 w 2237372"/>
              <a:gd name="connsiteY5" fmla="*/ 0 h 4259181"/>
              <a:gd name="connsiteX6" fmla="*/ 2237372 w 2237372"/>
              <a:gd name="connsiteY6" fmla="*/ 1117600 h 4259181"/>
              <a:gd name="connsiteX7" fmla="*/ 1119772 w 2237372"/>
              <a:gd name="connsiteY7" fmla="*/ 2235200 h 4259181"/>
              <a:gd name="connsiteX8" fmla="*/ 348247 w 2237372"/>
              <a:gd name="connsiteY8" fmla="*/ 2235200 h 4259181"/>
              <a:gd name="connsiteX9" fmla="*/ 230493 w 2237372"/>
              <a:gd name="connsiteY9" fmla="*/ 2258973 h 4259181"/>
              <a:gd name="connsiteX10" fmla="*/ 45719 w 2237372"/>
              <a:gd name="connsiteY10" fmla="*/ 2537732 h 4259181"/>
              <a:gd name="connsiteX11" fmla="*/ 45719 w 2237372"/>
              <a:gd name="connsiteY11" fmla="*/ 2963181 h 4259181"/>
              <a:gd name="connsiteX12" fmla="*/ 45719 w 2237372"/>
              <a:gd name="connsiteY12" fmla="*/ 3012657 h 4259181"/>
              <a:gd name="connsiteX13" fmla="*/ 45719 w 2237372"/>
              <a:gd name="connsiteY13" fmla="*/ 4259181 h 4259181"/>
              <a:gd name="connsiteX14" fmla="*/ 0 w 2237372"/>
              <a:gd name="connsiteY14" fmla="*/ 4259181 h 4259181"/>
              <a:gd name="connsiteX15" fmla="*/ 0 w 2237372"/>
              <a:gd name="connsiteY15" fmla="*/ 2963181 h 4259181"/>
              <a:gd name="connsiteX16" fmla="*/ 2171 w 2237372"/>
              <a:gd name="connsiteY16" fmla="*/ 2963181 h 4259181"/>
              <a:gd name="connsiteX17" fmla="*/ 2171 w 2237372"/>
              <a:gd name="connsiteY17" fmla="*/ 2235199 h 4259181"/>
              <a:gd name="connsiteX18" fmla="*/ 2172 w 2237372"/>
              <a:gd name="connsiteY18" fmla="*/ 2235199 h 4259181"/>
              <a:gd name="connsiteX19" fmla="*/ 2172 w 2237372"/>
              <a:gd name="connsiteY19" fmla="*/ 1117600 h 4259181"/>
              <a:gd name="connsiteX20" fmla="*/ 1119772 w 2237372"/>
              <a:gd name="connsiteY20" fmla="*/ 0 h 425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37372" h="4259181">
                <a:moveTo>
                  <a:pt x="1119772" y="210456"/>
                </a:moveTo>
                <a:cubicBezTo>
                  <a:pt x="618770" y="210456"/>
                  <a:pt x="212628" y="616598"/>
                  <a:pt x="212628" y="1117600"/>
                </a:cubicBezTo>
                <a:cubicBezTo>
                  <a:pt x="212628" y="1618602"/>
                  <a:pt x="618770" y="2024744"/>
                  <a:pt x="1119772" y="2024744"/>
                </a:cubicBezTo>
                <a:cubicBezTo>
                  <a:pt x="1620774" y="2024744"/>
                  <a:pt x="2026916" y="1618602"/>
                  <a:pt x="2026916" y="1117600"/>
                </a:cubicBezTo>
                <a:cubicBezTo>
                  <a:pt x="2026916" y="616598"/>
                  <a:pt x="1620774" y="210456"/>
                  <a:pt x="1119772" y="210456"/>
                </a:cubicBezTo>
                <a:close/>
                <a:moveTo>
                  <a:pt x="1119772" y="0"/>
                </a:moveTo>
                <a:cubicBezTo>
                  <a:pt x="1737005" y="0"/>
                  <a:pt x="2237372" y="500367"/>
                  <a:pt x="2237372" y="1117600"/>
                </a:cubicBezTo>
                <a:cubicBezTo>
                  <a:pt x="2237372" y="1734833"/>
                  <a:pt x="1737005" y="2235200"/>
                  <a:pt x="1119772" y="2235200"/>
                </a:cubicBezTo>
                <a:lnTo>
                  <a:pt x="348247" y="2235200"/>
                </a:lnTo>
                <a:lnTo>
                  <a:pt x="230493" y="2258973"/>
                </a:lnTo>
                <a:cubicBezTo>
                  <a:pt x="121909" y="2304901"/>
                  <a:pt x="45719" y="2412419"/>
                  <a:pt x="45719" y="2537732"/>
                </a:cubicBezTo>
                <a:lnTo>
                  <a:pt x="45719" y="2963181"/>
                </a:lnTo>
                <a:lnTo>
                  <a:pt x="45719" y="3012657"/>
                </a:lnTo>
                <a:lnTo>
                  <a:pt x="45719" y="4259181"/>
                </a:lnTo>
                <a:lnTo>
                  <a:pt x="0" y="4259181"/>
                </a:lnTo>
                <a:lnTo>
                  <a:pt x="0" y="2963181"/>
                </a:lnTo>
                <a:lnTo>
                  <a:pt x="2171" y="2963181"/>
                </a:lnTo>
                <a:lnTo>
                  <a:pt x="2171" y="2235199"/>
                </a:lnTo>
                <a:lnTo>
                  <a:pt x="2172" y="2235199"/>
                </a:lnTo>
                <a:lnTo>
                  <a:pt x="2172" y="1117600"/>
                </a:lnTo>
                <a:cubicBezTo>
                  <a:pt x="2172" y="500367"/>
                  <a:pt x="502539" y="0"/>
                  <a:pt x="111977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32" name="Freeform 11">
            <a:extLst>
              <a:ext uri="{FF2B5EF4-FFF2-40B4-BE49-F238E27FC236}">
                <a16:creationId xmlns:a16="http://schemas.microsoft.com/office/drawing/2014/main" xmlns="" id="{131954B4-398A-EC0E-9C80-85AA0A64EC64}"/>
              </a:ext>
            </a:extLst>
          </p:cNvPr>
          <p:cNvSpPr>
            <a:spLocks noEditPoints="1"/>
          </p:cNvSpPr>
          <p:nvPr/>
        </p:nvSpPr>
        <p:spPr bwMode="auto">
          <a:xfrm>
            <a:off x="2799635" y="2557266"/>
            <a:ext cx="488043" cy="59917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3600" dirty="0">
              <a:solidFill>
                <a:prstClr val="black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A98BE1ED-6DC3-EF13-9E28-B87B01B549F5}"/>
              </a:ext>
            </a:extLst>
          </p:cNvPr>
          <p:cNvSpPr/>
          <p:nvPr/>
        </p:nvSpPr>
        <p:spPr>
          <a:xfrm>
            <a:off x="2447059" y="3177580"/>
            <a:ext cx="105349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Step. 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4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F516556F-E94D-A551-248F-E946F8129657}"/>
              </a:ext>
            </a:extLst>
          </p:cNvPr>
          <p:cNvSpPr/>
          <p:nvPr/>
        </p:nvSpPr>
        <p:spPr>
          <a:xfrm>
            <a:off x="6594998" y="3712655"/>
            <a:ext cx="63190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  <a:latin typeface="G마켓 산스 Medium" pitchFamily="50" charset="-127"/>
                <a:ea typeface="G마켓 산스 Medium" pitchFamily="50" charset="-127"/>
              </a:rPr>
              <a:t>6</a:t>
            </a:r>
            <a:r>
              <a:rPr lang="en-US" altLang="ko-KR" b="1" dirty="0" smtClean="0">
                <a:solidFill>
                  <a:prstClr val="white"/>
                </a:solidFill>
                <a:latin typeface="G마켓 산스 Medium" pitchFamily="50" charset="-127"/>
                <a:ea typeface="G마켓 산스 Medium" pitchFamily="50" charset="-127"/>
              </a:rPr>
              <a:t>5</a:t>
            </a:r>
            <a:r>
              <a:rPr lang="en-US" altLang="ko-KR" sz="1050" dirty="0">
                <a:solidFill>
                  <a:prstClr val="white"/>
                </a:solidFill>
                <a:latin typeface="G마켓 산스 Medium" pitchFamily="50" charset="-127"/>
                <a:ea typeface="G마켓 산스 Medium" pitchFamily="50" charset="-127"/>
              </a:rPr>
              <a:t>%</a:t>
            </a:r>
            <a:endParaRPr lang="en-US" altLang="ko-KR" dirty="0">
              <a:solidFill>
                <a:prstClr val="white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35" name="원호 34">
            <a:extLst>
              <a:ext uri="{FF2B5EF4-FFF2-40B4-BE49-F238E27FC236}">
                <a16:creationId xmlns:a16="http://schemas.microsoft.com/office/drawing/2014/main" xmlns="" id="{0A30B6A9-F55D-1840-2837-044BDD680BA6}"/>
              </a:ext>
            </a:extLst>
          </p:cNvPr>
          <p:cNvSpPr/>
          <p:nvPr/>
        </p:nvSpPr>
        <p:spPr>
          <a:xfrm>
            <a:off x="2136514" y="2219039"/>
            <a:ext cx="1814287" cy="1814287"/>
          </a:xfrm>
          <a:prstGeom prst="arc">
            <a:avLst>
              <a:gd name="adj1" fmla="val 10511135"/>
              <a:gd name="adj2" fmla="val 8710173"/>
            </a:avLst>
          </a:prstGeom>
          <a:ln w="44450" cap="rnd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xmlns="" id="{B87716C0-66B5-3FF2-563B-F40CAA8800D2}"/>
              </a:ext>
            </a:extLst>
          </p:cNvPr>
          <p:cNvSpPr/>
          <p:nvPr/>
        </p:nvSpPr>
        <p:spPr>
          <a:xfrm rot="16200000">
            <a:off x="5130790" y="2013187"/>
            <a:ext cx="2235201" cy="2235974"/>
          </a:xfrm>
          <a:custGeom>
            <a:avLst/>
            <a:gdLst>
              <a:gd name="connsiteX0" fmla="*/ 2024745 w 2235201"/>
              <a:gd name="connsiteY0" fmla="*/ 1117600 h 2235974"/>
              <a:gd name="connsiteX1" fmla="*/ 1117601 w 2235201"/>
              <a:gd name="connsiteY1" fmla="*/ 210456 h 2235974"/>
              <a:gd name="connsiteX2" fmla="*/ 210457 w 2235201"/>
              <a:gd name="connsiteY2" fmla="*/ 1117600 h 2235974"/>
              <a:gd name="connsiteX3" fmla="*/ 1117601 w 2235201"/>
              <a:gd name="connsiteY3" fmla="*/ 2024745 h 2235974"/>
              <a:gd name="connsiteX4" fmla="*/ 2024745 w 2235201"/>
              <a:gd name="connsiteY4" fmla="*/ 1117600 h 2235974"/>
              <a:gd name="connsiteX5" fmla="*/ 2235201 w 2235201"/>
              <a:gd name="connsiteY5" fmla="*/ 1117600 h 2235974"/>
              <a:gd name="connsiteX6" fmla="*/ 1117601 w 2235201"/>
              <a:gd name="connsiteY6" fmla="*/ 2235201 h 2235974"/>
              <a:gd name="connsiteX7" fmla="*/ 346076 w 2235201"/>
              <a:gd name="connsiteY7" fmla="*/ 2235201 h 2235974"/>
              <a:gd name="connsiteX8" fmla="*/ 342247 w 2235201"/>
              <a:gd name="connsiteY8" fmla="*/ 2235974 h 2235974"/>
              <a:gd name="connsiteX9" fmla="*/ 0 w 2235201"/>
              <a:gd name="connsiteY9" fmla="*/ 2235974 h 2235974"/>
              <a:gd name="connsiteX10" fmla="*/ 0 w 2235201"/>
              <a:gd name="connsiteY10" fmla="*/ 2235199 h 2235974"/>
              <a:gd name="connsiteX11" fmla="*/ 1 w 2235201"/>
              <a:gd name="connsiteY11" fmla="*/ 2235199 h 2235974"/>
              <a:gd name="connsiteX12" fmla="*/ 1 w 2235201"/>
              <a:gd name="connsiteY12" fmla="*/ 1117600 h 2235974"/>
              <a:gd name="connsiteX13" fmla="*/ 1117601 w 2235201"/>
              <a:gd name="connsiteY13" fmla="*/ 0 h 2235974"/>
              <a:gd name="connsiteX14" fmla="*/ 2235201 w 2235201"/>
              <a:gd name="connsiteY14" fmla="*/ 1117600 h 223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35201" h="2235974">
                <a:moveTo>
                  <a:pt x="2024745" y="1117600"/>
                </a:moveTo>
                <a:cubicBezTo>
                  <a:pt x="2024745" y="616598"/>
                  <a:pt x="1618603" y="210456"/>
                  <a:pt x="1117601" y="210456"/>
                </a:cubicBezTo>
                <a:cubicBezTo>
                  <a:pt x="616599" y="210456"/>
                  <a:pt x="210457" y="616598"/>
                  <a:pt x="210457" y="1117600"/>
                </a:cubicBezTo>
                <a:cubicBezTo>
                  <a:pt x="210457" y="1618603"/>
                  <a:pt x="616599" y="2024745"/>
                  <a:pt x="1117601" y="2024745"/>
                </a:cubicBezTo>
                <a:cubicBezTo>
                  <a:pt x="1618603" y="2024745"/>
                  <a:pt x="2024745" y="1618603"/>
                  <a:pt x="2024745" y="1117600"/>
                </a:cubicBezTo>
                <a:close/>
                <a:moveTo>
                  <a:pt x="2235201" y="1117600"/>
                </a:moveTo>
                <a:cubicBezTo>
                  <a:pt x="2235201" y="1734833"/>
                  <a:pt x="1734834" y="2235201"/>
                  <a:pt x="1117601" y="2235201"/>
                </a:cubicBezTo>
                <a:lnTo>
                  <a:pt x="346076" y="2235201"/>
                </a:lnTo>
                <a:lnTo>
                  <a:pt x="342247" y="2235974"/>
                </a:lnTo>
                <a:lnTo>
                  <a:pt x="0" y="2235974"/>
                </a:lnTo>
                <a:lnTo>
                  <a:pt x="0" y="2235199"/>
                </a:lnTo>
                <a:lnTo>
                  <a:pt x="1" y="2235199"/>
                </a:lnTo>
                <a:lnTo>
                  <a:pt x="1" y="1117600"/>
                </a:lnTo>
                <a:cubicBezTo>
                  <a:pt x="1" y="500367"/>
                  <a:pt x="500368" y="0"/>
                  <a:pt x="1117601" y="0"/>
                </a:cubicBezTo>
                <a:cubicBezTo>
                  <a:pt x="1734834" y="0"/>
                  <a:pt x="2235201" y="500367"/>
                  <a:pt x="2235201" y="111760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37" name="Freeform 11">
            <a:extLst>
              <a:ext uri="{FF2B5EF4-FFF2-40B4-BE49-F238E27FC236}">
                <a16:creationId xmlns:a16="http://schemas.microsoft.com/office/drawing/2014/main" xmlns="" id="{4D260393-6103-BEBD-717F-0F0675F4CD80}"/>
              </a:ext>
            </a:extLst>
          </p:cNvPr>
          <p:cNvSpPr>
            <a:spLocks noEditPoints="1"/>
          </p:cNvSpPr>
          <p:nvPr/>
        </p:nvSpPr>
        <p:spPr bwMode="auto">
          <a:xfrm>
            <a:off x="6004368" y="2578402"/>
            <a:ext cx="488043" cy="59917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3600" dirty="0">
              <a:solidFill>
                <a:prstClr val="black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8751B5F8-E6EF-70F6-00D4-2575F700A52A}"/>
              </a:ext>
            </a:extLst>
          </p:cNvPr>
          <p:cNvSpPr/>
          <p:nvPr/>
        </p:nvSpPr>
        <p:spPr>
          <a:xfrm>
            <a:off x="5724046" y="3216929"/>
            <a:ext cx="104868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Step. 5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A08E5409-78E0-35D4-70A9-97ABBAE52679}"/>
              </a:ext>
            </a:extLst>
          </p:cNvPr>
          <p:cNvSpPr/>
          <p:nvPr/>
        </p:nvSpPr>
        <p:spPr>
          <a:xfrm>
            <a:off x="6719830" y="3747280"/>
            <a:ext cx="760144" cy="47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white"/>
                </a:solidFill>
                <a:latin typeface="G마켓 산스 Medium" pitchFamily="50" charset="-127"/>
                <a:ea typeface="G마켓 산스 Medium" pitchFamily="50" charset="-127"/>
              </a:rPr>
              <a:t>10</a:t>
            </a:r>
            <a:r>
              <a:rPr lang="en-US" altLang="ko-KR" b="1" dirty="0">
                <a:solidFill>
                  <a:prstClr val="white"/>
                </a:solidFill>
                <a:latin typeface="G마켓 산스 Medium" pitchFamily="50" charset="-127"/>
                <a:ea typeface="G마켓 산스 Medium" pitchFamily="50" charset="-127"/>
              </a:rPr>
              <a:t>0</a:t>
            </a:r>
            <a:r>
              <a:rPr lang="en-US" altLang="ko-KR" sz="1050" dirty="0" smtClean="0">
                <a:solidFill>
                  <a:prstClr val="white"/>
                </a:solidFill>
                <a:latin typeface="G마켓 산스 Medium" pitchFamily="50" charset="-127"/>
                <a:ea typeface="G마켓 산스 Medium" pitchFamily="50" charset="-127"/>
              </a:rPr>
              <a:t>%</a:t>
            </a:r>
            <a:endParaRPr lang="en-US" altLang="ko-KR" dirty="0">
              <a:solidFill>
                <a:prstClr val="white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50" name="원호 49">
            <a:extLst>
              <a:ext uri="{FF2B5EF4-FFF2-40B4-BE49-F238E27FC236}">
                <a16:creationId xmlns:a16="http://schemas.microsoft.com/office/drawing/2014/main" xmlns="" id="{77DA0006-1509-55D7-4BEA-B7DE9B4E396B}"/>
              </a:ext>
            </a:extLst>
          </p:cNvPr>
          <p:cNvSpPr/>
          <p:nvPr/>
        </p:nvSpPr>
        <p:spPr>
          <a:xfrm>
            <a:off x="5341246" y="2237447"/>
            <a:ext cx="1814287" cy="1814287"/>
          </a:xfrm>
          <a:prstGeom prst="arc">
            <a:avLst>
              <a:gd name="adj1" fmla="val 10511135"/>
              <a:gd name="adj2" fmla="val 10493519"/>
            </a:avLst>
          </a:prstGeom>
          <a:ln w="44450" cap="rnd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7512F19E-C443-C491-ABD3-4FC4E1BD78F1}"/>
              </a:ext>
            </a:extLst>
          </p:cNvPr>
          <p:cNvSpPr/>
          <p:nvPr/>
        </p:nvSpPr>
        <p:spPr>
          <a:xfrm>
            <a:off x="4883522" y="4622978"/>
            <a:ext cx="28366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5.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배포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AWS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를 이용한 배포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조금 더 원하는 기능을 탑재해 테스트 완료 후 배포 과정을 연습해 보겠 습니다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A08E5409-78E0-35D4-70A9-97ABBAE52679}"/>
              </a:ext>
            </a:extLst>
          </p:cNvPr>
          <p:cNvSpPr/>
          <p:nvPr/>
        </p:nvSpPr>
        <p:spPr>
          <a:xfrm>
            <a:off x="3630841" y="3724760"/>
            <a:ext cx="63991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white"/>
                </a:solidFill>
                <a:latin typeface="G마켓 산스 Medium" pitchFamily="50" charset="-127"/>
                <a:ea typeface="G마켓 산스 Medium" pitchFamily="50" charset="-127"/>
              </a:rPr>
              <a:t>80</a:t>
            </a:r>
            <a:r>
              <a:rPr lang="en-US" altLang="ko-KR" sz="1050" dirty="0" smtClean="0">
                <a:solidFill>
                  <a:prstClr val="white"/>
                </a:solidFill>
                <a:latin typeface="G마켓 산스 Medium" pitchFamily="50" charset="-127"/>
                <a:ea typeface="G마켓 산스 Medium" pitchFamily="50" charset="-127"/>
              </a:rPr>
              <a:t>%</a:t>
            </a:r>
            <a:endParaRPr lang="en-US" altLang="ko-KR" dirty="0">
              <a:solidFill>
                <a:prstClr val="white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25" name="자유형 101">
            <a:extLst>
              <a:ext uri="{FF2B5EF4-FFF2-40B4-BE49-F238E27FC236}">
                <a16:creationId xmlns:a16="http://schemas.microsoft.com/office/drawing/2014/main" xmlns="" id="{257A2378-4CA7-4F16-ADB6-5BFE2768D1C6}"/>
              </a:ext>
            </a:extLst>
          </p:cNvPr>
          <p:cNvSpPr/>
          <p:nvPr/>
        </p:nvSpPr>
        <p:spPr>
          <a:xfrm rot="16200000">
            <a:off x="1643357" y="2504359"/>
            <a:ext cx="69742" cy="3456464"/>
          </a:xfrm>
          <a:custGeom>
            <a:avLst/>
            <a:gdLst>
              <a:gd name="connsiteX0" fmla="*/ 1119772 w 2237372"/>
              <a:gd name="connsiteY0" fmla="*/ 210456 h 4259181"/>
              <a:gd name="connsiteX1" fmla="*/ 212628 w 2237372"/>
              <a:gd name="connsiteY1" fmla="*/ 1117600 h 4259181"/>
              <a:gd name="connsiteX2" fmla="*/ 1119772 w 2237372"/>
              <a:gd name="connsiteY2" fmla="*/ 2024744 h 4259181"/>
              <a:gd name="connsiteX3" fmla="*/ 2026916 w 2237372"/>
              <a:gd name="connsiteY3" fmla="*/ 1117600 h 4259181"/>
              <a:gd name="connsiteX4" fmla="*/ 1119772 w 2237372"/>
              <a:gd name="connsiteY4" fmla="*/ 210456 h 4259181"/>
              <a:gd name="connsiteX5" fmla="*/ 1119772 w 2237372"/>
              <a:gd name="connsiteY5" fmla="*/ 0 h 4259181"/>
              <a:gd name="connsiteX6" fmla="*/ 2237372 w 2237372"/>
              <a:gd name="connsiteY6" fmla="*/ 1117600 h 4259181"/>
              <a:gd name="connsiteX7" fmla="*/ 1119772 w 2237372"/>
              <a:gd name="connsiteY7" fmla="*/ 2235200 h 4259181"/>
              <a:gd name="connsiteX8" fmla="*/ 348247 w 2237372"/>
              <a:gd name="connsiteY8" fmla="*/ 2235200 h 4259181"/>
              <a:gd name="connsiteX9" fmla="*/ 230493 w 2237372"/>
              <a:gd name="connsiteY9" fmla="*/ 2258973 h 4259181"/>
              <a:gd name="connsiteX10" fmla="*/ 45719 w 2237372"/>
              <a:gd name="connsiteY10" fmla="*/ 2537732 h 4259181"/>
              <a:gd name="connsiteX11" fmla="*/ 45719 w 2237372"/>
              <a:gd name="connsiteY11" fmla="*/ 2963181 h 4259181"/>
              <a:gd name="connsiteX12" fmla="*/ 45719 w 2237372"/>
              <a:gd name="connsiteY12" fmla="*/ 3012657 h 4259181"/>
              <a:gd name="connsiteX13" fmla="*/ 45719 w 2237372"/>
              <a:gd name="connsiteY13" fmla="*/ 4259181 h 4259181"/>
              <a:gd name="connsiteX14" fmla="*/ 0 w 2237372"/>
              <a:gd name="connsiteY14" fmla="*/ 4259181 h 4259181"/>
              <a:gd name="connsiteX15" fmla="*/ 0 w 2237372"/>
              <a:gd name="connsiteY15" fmla="*/ 2963181 h 4259181"/>
              <a:gd name="connsiteX16" fmla="*/ 2171 w 2237372"/>
              <a:gd name="connsiteY16" fmla="*/ 2963181 h 4259181"/>
              <a:gd name="connsiteX17" fmla="*/ 2171 w 2237372"/>
              <a:gd name="connsiteY17" fmla="*/ 2235199 h 4259181"/>
              <a:gd name="connsiteX18" fmla="*/ 2172 w 2237372"/>
              <a:gd name="connsiteY18" fmla="*/ 2235199 h 4259181"/>
              <a:gd name="connsiteX19" fmla="*/ 2172 w 2237372"/>
              <a:gd name="connsiteY19" fmla="*/ 1117600 h 4259181"/>
              <a:gd name="connsiteX20" fmla="*/ 1119772 w 2237372"/>
              <a:gd name="connsiteY20" fmla="*/ 0 h 4259181"/>
              <a:gd name="connsiteX0" fmla="*/ 1119772 w 2237372"/>
              <a:gd name="connsiteY0" fmla="*/ 210456 h 4259181"/>
              <a:gd name="connsiteX1" fmla="*/ 212628 w 2237372"/>
              <a:gd name="connsiteY1" fmla="*/ 1117600 h 4259181"/>
              <a:gd name="connsiteX2" fmla="*/ 1119772 w 2237372"/>
              <a:gd name="connsiteY2" fmla="*/ 2024744 h 4259181"/>
              <a:gd name="connsiteX3" fmla="*/ 2026916 w 2237372"/>
              <a:gd name="connsiteY3" fmla="*/ 1117600 h 4259181"/>
              <a:gd name="connsiteX4" fmla="*/ 1119772 w 2237372"/>
              <a:gd name="connsiteY4" fmla="*/ 210456 h 4259181"/>
              <a:gd name="connsiteX5" fmla="*/ 1119772 w 2237372"/>
              <a:gd name="connsiteY5" fmla="*/ 0 h 4259181"/>
              <a:gd name="connsiteX6" fmla="*/ 2237372 w 2237372"/>
              <a:gd name="connsiteY6" fmla="*/ 1117600 h 4259181"/>
              <a:gd name="connsiteX7" fmla="*/ 1119772 w 2237372"/>
              <a:gd name="connsiteY7" fmla="*/ 2235200 h 4259181"/>
              <a:gd name="connsiteX8" fmla="*/ 348247 w 2237372"/>
              <a:gd name="connsiteY8" fmla="*/ 2235200 h 4259181"/>
              <a:gd name="connsiteX9" fmla="*/ 163818 w 2237372"/>
              <a:gd name="connsiteY9" fmla="*/ 2258973 h 4259181"/>
              <a:gd name="connsiteX10" fmla="*/ 45719 w 2237372"/>
              <a:gd name="connsiteY10" fmla="*/ 2537732 h 4259181"/>
              <a:gd name="connsiteX11" fmla="*/ 45719 w 2237372"/>
              <a:gd name="connsiteY11" fmla="*/ 2963181 h 4259181"/>
              <a:gd name="connsiteX12" fmla="*/ 45719 w 2237372"/>
              <a:gd name="connsiteY12" fmla="*/ 3012657 h 4259181"/>
              <a:gd name="connsiteX13" fmla="*/ 45719 w 2237372"/>
              <a:gd name="connsiteY13" fmla="*/ 4259181 h 4259181"/>
              <a:gd name="connsiteX14" fmla="*/ 0 w 2237372"/>
              <a:gd name="connsiteY14" fmla="*/ 4259181 h 4259181"/>
              <a:gd name="connsiteX15" fmla="*/ 0 w 2237372"/>
              <a:gd name="connsiteY15" fmla="*/ 2963181 h 4259181"/>
              <a:gd name="connsiteX16" fmla="*/ 2171 w 2237372"/>
              <a:gd name="connsiteY16" fmla="*/ 2963181 h 4259181"/>
              <a:gd name="connsiteX17" fmla="*/ 2171 w 2237372"/>
              <a:gd name="connsiteY17" fmla="*/ 2235199 h 4259181"/>
              <a:gd name="connsiteX18" fmla="*/ 2172 w 2237372"/>
              <a:gd name="connsiteY18" fmla="*/ 2235199 h 4259181"/>
              <a:gd name="connsiteX19" fmla="*/ 2172 w 2237372"/>
              <a:gd name="connsiteY19" fmla="*/ 1117600 h 4259181"/>
              <a:gd name="connsiteX20" fmla="*/ 1119772 w 2237372"/>
              <a:gd name="connsiteY20" fmla="*/ 0 h 4259181"/>
              <a:gd name="connsiteX0" fmla="*/ 1119772 w 2237372"/>
              <a:gd name="connsiteY0" fmla="*/ 210456 h 4259181"/>
              <a:gd name="connsiteX1" fmla="*/ 212628 w 2237372"/>
              <a:gd name="connsiteY1" fmla="*/ 1117600 h 4259181"/>
              <a:gd name="connsiteX2" fmla="*/ 1119772 w 2237372"/>
              <a:gd name="connsiteY2" fmla="*/ 2024744 h 4259181"/>
              <a:gd name="connsiteX3" fmla="*/ 1119772 w 2237372"/>
              <a:gd name="connsiteY3" fmla="*/ 210456 h 4259181"/>
              <a:gd name="connsiteX4" fmla="*/ 1119772 w 2237372"/>
              <a:gd name="connsiteY4" fmla="*/ 0 h 4259181"/>
              <a:gd name="connsiteX5" fmla="*/ 2237372 w 2237372"/>
              <a:gd name="connsiteY5" fmla="*/ 1117600 h 4259181"/>
              <a:gd name="connsiteX6" fmla="*/ 1119772 w 2237372"/>
              <a:gd name="connsiteY6" fmla="*/ 2235200 h 4259181"/>
              <a:gd name="connsiteX7" fmla="*/ 348247 w 2237372"/>
              <a:gd name="connsiteY7" fmla="*/ 2235200 h 4259181"/>
              <a:gd name="connsiteX8" fmla="*/ 163818 w 2237372"/>
              <a:gd name="connsiteY8" fmla="*/ 2258973 h 4259181"/>
              <a:gd name="connsiteX9" fmla="*/ 45719 w 2237372"/>
              <a:gd name="connsiteY9" fmla="*/ 2537732 h 4259181"/>
              <a:gd name="connsiteX10" fmla="*/ 45719 w 2237372"/>
              <a:gd name="connsiteY10" fmla="*/ 2963181 h 4259181"/>
              <a:gd name="connsiteX11" fmla="*/ 45719 w 2237372"/>
              <a:gd name="connsiteY11" fmla="*/ 3012657 h 4259181"/>
              <a:gd name="connsiteX12" fmla="*/ 45719 w 2237372"/>
              <a:gd name="connsiteY12" fmla="*/ 4259181 h 4259181"/>
              <a:gd name="connsiteX13" fmla="*/ 0 w 2237372"/>
              <a:gd name="connsiteY13" fmla="*/ 4259181 h 4259181"/>
              <a:gd name="connsiteX14" fmla="*/ 0 w 2237372"/>
              <a:gd name="connsiteY14" fmla="*/ 2963181 h 4259181"/>
              <a:gd name="connsiteX15" fmla="*/ 2171 w 2237372"/>
              <a:gd name="connsiteY15" fmla="*/ 2963181 h 4259181"/>
              <a:gd name="connsiteX16" fmla="*/ 2171 w 2237372"/>
              <a:gd name="connsiteY16" fmla="*/ 2235199 h 4259181"/>
              <a:gd name="connsiteX17" fmla="*/ 2172 w 2237372"/>
              <a:gd name="connsiteY17" fmla="*/ 2235199 h 4259181"/>
              <a:gd name="connsiteX18" fmla="*/ 2172 w 2237372"/>
              <a:gd name="connsiteY18" fmla="*/ 1117600 h 4259181"/>
              <a:gd name="connsiteX19" fmla="*/ 1119772 w 2237372"/>
              <a:gd name="connsiteY19" fmla="*/ 0 h 4259181"/>
              <a:gd name="connsiteX0" fmla="*/ 1119772 w 2237372"/>
              <a:gd name="connsiteY0" fmla="*/ 210456 h 4259181"/>
              <a:gd name="connsiteX1" fmla="*/ 1119772 w 2237372"/>
              <a:gd name="connsiteY1" fmla="*/ 2024744 h 4259181"/>
              <a:gd name="connsiteX2" fmla="*/ 1119772 w 2237372"/>
              <a:gd name="connsiteY2" fmla="*/ 210456 h 4259181"/>
              <a:gd name="connsiteX3" fmla="*/ 1119772 w 2237372"/>
              <a:gd name="connsiteY3" fmla="*/ 0 h 4259181"/>
              <a:gd name="connsiteX4" fmla="*/ 2237372 w 2237372"/>
              <a:gd name="connsiteY4" fmla="*/ 1117600 h 4259181"/>
              <a:gd name="connsiteX5" fmla="*/ 1119772 w 2237372"/>
              <a:gd name="connsiteY5" fmla="*/ 2235200 h 4259181"/>
              <a:gd name="connsiteX6" fmla="*/ 348247 w 2237372"/>
              <a:gd name="connsiteY6" fmla="*/ 2235200 h 4259181"/>
              <a:gd name="connsiteX7" fmla="*/ 163818 w 2237372"/>
              <a:gd name="connsiteY7" fmla="*/ 2258973 h 4259181"/>
              <a:gd name="connsiteX8" fmla="*/ 45719 w 2237372"/>
              <a:gd name="connsiteY8" fmla="*/ 2537732 h 4259181"/>
              <a:gd name="connsiteX9" fmla="*/ 45719 w 2237372"/>
              <a:gd name="connsiteY9" fmla="*/ 2963181 h 4259181"/>
              <a:gd name="connsiteX10" fmla="*/ 45719 w 2237372"/>
              <a:gd name="connsiteY10" fmla="*/ 3012657 h 4259181"/>
              <a:gd name="connsiteX11" fmla="*/ 45719 w 2237372"/>
              <a:gd name="connsiteY11" fmla="*/ 4259181 h 4259181"/>
              <a:gd name="connsiteX12" fmla="*/ 0 w 2237372"/>
              <a:gd name="connsiteY12" fmla="*/ 4259181 h 4259181"/>
              <a:gd name="connsiteX13" fmla="*/ 0 w 2237372"/>
              <a:gd name="connsiteY13" fmla="*/ 2963181 h 4259181"/>
              <a:gd name="connsiteX14" fmla="*/ 2171 w 2237372"/>
              <a:gd name="connsiteY14" fmla="*/ 2963181 h 4259181"/>
              <a:gd name="connsiteX15" fmla="*/ 2171 w 2237372"/>
              <a:gd name="connsiteY15" fmla="*/ 2235199 h 4259181"/>
              <a:gd name="connsiteX16" fmla="*/ 2172 w 2237372"/>
              <a:gd name="connsiteY16" fmla="*/ 2235199 h 4259181"/>
              <a:gd name="connsiteX17" fmla="*/ 2172 w 2237372"/>
              <a:gd name="connsiteY17" fmla="*/ 1117600 h 4259181"/>
              <a:gd name="connsiteX18" fmla="*/ 1119772 w 2237372"/>
              <a:gd name="connsiteY18" fmla="*/ 0 h 4259181"/>
              <a:gd name="connsiteX0" fmla="*/ 1119772 w 2237372"/>
              <a:gd name="connsiteY0" fmla="*/ 210456 h 4259181"/>
              <a:gd name="connsiteX1" fmla="*/ 1119772 w 2237372"/>
              <a:gd name="connsiteY1" fmla="*/ 2024744 h 4259181"/>
              <a:gd name="connsiteX2" fmla="*/ 1119772 w 2237372"/>
              <a:gd name="connsiteY2" fmla="*/ 210456 h 4259181"/>
              <a:gd name="connsiteX3" fmla="*/ 1119772 w 2237372"/>
              <a:gd name="connsiteY3" fmla="*/ 0 h 4259181"/>
              <a:gd name="connsiteX4" fmla="*/ 2237372 w 2237372"/>
              <a:gd name="connsiteY4" fmla="*/ 1117600 h 4259181"/>
              <a:gd name="connsiteX5" fmla="*/ 1119772 w 2237372"/>
              <a:gd name="connsiteY5" fmla="*/ 2235200 h 4259181"/>
              <a:gd name="connsiteX6" fmla="*/ 348247 w 2237372"/>
              <a:gd name="connsiteY6" fmla="*/ 2235200 h 4259181"/>
              <a:gd name="connsiteX7" fmla="*/ 163818 w 2237372"/>
              <a:gd name="connsiteY7" fmla="*/ 2258973 h 4259181"/>
              <a:gd name="connsiteX8" fmla="*/ 45719 w 2237372"/>
              <a:gd name="connsiteY8" fmla="*/ 2537732 h 4259181"/>
              <a:gd name="connsiteX9" fmla="*/ 45719 w 2237372"/>
              <a:gd name="connsiteY9" fmla="*/ 2963181 h 4259181"/>
              <a:gd name="connsiteX10" fmla="*/ 45719 w 2237372"/>
              <a:gd name="connsiteY10" fmla="*/ 3012657 h 4259181"/>
              <a:gd name="connsiteX11" fmla="*/ 45719 w 2237372"/>
              <a:gd name="connsiteY11" fmla="*/ 4259181 h 4259181"/>
              <a:gd name="connsiteX12" fmla="*/ 0 w 2237372"/>
              <a:gd name="connsiteY12" fmla="*/ 4259181 h 4259181"/>
              <a:gd name="connsiteX13" fmla="*/ 0 w 2237372"/>
              <a:gd name="connsiteY13" fmla="*/ 2963181 h 4259181"/>
              <a:gd name="connsiteX14" fmla="*/ 2171 w 2237372"/>
              <a:gd name="connsiteY14" fmla="*/ 2963181 h 4259181"/>
              <a:gd name="connsiteX15" fmla="*/ 2171 w 2237372"/>
              <a:gd name="connsiteY15" fmla="*/ 2235199 h 4259181"/>
              <a:gd name="connsiteX16" fmla="*/ 2172 w 2237372"/>
              <a:gd name="connsiteY16" fmla="*/ 2235199 h 4259181"/>
              <a:gd name="connsiteX17" fmla="*/ 2172 w 2237372"/>
              <a:gd name="connsiteY17" fmla="*/ 1117600 h 4259181"/>
              <a:gd name="connsiteX18" fmla="*/ 1119772 w 2237372"/>
              <a:gd name="connsiteY18" fmla="*/ 0 h 4259181"/>
              <a:gd name="connsiteX0" fmla="*/ 1119772 w 2237372"/>
              <a:gd name="connsiteY0" fmla="*/ 210456 h 4259181"/>
              <a:gd name="connsiteX1" fmla="*/ 1119772 w 2237372"/>
              <a:gd name="connsiteY1" fmla="*/ 2024744 h 4259181"/>
              <a:gd name="connsiteX2" fmla="*/ 1119772 w 2237372"/>
              <a:gd name="connsiteY2" fmla="*/ 210456 h 4259181"/>
              <a:gd name="connsiteX3" fmla="*/ 1119772 w 2237372"/>
              <a:gd name="connsiteY3" fmla="*/ 0 h 4259181"/>
              <a:gd name="connsiteX4" fmla="*/ 2237372 w 2237372"/>
              <a:gd name="connsiteY4" fmla="*/ 1117600 h 4259181"/>
              <a:gd name="connsiteX5" fmla="*/ 1119772 w 2237372"/>
              <a:gd name="connsiteY5" fmla="*/ 2235200 h 4259181"/>
              <a:gd name="connsiteX6" fmla="*/ 348247 w 2237372"/>
              <a:gd name="connsiteY6" fmla="*/ 2235200 h 4259181"/>
              <a:gd name="connsiteX7" fmla="*/ 45719 w 2237372"/>
              <a:gd name="connsiteY7" fmla="*/ 2537732 h 4259181"/>
              <a:gd name="connsiteX8" fmla="*/ 45719 w 2237372"/>
              <a:gd name="connsiteY8" fmla="*/ 2963181 h 4259181"/>
              <a:gd name="connsiteX9" fmla="*/ 45719 w 2237372"/>
              <a:gd name="connsiteY9" fmla="*/ 3012657 h 4259181"/>
              <a:gd name="connsiteX10" fmla="*/ 45719 w 2237372"/>
              <a:gd name="connsiteY10" fmla="*/ 4259181 h 4259181"/>
              <a:gd name="connsiteX11" fmla="*/ 0 w 2237372"/>
              <a:gd name="connsiteY11" fmla="*/ 4259181 h 4259181"/>
              <a:gd name="connsiteX12" fmla="*/ 0 w 2237372"/>
              <a:gd name="connsiteY12" fmla="*/ 2963181 h 4259181"/>
              <a:gd name="connsiteX13" fmla="*/ 2171 w 2237372"/>
              <a:gd name="connsiteY13" fmla="*/ 2963181 h 4259181"/>
              <a:gd name="connsiteX14" fmla="*/ 2171 w 2237372"/>
              <a:gd name="connsiteY14" fmla="*/ 2235199 h 4259181"/>
              <a:gd name="connsiteX15" fmla="*/ 2172 w 2237372"/>
              <a:gd name="connsiteY15" fmla="*/ 2235199 h 4259181"/>
              <a:gd name="connsiteX16" fmla="*/ 2172 w 2237372"/>
              <a:gd name="connsiteY16" fmla="*/ 1117600 h 4259181"/>
              <a:gd name="connsiteX17" fmla="*/ 1119772 w 2237372"/>
              <a:gd name="connsiteY17" fmla="*/ 0 h 4259181"/>
              <a:gd name="connsiteX0" fmla="*/ 1119772 w 2237372"/>
              <a:gd name="connsiteY0" fmla="*/ 210456 h 4259181"/>
              <a:gd name="connsiteX1" fmla="*/ 1119772 w 2237372"/>
              <a:gd name="connsiteY1" fmla="*/ 2024744 h 4259181"/>
              <a:gd name="connsiteX2" fmla="*/ 1119772 w 2237372"/>
              <a:gd name="connsiteY2" fmla="*/ 210456 h 4259181"/>
              <a:gd name="connsiteX3" fmla="*/ 1119772 w 2237372"/>
              <a:gd name="connsiteY3" fmla="*/ 0 h 4259181"/>
              <a:gd name="connsiteX4" fmla="*/ 2237372 w 2237372"/>
              <a:gd name="connsiteY4" fmla="*/ 1117600 h 4259181"/>
              <a:gd name="connsiteX5" fmla="*/ 1119772 w 2237372"/>
              <a:gd name="connsiteY5" fmla="*/ 2235200 h 4259181"/>
              <a:gd name="connsiteX6" fmla="*/ 45719 w 2237372"/>
              <a:gd name="connsiteY6" fmla="*/ 2537732 h 4259181"/>
              <a:gd name="connsiteX7" fmla="*/ 45719 w 2237372"/>
              <a:gd name="connsiteY7" fmla="*/ 2963181 h 4259181"/>
              <a:gd name="connsiteX8" fmla="*/ 45719 w 2237372"/>
              <a:gd name="connsiteY8" fmla="*/ 3012657 h 4259181"/>
              <a:gd name="connsiteX9" fmla="*/ 45719 w 2237372"/>
              <a:gd name="connsiteY9" fmla="*/ 4259181 h 4259181"/>
              <a:gd name="connsiteX10" fmla="*/ 0 w 2237372"/>
              <a:gd name="connsiteY10" fmla="*/ 4259181 h 4259181"/>
              <a:gd name="connsiteX11" fmla="*/ 0 w 2237372"/>
              <a:gd name="connsiteY11" fmla="*/ 2963181 h 4259181"/>
              <a:gd name="connsiteX12" fmla="*/ 2171 w 2237372"/>
              <a:gd name="connsiteY12" fmla="*/ 2963181 h 4259181"/>
              <a:gd name="connsiteX13" fmla="*/ 2171 w 2237372"/>
              <a:gd name="connsiteY13" fmla="*/ 2235199 h 4259181"/>
              <a:gd name="connsiteX14" fmla="*/ 2172 w 2237372"/>
              <a:gd name="connsiteY14" fmla="*/ 2235199 h 4259181"/>
              <a:gd name="connsiteX15" fmla="*/ 2172 w 2237372"/>
              <a:gd name="connsiteY15" fmla="*/ 1117600 h 4259181"/>
              <a:gd name="connsiteX16" fmla="*/ 1119772 w 2237372"/>
              <a:gd name="connsiteY16" fmla="*/ 0 h 4259181"/>
              <a:gd name="connsiteX0" fmla="*/ 1119772 w 2237372"/>
              <a:gd name="connsiteY0" fmla="*/ 0 h 4259181"/>
              <a:gd name="connsiteX1" fmla="*/ 2237372 w 2237372"/>
              <a:gd name="connsiteY1" fmla="*/ 1117600 h 4259181"/>
              <a:gd name="connsiteX2" fmla="*/ 1119772 w 2237372"/>
              <a:gd name="connsiteY2" fmla="*/ 2235200 h 4259181"/>
              <a:gd name="connsiteX3" fmla="*/ 45719 w 2237372"/>
              <a:gd name="connsiteY3" fmla="*/ 2537732 h 4259181"/>
              <a:gd name="connsiteX4" fmla="*/ 45719 w 2237372"/>
              <a:gd name="connsiteY4" fmla="*/ 2963181 h 4259181"/>
              <a:gd name="connsiteX5" fmla="*/ 45719 w 2237372"/>
              <a:gd name="connsiteY5" fmla="*/ 3012657 h 4259181"/>
              <a:gd name="connsiteX6" fmla="*/ 45719 w 2237372"/>
              <a:gd name="connsiteY6" fmla="*/ 4259181 h 4259181"/>
              <a:gd name="connsiteX7" fmla="*/ 0 w 2237372"/>
              <a:gd name="connsiteY7" fmla="*/ 4259181 h 4259181"/>
              <a:gd name="connsiteX8" fmla="*/ 0 w 2237372"/>
              <a:gd name="connsiteY8" fmla="*/ 2963181 h 4259181"/>
              <a:gd name="connsiteX9" fmla="*/ 2171 w 2237372"/>
              <a:gd name="connsiteY9" fmla="*/ 2963181 h 4259181"/>
              <a:gd name="connsiteX10" fmla="*/ 2171 w 2237372"/>
              <a:gd name="connsiteY10" fmla="*/ 2235199 h 4259181"/>
              <a:gd name="connsiteX11" fmla="*/ 2172 w 2237372"/>
              <a:gd name="connsiteY11" fmla="*/ 2235199 h 4259181"/>
              <a:gd name="connsiteX12" fmla="*/ 2172 w 2237372"/>
              <a:gd name="connsiteY12" fmla="*/ 1117600 h 4259181"/>
              <a:gd name="connsiteX13" fmla="*/ 1119772 w 2237372"/>
              <a:gd name="connsiteY13" fmla="*/ 0 h 4259181"/>
              <a:gd name="connsiteX0" fmla="*/ 1119772 w 1272172"/>
              <a:gd name="connsiteY0" fmla="*/ 19 h 4259200"/>
              <a:gd name="connsiteX1" fmla="*/ 279984 w 1272172"/>
              <a:gd name="connsiteY1" fmla="*/ 1096322 h 4259200"/>
              <a:gd name="connsiteX2" fmla="*/ 1119772 w 1272172"/>
              <a:gd name="connsiteY2" fmla="*/ 2235219 h 4259200"/>
              <a:gd name="connsiteX3" fmla="*/ 45719 w 1272172"/>
              <a:gd name="connsiteY3" fmla="*/ 2537751 h 4259200"/>
              <a:gd name="connsiteX4" fmla="*/ 45719 w 1272172"/>
              <a:gd name="connsiteY4" fmla="*/ 2963200 h 4259200"/>
              <a:gd name="connsiteX5" fmla="*/ 45719 w 1272172"/>
              <a:gd name="connsiteY5" fmla="*/ 3012676 h 4259200"/>
              <a:gd name="connsiteX6" fmla="*/ 45719 w 1272172"/>
              <a:gd name="connsiteY6" fmla="*/ 4259200 h 4259200"/>
              <a:gd name="connsiteX7" fmla="*/ 0 w 1272172"/>
              <a:gd name="connsiteY7" fmla="*/ 4259200 h 4259200"/>
              <a:gd name="connsiteX8" fmla="*/ 0 w 1272172"/>
              <a:gd name="connsiteY8" fmla="*/ 2963200 h 4259200"/>
              <a:gd name="connsiteX9" fmla="*/ 2171 w 1272172"/>
              <a:gd name="connsiteY9" fmla="*/ 2963200 h 4259200"/>
              <a:gd name="connsiteX10" fmla="*/ 2171 w 1272172"/>
              <a:gd name="connsiteY10" fmla="*/ 2235218 h 4259200"/>
              <a:gd name="connsiteX11" fmla="*/ 2172 w 1272172"/>
              <a:gd name="connsiteY11" fmla="*/ 2235218 h 4259200"/>
              <a:gd name="connsiteX12" fmla="*/ 2172 w 1272172"/>
              <a:gd name="connsiteY12" fmla="*/ 1117619 h 4259200"/>
              <a:gd name="connsiteX13" fmla="*/ 1119772 w 1272172"/>
              <a:gd name="connsiteY13" fmla="*/ 19 h 4259200"/>
              <a:gd name="connsiteX0" fmla="*/ 1119772 w 1256764"/>
              <a:gd name="connsiteY0" fmla="*/ 0 h 4259181"/>
              <a:gd name="connsiteX1" fmla="*/ 1119772 w 1256764"/>
              <a:gd name="connsiteY1" fmla="*/ 2235200 h 4259181"/>
              <a:gd name="connsiteX2" fmla="*/ 45719 w 1256764"/>
              <a:gd name="connsiteY2" fmla="*/ 2537732 h 4259181"/>
              <a:gd name="connsiteX3" fmla="*/ 45719 w 1256764"/>
              <a:gd name="connsiteY3" fmla="*/ 2963181 h 4259181"/>
              <a:gd name="connsiteX4" fmla="*/ 45719 w 1256764"/>
              <a:gd name="connsiteY4" fmla="*/ 3012657 h 4259181"/>
              <a:gd name="connsiteX5" fmla="*/ 45719 w 1256764"/>
              <a:gd name="connsiteY5" fmla="*/ 4259181 h 4259181"/>
              <a:gd name="connsiteX6" fmla="*/ 0 w 1256764"/>
              <a:gd name="connsiteY6" fmla="*/ 4259181 h 4259181"/>
              <a:gd name="connsiteX7" fmla="*/ 0 w 1256764"/>
              <a:gd name="connsiteY7" fmla="*/ 2963181 h 4259181"/>
              <a:gd name="connsiteX8" fmla="*/ 2171 w 1256764"/>
              <a:gd name="connsiteY8" fmla="*/ 2963181 h 4259181"/>
              <a:gd name="connsiteX9" fmla="*/ 2171 w 1256764"/>
              <a:gd name="connsiteY9" fmla="*/ 2235199 h 4259181"/>
              <a:gd name="connsiteX10" fmla="*/ 2172 w 1256764"/>
              <a:gd name="connsiteY10" fmla="*/ 2235199 h 4259181"/>
              <a:gd name="connsiteX11" fmla="*/ 2172 w 1256764"/>
              <a:gd name="connsiteY11" fmla="*/ 1117600 h 4259181"/>
              <a:gd name="connsiteX12" fmla="*/ 1119772 w 1256764"/>
              <a:gd name="connsiteY12" fmla="*/ 0 h 4259181"/>
              <a:gd name="connsiteX0" fmla="*/ 1119772 w 1119815"/>
              <a:gd name="connsiteY0" fmla="*/ 0 h 4259181"/>
              <a:gd name="connsiteX1" fmla="*/ 45719 w 1119815"/>
              <a:gd name="connsiteY1" fmla="*/ 2537732 h 4259181"/>
              <a:gd name="connsiteX2" fmla="*/ 45719 w 1119815"/>
              <a:gd name="connsiteY2" fmla="*/ 2963181 h 4259181"/>
              <a:gd name="connsiteX3" fmla="*/ 45719 w 1119815"/>
              <a:gd name="connsiteY3" fmla="*/ 3012657 h 4259181"/>
              <a:gd name="connsiteX4" fmla="*/ 45719 w 1119815"/>
              <a:gd name="connsiteY4" fmla="*/ 4259181 h 4259181"/>
              <a:gd name="connsiteX5" fmla="*/ 0 w 1119815"/>
              <a:gd name="connsiteY5" fmla="*/ 4259181 h 4259181"/>
              <a:gd name="connsiteX6" fmla="*/ 0 w 1119815"/>
              <a:gd name="connsiteY6" fmla="*/ 2963181 h 4259181"/>
              <a:gd name="connsiteX7" fmla="*/ 2171 w 1119815"/>
              <a:gd name="connsiteY7" fmla="*/ 2963181 h 4259181"/>
              <a:gd name="connsiteX8" fmla="*/ 2171 w 1119815"/>
              <a:gd name="connsiteY8" fmla="*/ 2235199 h 4259181"/>
              <a:gd name="connsiteX9" fmla="*/ 2172 w 1119815"/>
              <a:gd name="connsiteY9" fmla="*/ 2235199 h 4259181"/>
              <a:gd name="connsiteX10" fmla="*/ 2172 w 1119815"/>
              <a:gd name="connsiteY10" fmla="*/ 1117600 h 4259181"/>
              <a:gd name="connsiteX11" fmla="*/ 1119772 w 1119815"/>
              <a:gd name="connsiteY11" fmla="*/ 0 h 4259181"/>
              <a:gd name="connsiteX0" fmla="*/ 2172 w 45719"/>
              <a:gd name="connsiteY0" fmla="*/ 0 h 3141581"/>
              <a:gd name="connsiteX1" fmla="*/ 45719 w 45719"/>
              <a:gd name="connsiteY1" fmla="*/ 1420132 h 3141581"/>
              <a:gd name="connsiteX2" fmla="*/ 45719 w 45719"/>
              <a:gd name="connsiteY2" fmla="*/ 1845581 h 3141581"/>
              <a:gd name="connsiteX3" fmla="*/ 45719 w 45719"/>
              <a:gd name="connsiteY3" fmla="*/ 1895057 h 3141581"/>
              <a:gd name="connsiteX4" fmla="*/ 45719 w 45719"/>
              <a:gd name="connsiteY4" fmla="*/ 3141581 h 3141581"/>
              <a:gd name="connsiteX5" fmla="*/ 0 w 45719"/>
              <a:gd name="connsiteY5" fmla="*/ 3141581 h 3141581"/>
              <a:gd name="connsiteX6" fmla="*/ 0 w 45719"/>
              <a:gd name="connsiteY6" fmla="*/ 1845581 h 3141581"/>
              <a:gd name="connsiteX7" fmla="*/ 2171 w 45719"/>
              <a:gd name="connsiteY7" fmla="*/ 1845581 h 3141581"/>
              <a:gd name="connsiteX8" fmla="*/ 2171 w 45719"/>
              <a:gd name="connsiteY8" fmla="*/ 1117599 h 3141581"/>
              <a:gd name="connsiteX9" fmla="*/ 2172 w 45719"/>
              <a:gd name="connsiteY9" fmla="*/ 1117599 h 3141581"/>
              <a:gd name="connsiteX10" fmla="*/ 2172 w 45719"/>
              <a:gd name="connsiteY10" fmla="*/ 0 h 3141581"/>
              <a:gd name="connsiteX0" fmla="*/ 2172 w 45719"/>
              <a:gd name="connsiteY0" fmla="*/ 0 h 2023982"/>
              <a:gd name="connsiteX1" fmla="*/ 45719 w 45719"/>
              <a:gd name="connsiteY1" fmla="*/ 302533 h 2023982"/>
              <a:gd name="connsiteX2" fmla="*/ 45719 w 45719"/>
              <a:gd name="connsiteY2" fmla="*/ 727982 h 2023982"/>
              <a:gd name="connsiteX3" fmla="*/ 45719 w 45719"/>
              <a:gd name="connsiteY3" fmla="*/ 777458 h 2023982"/>
              <a:gd name="connsiteX4" fmla="*/ 45719 w 45719"/>
              <a:gd name="connsiteY4" fmla="*/ 2023982 h 2023982"/>
              <a:gd name="connsiteX5" fmla="*/ 0 w 45719"/>
              <a:gd name="connsiteY5" fmla="*/ 2023982 h 2023982"/>
              <a:gd name="connsiteX6" fmla="*/ 0 w 45719"/>
              <a:gd name="connsiteY6" fmla="*/ 727982 h 2023982"/>
              <a:gd name="connsiteX7" fmla="*/ 2171 w 45719"/>
              <a:gd name="connsiteY7" fmla="*/ 727982 h 2023982"/>
              <a:gd name="connsiteX8" fmla="*/ 2171 w 45719"/>
              <a:gd name="connsiteY8" fmla="*/ 0 h 2023982"/>
              <a:gd name="connsiteX9" fmla="*/ 2172 w 45719"/>
              <a:gd name="connsiteY9" fmla="*/ 0 h 2023982"/>
              <a:gd name="connsiteX0" fmla="*/ 2172 w 50481"/>
              <a:gd name="connsiteY0" fmla="*/ 0 h 2023982"/>
              <a:gd name="connsiteX1" fmla="*/ 50481 w 50481"/>
              <a:gd name="connsiteY1" fmla="*/ 2860 h 2023982"/>
              <a:gd name="connsiteX2" fmla="*/ 45719 w 50481"/>
              <a:gd name="connsiteY2" fmla="*/ 727982 h 2023982"/>
              <a:gd name="connsiteX3" fmla="*/ 45719 w 50481"/>
              <a:gd name="connsiteY3" fmla="*/ 777458 h 2023982"/>
              <a:gd name="connsiteX4" fmla="*/ 45719 w 50481"/>
              <a:gd name="connsiteY4" fmla="*/ 2023982 h 2023982"/>
              <a:gd name="connsiteX5" fmla="*/ 0 w 50481"/>
              <a:gd name="connsiteY5" fmla="*/ 2023982 h 2023982"/>
              <a:gd name="connsiteX6" fmla="*/ 0 w 50481"/>
              <a:gd name="connsiteY6" fmla="*/ 727982 h 2023982"/>
              <a:gd name="connsiteX7" fmla="*/ 2171 w 50481"/>
              <a:gd name="connsiteY7" fmla="*/ 727982 h 2023982"/>
              <a:gd name="connsiteX8" fmla="*/ 2171 w 50481"/>
              <a:gd name="connsiteY8" fmla="*/ 0 h 2023982"/>
              <a:gd name="connsiteX9" fmla="*/ 2172 w 50481"/>
              <a:gd name="connsiteY9" fmla="*/ 0 h 2023982"/>
              <a:gd name="connsiteX0" fmla="*/ 0 w 69742"/>
              <a:gd name="connsiteY0" fmla="*/ 3042 h 2023982"/>
              <a:gd name="connsiteX1" fmla="*/ 69742 w 69742"/>
              <a:gd name="connsiteY1" fmla="*/ 2860 h 2023982"/>
              <a:gd name="connsiteX2" fmla="*/ 64980 w 69742"/>
              <a:gd name="connsiteY2" fmla="*/ 727982 h 2023982"/>
              <a:gd name="connsiteX3" fmla="*/ 64980 w 69742"/>
              <a:gd name="connsiteY3" fmla="*/ 777458 h 2023982"/>
              <a:gd name="connsiteX4" fmla="*/ 64980 w 69742"/>
              <a:gd name="connsiteY4" fmla="*/ 2023982 h 2023982"/>
              <a:gd name="connsiteX5" fmla="*/ 19261 w 69742"/>
              <a:gd name="connsiteY5" fmla="*/ 2023982 h 2023982"/>
              <a:gd name="connsiteX6" fmla="*/ 19261 w 69742"/>
              <a:gd name="connsiteY6" fmla="*/ 727982 h 2023982"/>
              <a:gd name="connsiteX7" fmla="*/ 21432 w 69742"/>
              <a:gd name="connsiteY7" fmla="*/ 727982 h 2023982"/>
              <a:gd name="connsiteX8" fmla="*/ 21432 w 69742"/>
              <a:gd name="connsiteY8" fmla="*/ 0 h 2023982"/>
              <a:gd name="connsiteX9" fmla="*/ 0 w 69742"/>
              <a:gd name="connsiteY9" fmla="*/ 3042 h 2023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9742" h="2023982">
                <a:moveTo>
                  <a:pt x="0" y="3042"/>
                </a:moveTo>
                <a:lnTo>
                  <a:pt x="69742" y="2860"/>
                </a:lnTo>
                <a:cubicBezTo>
                  <a:pt x="68155" y="244567"/>
                  <a:pt x="66567" y="486275"/>
                  <a:pt x="64980" y="727982"/>
                </a:cubicBezTo>
                <a:lnTo>
                  <a:pt x="64980" y="777458"/>
                </a:lnTo>
                <a:lnTo>
                  <a:pt x="64980" y="2023982"/>
                </a:lnTo>
                <a:lnTo>
                  <a:pt x="19261" y="2023982"/>
                </a:lnTo>
                <a:lnTo>
                  <a:pt x="19261" y="727982"/>
                </a:lnTo>
                <a:lnTo>
                  <a:pt x="21432" y="727982"/>
                </a:lnTo>
                <a:lnTo>
                  <a:pt x="21432" y="0"/>
                </a:lnTo>
                <a:lnTo>
                  <a:pt x="0" y="304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292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77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FCD36BE-7FE2-C854-06FF-B46A3ECED9A9}"/>
              </a:ext>
            </a:extLst>
          </p:cNvPr>
          <p:cNvSpPr/>
          <p:nvPr/>
        </p:nvSpPr>
        <p:spPr>
          <a:xfrm>
            <a:off x="238125" y="190500"/>
            <a:ext cx="11715750" cy="6477000"/>
          </a:xfrm>
          <a:prstGeom prst="rect">
            <a:avLst/>
          </a:prstGeom>
          <a:solidFill>
            <a:srgbClr val="F7F6F1"/>
          </a:solidFill>
          <a:ln>
            <a:noFill/>
          </a:ln>
          <a:effectLst>
            <a:outerShdw blurRad="228600" dist="787400" dir="5400000" sx="90000" sy="9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algn="ctr" latinLnBrk="0">
              <a:defRPr/>
            </a:pPr>
            <a:endParaRPr lang="ko-KR" altLang="en-US" dirty="0">
              <a:solidFill>
                <a:prstClr val="white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E8DDF30-DDA2-448E-DB53-9278F66FA749}"/>
              </a:ext>
            </a:extLst>
          </p:cNvPr>
          <p:cNvSpPr/>
          <p:nvPr/>
        </p:nvSpPr>
        <p:spPr>
          <a:xfrm>
            <a:off x="238125" y="190500"/>
            <a:ext cx="11715750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algn="ctr" latinLnBrk="0">
              <a:defRPr/>
            </a:pPr>
            <a:r>
              <a:rPr lang="en-US" altLang="ko-KR" sz="2400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marL="182563" algn="ctr" latinLnBrk="0"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Introducing how the development of EAFC was done.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F8DC0B5-D921-BA1E-C540-8734835D3D38}"/>
              </a:ext>
            </a:extLst>
          </p:cNvPr>
          <p:cNvSpPr/>
          <p:nvPr/>
        </p:nvSpPr>
        <p:spPr>
          <a:xfrm>
            <a:off x="1075118" y="2041391"/>
            <a:ext cx="5400000" cy="39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46.7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A090F542-7E1D-CE0F-FCA1-B7BB98F90FB6}"/>
              </a:ext>
            </a:extLst>
          </p:cNvPr>
          <p:cNvSpPr/>
          <p:nvPr/>
        </p:nvSpPr>
        <p:spPr>
          <a:xfrm>
            <a:off x="1075120" y="2041391"/>
            <a:ext cx="2525330" cy="3937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prstClr val="white"/>
                </a:solidFill>
                <a:latin typeface="G마켓 산스 Medium" pitchFamily="50" charset="-127"/>
                <a:ea typeface="G마켓 산스 Medium" pitchFamily="50" charset="-127"/>
              </a:rPr>
              <a:t>명세서 작성에 대한 현재 진행도</a:t>
            </a:r>
            <a:endParaRPr lang="ko-KR" altLang="en-US" sz="1200" b="1" dirty="0">
              <a:solidFill>
                <a:prstClr val="white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242B9C9-E485-B789-951D-3C01465E8BF1}"/>
              </a:ext>
            </a:extLst>
          </p:cNvPr>
          <p:cNvSpPr/>
          <p:nvPr/>
        </p:nvSpPr>
        <p:spPr>
          <a:xfrm>
            <a:off x="1075120" y="2579118"/>
            <a:ext cx="5400000" cy="39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58.9%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F0C10515-791E-7B58-F6C7-ABE961E717EB}"/>
              </a:ext>
            </a:extLst>
          </p:cNvPr>
          <p:cNvSpPr/>
          <p:nvPr/>
        </p:nvSpPr>
        <p:spPr>
          <a:xfrm>
            <a:off x="1075120" y="2579118"/>
            <a:ext cx="3178800" cy="393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prstClr val="white"/>
                </a:solidFill>
                <a:latin typeface="G마켓 산스 Medium" pitchFamily="50" charset="-127"/>
                <a:ea typeface="G마켓 산스 Medium" pitchFamily="50" charset="-127"/>
              </a:rPr>
              <a:t>최대 요구치</a:t>
            </a:r>
            <a:endParaRPr lang="ko-KR" altLang="en-US" sz="1200" b="1" dirty="0">
              <a:solidFill>
                <a:prstClr val="white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DCA0DD57-61A5-8756-F69F-B710B7B13F19}"/>
              </a:ext>
            </a:extLst>
          </p:cNvPr>
          <p:cNvCxnSpPr/>
          <p:nvPr/>
        </p:nvCxnSpPr>
        <p:spPr>
          <a:xfrm>
            <a:off x="2006060" y="3356913"/>
            <a:ext cx="2669060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4721D00-1C7E-1732-D3CD-124985B2AB15}"/>
              </a:ext>
            </a:extLst>
          </p:cNvPr>
          <p:cNvSpPr/>
          <p:nvPr/>
        </p:nvSpPr>
        <p:spPr>
          <a:xfrm>
            <a:off x="1179869" y="3233802"/>
            <a:ext cx="8467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CONTENT</a:t>
            </a:r>
            <a:endParaRPr lang="ko-KR" altLang="en-US" sz="1100" dirty="0">
              <a:solidFill>
                <a:prstClr val="white">
                  <a:lumMod val="50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87560832-29E9-36B3-C0D3-20636933D059}"/>
              </a:ext>
            </a:extLst>
          </p:cNvPr>
          <p:cNvSpPr/>
          <p:nvPr/>
        </p:nvSpPr>
        <p:spPr>
          <a:xfrm>
            <a:off x="7076141" y="2041391"/>
            <a:ext cx="3950459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44546A">
                    <a:lumMod val="75000"/>
                  </a:srgbClr>
                </a:solidFill>
                <a:latin typeface="G마켓 산스 Medium" pitchFamily="50" charset="-127"/>
                <a:ea typeface="G마켓 산스 Medium" pitchFamily="50" charset="-127"/>
              </a:rPr>
              <a:t>API </a:t>
            </a:r>
            <a:r>
              <a:rPr lang="ko-KR" altLang="en-US" sz="1400" b="1" dirty="0" smtClean="0">
                <a:solidFill>
                  <a:srgbClr val="44546A">
                    <a:lumMod val="75000"/>
                  </a:srgbClr>
                </a:solidFill>
                <a:latin typeface="G마켓 산스 Medium" pitchFamily="50" charset="-127"/>
                <a:ea typeface="G마켓 산스 Medium" pitchFamily="50" charset="-127"/>
              </a:rPr>
              <a:t>명세서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API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명세서 작성에 대한 내용입니다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작성을 하던 도중 필요하거나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, </a:t>
            </a: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또 다른 기능을 탑재할 수 있기에 현재 상황을 파악하기 위해 </a:t>
            </a:r>
            <a:r>
              <a:rPr lang="ko-KR" altLang="en-US" sz="10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퍼센테이지로</a:t>
            </a: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 나타냈습니다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아래는 명세서 작성 파일입니다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  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E1E8199-9AEC-18CF-4EDD-6B8B5CC7E624}"/>
              </a:ext>
            </a:extLst>
          </p:cNvPr>
          <p:cNvSpPr/>
          <p:nvPr/>
        </p:nvSpPr>
        <p:spPr>
          <a:xfrm>
            <a:off x="1075118" y="4164890"/>
            <a:ext cx="5400000" cy="39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70.0%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833F1EB4-3572-5565-B8B4-B09F23E78CCE}"/>
              </a:ext>
            </a:extLst>
          </p:cNvPr>
          <p:cNvSpPr/>
          <p:nvPr/>
        </p:nvSpPr>
        <p:spPr>
          <a:xfrm>
            <a:off x="1075120" y="4164890"/>
            <a:ext cx="3954080" cy="3937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prstClr val="white"/>
                </a:solidFill>
                <a:latin typeface="G마켓 산스 Medium" pitchFamily="50" charset="-127"/>
                <a:ea typeface="G마켓 산스 Medium" pitchFamily="50" charset="-127"/>
              </a:rPr>
              <a:t>명세서 작성에 대한 현재 </a:t>
            </a:r>
            <a:r>
              <a:rPr lang="ko-KR" altLang="en-US" sz="1000" b="1" dirty="0" smtClean="0">
                <a:solidFill>
                  <a:prstClr val="white"/>
                </a:solidFill>
                <a:latin typeface="G마켓 산스 Medium" pitchFamily="50" charset="-127"/>
                <a:ea typeface="G마켓 산스 Medium" pitchFamily="50" charset="-127"/>
              </a:rPr>
              <a:t>진행도</a:t>
            </a:r>
            <a:endParaRPr lang="ko-KR" altLang="en-US" sz="1200" b="1" dirty="0">
              <a:solidFill>
                <a:prstClr val="white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12ABBC5-6132-8D35-CF76-14F3142AD1CA}"/>
              </a:ext>
            </a:extLst>
          </p:cNvPr>
          <p:cNvSpPr/>
          <p:nvPr/>
        </p:nvSpPr>
        <p:spPr>
          <a:xfrm>
            <a:off x="1075120" y="4702617"/>
            <a:ext cx="5400000" cy="39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70.0%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3FAD6BC6-F020-29E3-5E5F-840C70B5571A}"/>
              </a:ext>
            </a:extLst>
          </p:cNvPr>
          <p:cNvSpPr/>
          <p:nvPr/>
        </p:nvSpPr>
        <p:spPr>
          <a:xfrm>
            <a:off x="1075120" y="4702617"/>
            <a:ext cx="3954080" cy="393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prstClr val="white"/>
                </a:solidFill>
                <a:latin typeface="G마켓 산스 Medium" pitchFamily="50" charset="-127"/>
                <a:ea typeface="G마켓 산스 Medium" pitchFamily="50" charset="-127"/>
              </a:rPr>
              <a:t>최대 요구치</a:t>
            </a:r>
            <a:endParaRPr lang="ko-KR" altLang="en-US" sz="1200" b="1" dirty="0">
              <a:solidFill>
                <a:prstClr val="white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F0D87189-59B6-ECB2-CE26-6CD5582B0270}"/>
              </a:ext>
            </a:extLst>
          </p:cNvPr>
          <p:cNvCxnSpPr/>
          <p:nvPr/>
        </p:nvCxnSpPr>
        <p:spPr>
          <a:xfrm>
            <a:off x="2006060" y="5480412"/>
            <a:ext cx="2669060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E7DDF8F2-A2A4-E4A9-9D50-0B87BF56C622}"/>
              </a:ext>
            </a:extLst>
          </p:cNvPr>
          <p:cNvSpPr/>
          <p:nvPr/>
        </p:nvSpPr>
        <p:spPr>
          <a:xfrm>
            <a:off x="1179869" y="5357301"/>
            <a:ext cx="8467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CONTENT</a:t>
            </a:r>
            <a:endParaRPr lang="ko-KR" altLang="en-US" sz="1100" dirty="0">
              <a:solidFill>
                <a:prstClr val="white">
                  <a:lumMod val="50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52A6BBCF-A64F-E2A8-B151-44AB1C4BEE8D}"/>
              </a:ext>
            </a:extLst>
          </p:cNvPr>
          <p:cNvSpPr/>
          <p:nvPr/>
        </p:nvSpPr>
        <p:spPr>
          <a:xfrm>
            <a:off x="7076141" y="4164890"/>
            <a:ext cx="3950459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44546A">
                    <a:lumMod val="75000"/>
                  </a:srgbClr>
                </a:solidFill>
                <a:latin typeface="G마켓 산스 Medium" pitchFamily="50" charset="-127"/>
                <a:ea typeface="G마켓 산스 Medium" pitchFamily="50" charset="-127"/>
              </a:rPr>
              <a:t>DB </a:t>
            </a:r>
            <a:r>
              <a:rPr lang="ko-KR" altLang="en-US" sz="1400" b="1" dirty="0" smtClean="0">
                <a:solidFill>
                  <a:srgbClr val="44546A">
                    <a:lumMod val="75000"/>
                  </a:srgbClr>
                </a:solidFill>
                <a:latin typeface="G마켓 산스 Medium" pitchFamily="50" charset="-127"/>
                <a:ea typeface="G마켓 산스 Medium" pitchFamily="50" charset="-127"/>
              </a:rPr>
              <a:t>명세서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DB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명세서 작성에 대한 내용입니다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  <a:b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</a:b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작성을 하던 도중 필요하거나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,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또 다른 기능을 탑재할 수 있기에 현재 상황을 파악하기 위해 </a:t>
            </a:r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퍼센테이지로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 나타냈습니다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아래는 명세서 작성 파일입니다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  </a:t>
            </a:r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849886"/>
              </p:ext>
            </p:extLst>
          </p:nvPr>
        </p:nvGraphicFramePr>
        <p:xfrm>
          <a:off x="4675120" y="3193753"/>
          <a:ext cx="914400" cy="824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워크시트" showAsIcon="1" r:id="rId3" imgW="914400" imgH="771480" progId="Excel.Sheet.12">
                  <p:embed/>
                </p:oleObj>
              </mc:Choice>
              <mc:Fallback>
                <p:oleObj name="워크시트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120" y="3193753"/>
                        <a:ext cx="914400" cy="8246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965064"/>
              </p:ext>
            </p:extLst>
          </p:nvPr>
        </p:nvGraphicFramePr>
        <p:xfrm>
          <a:off x="4675120" y="525906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워크시트" showAsIcon="1" r:id="rId5" imgW="914400" imgH="771480" progId="Excel.Sheet.12">
                  <p:embed/>
                </p:oleObj>
              </mc:Choice>
              <mc:Fallback>
                <p:oleObj name="워크시트" showAsIcon="1" r:id="rId5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75120" y="525906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176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77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FCD36BE-7FE2-C854-06FF-B46A3ECED9A9}"/>
              </a:ext>
            </a:extLst>
          </p:cNvPr>
          <p:cNvSpPr/>
          <p:nvPr/>
        </p:nvSpPr>
        <p:spPr>
          <a:xfrm>
            <a:off x="238125" y="190500"/>
            <a:ext cx="11715750" cy="6477000"/>
          </a:xfrm>
          <a:prstGeom prst="rect">
            <a:avLst/>
          </a:prstGeom>
          <a:solidFill>
            <a:srgbClr val="F7F6F1"/>
          </a:solidFill>
          <a:ln>
            <a:noFill/>
          </a:ln>
          <a:effectLst>
            <a:outerShdw blurRad="228600" dist="787400" dir="5400000" sx="90000" sy="9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algn="ctr" latinLnBrk="0">
              <a:defRPr/>
            </a:pPr>
            <a:endParaRPr lang="ko-KR" altLang="en-US" dirty="0">
              <a:solidFill>
                <a:prstClr val="white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E8DDF30-DDA2-448E-DB53-9278F66FA749}"/>
              </a:ext>
            </a:extLst>
          </p:cNvPr>
          <p:cNvSpPr/>
          <p:nvPr/>
        </p:nvSpPr>
        <p:spPr>
          <a:xfrm>
            <a:off x="238125" y="190500"/>
            <a:ext cx="11715750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algn="ctr" latinLnBrk="0">
              <a:defRPr/>
            </a:pPr>
            <a:r>
              <a:rPr lang="en-US" altLang="ko-KR" sz="2400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marL="182563" algn="ctr" latinLnBrk="0"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Introducing how the development of EAFC was done.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10" name="사각형: 둥근 모서리 86">
            <a:extLst>
              <a:ext uri="{FF2B5EF4-FFF2-40B4-BE49-F238E27FC236}">
                <a16:creationId xmlns:a16="http://schemas.microsoft.com/office/drawing/2014/main" xmlns="" id="{92F5365C-C40F-C18E-10E1-AAA98FB142EA}"/>
              </a:ext>
            </a:extLst>
          </p:cNvPr>
          <p:cNvSpPr/>
          <p:nvPr/>
        </p:nvSpPr>
        <p:spPr>
          <a:xfrm>
            <a:off x="8855666" y="2511748"/>
            <a:ext cx="2959071" cy="2273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11" name="사각형: 둥근 모서리 86">
            <a:extLst>
              <a:ext uri="{FF2B5EF4-FFF2-40B4-BE49-F238E27FC236}">
                <a16:creationId xmlns:a16="http://schemas.microsoft.com/office/drawing/2014/main" xmlns="" id="{958DF0F6-702F-6CAF-E14B-FA71BA0E3142}"/>
              </a:ext>
            </a:extLst>
          </p:cNvPr>
          <p:cNvSpPr/>
          <p:nvPr/>
        </p:nvSpPr>
        <p:spPr>
          <a:xfrm>
            <a:off x="8855673" y="1899748"/>
            <a:ext cx="2959071" cy="612000"/>
          </a:xfrm>
          <a:prstGeom prst="rect">
            <a:avLst/>
          </a:prstGeom>
          <a:solidFill>
            <a:srgbClr val="E2E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Data Base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46B884A-3A3A-AADF-F2EA-4307C9DF1B3D}"/>
              </a:ext>
            </a:extLst>
          </p:cNvPr>
          <p:cNvSpPr/>
          <p:nvPr/>
        </p:nvSpPr>
        <p:spPr>
          <a:xfrm>
            <a:off x="8855667" y="2511748"/>
            <a:ext cx="2959071" cy="2273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DB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테이블 관계도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/>
            </a:r>
            <a:b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</a:br>
            <a:r>
              <a:rPr lang="en-US" altLang="ko-KR" sz="105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Mysql WorkBench Diargram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/>
            </a:r>
            <a:b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</a:b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user : 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유저에 관한 테이블 입니다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comment : 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댓글에 관한 테이블 입니다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board : 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게시물에 관한 테이블 입니다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liky : 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좋아요에 관한 테이블 입니다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product : 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상품등록에 관한 테이블 입니다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searchwordlog : 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태그 검색어에 관한 테이블 입니다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b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oard_has_product : 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게시물과 상품등록을 묶기위해 존재하는 테이블 입니다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32" y="1227438"/>
            <a:ext cx="8048367" cy="5123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712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77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FCD36BE-7FE2-C854-06FF-B46A3ECED9A9}"/>
              </a:ext>
            </a:extLst>
          </p:cNvPr>
          <p:cNvSpPr/>
          <p:nvPr/>
        </p:nvSpPr>
        <p:spPr>
          <a:xfrm>
            <a:off x="238125" y="190500"/>
            <a:ext cx="11715750" cy="6477000"/>
          </a:xfrm>
          <a:prstGeom prst="rect">
            <a:avLst/>
          </a:prstGeom>
          <a:solidFill>
            <a:srgbClr val="F7F6F1"/>
          </a:solidFill>
          <a:ln>
            <a:noFill/>
          </a:ln>
          <a:effectLst>
            <a:outerShdw blurRad="228600" dist="787400" dir="5400000" sx="90000" sy="9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algn="ctr" latinLnBrk="0">
              <a:defRPr/>
            </a:pPr>
            <a:endParaRPr lang="ko-KR" altLang="en-US" dirty="0">
              <a:solidFill>
                <a:prstClr val="white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E8DDF30-DDA2-448E-DB53-9278F66FA749}"/>
              </a:ext>
            </a:extLst>
          </p:cNvPr>
          <p:cNvSpPr/>
          <p:nvPr/>
        </p:nvSpPr>
        <p:spPr>
          <a:xfrm>
            <a:off x="238125" y="190500"/>
            <a:ext cx="11715750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algn="ctr" latinLnBrk="0">
              <a:defRPr/>
            </a:pPr>
            <a:r>
              <a:rPr lang="en-US" altLang="ko-KR" sz="2400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marL="182563" algn="ctr" latinLnBrk="0"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Introducing how the development of EAFC was done.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963585"/>
              </p:ext>
            </p:extLst>
          </p:nvPr>
        </p:nvGraphicFramePr>
        <p:xfrm>
          <a:off x="763452" y="1232499"/>
          <a:ext cx="10665096" cy="4896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555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903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5295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80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Git hub </a:t>
                      </a: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주소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분배 받은 파트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그외 작업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40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장호진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https://github.com/nugoori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특정 게시물 삭제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10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댓글 작성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</a:t>
                      </a:r>
                      <a:b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</a:b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좋아요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파일 업로드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파일 다운로드</a:t>
                      </a:r>
                      <a:r>
                        <a:rPr lang="en-US" altLang="ko-KR" sz="105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/>
                      </a:r>
                      <a:br>
                        <a:rPr lang="en-US" altLang="ko-KR" sz="105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</a:br>
                      <a:endParaRPr lang="en-US" altLang="ko-KR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회의 내용 정리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프론트 오류 수정</a:t>
                      </a: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540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이철민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https://github.com/cheolmin99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전체 게시물 가져오기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본인 작성 게시물 리스트 가져오기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유저 정보 불러오기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10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유저 프로필 수정</a:t>
                      </a: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파트별 합치기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ppt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작성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기획안 작성</a:t>
                      </a: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540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김태영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https://github.com/xhdlfkddl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좋아요한 게시물 가져오기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10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게시물 상품 등록</a:t>
                      </a:r>
                      <a:r>
                        <a:rPr lang="en-US" altLang="ko-KR" sz="10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게시물 작성</a:t>
                      </a:r>
                      <a:r>
                        <a:rPr lang="en-US" altLang="ko-KR" sz="10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게시물 수정</a:t>
                      </a:r>
                      <a:r>
                        <a:rPr lang="en-US" altLang="ko-KR" sz="10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로그인</a:t>
                      </a:r>
                      <a:r>
                        <a:rPr lang="en-US" altLang="ko-KR" sz="10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회원가입</a:t>
                      </a: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회의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개최</a:t>
                      </a:r>
                      <a:r>
                        <a:rPr lang="en-US" altLang="ko-KR" sz="10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파트분배</a:t>
                      </a:r>
                      <a:r>
                        <a:rPr lang="en-US" altLang="ko-KR" sz="10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기능 오류 수정</a:t>
                      </a: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540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홍문일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https://github.com/HONGMUNIL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특정 게시물 가져오기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인기 검색 리스트 가져오기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10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최근 게시물 </a:t>
                      </a:r>
                      <a:r>
                        <a:rPr lang="en-US" altLang="ko-KR" sz="10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 가져오기</a:t>
                      </a:r>
                      <a:r>
                        <a:rPr lang="en-US" altLang="ko-KR" sz="10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이메일</a:t>
                      </a:r>
                      <a:r>
                        <a:rPr lang="en-US" altLang="ko-KR" sz="10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닉네임 중복 체크</a:t>
                      </a: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Api</a:t>
                      </a:r>
                      <a:r>
                        <a:rPr lang="en-US" altLang="ko-KR" sz="10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명세서 작성</a:t>
                      </a:r>
                      <a:r>
                        <a:rPr lang="en-US" altLang="ko-KR" sz="10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DB 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명세서 작성</a:t>
                      </a: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02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77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FCD36BE-7FE2-C854-06FF-B46A3ECED9A9}"/>
              </a:ext>
            </a:extLst>
          </p:cNvPr>
          <p:cNvSpPr/>
          <p:nvPr/>
        </p:nvSpPr>
        <p:spPr>
          <a:xfrm>
            <a:off x="238125" y="190500"/>
            <a:ext cx="11715750" cy="6477000"/>
          </a:xfrm>
          <a:prstGeom prst="rect">
            <a:avLst/>
          </a:prstGeom>
          <a:solidFill>
            <a:srgbClr val="F7F6F1"/>
          </a:solidFill>
          <a:ln>
            <a:noFill/>
          </a:ln>
          <a:effectLst>
            <a:outerShdw blurRad="228600" dist="787400" dir="5400000" sx="90000" sy="9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algn="ctr" latinLnBrk="0">
              <a:defRPr/>
            </a:pPr>
            <a:endParaRPr lang="ko-KR" altLang="en-US" dirty="0">
              <a:solidFill>
                <a:prstClr val="white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E8DDF30-DDA2-448E-DB53-9278F66FA749}"/>
              </a:ext>
            </a:extLst>
          </p:cNvPr>
          <p:cNvSpPr/>
          <p:nvPr/>
        </p:nvSpPr>
        <p:spPr>
          <a:xfrm>
            <a:off x="238125" y="190500"/>
            <a:ext cx="11715750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algn="ctr" latinLnBrk="0">
              <a:defRPr/>
            </a:pPr>
            <a:r>
              <a:rPr lang="en-US" altLang="ko-KR" sz="2400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marL="182563" algn="ctr" latinLnBrk="0"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Introducing how the development of EAFC was done.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xmlns="" id="{63D12C67-0181-6744-452B-482FBF03B7BC}"/>
              </a:ext>
            </a:extLst>
          </p:cNvPr>
          <p:cNvSpPr/>
          <p:nvPr/>
        </p:nvSpPr>
        <p:spPr>
          <a:xfrm>
            <a:off x="1710324" y="2165870"/>
            <a:ext cx="2123616" cy="2123616"/>
          </a:xfrm>
          <a:prstGeom prst="arc">
            <a:avLst>
              <a:gd name="adj1" fmla="val 8646718"/>
              <a:gd name="adj2" fmla="val 2150047"/>
            </a:avLst>
          </a:prstGeom>
          <a:ln w="279400">
            <a:solidFill>
              <a:srgbClr val="E2E6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F4CAD120-CF14-4B90-7E38-8DB6EF01A4FC}"/>
              </a:ext>
            </a:extLst>
          </p:cNvPr>
          <p:cNvSpPr/>
          <p:nvPr/>
        </p:nvSpPr>
        <p:spPr>
          <a:xfrm>
            <a:off x="1342045" y="4543336"/>
            <a:ext cx="2860173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BackEnd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추가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,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수정 하고싶은 기능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open</a:t>
            </a:r>
            <a:r>
              <a:rPr lang="ko-KR" altLang="en-US" sz="9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 </a:t>
            </a:r>
            <a:r>
              <a:rPr lang="en-US" altLang="ko-KR" sz="9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Api</a:t>
            </a:r>
            <a:r>
              <a:rPr lang="ko-KR" altLang="en-US" sz="9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를 이용해 다양한 정보들을 웹 페이지에서 사용할 수 있었으면 좋겠습니다</a:t>
            </a:r>
            <a:r>
              <a:rPr lang="en-US" altLang="ko-KR" sz="9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  <a:r>
              <a:rPr lang="ko-KR" altLang="en-US" sz="9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관리자를 통해 사용자를 관리할 수 있었으면 좋겠습니다</a:t>
            </a:r>
            <a:r>
              <a:rPr lang="en-US" altLang="ko-KR" sz="9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xmlns="" id="{E73CE7B8-DF5E-A846-A383-EC24B3E84C1C}"/>
              </a:ext>
            </a:extLst>
          </p:cNvPr>
          <p:cNvSpPr/>
          <p:nvPr/>
        </p:nvSpPr>
        <p:spPr>
          <a:xfrm>
            <a:off x="1561306" y="2016852"/>
            <a:ext cx="2421652" cy="2421652"/>
          </a:xfrm>
          <a:prstGeom prst="arc">
            <a:avLst>
              <a:gd name="adj1" fmla="val 8646718"/>
              <a:gd name="adj2" fmla="val 19370564"/>
            </a:avLst>
          </a:prstGeom>
          <a:ln w="31750">
            <a:solidFill>
              <a:srgbClr val="FF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5D56BC4D-B64A-2960-676F-F18DFFB032BD}"/>
              </a:ext>
            </a:extLst>
          </p:cNvPr>
          <p:cNvSpPr/>
          <p:nvPr/>
        </p:nvSpPr>
        <p:spPr>
          <a:xfrm>
            <a:off x="3686049" y="2441285"/>
            <a:ext cx="95642" cy="95642"/>
          </a:xfrm>
          <a:prstGeom prst="ellipse">
            <a:avLst/>
          </a:prstGeom>
          <a:solidFill>
            <a:schemeClr val="bg1"/>
          </a:solidFill>
          <a:ln w="317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xmlns="" id="{301F6366-3A7B-207C-3230-6FCFC3820F36}"/>
              </a:ext>
            </a:extLst>
          </p:cNvPr>
          <p:cNvSpPr/>
          <p:nvPr/>
        </p:nvSpPr>
        <p:spPr>
          <a:xfrm rot="3022874">
            <a:off x="3422105" y="2560573"/>
            <a:ext cx="253736" cy="21873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6CD02EC2-F168-3A99-01C2-651C080F800F}"/>
              </a:ext>
            </a:extLst>
          </p:cNvPr>
          <p:cNvSpPr/>
          <p:nvPr/>
        </p:nvSpPr>
        <p:spPr>
          <a:xfrm>
            <a:off x="1868424" y="2323970"/>
            <a:ext cx="1807416" cy="1807416"/>
          </a:xfrm>
          <a:prstGeom prst="ellipse">
            <a:avLst/>
          </a:prstGeom>
          <a:solidFill>
            <a:schemeClr val="bg1"/>
          </a:solidFill>
          <a:ln w="279400">
            <a:noFill/>
          </a:ln>
          <a:effectLst>
            <a:outerShdw blurRad="279400" sx="102000" sy="102000" algn="ctr" rotWithShape="0">
              <a:prstClr val="black">
                <a:alpha val="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65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%</a:t>
            </a:r>
            <a:endParaRPr lang="ko-KR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41" name="원호 40">
            <a:extLst>
              <a:ext uri="{FF2B5EF4-FFF2-40B4-BE49-F238E27FC236}">
                <a16:creationId xmlns:a16="http://schemas.microsoft.com/office/drawing/2014/main" xmlns="" id="{6529D98E-D4AD-22DD-C186-AB68BBFED944}"/>
              </a:ext>
            </a:extLst>
          </p:cNvPr>
          <p:cNvSpPr/>
          <p:nvPr/>
        </p:nvSpPr>
        <p:spPr>
          <a:xfrm>
            <a:off x="5141769" y="2165870"/>
            <a:ext cx="2123616" cy="2123616"/>
          </a:xfrm>
          <a:prstGeom prst="arc">
            <a:avLst>
              <a:gd name="adj1" fmla="val 8646718"/>
              <a:gd name="adj2" fmla="val 2150047"/>
            </a:avLst>
          </a:prstGeom>
          <a:ln w="279400">
            <a:solidFill>
              <a:srgbClr val="E2E6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98EE2FD7-F828-BFC1-D87F-6A34E97B5E6C}"/>
              </a:ext>
            </a:extLst>
          </p:cNvPr>
          <p:cNvSpPr/>
          <p:nvPr/>
        </p:nvSpPr>
        <p:spPr>
          <a:xfrm>
            <a:off x="4773490" y="4543336"/>
            <a:ext cx="2860173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FrontEnd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추가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수정 하고싶은 기능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/>
            </a:r>
            <a:b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</a:br>
            <a:r>
              <a:rPr lang="ko-KR" altLang="en-US" sz="9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디자인 면과 사용자가 보기 편한 레이아웃을 구성하고 수정 하고싶습니다</a:t>
            </a:r>
            <a:r>
              <a:rPr lang="en-US" altLang="ko-KR" sz="9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  <a:r>
              <a:rPr lang="ko-KR" altLang="en-US" sz="9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관리자 페이지도 존재 해야 하며</a:t>
            </a:r>
            <a:r>
              <a:rPr lang="en-US" altLang="ko-KR" sz="9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, </a:t>
            </a:r>
            <a:r>
              <a:rPr lang="ko-KR" altLang="en-US" sz="9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일반 사용자들이 접근할 수 없어야 합니다</a:t>
            </a:r>
            <a:r>
              <a:rPr lang="en-US" altLang="ko-KR" sz="9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43" name="원호 42">
            <a:extLst>
              <a:ext uri="{FF2B5EF4-FFF2-40B4-BE49-F238E27FC236}">
                <a16:creationId xmlns:a16="http://schemas.microsoft.com/office/drawing/2014/main" xmlns="" id="{1F810F13-278F-E093-4B5B-11549931BEA8}"/>
              </a:ext>
            </a:extLst>
          </p:cNvPr>
          <p:cNvSpPr/>
          <p:nvPr/>
        </p:nvSpPr>
        <p:spPr>
          <a:xfrm>
            <a:off x="4992751" y="2016852"/>
            <a:ext cx="2421652" cy="2421652"/>
          </a:xfrm>
          <a:prstGeom prst="arc">
            <a:avLst>
              <a:gd name="adj1" fmla="val 8646718"/>
              <a:gd name="adj2" fmla="val 16125980"/>
            </a:avLst>
          </a:prstGeom>
          <a:ln w="31750">
            <a:solidFill>
              <a:srgbClr val="FF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F983E0B9-D0B6-96D4-62B6-0A8FCDF15096}"/>
              </a:ext>
            </a:extLst>
          </p:cNvPr>
          <p:cNvSpPr/>
          <p:nvPr/>
        </p:nvSpPr>
        <p:spPr>
          <a:xfrm>
            <a:off x="6183416" y="1958829"/>
            <a:ext cx="95642" cy="95642"/>
          </a:xfrm>
          <a:prstGeom prst="ellipse">
            <a:avLst/>
          </a:prstGeom>
          <a:solidFill>
            <a:schemeClr val="bg1"/>
          </a:solidFill>
          <a:ln w="317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xmlns="" id="{DD65CB2E-A73D-5E7C-7D09-9586689F6A58}"/>
              </a:ext>
            </a:extLst>
          </p:cNvPr>
          <p:cNvSpPr/>
          <p:nvPr/>
        </p:nvSpPr>
        <p:spPr>
          <a:xfrm>
            <a:off x="6104369" y="2164750"/>
            <a:ext cx="253736" cy="21873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171C7E58-AE0A-5D46-48A4-9AFE56609B48}"/>
              </a:ext>
            </a:extLst>
          </p:cNvPr>
          <p:cNvSpPr/>
          <p:nvPr/>
        </p:nvSpPr>
        <p:spPr>
          <a:xfrm>
            <a:off x="5299869" y="2323970"/>
            <a:ext cx="1807416" cy="1807416"/>
          </a:xfrm>
          <a:prstGeom prst="ellipse">
            <a:avLst/>
          </a:prstGeom>
          <a:solidFill>
            <a:schemeClr val="bg1"/>
          </a:solidFill>
          <a:ln w="279400">
            <a:noFill/>
          </a:ln>
          <a:effectLst>
            <a:outerShdw blurRad="279400" sx="102000" sy="102000" algn="ctr" rotWithShape="0">
              <a:prstClr val="black">
                <a:alpha val="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50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%</a:t>
            </a:r>
            <a:endParaRPr lang="ko-KR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47" name="원호 46">
            <a:extLst>
              <a:ext uri="{FF2B5EF4-FFF2-40B4-BE49-F238E27FC236}">
                <a16:creationId xmlns:a16="http://schemas.microsoft.com/office/drawing/2014/main" xmlns="" id="{ECB9CBFF-3F93-E931-6BF9-C3BAC1F043E8}"/>
              </a:ext>
            </a:extLst>
          </p:cNvPr>
          <p:cNvSpPr/>
          <p:nvPr/>
        </p:nvSpPr>
        <p:spPr>
          <a:xfrm>
            <a:off x="8573214" y="2165870"/>
            <a:ext cx="2123616" cy="2123616"/>
          </a:xfrm>
          <a:prstGeom prst="arc">
            <a:avLst>
              <a:gd name="adj1" fmla="val 8646718"/>
              <a:gd name="adj2" fmla="val 2150047"/>
            </a:avLst>
          </a:prstGeom>
          <a:ln w="279400">
            <a:solidFill>
              <a:srgbClr val="E2E6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EAAF72F1-A9C9-F71A-89B3-970A886E55BB}"/>
              </a:ext>
            </a:extLst>
          </p:cNvPr>
          <p:cNvSpPr/>
          <p:nvPr/>
        </p:nvSpPr>
        <p:spPr>
          <a:xfrm>
            <a:off x="8204935" y="4543336"/>
            <a:ext cx="2860173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EAFC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전체 웹 기능 면 퍼센테이지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앞에서 보았던 분배된 파트들의 기능은 완성이 된 상태입니다</a:t>
            </a:r>
            <a:r>
              <a:rPr lang="en-US" altLang="ko-KR" sz="9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  <a:r>
              <a:rPr lang="ko-KR" altLang="en-US" sz="9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또</a:t>
            </a:r>
            <a:r>
              <a:rPr lang="en-US" altLang="ko-KR" sz="9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, </a:t>
            </a:r>
            <a:r>
              <a:rPr lang="ko-KR" altLang="en-US" sz="9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기능을 추가해 업데이트 해 나갈 것 입니다</a:t>
            </a:r>
            <a:r>
              <a:rPr lang="en-US" altLang="ko-KR" sz="9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54" name="원호 53">
            <a:extLst>
              <a:ext uri="{FF2B5EF4-FFF2-40B4-BE49-F238E27FC236}">
                <a16:creationId xmlns:a16="http://schemas.microsoft.com/office/drawing/2014/main" xmlns="" id="{9ADB0FE0-3385-6286-CCBD-5BA5302B1B8D}"/>
              </a:ext>
            </a:extLst>
          </p:cNvPr>
          <p:cNvSpPr/>
          <p:nvPr/>
        </p:nvSpPr>
        <p:spPr>
          <a:xfrm>
            <a:off x="8424196" y="2016852"/>
            <a:ext cx="2421652" cy="2421652"/>
          </a:xfrm>
          <a:prstGeom prst="arc">
            <a:avLst>
              <a:gd name="adj1" fmla="val 8646718"/>
              <a:gd name="adj2" fmla="val 19370564"/>
            </a:avLst>
          </a:prstGeom>
          <a:ln w="31750">
            <a:solidFill>
              <a:srgbClr val="FF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246816B5-A3D8-059B-BEFE-6AFA8FB969D5}"/>
              </a:ext>
            </a:extLst>
          </p:cNvPr>
          <p:cNvSpPr/>
          <p:nvPr/>
        </p:nvSpPr>
        <p:spPr>
          <a:xfrm>
            <a:off x="10548939" y="2441285"/>
            <a:ext cx="95642" cy="95642"/>
          </a:xfrm>
          <a:prstGeom prst="ellipse">
            <a:avLst/>
          </a:prstGeom>
          <a:solidFill>
            <a:schemeClr val="bg1"/>
          </a:solidFill>
          <a:ln w="317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xmlns="" id="{CEBFD8B4-7D72-E8F1-6ECF-43E4239AA8FC}"/>
              </a:ext>
            </a:extLst>
          </p:cNvPr>
          <p:cNvSpPr/>
          <p:nvPr/>
        </p:nvSpPr>
        <p:spPr>
          <a:xfrm rot="3022874">
            <a:off x="10284995" y="2560573"/>
            <a:ext cx="253736" cy="21873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50B5D875-124B-3C02-09FA-8EFF0E1FD2C5}"/>
              </a:ext>
            </a:extLst>
          </p:cNvPr>
          <p:cNvSpPr/>
          <p:nvPr/>
        </p:nvSpPr>
        <p:spPr>
          <a:xfrm>
            <a:off x="8731314" y="2323970"/>
            <a:ext cx="1807416" cy="1807416"/>
          </a:xfrm>
          <a:prstGeom prst="ellipse">
            <a:avLst/>
          </a:prstGeom>
          <a:solidFill>
            <a:schemeClr val="bg1"/>
          </a:solidFill>
          <a:ln w="279400">
            <a:noFill/>
          </a:ln>
          <a:effectLst>
            <a:outerShdw blurRad="279400" sx="102000" sy="102000" algn="ctr" rotWithShape="0">
              <a:prstClr val="black">
                <a:alpha val="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65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%</a:t>
            </a:r>
            <a:endParaRPr lang="ko-KR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320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77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FCD36BE-7FE2-C854-06FF-B46A3ECED9A9}"/>
              </a:ext>
            </a:extLst>
          </p:cNvPr>
          <p:cNvSpPr/>
          <p:nvPr/>
        </p:nvSpPr>
        <p:spPr>
          <a:xfrm>
            <a:off x="238125" y="190500"/>
            <a:ext cx="11715750" cy="6477000"/>
          </a:xfrm>
          <a:prstGeom prst="rect">
            <a:avLst/>
          </a:prstGeom>
          <a:solidFill>
            <a:srgbClr val="F7F6F1"/>
          </a:solidFill>
          <a:ln>
            <a:noFill/>
          </a:ln>
          <a:effectLst>
            <a:outerShdw blurRad="228600" dist="787400" dir="5400000" sx="90000" sy="9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algn="ctr" latinLnBrk="0">
              <a:defRPr/>
            </a:pPr>
            <a:endParaRPr lang="ko-KR" altLang="en-US" dirty="0">
              <a:solidFill>
                <a:prstClr val="white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E8DDF30-DDA2-448E-DB53-9278F66FA749}"/>
              </a:ext>
            </a:extLst>
          </p:cNvPr>
          <p:cNvSpPr/>
          <p:nvPr/>
        </p:nvSpPr>
        <p:spPr>
          <a:xfrm>
            <a:off x="238125" y="190500"/>
            <a:ext cx="11715750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algn="ctr" latinLnBrk="0">
              <a:defRPr/>
            </a:pPr>
            <a:r>
              <a:rPr lang="en-US" altLang="ko-KR" sz="2400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marL="182563" algn="ctr" latinLnBrk="0"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Introducing how the development of EAFC was done.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8" name="사각형: 둥근 모서리 86">
            <a:extLst>
              <a:ext uri="{FF2B5EF4-FFF2-40B4-BE49-F238E27FC236}">
                <a16:creationId xmlns:a16="http://schemas.microsoft.com/office/drawing/2014/main" xmlns="" id="{92F5365C-C40F-C18E-10E1-AAA98FB142EA}"/>
              </a:ext>
            </a:extLst>
          </p:cNvPr>
          <p:cNvSpPr/>
          <p:nvPr/>
        </p:nvSpPr>
        <p:spPr>
          <a:xfrm>
            <a:off x="552352" y="1379339"/>
            <a:ext cx="2467686" cy="3020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9" name="사각형: 둥근 모서리 86">
            <a:extLst>
              <a:ext uri="{FF2B5EF4-FFF2-40B4-BE49-F238E27FC236}">
                <a16:creationId xmlns:a16="http://schemas.microsoft.com/office/drawing/2014/main" xmlns="" id="{958DF0F6-702F-6CAF-E14B-FA71BA0E3142}"/>
              </a:ext>
            </a:extLst>
          </p:cNvPr>
          <p:cNvSpPr/>
          <p:nvPr/>
        </p:nvSpPr>
        <p:spPr>
          <a:xfrm>
            <a:off x="552346" y="4399497"/>
            <a:ext cx="2467689" cy="612000"/>
          </a:xfrm>
          <a:prstGeom prst="rect">
            <a:avLst/>
          </a:prstGeom>
          <a:solidFill>
            <a:srgbClr val="E2E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장호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진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46B884A-3A3A-AADF-F2EA-4307C9DF1B3D}"/>
              </a:ext>
            </a:extLst>
          </p:cNvPr>
          <p:cNvSpPr/>
          <p:nvPr/>
        </p:nvSpPr>
        <p:spPr>
          <a:xfrm>
            <a:off x="552352" y="5188355"/>
            <a:ext cx="2467686" cy="1408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아쉬운 점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제가 떠올려서 만든 느낌이 안 들었었고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, 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아직은 다른 사람의 도움이 너무 많이 필요하다고 느껴졌습니다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또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, 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제가 맡은 부분을 소화하기도 힘들어서 다른 사람이 맡은 부분들을 이해하기 어려웠습니다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33" name="사각형: 둥근 모서리 86">
            <a:extLst>
              <a:ext uri="{FF2B5EF4-FFF2-40B4-BE49-F238E27FC236}">
                <a16:creationId xmlns:a16="http://schemas.microsoft.com/office/drawing/2014/main" xmlns="" id="{92F5365C-C40F-C18E-10E1-AAA98FB142EA}"/>
              </a:ext>
            </a:extLst>
          </p:cNvPr>
          <p:cNvSpPr/>
          <p:nvPr/>
        </p:nvSpPr>
        <p:spPr>
          <a:xfrm>
            <a:off x="3390552" y="1379339"/>
            <a:ext cx="2467686" cy="3020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34" name="사각형: 둥근 모서리 86">
            <a:extLst>
              <a:ext uri="{FF2B5EF4-FFF2-40B4-BE49-F238E27FC236}">
                <a16:creationId xmlns:a16="http://schemas.microsoft.com/office/drawing/2014/main" xmlns="" id="{958DF0F6-702F-6CAF-E14B-FA71BA0E3142}"/>
              </a:ext>
            </a:extLst>
          </p:cNvPr>
          <p:cNvSpPr/>
          <p:nvPr/>
        </p:nvSpPr>
        <p:spPr>
          <a:xfrm>
            <a:off x="3390546" y="4399497"/>
            <a:ext cx="2467689" cy="612000"/>
          </a:xfrm>
          <a:prstGeom prst="rect">
            <a:avLst/>
          </a:prstGeom>
          <a:solidFill>
            <a:srgbClr val="E2E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이철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민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46B884A-3A3A-AADF-F2EA-4307C9DF1B3D}"/>
              </a:ext>
            </a:extLst>
          </p:cNvPr>
          <p:cNvSpPr/>
          <p:nvPr/>
        </p:nvSpPr>
        <p:spPr>
          <a:xfrm>
            <a:off x="3390552" y="5188355"/>
            <a:ext cx="24676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아쉬운 점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최대한 강의에서 배웠던 내용을 토대로 이해하고 완벽하게 넘어가고 싶었으며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,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 응용하여 만들어낸 기능이라던지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, 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코드 작성중 강의한 내용을 봐야 작성이 가능했던점이 아쉬웠습니다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36" name="사각형: 둥근 모서리 86">
            <a:extLst>
              <a:ext uri="{FF2B5EF4-FFF2-40B4-BE49-F238E27FC236}">
                <a16:creationId xmlns:a16="http://schemas.microsoft.com/office/drawing/2014/main" xmlns="" id="{92F5365C-C40F-C18E-10E1-AAA98FB142EA}"/>
              </a:ext>
            </a:extLst>
          </p:cNvPr>
          <p:cNvSpPr/>
          <p:nvPr/>
        </p:nvSpPr>
        <p:spPr>
          <a:xfrm>
            <a:off x="6314853" y="1379339"/>
            <a:ext cx="2467686" cy="3020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37" name="사각형: 둥근 모서리 86">
            <a:extLst>
              <a:ext uri="{FF2B5EF4-FFF2-40B4-BE49-F238E27FC236}">
                <a16:creationId xmlns:a16="http://schemas.microsoft.com/office/drawing/2014/main" xmlns="" id="{958DF0F6-702F-6CAF-E14B-FA71BA0E3142}"/>
              </a:ext>
            </a:extLst>
          </p:cNvPr>
          <p:cNvSpPr/>
          <p:nvPr/>
        </p:nvSpPr>
        <p:spPr>
          <a:xfrm>
            <a:off x="6314847" y="4399497"/>
            <a:ext cx="2467689" cy="612000"/>
          </a:xfrm>
          <a:prstGeom prst="rect">
            <a:avLst/>
          </a:prstGeom>
          <a:solidFill>
            <a:srgbClr val="E2E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김태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영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746B884A-3A3A-AADF-F2EA-4307C9DF1B3D}"/>
              </a:ext>
            </a:extLst>
          </p:cNvPr>
          <p:cNvSpPr/>
          <p:nvPr/>
        </p:nvSpPr>
        <p:spPr>
          <a:xfrm>
            <a:off x="6314853" y="5188355"/>
            <a:ext cx="24676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아쉬운 점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프로젝트 시작할 때 계획했던 기능은 완성했지만 강의에서 배웠던 기능들의 반복이었습니다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앞선 기능들을 응용하여 새로운 기능을 구현해보지 못한 점이 아쉽습니다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 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39" name="사각형: 둥근 모서리 86">
            <a:extLst>
              <a:ext uri="{FF2B5EF4-FFF2-40B4-BE49-F238E27FC236}">
                <a16:creationId xmlns:a16="http://schemas.microsoft.com/office/drawing/2014/main" xmlns="" id="{92F5365C-C40F-C18E-10E1-AAA98FB142EA}"/>
              </a:ext>
            </a:extLst>
          </p:cNvPr>
          <p:cNvSpPr/>
          <p:nvPr/>
        </p:nvSpPr>
        <p:spPr>
          <a:xfrm>
            <a:off x="9177633" y="1379339"/>
            <a:ext cx="2467686" cy="3020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40" name="사각형: 둥근 모서리 86">
            <a:extLst>
              <a:ext uri="{FF2B5EF4-FFF2-40B4-BE49-F238E27FC236}">
                <a16:creationId xmlns:a16="http://schemas.microsoft.com/office/drawing/2014/main" xmlns="" id="{958DF0F6-702F-6CAF-E14B-FA71BA0E3142}"/>
              </a:ext>
            </a:extLst>
          </p:cNvPr>
          <p:cNvSpPr/>
          <p:nvPr/>
        </p:nvSpPr>
        <p:spPr>
          <a:xfrm>
            <a:off x="9177627" y="4399497"/>
            <a:ext cx="2467689" cy="612000"/>
          </a:xfrm>
          <a:prstGeom prst="rect">
            <a:avLst/>
          </a:prstGeom>
          <a:solidFill>
            <a:srgbClr val="E2E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홍문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일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746B884A-3A3A-AADF-F2EA-4307C9DF1B3D}"/>
              </a:ext>
            </a:extLst>
          </p:cNvPr>
          <p:cNvSpPr/>
          <p:nvPr/>
        </p:nvSpPr>
        <p:spPr>
          <a:xfrm>
            <a:off x="9177633" y="5188355"/>
            <a:ext cx="2467686" cy="1408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아쉬운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점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생각했던것 만큼 완벽하게 해내지 못 했다고 느끼고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, 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기본기를 조금 더 탄탄하게 복습을 하고 분배 받았던 파트에 열심히 임 했다면 시간을 아끼고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, 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그만큼 완성도가 높은 결과가 나오지 못한 부분이 아쉽습니다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16" name="모서리가 둥근 직사각형 1">
            <a:extLst>
              <a:ext uri="{FF2B5EF4-FFF2-40B4-BE49-F238E27FC236}">
                <a16:creationId xmlns:a16="http://schemas.microsoft.com/office/drawing/2014/main" xmlns="" id="{38D01346-38C8-3223-F281-E1C48DA52A6A}"/>
              </a:ext>
            </a:extLst>
          </p:cNvPr>
          <p:cNvSpPr/>
          <p:nvPr/>
        </p:nvSpPr>
        <p:spPr>
          <a:xfrm>
            <a:off x="2004681" y="4572147"/>
            <a:ext cx="875914" cy="266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Good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41F06D79-38DD-C308-5A68-5E30AE6D2B76}"/>
              </a:ext>
            </a:extLst>
          </p:cNvPr>
          <p:cNvSpPr/>
          <p:nvPr/>
        </p:nvSpPr>
        <p:spPr>
          <a:xfrm>
            <a:off x="2728581" y="4481595"/>
            <a:ext cx="224245" cy="223902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 smtClean="0">
                <a:solidFill>
                  <a:prstClr val="white"/>
                </a:solidFill>
              </a:rPr>
              <a:t>29</a:t>
            </a:r>
            <a:r>
              <a:rPr lang="en-US" altLang="ko-KR" sz="400" b="1" dirty="0" smtClean="0">
                <a:solidFill>
                  <a:prstClr val="white"/>
                </a:solidFill>
              </a:rPr>
              <a:t>k</a:t>
            </a:r>
            <a:endParaRPr lang="ko-KR" altLang="en-US" sz="400" b="1" dirty="0">
              <a:solidFill>
                <a:prstClr val="white"/>
              </a:solidFill>
            </a:endParaRP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xmlns="" id="{38D01346-38C8-3223-F281-E1C48DA52A6A}"/>
              </a:ext>
            </a:extLst>
          </p:cNvPr>
          <p:cNvSpPr/>
          <p:nvPr/>
        </p:nvSpPr>
        <p:spPr>
          <a:xfrm>
            <a:off x="4836668" y="4573680"/>
            <a:ext cx="875914" cy="266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Good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41F06D79-38DD-C308-5A68-5E30AE6D2B76}"/>
              </a:ext>
            </a:extLst>
          </p:cNvPr>
          <p:cNvSpPr/>
          <p:nvPr/>
        </p:nvSpPr>
        <p:spPr>
          <a:xfrm>
            <a:off x="5560568" y="4483128"/>
            <a:ext cx="224245" cy="223902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700" b="1" dirty="0" smtClean="0">
                <a:solidFill>
                  <a:prstClr val="white"/>
                </a:solidFill>
              </a:rPr>
              <a:t>25</a:t>
            </a:r>
            <a:r>
              <a:rPr lang="en-US" altLang="ko-KR" sz="300" b="1" dirty="0" smtClean="0">
                <a:solidFill>
                  <a:prstClr val="white"/>
                </a:solidFill>
              </a:rPr>
              <a:t>k</a:t>
            </a:r>
            <a:endParaRPr lang="ko-KR" altLang="en-US" sz="400" b="1" dirty="0">
              <a:solidFill>
                <a:prstClr val="white"/>
              </a:solidFill>
            </a:endParaRPr>
          </a:p>
        </p:txBody>
      </p:sp>
      <p:sp>
        <p:nvSpPr>
          <p:cNvPr id="20" name="모서리가 둥근 직사각형 1">
            <a:extLst>
              <a:ext uri="{FF2B5EF4-FFF2-40B4-BE49-F238E27FC236}">
                <a16:creationId xmlns:a16="http://schemas.microsoft.com/office/drawing/2014/main" xmlns="" id="{38D01346-38C8-3223-F281-E1C48DA52A6A}"/>
              </a:ext>
            </a:extLst>
          </p:cNvPr>
          <p:cNvSpPr/>
          <p:nvPr/>
        </p:nvSpPr>
        <p:spPr>
          <a:xfrm>
            <a:off x="7760971" y="4573680"/>
            <a:ext cx="875914" cy="266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Good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41F06D79-38DD-C308-5A68-5E30AE6D2B76}"/>
              </a:ext>
            </a:extLst>
          </p:cNvPr>
          <p:cNvSpPr/>
          <p:nvPr/>
        </p:nvSpPr>
        <p:spPr>
          <a:xfrm>
            <a:off x="8484871" y="4483128"/>
            <a:ext cx="224245" cy="223902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 smtClean="0">
                <a:solidFill>
                  <a:prstClr val="white"/>
                </a:solidFill>
              </a:rPr>
              <a:t>28</a:t>
            </a:r>
            <a:r>
              <a:rPr lang="en-US" altLang="ko-KR" sz="400" b="1" dirty="0" smtClean="0">
                <a:solidFill>
                  <a:prstClr val="white"/>
                </a:solidFill>
              </a:rPr>
              <a:t>k</a:t>
            </a:r>
            <a:endParaRPr lang="ko-KR" altLang="en-US" sz="400" b="1" dirty="0">
              <a:solidFill>
                <a:prstClr val="white"/>
              </a:solidFill>
            </a:endParaRPr>
          </a:p>
        </p:txBody>
      </p:sp>
      <p:sp>
        <p:nvSpPr>
          <p:cNvPr id="22" name="모서리가 둥근 직사각형 1">
            <a:extLst>
              <a:ext uri="{FF2B5EF4-FFF2-40B4-BE49-F238E27FC236}">
                <a16:creationId xmlns:a16="http://schemas.microsoft.com/office/drawing/2014/main" xmlns="" id="{38D01346-38C8-3223-F281-E1C48DA52A6A}"/>
              </a:ext>
            </a:extLst>
          </p:cNvPr>
          <p:cNvSpPr/>
          <p:nvPr/>
        </p:nvSpPr>
        <p:spPr>
          <a:xfrm>
            <a:off x="10639498" y="4572147"/>
            <a:ext cx="875914" cy="266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Good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41F06D79-38DD-C308-5A68-5E30AE6D2B76}"/>
              </a:ext>
            </a:extLst>
          </p:cNvPr>
          <p:cNvSpPr/>
          <p:nvPr/>
        </p:nvSpPr>
        <p:spPr>
          <a:xfrm>
            <a:off x="11363398" y="4481595"/>
            <a:ext cx="224245" cy="223902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28</a:t>
            </a:r>
            <a:r>
              <a:rPr lang="en-US" altLang="ko-KR" sz="400" b="1" dirty="0" smtClean="0">
                <a:solidFill>
                  <a:prstClr val="white"/>
                </a:solidFill>
              </a:rPr>
              <a:t>k</a:t>
            </a:r>
            <a:endParaRPr lang="ko-KR" altLang="en-US" sz="4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746B884A-3A3A-AADF-F2EA-4307C9DF1B3D}"/>
              </a:ext>
            </a:extLst>
          </p:cNvPr>
          <p:cNvSpPr/>
          <p:nvPr/>
        </p:nvSpPr>
        <p:spPr>
          <a:xfrm>
            <a:off x="552352" y="1389948"/>
            <a:ext cx="24676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힘들었거나 느낀점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힘든 점 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: 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제 생각대로 코드의 구조나 흐름이 명확히 </a:t>
            </a:r>
            <a:r>
              <a:rPr lang="ko-KR" altLang="en-US" sz="9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머리속에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 들어오지 않았으며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, 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제가 배웠던 것들이 잘 떠오르지 않았던 것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, 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코딩을 처음 접해보는 과정들이라 제가 너무 부족한 것 같아서 힘들었습니다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  <a:b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</a:b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극복 방법 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: 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강사 선생님의 도움을 받아 그 자리에서 바로 피드백을 받을 수 있었고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, 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무엇보다 팀원들과의 교류를 통해 이해하지 못했던 부분이나 접해보지 못한 정보들을 알아갈 수 있어서 기본 지식에 대한 유익함을 얻을 수 있었고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, 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분배 받은 파트를  통해 책임감과 꾸준함이 중요하단것을 느꼈습니다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46B884A-3A3A-AADF-F2EA-4307C9DF1B3D}"/>
              </a:ext>
            </a:extLst>
          </p:cNvPr>
          <p:cNvSpPr/>
          <p:nvPr/>
        </p:nvSpPr>
        <p:spPr>
          <a:xfrm>
            <a:off x="3390546" y="1385300"/>
            <a:ext cx="2467686" cy="3070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힘들었거나 느낀점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힘든 점 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: 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수업 후반에 들어와 이해가 되지 않는 부분들도 많고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 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협업에 있어 작업 도중 하나를 오래 잡아 시간을 활용적이게 못 쓰다 보니 힘들었습니다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  <a:b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</a:b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극복 방법 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: 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강사 선생님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, 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멘토 선생님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,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 조교 선생님의 도움을 동원해 코드의 흐름과 이해를 빠르게 해쳐가며 팀원들과 의사소통을 통해 알아가며 구조에 대한 이해를 빠르게 할 수 있었습니다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이 외 궁금한건 알고있던 지식과 구글링을 통해 알아가 개발에 대한 실력이 조금씩 향상되고 있는 저의 모습을 보았으며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, 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다른 팀원에게 유익한 정보를 줄 수 있었을 때 뿌듯함을 느꼈습니다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746B884A-3A3A-AADF-F2EA-4307C9DF1B3D}"/>
              </a:ext>
            </a:extLst>
          </p:cNvPr>
          <p:cNvSpPr/>
          <p:nvPr/>
        </p:nvSpPr>
        <p:spPr>
          <a:xfrm>
            <a:off x="6326094" y="1380652"/>
            <a:ext cx="2467686" cy="3070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힘들었거나 느낀점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힘든 점 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: 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프로젝트 시작 전 자신이 있었지만 개발 도중 작업 속도가 더디도 한참 부족하다는 것을 알게되어 자신감이 많이 떨어져 심적으로 스트레스가 컸습니다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/>
            </a:r>
            <a:b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</a:b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극복 방법 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: 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체계적으로 각자 업무를 분담한 뒤 맡은 일을 끝내지 않으면 다른 사람이 피해를 본다는 생각을 들었고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, 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강사님 유튜브를 참고하여 복습하고 이전에 만들었던 코드들을 하나하나 뜯어보며 이해 안 가는 부분을 구글링 통하였다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에러가 발생하면 에러 메세지를 읽어보며 그 내용을 토대로 노력하다 보니 비슷한 에러가 발생하면 전 보다 훨씬 빠르게 오류를 해결할 수 있었습니다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746B884A-3A3A-AADF-F2EA-4307C9DF1B3D}"/>
              </a:ext>
            </a:extLst>
          </p:cNvPr>
          <p:cNvSpPr/>
          <p:nvPr/>
        </p:nvSpPr>
        <p:spPr>
          <a:xfrm>
            <a:off x="9177630" y="1389948"/>
            <a:ext cx="2467686" cy="3070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힘들었거나 느낀점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힘든 점 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: 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새로운 언어와 처음 접해보는 상황 때문에 기본적인 작업에 대해 어려움이 많았습니다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응용을 할 수 없었으며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, 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시간을 많이 잡아먹어서 힘들었습니다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  <a:b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</a:b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극복 방법 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: 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강사 선생님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, </a:t>
            </a:r>
            <a:r>
              <a:rPr lang="en-US" altLang="ko-KR" sz="9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chatGPT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, </a:t>
            </a:r>
            <a:r>
              <a:rPr lang="ko-KR" altLang="en-US" sz="9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구글링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,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팀원과 소통 등 여러 해결방법을 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알게 되었습니다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스스로도 찾아보면서 어디서 오류와 에러가 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발생했는지에 대해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확실하게 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알 수 있고 해결이 되었을 때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,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전에 혼자 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공부하던 것과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달리 팀원과 같이하면서 실력이 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쌓이는 부분이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재미있었다고 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느꼈습니다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시간을 많이 쏟은 만큼 해결하는 점에선 확실하게 기억하고 다음으로 넘어갈 수 있었던 것 같습니다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057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787</Words>
  <Application>Microsoft Office PowerPoint</Application>
  <PresentationFormat>사용자 지정</PresentationFormat>
  <Paragraphs>144</Paragraphs>
  <Slides>10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2" baseType="lpstr">
      <vt:lpstr>1_Office 테마</vt:lpstr>
      <vt:lpstr>Microsoft Excel Worksheet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User</cp:lastModifiedBy>
  <cp:revision>49</cp:revision>
  <dcterms:created xsi:type="dcterms:W3CDTF">2023-03-19T07:58:10Z</dcterms:created>
  <dcterms:modified xsi:type="dcterms:W3CDTF">2023-05-27T16:16:22Z</dcterms:modified>
</cp:coreProperties>
</file>