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showGuides="1">
      <p:cViewPr varScale="1">
        <p:scale>
          <a:sx n="117" d="100"/>
          <a:sy n="117" d="100"/>
        </p:scale>
        <p:origin x="808"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225E-E8A9-1C45-A443-C83236204A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F3B0-0642-1041-A5FE-3C20B11692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E1705-EB31-8342-A22D-34A8EC1271AA}"/>
              </a:ext>
            </a:extLst>
          </p:cNvPr>
          <p:cNvSpPr>
            <a:spLocks noGrp="1"/>
          </p:cNvSpPr>
          <p:nvPr>
            <p:ph type="dt" sz="half" idx="10"/>
          </p:nvPr>
        </p:nvSpPr>
        <p:spPr/>
        <p:txBody>
          <a:bodyPr/>
          <a:lstStyle/>
          <a:p>
            <a:fld id="{08611BA7-07B0-CF4C-8881-913FA26969CB}" type="datetimeFigureOut">
              <a:rPr lang="en-US" smtClean="0"/>
              <a:t>4/26/20</a:t>
            </a:fld>
            <a:endParaRPr lang="en-US"/>
          </a:p>
        </p:txBody>
      </p:sp>
      <p:sp>
        <p:nvSpPr>
          <p:cNvPr id="5" name="Footer Placeholder 4">
            <a:extLst>
              <a:ext uri="{FF2B5EF4-FFF2-40B4-BE49-F238E27FC236}">
                <a16:creationId xmlns:a16="http://schemas.microsoft.com/office/drawing/2014/main" id="{5F569BB7-5A1A-3146-BA25-447D02FEF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00FF8-0B88-EE4A-8B4C-3E4A9119D3C3}"/>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90219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7524-768B-2047-A942-0932B2F7B2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C6017E-3410-8E42-B5AB-504D53E18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E94780-B7F0-DA45-BD9B-6E0FCE72926E}"/>
              </a:ext>
            </a:extLst>
          </p:cNvPr>
          <p:cNvSpPr>
            <a:spLocks noGrp="1"/>
          </p:cNvSpPr>
          <p:nvPr>
            <p:ph type="dt" sz="half" idx="10"/>
          </p:nvPr>
        </p:nvSpPr>
        <p:spPr/>
        <p:txBody>
          <a:bodyPr/>
          <a:lstStyle/>
          <a:p>
            <a:fld id="{08611BA7-07B0-CF4C-8881-913FA26969CB}" type="datetimeFigureOut">
              <a:rPr lang="en-US" smtClean="0"/>
              <a:t>4/26/20</a:t>
            </a:fld>
            <a:endParaRPr lang="en-US"/>
          </a:p>
        </p:txBody>
      </p:sp>
      <p:sp>
        <p:nvSpPr>
          <p:cNvPr id="5" name="Footer Placeholder 4">
            <a:extLst>
              <a:ext uri="{FF2B5EF4-FFF2-40B4-BE49-F238E27FC236}">
                <a16:creationId xmlns:a16="http://schemas.microsoft.com/office/drawing/2014/main" id="{70CFAA3E-628A-674E-852D-5036442F5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D20AA-DBC8-1C47-8AEC-703CA4FA817B}"/>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289642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74FA01-7D67-504A-B33A-995AF28C49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CB197B-86DF-9943-B514-A6271AE04B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31AAC-88FB-EC41-A207-B351A5003E94}"/>
              </a:ext>
            </a:extLst>
          </p:cNvPr>
          <p:cNvSpPr>
            <a:spLocks noGrp="1"/>
          </p:cNvSpPr>
          <p:nvPr>
            <p:ph type="dt" sz="half" idx="10"/>
          </p:nvPr>
        </p:nvSpPr>
        <p:spPr/>
        <p:txBody>
          <a:bodyPr/>
          <a:lstStyle/>
          <a:p>
            <a:fld id="{08611BA7-07B0-CF4C-8881-913FA26969CB}" type="datetimeFigureOut">
              <a:rPr lang="en-US" smtClean="0"/>
              <a:t>4/26/20</a:t>
            </a:fld>
            <a:endParaRPr lang="en-US"/>
          </a:p>
        </p:txBody>
      </p:sp>
      <p:sp>
        <p:nvSpPr>
          <p:cNvPr id="5" name="Footer Placeholder 4">
            <a:extLst>
              <a:ext uri="{FF2B5EF4-FFF2-40B4-BE49-F238E27FC236}">
                <a16:creationId xmlns:a16="http://schemas.microsoft.com/office/drawing/2014/main" id="{99DD5321-450C-8445-902C-F50AB535A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0AED2-579D-7148-BA74-1C276E9DDE2D}"/>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196785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9BE5-37BC-214F-B5DB-BDE95C5D99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D5FCB7-DE1C-7347-A3C2-07190D9A87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8FCC0-F097-E045-9881-C6F3BF8CE831}"/>
              </a:ext>
            </a:extLst>
          </p:cNvPr>
          <p:cNvSpPr>
            <a:spLocks noGrp="1"/>
          </p:cNvSpPr>
          <p:nvPr>
            <p:ph type="dt" sz="half" idx="10"/>
          </p:nvPr>
        </p:nvSpPr>
        <p:spPr/>
        <p:txBody>
          <a:bodyPr/>
          <a:lstStyle/>
          <a:p>
            <a:fld id="{08611BA7-07B0-CF4C-8881-913FA26969CB}" type="datetimeFigureOut">
              <a:rPr lang="en-US" smtClean="0"/>
              <a:t>4/26/20</a:t>
            </a:fld>
            <a:endParaRPr lang="en-US"/>
          </a:p>
        </p:txBody>
      </p:sp>
      <p:sp>
        <p:nvSpPr>
          <p:cNvPr id="5" name="Footer Placeholder 4">
            <a:extLst>
              <a:ext uri="{FF2B5EF4-FFF2-40B4-BE49-F238E27FC236}">
                <a16:creationId xmlns:a16="http://schemas.microsoft.com/office/drawing/2014/main" id="{73A6DEC0-61F3-7D45-9868-42966B82D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E2838-00AA-BF4C-84C5-5365E64ABC37}"/>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327490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A50C-A9FA-684F-B483-AA18917C3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5B70A4-1196-E540-9A7D-B628179E4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7F572-B185-2D45-88F0-006ACC1A6567}"/>
              </a:ext>
            </a:extLst>
          </p:cNvPr>
          <p:cNvSpPr>
            <a:spLocks noGrp="1"/>
          </p:cNvSpPr>
          <p:nvPr>
            <p:ph type="dt" sz="half" idx="10"/>
          </p:nvPr>
        </p:nvSpPr>
        <p:spPr/>
        <p:txBody>
          <a:bodyPr/>
          <a:lstStyle/>
          <a:p>
            <a:fld id="{08611BA7-07B0-CF4C-8881-913FA26969CB}" type="datetimeFigureOut">
              <a:rPr lang="en-US" smtClean="0"/>
              <a:t>4/26/20</a:t>
            </a:fld>
            <a:endParaRPr lang="en-US"/>
          </a:p>
        </p:txBody>
      </p:sp>
      <p:sp>
        <p:nvSpPr>
          <p:cNvPr id="5" name="Footer Placeholder 4">
            <a:extLst>
              <a:ext uri="{FF2B5EF4-FFF2-40B4-BE49-F238E27FC236}">
                <a16:creationId xmlns:a16="http://schemas.microsoft.com/office/drawing/2014/main" id="{28725783-7FCD-3A41-A9D5-672B92AAF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84397-5B3F-FF42-B09A-53715FAF5967}"/>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159216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C2BF-6328-BA4F-91F1-DEE76DE88B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A1E3F-765D-424E-B28F-A52A43A26E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D39B2-B7BF-8144-8A2F-3506837326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9FF11C-F2B3-024B-A3DE-4C6F9629EBC0}"/>
              </a:ext>
            </a:extLst>
          </p:cNvPr>
          <p:cNvSpPr>
            <a:spLocks noGrp="1"/>
          </p:cNvSpPr>
          <p:nvPr>
            <p:ph type="dt" sz="half" idx="10"/>
          </p:nvPr>
        </p:nvSpPr>
        <p:spPr/>
        <p:txBody>
          <a:bodyPr/>
          <a:lstStyle/>
          <a:p>
            <a:fld id="{08611BA7-07B0-CF4C-8881-913FA26969CB}" type="datetimeFigureOut">
              <a:rPr lang="en-US" smtClean="0"/>
              <a:t>4/26/20</a:t>
            </a:fld>
            <a:endParaRPr lang="en-US"/>
          </a:p>
        </p:txBody>
      </p:sp>
      <p:sp>
        <p:nvSpPr>
          <p:cNvPr id="6" name="Footer Placeholder 5">
            <a:extLst>
              <a:ext uri="{FF2B5EF4-FFF2-40B4-BE49-F238E27FC236}">
                <a16:creationId xmlns:a16="http://schemas.microsoft.com/office/drawing/2014/main" id="{4AB67602-E3A5-F34D-975D-1E050125B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86E15-2121-1549-B23F-58FFDF17D401}"/>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935495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E0AA-BF0A-4849-AE2D-83D4E11752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4724CC-6D05-6140-AF5C-B9EA2905E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ABE58D-1342-A944-A6EE-38986D446D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22A913-21DD-F449-967F-3843430D28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8C092-6C7E-0941-9C78-6324718CAA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9068F-D6B4-DE4F-B8E3-892DDC1D90A4}"/>
              </a:ext>
            </a:extLst>
          </p:cNvPr>
          <p:cNvSpPr>
            <a:spLocks noGrp="1"/>
          </p:cNvSpPr>
          <p:nvPr>
            <p:ph type="dt" sz="half" idx="10"/>
          </p:nvPr>
        </p:nvSpPr>
        <p:spPr/>
        <p:txBody>
          <a:bodyPr/>
          <a:lstStyle/>
          <a:p>
            <a:fld id="{08611BA7-07B0-CF4C-8881-913FA26969CB}" type="datetimeFigureOut">
              <a:rPr lang="en-US" smtClean="0"/>
              <a:t>4/26/20</a:t>
            </a:fld>
            <a:endParaRPr lang="en-US"/>
          </a:p>
        </p:txBody>
      </p:sp>
      <p:sp>
        <p:nvSpPr>
          <p:cNvPr id="8" name="Footer Placeholder 7">
            <a:extLst>
              <a:ext uri="{FF2B5EF4-FFF2-40B4-BE49-F238E27FC236}">
                <a16:creationId xmlns:a16="http://schemas.microsoft.com/office/drawing/2014/main" id="{8ECD3466-AA6D-FE4F-B430-C069B0B2F5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E08D91-B808-6641-A432-D9F2AA5150B1}"/>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3011078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248E-5FB2-F649-82B1-5773EBE1A4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8CD90-BC7E-BE45-B3B1-8BB1CB9289CA}"/>
              </a:ext>
            </a:extLst>
          </p:cNvPr>
          <p:cNvSpPr>
            <a:spLocks noGrp="1"/>
          </p:cNvSpPr>
          <p:nvPr>
            <p:ph type="dt" sz="half" idx="10"/>
          </p:nvPr>
        </p:nvSpPr>
        <p:spPr/>
        <p:txBody>
          <a:bodyPr/>
          <a:lstStyle/>
          <a:p>
            <a:fld id="{08611BA7-07B0-CF4C-8881-913FA26969CB}" type="datetimeFigureOut">
              <a:rPr lang="en-US" smtClean="0"/>
              <a:t>4/26/20</a:t>
            </a:fld>
            <a:endParaRPr lang="en-US"/>
          </a:p>
        </p:txBody>
      </p:sp>
      <p:sp>
        <p:nvSpPr>
          <p:cNvPr id="4" name="Footer Placeholder 3">
            <a:extLst>
              <a:ext uri="{FF2B5EF4-FFF2-40B4-BE49-F238E27FC236}">
                <a16:creationId xmlns:a16="http://schemas.microsoft.com/office/drawing/2014/main" id="{3BEF3936-424C-E24E-AE6E-1525B4E6B0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E4DFF-4506-D74A-B037-30DEE1995ADA}"/>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718281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58A0EC-6397-1447-A0BE-D6A145E17CFE}"/>
              </a:ext>
            </a:extLst>
          </p:cNvPr>
          <p:cNvSpPr>
            <a:spLocks noGrp="1"/>
          </p:cNvSpPr>
          <p:nvPr>
            <p:ph type="dt" sz="half" idx="10"/>
          </p:nvPr>
        </p:nvSpPr>
        <p:spPr/>
        <p:txBody>
          <a:bodyPr/>
          <a:lstStyle/>
          <a:p>
            <a:fld id="{08611BA7-07B0-CF4C-8881-913FA26969CB}" type="datetimeFigureOut">
              <a:rPr lang="en-US" smtClean="0"/>
              <a:t>4/26/20</a:t>
            </a:fld>
            <a:endParaRPr lang="en-US"/>
          </a:p>
        </p:txBody>
      </p:sp>
      <p:sp>
        <p:nvSpPr>
          <p:cNvPr id="3" name="Footer Placeholder 2">
            <a:extLst>
              <a:ext uri="{FF2B5EF4-FFF2-40B4-BE49-F238E27FC236}">
                <a16:creationId xmlns:a16="http://schemas.microsoft.com/office/drawing/2014/main" id="{CD0389F8-4E60-A846-8A2B-958AFADA3E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ACB9C6-CD6A-0748-9E19-86B1748283D6}"/>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356999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0B97-924E-9643-AAAD-C01CF924C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898017-41DD-5645-9315-FEEA77CB0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FD32B3-C851-304F-9242-5E7A90850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1ED366-A6CB-FC44-93A3-EB12120B32A1}"/>
              </a:ext>
            </a:extLst>
          </p:cNvPr>
          <p:cNvSpPr>
            <a:spLocks noGrp="1"/>
          </p:cNvSpPr>
          <p:nvPr>
            <p:ph type="dt" sz="half" idx="10"/>
          </p:nvPr>
        </p:nvSpPr>
        <p:spPr/>
        <p:txBody>
          <a:bodyPr/>
          <a:lstStyle/>
          <a:p>
            <a:fld id="{08611BA7-07B0-CF4C-8881-913FA26969CB}" type="datetimeFigureOut">
              <a:rPr lang="en-US" smtClean="0"/>
              <a:t>4/26/20</a:t>
            </a:fld>
            <a:endParaRPr lang="en-US"/>
          </a:p>
        </p:txBody>
      </p:sp>
      <p:sp>
        <p:nvSpPr>
          <p:cNvPr id="6" name="Footer Placeholder 5">
            <a:extLst>
              <a:ext uri="{FF2B5EF4-FFF2-40B4-BE49-F238E27FC236}">
                <a16:creationId xmlns:a16="http://schemas.microsoft.com/office/drawing/2014/main" id="{DC8AB807-5D6C-A441-8DFC-609DBF4F39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31870-D8B0-0842-B535-2C7EB933375D}"/>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352230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03E4-D954-E344-B48E-EF852353C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553F4F-9908-0646-9846-65DE97D012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A761B6-A739-0943-9BB9-95378290B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5A3D19-0F92-5946-B8EF-0B92E922AB8C}"/>
              </a:ext>
            </a:extLst>
          </p:cNvPr>
          <p:cNvSpPr>
            <a:spLocks noGrp="1"/>
          </p:cNvSpPr>
          <p:nvPr>
            <p:ph type="dt" sz="half" idx="10"/>
          </p:nvPr>
        </p:nvSpPr>
        <p:spPr/>
        <p:txBody>
          <a:bodyPr/>
          <a:lstStyle/>
          <a:p>
            <a:fld id="{08611BA7-07B0-CF4C-8881-913FA26969CB}" type="datetimeFigureOut">
              <a:rPr lang="en-US" smtClean="0"/>
              <a:t>4/26/20</a:t>
            </a:fld>
            <a:endParaRPr lang="en-US"/>
          </a:p>
        </p:txBody>
      </p:sp>
      <p:sp>
        <p:nvSpPr>
          <p:cNvPr id="6" name="Footer Placeholder 5">
            <a:extLst>
              <a:ext uri="{FF2B5EF4-FFF2-40B4-BE49-F238E27FC236}">
                <a16:creationId xmlns:a16="http://schemas.microsoft.com/office/drawing/2014/main" id="{49D75765-D957-9D4C-B666-1C881A85F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3EC71-1F51-EA4B-8DFE-03041C987CA1}"/>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422173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0119A4-FB76-6E47-B3F0-9131B3969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8B9838-6DB7-124B-BEFB-C84997A81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6CF0D-434D-8E44-910D-BC8DC45F3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11BA7-07B0-CF4C-8881-913FA26969CB}" type="datetimeFigureOut">
              <a:rPr lang="en-US" smtClean="0"/>
              <a:t>4/26/20</a:t>
            </a:fld>
            <a:endParaRPr lang="en-US"/>
          </a:p>
        </p:txBody>
      </p:sp>
      <p:sp>
        <p:nvSpPr>
          <p:cNvPr id="5" name="Footer Placeholder 4">
            <a:extLst>
              <a:ext uri="{FF2B5EF4-FFF2-40B4-BE49-F238E27FC236}">
                <a16:creationId xmlns:a16="http://schemas.microsoft.com/office/drawing/2014/main" id="{6EECE498-57AE-F849-91D8-08CDFC127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F52F8C-9913-044D-A7AA-5117F9A6DF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9C6E1-C1A4-C845-BDC2-5BF9FF6C843D}" type="slidenum">
              <a:rPr lang="en-US" smtClean="0"/>
              <a:t>‹#›</a:t>
            </a:fld>
            <a:endParaRPr lang="en-US"/>
          </a:p>
        </p:txBody>
      </p:sp>
    </p:spTree>
    <p:extLst>
      <p:ext uri="{BB962C8B-B14F-4D97-AF65-F5344CB8AC3E}">
        <p14:creationId xmlns:p14="http://schemas.microsoft.com/office/powerpoint/2010/main" val="724031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65FA-F716-1E40-BC8E-84AFD0B68F9F}"/>
              </a:ext>
            </a:extLst>
          </p:cNvPr>
          <p:cNvSpPr>
            <a:spLocks noGrp="1"/>
          </p:cNvSpPr>
          <p:nvPr>
            <p:ph type="ctrTitle"/>
          </p:nvPr>
        </p:nvSpPr>
        <p:spPr/>
        <p:txBody>
          <a:bodyPr/>
          <a:lstStyle/>
          <a:p>
            <a:r>
              <a:rPr lang="en-US" dirty="0"/>
              <a:t>User case</a:t>
            </a:r>
          </a:p>
        </p:txBody>
      </p:sp>
      <p:sp>
        <p:nvSpPr>
          <p:cNvPr id="3" name="Subtitle 2">
            <a:extLst>
              <a:ext uri="{FF2B5EF4-FFF2-40B4-BE49-F238E27FC236}">
                <a16:creationId xmlns:a16="http://schemas.microsoft.com/office/drawing/2014/main" id="{E4D6FF6B-899A-7849-9ECA-979E5AAC3C2E}"/>
              </a:ext>
            </a:extLst>
          </p:cNvPr>
          <p:cNvSpPr>
            <a:spLocks noGrp="1"/>
          </p:cNvSpPr>
          <p:nvPr>
            <p:ph type="subTitle" idx="1"/>
          </p:nvPr>
        </p:nvSpPr>
        <p:spPr/>
        <p:txBody>
          <a:bodyPr/>
          <a:lstStyle/>
          <a:p>
            <a:r>
              <a:rPr lang="en-US" dirty="0"/>
              <a:t>Cheol Soh</a:t>
            </a:r>
          </a:p>
        </p:txBody>
      </p:sp>
    </p:spTree>
    <p:extLst>
      <p:ext uri="{BB962C8B-B14F-4D97-AF65-F5344CB8AC3E}">
        <p14:creationId xmlns:p14="http://schemas.microsoft.com/office/powerpoint/2010/main" val="411507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C35F-2920-E049-958E-950AE4F006EE}"/>
              </a:ext>
            </a:extLst>
          </p:cNvPr>
          <p:cNvSpPr>
            <a:spLocks noGrp="1"/>
          </p:cNvSpPr>
          <p:nvPr>
            <p:ph type="title"/>
          </p:nvPr>
        </p:nvSpPr>
        <p:spPr/>
        <p:txBody>
          <a:bodyPr/>
          <a:lstStyle/>
          <a:p>
            <a:r>
              <a:rPr lang="en-US" dirty="0"/>
              <a:t>Task user case</a:t>
            </a:r>
          </a:p>
        </p:txBody>
      </p:sp>
      <p:pic>
        <p:nvPicPr>
          <p:cNvPr id="4" name="Picture 3">
            <a:extLst>
              <a:ext uri="{FF2B5EF4-FFF2-40B4-BE49-F238E27FC236}">
                <a16:creationId xmlns:a16="http://schemas.microsoft.com/office/drawing/2014/main" id="{AB926A71-5A01-9442-9341-A958836F8613}"/>
              </a:ext>
            </a:extLst>
          </p:cNvPr>
          <p:cNvPicPr/>
          <p:nvPr/>
        </p:nvPicPr>
        <p:blipFill rotWithShape="1">
          <a:blip r:embed="rId2">
            <a:extLst>
              <a:ext uri="{28A0092B-C50C-407E-A947-70E740481C1C}">
                <a14:useLocalDpi xmlns:a14="http://schemas.microsoft.com/office/drawing/2010/main" val="0"/>
              </a:ext>
            </a:extLst>
          </a:blip>
          <a:srcRect l="4212" t="58654" r="20418"/>
          <a:stretch/>
        </p:blipFill>
        <p:spPr bwMode="auto">
          <a:xfrm>
            <a:off x="-97972" y="1690688"/>
            <a:ext cx="9041648" cy="3924263"/>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4D9DB3D-61A9-3A4F-8C08-0B961FBAADC8}"/>
              </a:ext>
            </a:extLst>
          </p:cNvPr>
          <p:cNvPicPr/>
          <p:nvPr/>
        </p:nvPicPr>
        <p:blipFill rotWithShape="1">
          <a:blip r:embed="rId2">
            <a:extLst>
              <a:ext uri="{28A0092B-C50C-407E-A947-70E740481C1C}">
                <a14:useLocalDpi xmlns:a14="http://schemas.microsoft.com/office/drawing/2010/main" val="0"/>
              </a:ext>
            </a:extLst>
          </a:blip>
          <a:srcRect l="4212" t="58654" r="76821"/>
          <a:stretch/>
        </p:blipFill>
        <p:spPr bwMode="auto">
          <a:xfrm>
            <a:off x="8522022" y="1690687"/>
            <a:ext cx="2275413" cy="3924263"/>
          </a:xfrm>
          <a:prstGeom prst="rect">
            <a:avLst/>
          </a:prstGeom>
          <a:ln>
            <a:noFill/>
          </a:ln>
          <a:extLst>
            <a:ext uri="{53640926-AAD7-44D8-BBD7-CCE9431645EC}">
              <a14:shadowObscured xmlns:a14="http://schemas.microsoft.com/office/drawing/2010/main"/>
            </a:ext>
          </a:extLst>
        </p:spPr>
      </p:pic>
      <p:cxnSp>
        <p:nvCxnSpPr>
          <p:cNvPr id="6" name="Straight Arrow Connector 5">
            <a:extLst>
              <a:ext uri="{FF2B5EF4-FFF2-40B4-BE49-F238E27FC236}">
                <a16:creationId xmlns:a16="http://schemas.microsoft.com/office/drawing/2014/main" id="{B81887AC-7DB3-6E4E-AD3C-9CF42C9F7E21}"/>
              </a:ext>
            </a:extLst>
          </p:cNvPr>
          <p:cNvCxnSpPr/>
          <p:nvPr/>
        </p:nvCxnSpPr>
        <p:spPr>
          <a:xfrm>
            <a:off x="370114" y="6008914"/>
            <a:ext cx="10199915"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9CD6BE68-5430-0046-B244-7BD4FA7D3251}"/>
              </a:ext>
            </a:extLst>
          </p:cNvPr>
          <p:cNvSpPr txBox="1"/>
          <p:nvPr/>
        </p:nvSpPr>
        <p:spPr>
          <a:xfrm>
            <a:off x="707571" y="1690687"/>
            <a:ext cx="809837" cy="369332"/>
          </a:xfrm>
          <a:prstGeom prst="rect">
            <a:avLst/>
          </a:prstGeom>
          <a:noFill/>
        </p:spPr>
        <p:txBody>
          <a:bodyPr wrap="none" rtlCol="0">
            <a:spAutoFit/>
          </a:bodyPr>
          <a:lstStyle/>
          <a:p>
            <a:r>
              <a:rPr lang="en-US" dirty="0"/>
              <a:t>500ms</a:t>
            </a:r>
          </a:p>
        </p:txBody>
      </p:sp>
      <p:sp>
        <p:nvSpPr>
          <p:cNvPr id="8" name="TextBox 7">
            <a:extLst>
              <a:ext uri="{FF2B5EF4-FFF2-40B4-BE49-F238E27FC236}">
                <a16:creationId xmlns:a16="http://schemas.microsoft.com/office/drawing/2014/main" id="{7F2A7EF8-E4CB-A54B-95C0-52E60B5B7A31}"/>
              </a:ext>
            </a:extLst>
          </p:cNvPr>
          <p:cNvSpPr txBox="1"/>
          <p:nvPr/>
        </p:nvSpPr>
        <p:spPr>
          <a:xfrm>
            <a:off x="2527406" y="1690687"/>
            <a:ext cx="2942665" cy="646331"/>
          </a:xfrm>
          <a:prstGeom prst="rect">
            <a:avLst/>
          </a:prstGeom>
          <a:noFill/>
        </p:spPr>
        <p:txBody>
          <a:bodyPr wrap="none" rtlCol="0">
            <a:spAutoFit/>
          </a:bodyPr>
          <a:lstStyle/>
          <a:p>
            <a:r>
              <a:rPr lang="en-US" dirty="0"/>
              <a:t>Arrow duration: &lt;=1000ms </a:t>
            </a:r>
          </a:p>
          <a:p>
            <a:r>
              <a:rPr lang="en-US" dirty="0"/>
              <a:t>(response terminates arrows)</a:t>
            </a:r>
          </a:p>
        </p:txBody>
      </p:sp>
      <p:sp>
        <p:nvSpPr>
          <p:cNvPr id="9" name="TextBox 8">
            <a:extLst>
              <a:ext uri="{FF2B5EF4-FFF2-40B4-BE49-F238E27FC236}">
                <a16:creationId xmlns:a16="http://schemas.microsoft.com/office/drawing/2014/main" id="{6F007694-956D-684E-A52A-7B69C804E391}"/>
              </a:ext>
            </a:extLst>
          </p:cNvPr>
          <p:cNvSpPr txBox="1"/>
          <p:nvPr/>
        </p:nvSpPr>
        <p:spPr>
          <a:xfrm>
            <a:off x="4679276" y="6226629"/>
            <a:ext cx="2343590" cy="369332"/>
          </a:xfrm>
          <a:prstGeom prst="rect">
            <a:avLst/>
          </a:prstGeom>
          <a:noFill/>
        </p:spPr>
        <p:txBody>
          <a:bodyPr wrap="none" rtlCol="0">
            <a:spAutoFit/>
          </a:bodyPr>
          <a:lstStyle/>
          <a:p>
            <a:r>
              <a:rPr lang="en-US" dirty="0"/>
              <a:t>Trial duration: 3000 </a:t>
            </a:r>
            <a:r>
              <a:rPr lang="en-US" dirty="0" err="1"/>
              <a:t>ms</a:t>
            </a:r>
            <a:endParaRPr lang="en-US" dirty="0"/>
          </a:p>
        </p:txBody>
      </p:sp>
      <p:sp>
        <p:nvSpPr>
          <p:cNvPr id="10" name="TextBox 9">
            <a:extLst>
              <a:ext uri="{FF2B5EF4-FFF2-40B4-BE49-F238E27FC236}">
                <a16:creationId xmlns:a16="http://schemas.microsoft.com/office/drawing/2014/main" id="{39594529-8141-4C4A-8C79-84A7A4B1F100}"/>
              </a:ext>
            </a:extLst>
          </p:cNvPr>
          <p:cNvSpPr txBox="1"/>
          <p:nvPr/>
        </p:nvSpPr>
        <p:spPr>
          <a:xfrm>
            <a:off x="8411135" y="1149006"/>
            <a:ext cx="3538341" cy="1477328"/>
          </a:xfrm>
          <a:prstGeom prst="rect">
            <a:avLst/>
          </a:prstGeom>
          <a:noFill/>
        </p:spPr>
        <p:txBody>
          <a:bodyPr wrap="none" rtlCol="0">
            <a:spAutoFit/>
          </a:bodyPr>
          <a:lstStyle/>
          <a:p>
            <a:r>
              <a:rPr lang="en-US" dirty="0"/>
              <a:t>If response:</a:t>
            </a:r>
          </a:p>
          <a:p>
            <a:r>
              <a:rPr lang="en-US" dirty="0"/>
              <a:t>Fixation duration: </a:t>
            </a:r>
          </a:p>
          <a:p>
            <a:r>
              <a:rPr lang="en-US" dirty="0"/>
              <a:t>3000ms – initial fix (500ms) – arrow</a:t>
            </a:r>
          </a:p>
          <a:p>
            <a:r>
              <a:rPr lang="en-US" dirty="0"/>
              <a:t>If no response: </a:t>
            </a:r>
          </a:p>
          <a:p>
            <a:r>
              <a:rPr lang="en-US" b="1" dirty="0">
                <a:solidFill>
                  <a:srgbClr val="FF0000"/>
                </a:solidFill>
              </a:rPr>
              <a:t>TOO SLOW!! </a:t>
            </a:r>
            <a:r>
              <a:rPr lang="en-US" dirty="0"/>
              <a:t>Message displayed</a:t>
            </a:r>
          </a:p>
        </p:txBody>
      </p:sp>
    </p:spTree>
    <p:extLst>
      <p:ext uri="{BB962C8B-B14F-4D97-AF65-F5344CB8AC3E}">
        <p14:creationId xmlns:p14="http://schemas.microsoft.com/office/powerpoint/2010/main" val="3867863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60F3-FA05-C84B-96C0-274097BD42E5}"/>
              </a:ext>
            </a:extLst>
          </p:cNvPr>
          <p:cNvSpPr>
            <a:spLocks noGrp="1"/>
          </p:cNvSpPr>
          <p:nvPr>
            <p:ph type="title"/>
          </p:nvPr>
        </p:nvSpPr>
        <p:spPr/>
        <p:txBody>
          <a:bodyPr/>
          <a:lstStyle/>
          <a:p>
            <a:r>
              <a:rPr lang="en-US" dirty="0" err="1"/>
              <a:t>GenSequence</a:t>
            </a:r>
            <a:r>
              <a:rPr lang="en-US" dirty="0"/>
              <a:t>() user case</a:t>
            </a:r>
          </a:p>
        </p:txBody>
      </p:sp>
      <p:sp>
        <p:nvSpPr>
          <p:cNvPr id="3" name="Content Placeholder 2">
            <a:extLst>
              <a:ext uri="{FF2B5EF4-FFF2-40B4-BE49-F238E27FC236}">
                <a16:creationId xmlns:a16="http://schemas.microsoft.com/office/drawing/2014/main" id="{95AD625B-8CED-9D41-9FE1-1BF25AC373D5}"/>
              </a:ext>
            </a:extLst>
          </p:cNvPr>
          <p:cNvSpPr>
            <a:spLocks noGrp="1"/>
          </p:cNvSpPr>
          <p:nvPr>
            <p:ph idx="1"/>
          </p:nvPr>
        </p:nvSpPr>
        <p:spPr/>
        <p:txBody>
          <a:bodyPr/>
          <a:lstStyle/>
          <a:p>
            <a:r>
              <a:rPr lang="en-US" dirty="0"/>
              <a:t>Input: settings variable that includes total number of blocks, trials and trials per block</a:t>
            </a:r>
          </a:p>
          <a:p>
            <a:r>
              <a:rPr lang="en-US" dirty="0"/>
              <a:t>Output: trial sequence with randomized order</a:t>
            </a:r>
          </a:p>
          <a:p>
            <a:pPr marL="514350" indent="-514350">
              <a:buAutoNum type="arabicParenR"/>
            </a:pPr>
            <a:r>
              <a:rPr lang="en-US" dirty="0"/>
              <a:t>Make arrays with zeros: </a:t>
            </a:r>
            <a:r>
              <a:rPr lang="en-US" b="1" dirty="0" err="1"/>
              <a:t>ALLstims</a:t>
            </a:r>
            <a:r>
              <a:rPr lang="en-US" dirty="0"/>
              <a:t> (go or stop trial), </a:t>
            </a:r>
            <a:r>
              <a:rPr lang="en-US" b="1" dirty="0" err="1"/>
              <a:t>ALLarrows</a:t>
            </a:r>
            <a:r>
              <a:rPr lang="en-US" dirty="0"/>
              <a:t> (left or right arrow), </a:t>
            </a:r>
            <a:r>
              <a:rPr lang="en-US" b="1" dirty="0" err="1"/>
              <a:t>ALLblocknum</a:t>
            </a:r>
            <a:r>
              <a:rPr lang="en-US" dirty="0"/>
              <a:t> (block number), </a:t>
            </a:r>
            <a:r>
              <a:rPr lang="en-US" b="1" dirty="0" err="1"/>
              <a:t>ALLblockEndIdx</a:t>
            </a:r>
            <a:r>
              <a:rPr lang="en-US" dirty="0"/>
              <a:t>(mark a trial at the end of each block)</a:t>
            </a:r>
          </a:p>
        </p:txBody>
      </p:sp>
    </p:spTree>
    <p:extLst>
      <p:ext uri="{BB962C8B-B14F-4D97-AF65-F5344CB8AC3E}">
        <p14:creationId xmlns:p14="http://schemas.microsoft.com/office/powerpoint/2010/main" val="283845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5996-1F33-234C-BBEA-096CEB6E1D8B}"/>
              </a:ext>
            </a:extLst>
          </p:cNvPr>
          <p:cNvSpPr>
            <a:spLocks noGrp="1"/>
          </p:cNvSpPr>
          <p:nvPr>
            <p:ph type="title"/>
          </p:nvPr>
        </p:nvSpPr>
        <p:spPr/>
        <p:txBody>
          <a:bodyPr/>
          <a:lstStyle/>
          <a:p>
            <a:r>
              <a:rPr lang="en-US" dirty="0" err="1"/>
              <a:t>GenSequence</a:t>
            </a:r>
            <a:r>
              <a:rPr lang="en-US" dirty="0"/>
              <a:t>() user case - continued</a:t>
            </a:r>
          </a:p>
        </p:txBody>
      </p:sp>
      <p:sp>
        <p:nvSpPr>
          <p:cNvPr id="3" name="Content Placeholder 2">
            <a:extLst>
              <a:ext uri="{FF2B5EF4-FFF2-40B4-BE49-F238E27FC236}">
                <a16:creationId xmlns:a16="http://schemas.microsoft.com/office/drawing/2014/main" id="{C45606BC-D544-6E43-8FF9-9980577332E2}"/>
              </a:ext>
            </a:extLst>
          </p:cNvPr>
          <p:cNvSpPr>
            <a:spLocks noGrp="1"/>
          </p:cNvSpPr>
          <p:nvPr>
            <p:ph idx="1"/>
          </p:nvPr>
        </p:nvSpPr>
        <p:spPr/>
        <p:txBody>
          <a:bodyPr/>
          <a:lstStyle/>
          <a:p>
            <a:pPr marL="514350" lvl="0" indent="-514350">
              <a:buFont typeface="+mj-lt"/>
              <a:buAutoNum type="arabicParenR" startAt="2"/>
            </a:pPr>
            <a:r>
              <a:rPr lang="en-US" dirty="0">
                <a:solidFill>
                  <a:prstClr val="black"/>
                </a:solidFill>
              </a:rPr>
              <a:t>Start a for loop for each block to define trial type (go or stop):</a:t>
            </a:r>
          </a:p>
          <a:p>
            <a:pPr marL="971550" lvl="1" indent="-514350">
              <a:buFont typeface="+mj-lt"/>
              <a:buAutoNum type="alphaLcParenR"/>
            </a:pPr>
            <a:r>
              <a:rPr lang="en-US" dirty="0">
                <a:solidFill>
                  <a:prstClr val="black"/>
                </a:solidFill>
              </a:rPr>
              <a:t>make </a:t>
            </a:r>
            <a:r>
              <a:rPr lang="en-US" b="1" i="1" dirty="0">
                <a:solidFill>
                  <a:prstClr val="black"/>
                </a:solidFill>
              </a:rPr>
              <a:t>stims</a:t>
            </a:r>
            <a:r>
              <a:rPr lang="en-US" dirty="0">
                <a:solidFill>
                  <a:prstClr val="black"/>
                </a:solidFill>
              </a:rPr>
              <a:t> that marks proportion of stop trials (e.g., if 33% are stop trials, [0, 0, 1]). Repeat stims for 20 times to make 60 trials per block and store this in </a:t>
            </a:r>
            <a:r>
              <a:rPr lang="en-US" b="1" dirty="0" err="1">
                <a:solidFill>
                  <a:prstClr val="black"/>
                </a:solidFill>
              </a:rPr>
              <a:t>rstims</a:t>
            </a:r>
            <a:r>
              <a:rPr lang="en-US" dirty="0">
                <a:solidFill>
                  <a:prstClr val="black"/>
                </a:solidFill>
              </a:rPr>
              <a:t>. Then randomize trial order in </a:t>
            </a:r>
            <a:r>
              <a:rPr lang="en-US" b="1" dirty="0" err="1">
                <a:solidFill>
                  <a:prstClr val="black"/>
                </a:solidFill>
              </a:rPr>
              <a:t>rstims</a:t>
            </a:r>
            <a:r>
              <a:rPr lang="en-US" dirty="0">
                <a:solidFill>
                  <a:prstClr val="black"/>
                </a:solidFill>
              </a:rPr>
              <a:t>. Repeat this until first 3 trials have no stop trials and maximum consecutive stop trials are 4 trials.</a:t>
            </a:r>
          </a:p>
          <a:p>
            <a:pPr marL="971550" lvl="1" indent="-514350">
              <a:buFont typeface="+mj-lt"/>
              <a:buAutoNum type="alphaLcParenR"/>
            </a:pPr>
            <a:r>
              <a:rPr lang="en-US" dirty="0">
                <a:solidFill>
                  <a:prstClr val="black"/>
                </a:solidFill>
              </a:rPr>
              <a:t>While loop end when </a:t>
            </a:r>
            <a:r>
              <a:rPr lang="en-US" b="1" dirty="0" err="1">
                <a:solidFill>
                  <a:prstClr val="black"/>
                </a:solidFill>
              </a:rPr>
              <a:t>sflag</a:t>
            </a:r>
            <a:r>
              <a:rPr lang="en-US" dirty="0">
                <a:solidFill>
                  <a:prstClr val="black"/>
                </a:solidFill>
              </a:rPr>
              <a:t> becomes </a:t>
            </a:r>
            <a:r>
              <a:rPr lang="en-US" i="1" dirty="0">
                <a:solidFill>
                  <a:prstClr val="black"/>
                </a:solidFill>
              </a:rPr>
              <a:t>True.</a:t>
            </a:r>
            <a:r>
              <a:rPr lang="en-US" dirty="0">
                <a:solidFill>
                  <a:prstClr val="black"/>
                </a:solidFill>
              </a:rPr>
              <a:t> </a:t>
            </a:r>
          </a:p>
          <a:p>
            <a:pPr marL="514350" indent="-514350">
              <a:buFont typeface="+mj-lt"/>
              <a:buAutoNum type="arabicParenR" startAt="3"/>
            </a:pPr>
            <a:r>
              <a:rPr lang="en-US" dirty="0"/>
              <a:t>Generate arrow types:</a:t>
            </a:r>
          </a:p>
          <a:p>
            <a:pPr marL="971550" lvl="1" indent="-514350">
              <a:buFont typeface="+mj-lt"/>
              <a:buAutoNum type="alphaLcParenR"/>
            </a:pPr>
            <a:r>
              <a:rPr lang="en-US" dirty="0"/>
              <a:t>Define types of arrows: 1 = left; 2 = right arrow (e.g., </a:t>
            </a:r>
            <a:r>
              <a:rPr lang="en-US" b="1" dirty="0"/>
              <a:t>arrows</a:t>
            </a:r>
            <a:r>
              <a:rPr lang="en-US" dirty="0"/>
              <a:t> = [1, 2])</a:t>
            </a:r>
          </a:p>
          <a:p>
            <a:pPr marL="971550" lvl="1" indent="-514350">
              <a:buFont typeface="+mj-lt"/>
              <a:buAutoNum type="alphaLcParenR"/>
            </a:pPr>
            <a:r>
              <a:rPr lang="en-US" dirty="0"/>
              <a:t>Repeat </a:t>
            </a:r>
            <a:r>
              <a:rPr lang="en-US" b="1" dirty="0"/>
              <a:t>arrows</a:t>
            </a:r>
            <a:r>
              <a:rPr lang="en-US" dirty="0"/>
              <a:t> for go (40 trials per block) and stop (20 trials) trials.</a:t>
            </a:r>
          </a:p>
          <a:p>
            <a:pPr marL="971550" lvl="1" indent="-514350">
              <a:buFont typeface="+mj-lt"/>
              <a:buAutoNum type="alphaLcParenR"/>
            </a:pPr>
            <a:r>
              <a:rPr lang="en-US" dirty="0"/>
              <a:t>Randomize arrow order for go and stop trials</a:t>
            </a:r>
          </a:p>
          <a:p>
            <a:pPr marL="971550" lvl="1" indent="-514350">
              <a:buFont typeface="+mj-lt"/>
              <a:buAutoNum type="alphaLcParenR"/>
            </a:pPr>
            <a:r>
              <a:rPr lang="en-US" dirty="0"/>
              <a:t>Insert each arrow type to correct trial order</a:t>
            </a:r>
          </a:p>
        </p:txBody>
      </p:sp>
    </p:spTree>
    <p:extLst>
      <p:ext uri="{BB962C8B-B14F-4D97-AF65-F5344CB8AC3E}">
        <p14:creationId xmlns:p14="http://schemas.microsoft.com/office/powerpoint/2010/main" val="190726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915D-6FC1-DD4C-AB9E-BB9A585D728B}"/>
              </a:ext>
            </a:extLst>
          </p:cNvPr>
          <p:cNvSpPr>
            <a:spLocks noGrp="1"/>
          </p:cNvSpPr>
          <p:nvPr>
            <p:ph type="title"/>
          </p:nvPr>
        </p:nvSpPr>
        <p:spPr/>
        <p:txBody>
          <a:bodyPr/>
          <a:lstStyle/>
          <a:p>
            <a:r>
              <a:rPr lang="en-US" dirty="0" err="1"/>
              <a:t>GenSequence</a:t>
            </a:r>
            <a:r>
              <a:rPr lang="en-US" dirty="0"/>
              <a:t>() user case - continued</a:t>
            </a:r>
          </a:p>
        </p:txBody>
      </p:sp>
      <p:sp>
        <p:nvSpPr>
          <p:cNvPr id="3" name="Content Placeholder 2">
            <a:extLst>
              <a:ext uri="{FF2B5EF4-FFF2-40B4-BE49-F238E27FC236}">
                <a16:creationId xmlns:a16="http://schemas.microsoft.com/office/drawing/2014/main" id="{1516286A-0B32-E844-BB04-CA84804284C1}"/>
              </a:ext>
            </a:extLst>
          </p:cNvPr>
          <p:cNvSpPr>
            <a:spLocks noGrp="1"/>
          </p:cNvSpPr>
          <p:nvPr>
            <p:ph idx="1"/>
          </p:nvPr>
        </p:nvSpPr>
        <p:spPr/>
        <p:txBody>
          <a:bodyPr>
            <a:normAutofit/>
          </a:bodyPr>
          <a:lstStyle/>
          <a:p>
            <a:pPr marL="514350" indent="-514350">
              <a:buFont typeface="+mj-lt"/>
              <a:buAutoNum type="arabicParenR" startAt="4"/>
            </a:pPr>
            <a:r>
              <a:rPr lang="en-US" dirty="0"/>
              <a:t>Now we have 60 trials with trial type (go and stop) assigned and with arrow type (left and right arrow) assigned per block. We also have block number and block end index. Stack block-wise trial sequence on top of each other in </a:t>
            </a:r>
            <a:r>
              <a:rPr lang="en-US" b="1" dirty="0" err="1"/>
              <a:t>ALLstims</a:t>
            </a:r>
            <a:r>
              <a:rPr lang="en-US" dirty="0"/>
              <a:t>, </a:t>
            </a:r>
            <a:r>
              <a:rPr lang="en-US" b="1" dirty="0" err="1"/>
              <a:t>ALLarrows</a:t>
            </a:r>
            <a:r>
              <a:rPr lang="en-US" dirty="0"/>
              <a:t>, </a:t>
            </a:r>
            <a:r>
              <a:rPr lang="en-US" b="1" dirty="0" err="1"/>
              <a:t>ALLblocknum</a:t>
            </a:r>
            <a:r>
              <a:rPr lang="en-US" dirty="0"/>
              <a:t>, </a:t>
            </a:r>
            <a:r>
              <a:rPr lang="en-US" b="1" dirty="0" err="1"/>
              <a:t>ALLblockEndIdx</a:t>
            </a:r>
            <a:r>
              <a:rPr lang="en-US" b="1" dirty="0"/>
              <a:t>. </a:t>
            </a:r>
            <a:r>
              <a:rPr lang="en-US" dirty="0"/>
              <a:t>Repeat this until block 5. </a:t>
            </a:r>
          </a:p>
          <a:p>
            <a:pPr marL="514350" indent="-514350">
              <a:buFont typeface="+mj-lt"/>
              <a:buAutoNum type="arabicParenR" startAt="4"/>
            </a:pPr>
            <a:r>
              <a:rPr lang="en-US" dirty="0"/>
              <a:t>Define a class: </a:t>
            </a:r>
            <a:r>
              <a:rPr lang="en-US" b="1" dirty="0" err="1"/>
              <a:t>trialseq</a:t>
            </a:r>
            <a:r>
              <a:rPr lang="en-US" dirty="0"/>
              <a:t>; and store these values in: </a:t>
            </a:r>
            <a:r>
              <a:rPr lang="en-US" b="1" dirty="0" err="1"/>
              <a:t>trialseq.blocknum</a:t>
            </a:r>
            <a:r>
              <a:rPr lang="en-US" b="1" dirty="0"/>
              <a:t> ,</a:t>
            </a:r>
            <a:r>
              <a:rPr lang="en-US" b="1" dirty="0" err="1"/>
              <a:t>trialseq.BlockEndIdx</a:t>
            </a:r>
            <a:r>
              <a:rPr lang="en-US" b="1" dirty="0"/>
              <a:t> , </a:t>
            </a:r>
            <a:r>
              <a:rPr lang="en-US" b="1" dirty="0" err="1"/>
              <a:t>trialseq.stop</a:t>
            </a:r>
            <a:r>
              <a:rPr lang="en-US" b="1" dirty="0"/>
              <a:t> = </a:t>
            </a:r>
            <a:r>
              <a:rPr lang="en-US" b="1" dirty="0" err="1"/>
              <a:t>ALLrstims</a:t>
            </a:r>
            <a:r>
              <a:rPr lang="en-US" b="1" dirty="0"/>
              <a:t>, </a:t>
            </a:r>
            <a:r>
              <a:rPr lang="en-US" b="1" dirty="0" err="1"/>
              <a:t>trialseq.arrows</a:t>
            </a:r>
            <a:endParaRPr lang="en-US" b="1" dirty="0"/>
          </a:p>
        </p:txBody>
      </p:sp>
    </p:spTree>
    <p:extLst>
      <p:ext uri="{BB962C8B-B14F-4D97-AF65-F5344CB8AC3E}">
        <p14:creationId xmlns:p14="http://schemas.microsoft.com/office/powerpoint/2010/main" val="211428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370</Words>
  <Application>Microsoft Macintosh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User case</vt:lpstr>
      <vt:lpstr>Task user case</vt:lpstr>
      <vt:lpstr>GenSequence() user case</vt:lpstr>
      <vt:lpstr>GenSequence() user case - continued</vt:lpstr>
      <vt:lpstr>GenSequence() user case -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 Cheol</dc:creator>
  <cp:lastModifiedBy>Soh, Cheol</cp:lastModifiedBy>
  <cp:revision>34</cp:revision>
  <dcterms:created xsi:type="dcterms:W3CDTF">2020-04-22T03:13:04Z</dcterms:created>
  <dcterms:modified xsi:type="dcterms:W3CDTF">2020-04-27T04:23:52Z</dcterms:modified>
</cp:coreProperties>
</file>