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229600" y="1371600"/>
            <a:ext cx="1828800" cy="182880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778240" y="1737360"/>
            <a:ext cx="731520" cy="10972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4128" y="4114800"/>
            <a:ext cx="16239744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72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MCP는 직접 만들어 쓰자 2주차</a:t>
            </a:r>
            <a:endParaRPr lang="en-US" sz="7200" dirty="0"/>
          </a:p>
        </p:txBody>
      </p:sp>
      <p:sp>
        <p:nvSpPr>
          <p:cNvPr id="5" name="Shape 3"/>
          <p:cNvSpPr/>
          <p:nvPr/>
        </p:nvSpPr>
        <p:spPr>
          <a:xfrm>
            <a:off x="5486400" y="5943600"/>
            <a:ext cx="7315200" cy="73152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486400" y="60807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AI가 사용할 수 있는 Python 함수 만들기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024128" y="731520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i="1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복잡한 서버 개발 없이 AI 도구 만들기</a:t>
            </a:r>
            <a:endParaRPr lang="en-US" sz="1800" dirty="0"/>
          </a:p>
        </p:txBody>
      </p:sp>
      <p:sp>
        <p:nvSpPr>
          <p:cNvPr id="8" name="Shape 6"/>
          <p:cNvSpPr/>
          <p:nvPr/>
        </p:nvSpPr>
        <p:spPr>
          <a:xfrm>
            <a:off x="1024128" y="274320"/>
            <a:ext cx="365760" cy="36576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572768" y="320040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MCP는 직접 만들어 쓰자 2주차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15435072" y="3200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1 / 15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13716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6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함께 만들어보는 다국어 인사 도구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1024128" y="256032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6개 언어로 인사하는 AI 도구 제작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1024128" y="3840480"/>
            <a:ext cx="5108448" cy="20116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298448" y="4114800"/>
            <a:ext cx="455980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🇰🇷</a:t>
            </a:r>
            <a:endParaRPr lang="en-US" sz="3000" dirty="0"/>
          </a:p>
        </p:txBody>
      </p:sp>
      <p:sp>
        <p:nvSpPr>
          <p:cNvPr id="6" name="Text 4"/>
          <p:cNvSpPr/>
          <p:nvPr/>
        </p:nvSpPr>
        <p:spPr>
          <a:xfrm>
            <a:off x="1298448" y="4663440"/>
            <a:ext cx="4559808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한국어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1298448" y="5120640"/>
            <a:ext cx="455980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"안녕하세요"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6589776" y="3840480"/>
            <a:ext cx="5108448" cy="20116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864096" y="4114800"/>
            <a:ext cx="455980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🇺🇸</a:t>
            </a:r>
            <a:endParaRPr lang="en-US" sz="3000" dirty="0"/>
          </a:p>
        </p:txBody>
      </p:sp>
      <p:sp>
        <p:nvSpPr>
          <p:cNvPr id="10" name="Text 8"/>
          <p:cNvSpPr/>
          <p:nvPr/>
        </p:nvSpPr>
        <p:spPr>
          <a:xfrm>
            <a:off x="6864096" y="4663440"/>
            <a:ext cx="4559808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영어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6864096" y="5120640"/>
            <a:ext cx="455980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"Hello"</a:t>
            </a:r>
            <a:endParaRPr lang="en-US" sz="2000" dirty="0"/>
          </a:p>
        </p:txBody>
      </p:sp>
      <p:sp>
        <p:nvSpPr>
          <p:cNvPr id="12" name="Shape 10"/>
          <p:cNvSpPr/>
          <p:nvPr/>
        </p:nvSpPr>
        <p:spPr>
          <a:xfrm>
            <a:off x="12155424" y="3840480"/>
            <a:ext cx="5108448" cy="20116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2429744" y="4114800"/>
            <a:ext cx="455980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🇪🇸</a:t>
            </a:r>
            <a:endParaRPr lang="en-US" sz="3000" dirty="0"/>
          </a:p>
        </p:txBody>
      </p:sp>
      <p:sp>
        <p:nvSpPr>
          <p:cNvPr id="14" name="Text 12"/>
          <p:cNvSpPr/>
          <p:nvPr/>
        </p:nvSpPr>
        <p:spPr>
          <a:xfrm>
            <a:off x="12429744" y="4663440"/>
            <a:ext cx="4559808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스페인어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12429744" y="5120640"/>
            <a:ext cx="455980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"Hola"</a:t>
            </a:r>
            <a:endParaRPr lang="en-US" sz="2000" dirty="0"/>
          </a:p>
        </p:txBody>
      </p:sp>
      <p:sp>
        <p:nvSpPr>
          <p:cNvPr id="16" name="Shape 14"/>
          <p:cNvSpPr/>
          <p:nvPr/>
        </p:nvSpPr>
        <p:spPr>
          <a:xfrm>
            <a:off x="1024128" y="6309360"/>
            <a:ext cx="5108448" cy="20116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1298448" y="6583680"/>
            <a:ext cx="455980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🇯🇵</a:t>
            </a:r>
            <a:endParaRPr lang="en-US" sz="3000" dirty="0"/>
          </a:p>
        </p:txBody>
      </p:sp>
      <p:sp>
        <p:nvSpPr>
          <p:cNvPr id="18" name="Text 16"/>
          <p:cNvSpPr/>
          <p:nvPr/>
        </p:nvSpPr>
        <p:spPr>
          <a:xfrm>
            <a:off x="1298448" y="7132320"/>
            <a:ext cx="4559808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일본어</a:t>
            </a:r>
            <a:endParaRPr lang="en-US" sz="1800" dirty="0"/>
          </a:p>
        </p:txBody>
      </p:sp>
      <p:sp>
        <p:nvSpPr>
          <p:cNvPr id="19" name="Text 17"/>
          <p:cNvSpPr/>
          <p:nvPr/>
        </p:nvSpPr>
        <p:spPr>
          <a:xfrm>
            <a:off x="1298448" y="7589520"/>
            <a:ext cx="455980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"こんにちは"</a:t>
            </a:r>
            <a:endParaRPr lang="en-US" sz="2000" dirty="0"/>
          </a:p>
        </p:txBody>
      </p:sp>
      <p:sp>
        <p:nvSpPr>
          <p:cNvPr id="20" name="Shape 18"/>
          <p:cNvSpPr/>
          <p:nvPr/>
        </p:nvSpPr>
        <p:spPr>
          <a:xfrm>
            <a:off x="6589776" y="6309360"/>
            <a:ext cx="5108448" cy="20116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6864096" y="6583680"/>
            <a:ext cx="455980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🇩🇪</a:t>
            </a:r>
            <a:endParaRPr lang="en-US" sz="3000" dirty="0"/>
          </a:p>
        </p:txBody>
      </p:sp>
      <p:sp>
        <p:nvSpPr>
          <p:cNvPr id="22" name="Text 20"/>
          <p:cNvSpPr/>
          <p:nvPr/>
        </p:nvSpPr>
        <p:spPr>
          <a:xfrm>
            <a:off x="6864096" y="7132320"/>
            <a:ext cx="4559808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독일어</a:t>
            </a:r>
            <a:endParaRPr lang="en-US" sz="1800" dirty="0"/>
          </a:p>
        </p:txBody>
      </p:sp>
      <p:sp>
        <p:nvSpPr>
          <p:cNvPr id="23" name="Text 21"/>
          <p:cNvSpPr/>
          <p:nvPr/>
        </p:nvSpPr>
        <p:spPr>
          <a:xfrm>
            <a:off x="6864096" y="7589520"/>
            <a:ext cx="455980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"Hallo"</a:t>
            </a:r>
            <a:endParaRPr lang="en-US" sz="2000" dirty="0"/>
          </a:p>
        </p:txBody>
      </p:sp>
      <p:sp>
        <p:nvSpPr>
          <p:cNvPr id="24" name="Shape 22"/>
          <p:cNvSpPr/>
          <p:nvPr/>
        </p:nvSpPr>
        <p:spPr>
          <a:xfrm>
            <a:off x="12155424" y="6309360"/>
            <a:ext cx="5108448" cy="20116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12429744" y="6583680"/>
            <a:ext cx="455980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🇫🇷</a:t>
            </a:r>
            <a:endParaRPr lang="en-US" sz="3000" dirty="0"/>
          </a:p>
        </p:txBody>
      </p:sp>
      <p:sp>
        <p:nvSpPr>
          <p:cNvPr id="26" name="Text 24"/>
          <p:cNvSpPr/>
          <p:nvPr/>
        </p:nvSpPr>
        <p:spPr>
          <a:xfrm>
            <a:off x="12429744" y="7132320"/>
            <a:ext cx="4559808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프랑스어</a:t>
            </a:r>
            <a:endParaRPr lang="en-US" sz="1800" dirty="0"/>
          </a:p>
        </p:txBody>
      </p:sp>
      <p:sp>
        <p:nvSpPr>
          <p:cNvPr id="27" name="Text 25"/>
          <p:cNvSpPr/>
          <p:nvPr/>
        </p:nvSpPr>
        <p:spPr>
          <a:xfrm>
            <a:off x="12429744" y="7589520"/>
            <a:ext cx="455980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"Bonjour"</a:t>
            </a:r>
            <a:endParaRPr lang="en-US" sz="2000" dirty="0"/>
          </a:p>
        </p:txBody>
      </p:sp>
      <p:sp>
        <p:nvSpPr>
          <p:cNvPr id="28" name="Text 26"/>
          <p:cNvSpPr/>
          <p:nvPr/>
        </p:nvSpPr>
        <p:spPr>
          <a:xfrm>
            <a:off x="1024128" y="804672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i="1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각 언어별로 개별 함수 작성, 단일 파일로 구성</a:t>
            </a:r>
            <a:endParaRPr lang="en-US" sz="1800" dirty="0"/>
          </a:p>
        </p:txBody>
      </p:sp>
      <p:sp>
        <p:nvSpPr>
          <p:cNvPr id="29" name="Shape 27"/>
          <p:cNvSpPr/>
          <p:nvPr/>
        </p:nvSpPr>
        <p:spPr>
          <a:xfrm>
            <a:off x="1024128" y="274320"/>
            <a:ext cx="365760" cy="36576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1572768" y="320040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MCP는 직접 만들어 쓰자 2주차</a:t>
            </a:r>
            <a:endParaRPr lang="en-US" sz="1200" dirty="0"/>
          </a:p>
        </p:txBody>
      </p:sp>
      <p:sp>
        <p:nvSpPr>
          <p:cNvPr id="31" name="Text 29"/>
          <p:cNvSpPr/>
          <p:nvPr/>
        </p:nvSpPr>
        <p:spPr>
          <a:xfrm>
            <a:off x="15435072" y="3200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10 / 15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13716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6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FastMCP 개발의 세 가지 원칙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1024128" y="256032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타입 힌트, 독스트링, 데코레이터만 기억하면 됨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1024128" y="3657600"/>
            <a:ext cx="914400" cy="914400"/>
          </a:xfrm>
          <a:prstGeom prst="ellipse">
            <a:avLst/>
          </a:prstGeom>
          <a:solidFill>
            <a:srgbClr val="E9A23B"/>
          </a:solidFill>
          <a:ln w="12700">
            <a:solidFill>
              <a:srgbClr val="E9A23B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24128" y="388620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2395728" y="365760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타입 힌트 필수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2395728" y="4297680"/>
            <a:ext cx="6400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22543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✅ def func(name: str) -&gt; str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9253728" y="4297680"/>
            <a:ext cx="6400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742A2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❌ def func(name)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1024128" y="5303520"/>
            <a:ext cx="914400" cy="914400"/>
          </a:xfrm>
          <a:prstGeom prst="ellipse">
            <a:avLst/>
          </a:prstGeom>
          <a:solidFill>
            <a:srgbClr val="E9A23B"/>
          </a:solidFill>
          <a:ln w="12700">
            <a:solidFill>
              <a:srgbClr val="E9A23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4128" y="553212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2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2395728" y="530352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함수 설명 작성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2395728" y="5943600"/>
            <a:ext cx="6400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22543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✅ """이 함수는 무엇을 합니다"""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9253728" y="5943600"/>
            <a:ext cx="6400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742A2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❌ # 설명 없음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1024128" y="6949440"/>
            <a:ext cx="914400" cy="914400"/>
          </a:xfrm>
          <a:prstGeom prst="ellipse">
            <a:avLst/>
          </a:prstGeom>
          <a:solidFill>
            <a:srgbClr val="E9A23B"/>
          </a:solidFill>
          <a:ln w="12700">
            <a:solidFill>
              <a:srgbClr val="E9A23B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024128" y="717804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3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2395728" y="694944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@mcp.tool() 데코레이터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2395728" y="7589520"/>
            <a:ext cx="6400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22543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✅ @mcp.tool()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9253728" y="7589520"/>
            <a:ext cx="6400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742A2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❌ 데코레이터 없음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1024128" y="274320"/>
            <a:ext cx="365760" cy="36576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1572768" y="320040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MCP는 직접 만들어 쓰자 2주차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15435072" y="3200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11 / 15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13716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6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FastMCP로 만들 수 있는 것들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1024128" y="256032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여러분의 아이디어가 AI 도구가 될 수 있다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1024128" y="3657600"/>
            <a:ext cx="7891272" cy="2286000"/>
          </a:xfrm>
          <a:prstGeom prst="rect">
            <a:avLst/>
          </a:prstGeom>
          <a:solidFill>
            <a:srgbClr val="F7FAFC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207008" y="3840480"/>
            <a:ext cx="7525512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학습 도구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298448" y="4572000"/>
            <a:ext cx="7342632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 수학 계산기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1298448" y="4937760"/>
            <a:ext cx="7342632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 언어 번역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1298448" y="5303520"/>
            <a:ext cx="7342632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 퀴즈 생성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9372600" y="3657600"/>
            <a:ext cx="7891272" cy="2286000"/>
          </a:xfrm>
          <a:prstGeom prst="rect">
            <a:avLst/>
          </a:prstGeom>
          <a:solidFill>
            <a:srgbClr val="F7FAFC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555480" y="3840480"/>
            <a:ext cx="7525512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데이터 처리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646920" y="4572000"/>
            <a:ext cx="7342632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 파일 읽기/쓰기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9646920" y="4937760"/>
            <a:ext cx="7342632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 CSV 분석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9646920" y="5303520"/>
            <a:ext cx="7342632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 웹 크롤링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1024128" y="6400800"/>
            <a:ext cx="7891272" cy="2286000"/>
          </a:xfrm>
          <a:prstGeom prst="rect">
            <a:avLst/>
          </a:prstGeom>
          <a:solidFill>
            <a:srgbClr val="F7FAFC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207008" y="6583680"/>
            <a:ext cx="7525512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유틸리티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1298448" y="7315200"/>
            <a:ext cx="7342632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 날씨 조회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1298448" y="7680960"/>
            <a:ext cx="7342632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 환율 계산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1298448" y="8046720"/>
            <a:ext cx="7342632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 QR코드 생성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9372600" y="6400800"/>
            <a:ext cx="7891272" cy="2286000"/>
          </a:xfrm>
          <a:prstGeom prst="rect">
            <a:avLst/>
          </a:prstGeom>
          <a:solidFill>
            <a:srgbClr val="F7FAFC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9555480" y="6583680"/>
            <a:ext cx="7525512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창의적 도구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9646920" y="7315200"/>
            <a:ext cx="7342632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 랜덤 이름 생성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9646920" y="7680960"/>
            <a:ext cx="7342632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 색상 팔레트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9646920" y="8046720"/>
            <a:ext cx="7342632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 시 생성</a:t>
            </a:r>
            <a:endParaRPr lang="en-US" sz="1400" dirty="0"/>
          </a:p>
        </p:txBody>
      </p:sp>
      <p:sp>
        <p:nvSpPr>
          <p:cNvPr id="24" name="Shape 22"/>
          <p:cNvSpPr/>
          <p:nvPr/>
        </p:nvSpPr>
        <p:spPr>
          <a:xfrm>
            <a:off x="1024128" y="274320"/>
            <a:ext cx="365760" cy="36576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1572768" y="320040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MCP는 직접 만들어 쓰자 2주차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15435072" y="3200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12 / 15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13716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6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여러분의 개발 여정에 미치는 변화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1024128" y="256032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복잡한 서버 개발 없이도 AI 생태계에 기여할 수 있다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1024128" y="4114800"/>
            <a:ext cx="731520" cy="731520"/>
          </a:xfrm>
          <a:prstGeom prst="ellipse">
            <a:avLst/>
          </a:prstGeom>
          <a:solidFill>
            <a:srgbClr val="E9A23B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24128" y="4251960"/>
            <a:ext cx="731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2121408" y="4251960"/>
            <a:ext cx="1514246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진입장벽 해소: Python 기본 지식만으로 AI 도구 개발자가 됨</a:t>
            </a:r>
            <a:endParaRPr lang="en-US" sz="1800" dirty="0"/>
          </a:p>
        </p:txBody>
      </p:sp>
      <p:sp>
        <p:nvSpPr>
          <p:cNvPr id="7" name="Shape 5"/>
          <p:cNvSpPr/>
          <p:nvPr/>
        </p:nvSpPr>
        <p:spPr>
          <a:xfrm>
            <a:off x="1024128" y="5212080"/>
            <a:ext cx="731520" cy="731520"/>
          </a:xfrm>
          <a:prstGeom prst="ellipse">
            <a:avLst/>
          </a:prstGeom>
          <a:solidFill>
            <a:srgbClr val="E9A23B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24128" y="5349240"/>
            <a:ext cx="731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2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2121408" y="5349240"/>
            <a:ext cx="1514246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포트폴리오 강화: "AI가 사용하는 도구를 만든 개발자"</a:t>
            </a:r>
            <a:endParaRPr lang="en-US" sz="1800" dirty="0"/>
          </a:p>
        </p:txBody>
      </p:sp>
      <p:sp>
        <p:nvSpPr>
          <p:cNvPr id="10" name="Shape 8"/>
          <p:cNvSpPr/>
          <p:nvPr/>
        </p:nvSpPr>
        <p:spPr>
          <a:xfrm>
            <a:off x="1024128" y="6309360"/>
            <a:ext cx="731520" cy="731520"/>
          </a:xfrm>
          <a:prstGeom prst="ellipse">
            <a:avLst/>
          </a:prstGeom>
          <a:solidFill>
            <a:srgbClr val="E9A23B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024128" y="6446520"/>
            <a:ext cx="731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3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2121408" y="6446520"/>
            <a:ext cx="1514246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창의성 발휘: 복잡한 기술보다 아이디어와 로직에 집중</a:t>
            </a:r>
            <a:endParaRPr lang="en-US" sz="1800" dirty="0"/>
          </a:p>
        </p:txBody>
      </p:sp>
      <p:sp>
        <p:nvSpPr>
          <p:cNvPr id="13" name="Shape 11"/>
          <p:cNvSpPr/>
          <p:nvPr/>
        </p:nvSpPr>
        <p:spPr>
          <a:xfrm>
            <a:off x="1024128" y="7406640"/>
            <a:ext cx="731520" cy="731520"/>
          </a:xfrm>
          <a:prstGeom prst="ellipse">
            <a:avLst/>
          </a:prstGeom>
          <a:solidFill>
            <a:srgbClr val="E9A23B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24128" y="7543800"/>
            <a:ext cx="731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4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2121408" y="7543800"/>
            <a:ext cx="1514246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실무 연결: 최신 AI 생태계 트렌드에 맞는 개발 경험</a:t>
            </a:r>
            <a:endParaRPr lang="en-US" sz="1800" dirty="0"/>
          </a:p>
        </p:txBody>
      </p:sp>
      <p:sp>
        <p:nvSpPr>
          <p:cNvPr id="16" name="Shape 14"/>
          <p:cNvSpPr/>
          <p:nvPr/>
        </p:nvSpPr>
        <p:spPr>
          <a:xfrm>
            <a:off x="1024128" y="274320"/>
            <a:ext cx="365760" cy="36576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1572768" y="320040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MCP는 직접 만들어 쓰자 2주차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15435072" y="3200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13 / 15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13716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6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스터디에서 함께 할 것들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1024128" y="256032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오늘은 시작, 앞으로 더 흥미로운 프로젝트들이 기다림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1207008" y="4297680"/>
            <a:ext cx="365760" cy="365760"/>
          </a:xfrm>
          <a:prstGeom prst="ellipse">
            <a:avLst/>
          </a:prstGeom>
          <a:solidFill>
            <a:srgbClr val="273FA9"/>
          </a:solidFill>
          <a:ln/>
        </p:spPr>
      </p:sp>
      <p:sp>
        <p:nvSpPr>
          <p:cNvPr id="5" name="Shape 3"/>
          <p:cNvSpPr/>
          <p:nvPr/>
        </p:nvSpPr>
        <p:spPr>
          <a:xfrm>
            <a:off x="1344168" y="4663440"/>
            <a:ext cx="91440" cy="548640"/>
          </a:xfrm>
          <a:prstGeom prst="rect">
            <a:avLst/>
          </a:prstGeom>
          <a:solidFill>
            <a:srgbClr val="273FA9"/>
          </a:solidFill>
          <a:ln/>
        </p:spPr>
      </p:sp>
      <p:sp>
        <p:nvSpPr>
          <p:cNvPr id="6" name="Text 4"/>
          <p:cNvSpPr/>
          <p:nvPr/>
        </p:nvSpPr>
        <p:spPr>
          <a:xfrm>
            <a:off x="1938528" y="411480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이번 주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1938528" y="4480560"/>
            <a:ext cx="1532534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다국어 Hello World 완성하기</a:t>
            </a:r>
            <a:endParaRPr lang="en-US" sz="1800" dirty="0"/>
          </a:p>
        </p:txBody>
      </p:sp>
      <p:sp>
        <p:nvSpPr>
          <p:cNvPr id="8" name="Shape 6"/>
          <p:cNvSpPr/>
          <p:nvPr/>
        </p:nvSpPr>
        <p:spPr>
          <a:xfrm>
            <a:off x="1207008" y="5577840"/>
            <a:ext cx="365760" cy="365760"/>
          </a:xfrm>
          <a:prstGeom prst="ellipse">
            <a:avLst/>
          </a:prstGeom>
          <a:solidFill>
            <a:srgbClr val="273FA9"/>
          </a:solidFill>
          <a:ln/>
        </p:spPr>
      </p:sp>
      <p:sp>
        <p:nvSpPr>
          <p:cNvPr id="9" name="Shape 7"/>
          <p:cNvSpPr/>
          <p:nvPr/>
        </p:nvSpPr>
        <p:spPr>
          <a:xfrm>
            <a:off x="1344168" y="5943600"/>
            <a:ext cx="91440" cy="548640"/>
          </a:xfrm>
          <a:prstGeom prst="rect">
            <a:avLst/>
          </a:prstGeom>
          <a:solidFill>
            <a:srgbClr val="273FA9"/>
          </a:solidFill>
          <a:ln/>
        </p:spPr>
      </p:sp>
      <p:sp>
        <p:nvSpPr>
          <p:cNvPr id="10" name="Text 8"/>
          <p:cNvSpPr/>
          <p:nvPr/>
        </p:nvSpPr>
        <p:spPr>
          <a:xfrm>
            <a:off x="1938528" y="539496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다음 주제들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1938528" y="5760720"/>
            <a:ext cx="1532534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파일 처리 도구, 웹 API 연동, 데이터 분석 도구</a:t>
            </a:r>
            <a:endParaRPr lang="en-US" sz="1800" dirty="0"/>
          </a:p>
        </p:txBody>
      </p:sp>
      <p:sp>
        <p:nvSpPr>
          <p:cNvPr id="12" name="Shape 10"/>
          <p:cNvSpPr/>
          <p:nvPr/>
        </p:nvSpPr>
        <p:spPr>
          <a:xfrm>
            <a:off x="1207008" y="6858000"/>
            <a:ext cx="365760" cy="365760"/>
          </a:xfrm>
          <a:prstGeom prst="ellipse">
            <a:avLst/>
          </a:prstGeom>
          <a:solidFill>
            <a:srgbClr val="273FA9"/>
          </a:solidFill>
          <a:ln/>
        </p:spPr>
      </p:sp>
      <p:sp>
        <p:nvSpPr>
          <p:cNvPr id="13" name="Shape 11"/>
          <p:cNvSpPr/>
          <p:nvPr/>
        </p:nvSpPr>
        <p:spPr>
          <a:xfrm>
            <a:off x="1344168" y="7223760"/>
            <a:ext cx="91440" cy="548640"/>
          </a:xfrm>
          <a:prstGeom prst="rect">
            <a:avLst/>
          </a:prstGeom>
          <a:solidFill>
            <a:srgbClr val="273FA9"/>
          </a:solidFill>
          <a:ln/>
        </p:spPr>
      </p:sp>
      <p:sp>
        <p:nvSpPr>
          <p:cNvPr id="14" name="Text 12"/>
          <p:cNvSpPr/>
          <p:nvPr/>
        </p:nvSpPr>
        <p:spPr>
          <a:xfrm>
            <a:off x="1938528" y="667512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최종 목표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1938528" y="7040880"/>
            <a:ext cx="1532534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개인 프로젝트로 실용적인 AI 도구 제작</a:t>
            </a:r>
            <a:endParaRPr lang="en-US" sz="1800" dirty="0"/>
          </a:p>
        </p:txBody>
      </p:sp>
      <p:sp>
        <p:nvSpPr>
          <p:cNvPr id="16" name="Shape 14"/>
          <p:cNvSpPr/>
          <p:nvPr/>
        </p:nvSpPr>
        <p:spPr>
          <a:xfrm>
            <a:off x="1207008" y="8138160"/>
            <a:ext cx="365760" cy="365760"/>
          </a:xfrm>
          <a:prstGeom prst="ellipse">
            <a:avLst/>
          </a:prstGeom>
          <a:solidFill>
            <a:srgbClr val="273FA9"/>
          </a:solidFill>
          <a:ln/>
        </p:spPr>
      </p:sp>
      <p:sp>
        <p:nvSpPr>
          <p:cNvPr id="17" name="Text 15"/>
          <p:cNvSpPr/>
          <p:nvPr/>
        </p:nvSpPr>
        <p:spPr>
          <a:xfrm>
            <a:off x="1938528" y="795528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참고 자료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1938528" y="8321040"/>
            <a:ext cx="1532534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FastMCP 공식 문서, 예제 프로젝트들</a:t>
            </a:r>
            <a:endParaRPr lang="en-US" sz="1800" dirty="0"/>
          </a:p>
        </p:txBody>
      </p:sp>
      <p:sp>
        <p:nvSpPr>
          <p:cNvPr id="19" name="Shape 17"/>
          <p:cNvSpPr/>
          <p:nvPr/>
        </p:nvSpPr>
        <p:spPr>
          <a:xfrm>
            <a:off x="1024128" y="274320"/>
            <a:ext cx="365760" cy="36576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1572768" y="320040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MCP는 직접 만들어 쓰자 2주차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15435072" y="3200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14 / 15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13716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6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궁금한 것들을 해결해 봅시다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1024128" y="256032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함께 배우고 성장하는 시간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1024128" y="3657600"/>
            <a:ext cx="16239744" cy="3657600"/>
          </a:xfrm>
          <a:prstGeom prst="rect">
            <a:avLst/>
          </a:prstGeom>
          <a:solidFill>
            <a:srgbClr val="F7FAFC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481328" y="3931920"/>
            <a:ext cx="153253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예상 질문들: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755648" y="4754880"/>
            <a:ext cx="1477670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i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 "FastMCP vs 표준 MCP 성능 차이는?"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755648" y="5486400"/>
            <a:ext cx="1477670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i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 "실제 상용 서비스에서 사용 가능한가요?"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755648" y="6217920"/>
            <a:ext cx="1477670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i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 "다른 프로그래밍 언어는 지원하나요?"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1755648" y="7223760"/>
            <a:ext cx="1477670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추가 학습 자료 안내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755648" y="7680960"/>
            <a:ext cx="1477670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다음 스터디 일정 공지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1024128" y="274320"/>
            <a:ext cx="365760" cy="36576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572768" y="320040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MCP는 직접 만들어 쓰자 2주차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15435072" y="3200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15 / 15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13716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6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오늘 배울 내용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1024128" y="256032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FastMCP로 AI 도구 개발의 첫 걸음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1024128" y="3840480"/>
            <a:ext cx="914400" cy="91440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24128" y="406908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2395728" y="4069080"/>
            <a:ext cx="1486814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MCP(Model Context Protocol)가 무엇인지 이해하기</a:t>
            </a:r>
            <a:endParaRPr lang="en-US" sz="1800" dirty="0"/>
          </a:p>
        </p:txBody>
      </p:sp>
      <p:sp>
        <p:nvSpPr>
          <p:cNvPr id="7" name="Shape 5"/>
          <p:cNvSpPr/>
          <p:nvPr/>
        </p:nvSpPr>
        <p:spPr>
          <a:xfrm>
            <a:off x="1024128" y="5029200"/>
            <a:ext cx="914400" cy="91440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24128" y="525780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2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2395728" y="5257800"/>
            <a:ext cx="1486814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기존 MCP 개발의 어려움 파악하기</a:t>
            </a:r>
            <a:endParaRPr lang="en-US" sz="1800" dirty="0"/>
          </a:p>
        </p:txBody>
      </p:sp>
      <p:sp>
        <p:nvSpPr>
          <p:cNvPr id="10" name="Shape 8"/>
          <p:cNvSpPr/>
          <p:nvPr/>
        </p:nvSpPr>
        <p:spPr>
          <a:xfrm>
            <a:off x="1024128" y="6217920"/>
            <a:ext cx="914400" cy="91440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024128" y="644652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3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2395728" y="6446520"/>
            <a:ext cx="1486814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FastMCP의 핵심 개념과 장점 학습하기</a:t>
            </a:r>
            <a:endParaRPr lang="en-US" sz="1800" dirty="0"/>
          </a:p>
        </p:txBody>
      </p:sp>
      <p:sp>
        <p:nvSpPr>
          <p:cNvPr id="13" name="Shape 11"/>
          <p:cNvSpPr/>
          <p:nvPr/>
        </p:nvSpPr>
        <p:spPr>
          <a:xfrm>
            <a:off x="1024128" y="7406640"/>
            <a:ext cx="914400" cy="91440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24128" y="763524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4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2395728" y="7635240"/>
            <a:ext cx="1486814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다국어 Hello World 실습으로 직접 체험하기</a:t>
            </a:r>
            <a:endParaRPr lang="en-US" sz="1800" dirty="0"/>
          </a:p>
        </p:txBody>
      </p:sp>
      <p:sp>
        <p:nvSpPr>
          <p:cNvPr id="16" name="Shape 14"/>
          <p:cNvSpPr/>
          <p:nvPr/>
        </p:nvSpPr>
        <p:spPr>
          <a:xfrm>
            <a:off x="1024128" y="274320"/>
            <a:ext cx="365760" cy="36576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1572768" y="320040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MCP는 직접 만들어 쓰자 2주차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15435072" y="3200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2 / 15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13716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6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Model Context Protocol (MCP) 이해하기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1024128" y="256032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AI와 외부 도구를 연결하는 표준 프로토콜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1024128" y="365760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755648" y="3657600"/>
            <a:ext cx="1550822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 = AI가 외부 함수와 데이터를 사용할 수 있게 하는 표준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1024128" y="457200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1755648" y="4572000"/>
            <a:ext cx="1550822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Claude, ChatGPT 등이 여러분의 함수를 직접 실행 가능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1024128" y="548640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1755648" y="5486400"/>
            <a:ext cx="1550822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예시: "파일 읽기", "계산하기", "데이터베이스 조회" 등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1024128" y="6400800"/>
            <a:ext cx="457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1755648" y="6400800"/>
            <a:ext cx="1550822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AI 생태계에서 MCP의 역할과 중요성</a:t>
            </a:r>
            <a:endParaRPr lang="en-US" sz="1800" dirty="0"/>
          </a:p>
        </p:txBody>
      </p:sp>
      <p:sp>
        <p:nvSpPr>
          <p:cNvPr id="12" name="Shape 10"/>
          <p:cNvSpPr/>
          <p:nvPr/>
        </p:nvSpPr>
        <p:spPr>
          <a:xfrm>
            <a:off x="2852928" y="7315200"/>
            <a:ext cx="3657600" cy="914400"/>
          </a:xfrm>
          <a:prstGeom prst="rect">
            <a:avLst/>
          </a:prstGeom>
          <a:solidFill>
            <a:srgbClr val="F8F9FA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852928" y="754380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AI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6784848" y="7406640"/>
            <a:ext cx="8229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↔</a:t>
            </a:r>
            <a:endParaRPr lang="en-US" sz="3200" dirty="0"/>
          </a:p>
        </p:txBody>
      </p:sp>
      <p:sp>
        <p:nvSpPr>
          <p:cNvPr id="15" name="Shape 13"/>
          <p:cNvSpPr/>
          <p:nvPr/>
        </p:nvSpPr>
        <p:spPr>
          <a:xfrm>
            <a:off x="7882128" y="7315200"/>
            <a:ext cx="3657600" cy="914400"/>
          </a:xfrm>
          <a:prstGeom prst="rect">
            <a:avLst/>
          </a:prstGeom>
          <a:solidFill>
            <a:srgbClr val="273FA9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882128" y="754380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13185648" y="7406640"/>
            <a:ext cx="8229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↔</a:t>
            </a:r>
            <a:endParaRPr lang="en-US" sz="3200" dirty="0"/>
          </a:p>
        </p:txBody>
      </p:sp>
      <p:sp>
        <p:nvSpPr>
          <p:cNvPr id="18" name="Shape 16"/>
          <p:cNvSpPr/>
          <p:nvPr/>
        </p:nvSpPr>
        <p:spPr>
          <a:xfrm>
            <a:off x="12911328" y="7315200"/>
            <a:ext cx="3657600" cy="914400"/>
          </a:xfrm>
          <a:prstGeom prst="rect">
            <a:avLst/>
          </a:prstGeom>
          <a:solidFill>
            <a:srgbClr val="F8F9FA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12911328" y="754380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Python 함수</a:t>
            </a:r>
            <a:endParaRPr lang="en-US" sz="1800" dirty="0"/>
          </a:p>
        </p:txBody>
      </p:sp>
      <p:sp>
        <p:nvSpPr>
          <p:cNvPr id="20" name="Shape 18"/>
          <p:cNvSpPr/>
          <p:nvPr/>
        </p:nvSpPr>
        <p:spPr>
          <a:xfrm>
            <a:off x="1024128" y="274320"/>
            <a:ext cx="365760" cy="36576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1572768" y="320040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MCP는 직접 만들어 쓰자 2주차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15435072" y="3200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3 / 15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13716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6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표준 MCP 개발의 현실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1024128" y="256032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간단한 기능도 50줄 이상의 복잡한 코드가 필요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1024128" y="347472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덧셈 함수 하나 만들기 위해 필요한 것들: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481328" y="420624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E9A23B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1938528" y="420624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비동기 서버 설정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1481328" y="484632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E9A23B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1938528" y="484632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JSON 스키마 수동 작성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1481328" y="548640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E9A23B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•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1938528" y="548640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복잡한 핸들러 함수들</a:t>
            </a:r>
            <a:endParaRPr lang="en-US" sz="1800" dirty="0"/>
          </a:p>
        </p:txBody>
      </p:sp>
      <p:sp>
        <p:nvSpPr>
          <p:cNvPr id="11" name="Shape 9"/>
          <p:cNvSpPr/>
          <p:nvPr/>
        </p:nvSpPr>
        <p:spPr>
          <a:xfrm>
            <a:off x="9253728" y="3200400"/>
            <a:ext cx="7772400" cy="5029200"/>
          </a:xfrm>
          <a:prstGeom prst="rect">
            <a:avLst/>
          </a:prstGeom>
          <a:solidFill>
            <a:srgbClr val="2D3748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528048" y="3383280"/>
            <a:ext cx="7223760" cy="4663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표준 MCP - 복잡한 덧셈 서버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asyncio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 mcp.server import Server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 mcp.server.stdio import stdio_server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 mcp.types import Tool, TextContent</a:t>
            </a:r>
            <a:endParaRPr lang="en-US" sz="1100" dirty="0"/>
          </a:p>
          <a:p>
            <a:pPr indent="0" marL="0">
              <a:buNone/>
            </a:pP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server = Server("my-server")</a:t>
            </a:r>
            <a:endParaRPr lang="en-US" sz="1100" dirty="0"/>
          </a:p>
          <a:p>
            <a:pPr indent="0" marL="0">
              <a:buNone/>
            </a:pP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@server.list_tools()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async def list_tools():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[Tool(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name="add",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description="Add two numbers", 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inputSchema={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"type": "object",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"properties": {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    "a": {"type": "number"},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    "b": {"type": "number"}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},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"required": ["a", "b"]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}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)]</a:t>
            </a:r>
            <a:endParaRPr lang="en-US" sz="1100" dirty="0"/>
          </a:p>
          <a:p>
            <a:pPr indent="0" marL="0">
              <a:buNone/>
            </a:pP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@server.call_tool()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async def call_tool(name: str, arguments: dict):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if name == "add":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result = arguments["a"] + arguments["b"]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[TextContent(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type="text", text=str(result)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)]</a:t>
            </a:r>
            <a:endParaRPr lang="en-US" sz="1100" dirty="0"/>
          </a:p>
          <a:p>
            <a:pPr indent="0" marL="0">
              <a:buNone/>
            </a:pP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... 50줄 이상의 보일러플레이트 코드</a:t>
            </a:r>
            <a:endParaRPr lang="en-US" sz="1100" dirty="0"/>
          </a:p>
        </p:txBody>
      </p:sp>
      <p:sp>
        <p:nvSpPr>
          <p:cNvPr id="13" name="Shape 11"/>
          <p:cNvSpPr/>
          <p:nvPr/>
        </p:nvSpPr>
        <p:spPr>
          <a:xfrm>
            <a:off x="1024128" y="274320"/>
            <a:ext cx="365760" cy="36576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572768" y="320040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MCP는 직접 만들어 쓰자 2주차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15435072" y="3200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4 / 15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13716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6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학습해야 할 것들이 너무 많다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1024128" y="256032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 개발을 위해 필요한 사전 지식이 과도함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1024128" y="347472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필요한 사전 지식: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1024128" y="5029200"/>
            <a:ext cx="3717036" cy="1828800"/>
          </a:xfrm>
          <a:prstGeom prst="rect">
            <a:avLst/>
          </a:prstGeom>
          <a:solidFill>
            <a:srgbClr val="6C757D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115568" y="4389120"/>
            <a:ext cx="3534156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비동기 프로그래밍 (asyncio)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5198364" y="4572000"/>
            <a:ext cx="3717036" cy="2286000"/>
          </a:xfrm>
          <a:prstGeom prst="rect">
            <a:avLst/>
          </a:prstGeom>
          <a:solidFill>
            <a:srgbClr val="6C757D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289804" y="4389120"/>
            <a:ext cx="3534156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JSON 스키마 설계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9372600" y="4114800"/>
            <a:ext cx="3717036" cy="2743200"/>
          </a:xfrm>
          <a:prstGeom prst="rect">
            <a:avLst/>
          </a:prstGeom>
          <a:solidFill>
            <a:srgbClr val="6C757D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464040" y="4389120"/>
            <a:ext cx="3534156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서버 아키텍처 이해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13546836" y="3657600"/>
            <a:ext cx="3717036" cy="3200400"/>
          </a:xfrm>
          <a:prstGeom prst="rect">
            <a:avLst/>
          </a:prstGeom>
          <a:solidFill>
            <a:srgbClr val="6C757D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3638276" y="4389120"/>
            <a:ext cx="3534156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 프로토콜 세부사항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1024128" y="7498080"/>
            <a:ext cx="16239744" cy="914400"/>
          </a:xfrm>
          <a:prstGeom prst="rect">
            <a:avLst/>
          </a:prstGeom>
          <a:solidFill>
            <a:srgbClr val="E9A23B"/>
          </a:solidFill>
          <a:ln w="12700">
            <a:solidFill>
              <a:srgbClr val="E9A23B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481328" y="7772400"/>
            <a:ext cx="15325344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결과: 아이디어는 있지만 구현이 어려워 포기하는 경우 많음</a:t>
            </a:r>
            <a:endParaRPr lang="en-US" sz="2000" dirty="0"/>
          </a:p>
        </p:txBody>
      </p:sp>
      <p:sp>
        <p:nvSpPr>
          <p:cNvPr id="15" name="Shape 13"/>
          <p:cNvSpPr/>
          <p:nvPr/>
        </p:nvSpPr>
        <p:spPr>
          <a:xfrm>
            <a:off x="1024128" y="274320"/>
            <a:ext cx="365760" cy="36576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572768" y="320040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MCP는 직접 만들어 쓰자 2주차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15435072" y="3200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5 / 15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13716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6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FastMCP - 모든 것을 단순하게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1024128" y="256032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Python 함수에 데코레이터 하나만 추가하면 AI 도구 완성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1024128" y="3474720"/>
            <a:ext cx="16239744" cy="109728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938528" y="3840480"/>
            <a:ext cx="14410944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FastMCP의 철학: "복잡한 건 FastMCP가, 여러분은 로직에만 집중"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024128" y="493776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핵심 아이디어: 기존 Python 함수를 최소한의 수정으로 AI 도구로 변환</a:t>
            </a:r>
            <a:endParaRPr lang="en-US" sz="2000" dirty="0"/>
          </a:p>
        </p:txBody>
      </p:sp>
      <p:sp>
        <p:nvSpPr>
          <p:cNvPr id="7" name="Shape 5"/>
          <p:cNvSpPr/>
          <p:nvPr/>
        </p:nvSpPr>
        <p:spPr>
          <a:xfrm>
            <a:off x="4681728" y="5943600"/>
            <a:ext cx="8924544" cy="1645920"/>
          </a:xfrm>
          <a:prstGeom prst="rect">
            <a:avLst/>
          </a:prstGeom>
          <a:solidFill>
            <a:srgbClr val="E6F3FF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138928" y="6126480"/>
            <a:ext cx="8010144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273FA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@mcp.tool() 데코레이터 하나로 완성되는 덧셈 함수</a:t>
            </a:r>
            <a:endParaRPr lang="en-US" sz="1600" dirty="0"/>
          </a:p>
          <a:p>
            <a:pPr algn="ctr" indent="0" marL="0">
              <a:buNone/>
            </a:pPr>
            <a:endParaRPr lang="en-US" sz="1600" dirty="0"/>
          </a:p>
          <a:p>
            <a:pPr algn="ctr" indent="0" marL="0">
              <a:buNone/>
            </a:pPr>
            <a:r>
              <a:rPr lang="en-US" sz="1600" b="1" dirty="0">
                <a:solidFill>
                  <a:srgbClr val="273FA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@mcp.tool()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b="1" dirty="0">
                <a:solidFill>
                  <a:srgbClr val="273FA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def 더하기(a: int, b: int) -&gt; int: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b="1" dirty="0">
                <a:solidFill>
                  <a:srgbClr val="273FA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a + b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1024128" y="274320"/>
            <a:ext cx="365760" cy="36576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572768" y="320040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MCP는 직접 만들어 쓰자 2주차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15435072" y="3200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6 / 15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13716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6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세 가지 핵심 기능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1024128" y="256032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@mcp.tool(), @mcp.resource(), @mcp.prompt()로 모든 AI 연동 해결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1024128" y="3657600"/>
            <a:ext cx="5108448" cy="457200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298448" y="3931920"/>
            <a:ext cx="4559808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@mcp.tool()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298448" y="4572000"/>
            <a:ext cx="4559808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함수를 AI가 실행할 수 있는 도구로 변환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1207008" y="5943600"/>
            <a:ext cx="4742688" cy="20116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298448" y="6126480"/>
            <a:ext cx="4559808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273FA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@mcp.tool()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273FA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def calc(x: int) -&gt; int: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273FA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x * 2</a:t>
            </a:r>
            <a:endParaRPr lang="en-US" sz="1100" dirty="0"/>
          </a:p>
        </p:txBody>
      </p:sp>
      <p:sp>
        <p:nvSpPr>
          <p:cNvPr id="9" name="Shape 7"/>
          <p:cNvSpPr/>
          <p:nvPr/>
        </p:nvSpPr>
        <p:spPr>
          <a:xfrm>
            <a:off x="6589776" y="3657600"/>
            <a:ext cx="5108448" cy="457200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864096" y="3931920"/>
            <a:ext cx="4559808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@mcp.resource()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6864096" y="4572000"/>
            <a:ext cx="4559808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데이터를 AI에게 제공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6772656" y="5943600"/>
            <a:ext cx="4742688" cy="20116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6864096" y="6126480"/>
            <a:ext cx="4559808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273FA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@mcp.resource()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273FA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def get_data():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273FA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"데이터"</a:t>
            </a:r>
            <a:endParaRPr lang="en-US" sz="1100" dirty="0"/>
          </a:p>
        </p:txBody>
      </p:sp>
      <p:sp>
        <p:nvSpPr>
          <p:cNvPr id="14" name="Shape 12"/>
          <p:cNvSpPr/>
          <p:nvPr/>
        </p:nvSpPr>
        <p:spPr>
          <a:xfrm>
            <a:off x="12155424" y="3657600"/>
            <a:ext cx="5108448" cy="4572000"/>
          </a:xfrm>
          <a:prstGeom prst="rect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2429744" y="3931920"/>
            <a:ext cx="4559808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@mcp.prompt()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12429744" y="4572000"/>
            <a:ext cx="4559808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AI에게 템플릿 제공</a:t>
            </a:r>
            <a:endParaRPr lang="en-US" sz="1400" dirty="0"/>
          </a:p>
        </p:txBody>
      </p:sp>
      <p:sp>
        <p:nvSpPr>
          <p:cNvPr id="17" name="Shape 15"/>
          <p:cNvSpPr/>
          <p:nvPr/>
        </p:nvSpPr>
        <p:spPr>
          <a:xfrm>
            <a:off x="12338304" y="5943600"/>
            <a:ext cx="4742688" cy="20116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12429744" y="6126480"/>
            <a:ext cx="4559808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273FA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@mcp.prompt()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273FA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def template():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273FA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"템플릿"</a:t>
            </a:r>
            <a:endParaRPr lang="en-US" sz="1100" dirty="0"/>
          </a:p>
        </p:txBody>
      </p:sp>
      <p:sp>
        <p:nvSpPr>
          <p:cNvPr id="19" name="Shape 17"/>
          <p:cNvSpPr/>
          <p:nvPr/>
        </p:nvSpPr>
        <p:spPr>
          <a:xfrm>
            <a:off x="1024128" y="274320"/>
            <a:ext cx="365760" cy="36576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1572768" y="320040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MCP는 직접 만들어 쓰자 2주차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15435072" y="3200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7 / 15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13716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6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개발 환경 준비하기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1024128" y="256032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uv와 FastMCP 설치로 5분 만에 준비 완료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1024128" y="3657600"/>
            <a:ext cx="914400" cy="914400"/>
          </a:xfrm>
          <a:prstGeom prst="ellipse">
            <a:avLst/>
          </a:prstGeom>
          <a:solidFill>
            <a:srgbClr val="E9A23B"/>
          </a:solidFill>
          <a:ln w="12700">
            <a:solidFill>
              <a:srgbClr val="E9A23B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24128" y="388620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2395728" y="3657600"/>
            <a:ext cx="13716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uv 설치 (Python 패키지 관리자)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2395728" y="429768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macOS/Linux: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2395728" y="4663440"/>
            <a:ext cx="13716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curl -LsSf https://astral.sh/uv/install.sh | sh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2395728" y="502920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Windows: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2395728" y="5394960"/>
            <a:ext cx="13716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powershell -ExecutionPolicy ByPass -c "irm https://astral.sh/uv/install.ps1 | iex"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1024128" y="5943600"/>
            <a:ext cx="914400" cy="914400"/>
          </a:xfrm>
          <a:prstGeom prst="ellipse">
            <a:avLst/>
          </a:prstGeom>
          <a:solidFill>
            <a:srgbClr val="E9A23B"/>
          </a:solidFill>
          <a:ln w="12700">
            <a:solidFill>
              <a:srgbClr val="E9A23B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024128" y="617220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2395728" y="5943600"/>
            <a:ext cx="13716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FastMCP 설치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2395728" y="6583680"/>
            <a:ext cx="13716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uv add fastmcp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1024128" y="8229600"/>
            <a:ext cx="914400" cy="914400"/>
          </a:xfrm>
          <a:prstGeom prst="ellipse">
            <a:avLst/>
          </a:prstGeom>
          <a:solidFill>
            <a:srgbClr val="E9A23B"/>
          </a:solidFill>
          <a:ln w="12700">
            <a:solidFill>
              <a:srgbClr val="E9A23B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24128" y="8458200"/>
            <a:ext cx="914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3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2395728" y="8229600"/>
            <a:ext cx="13716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프로젝트 초기화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2395728" y="8869680"/>
            <a:ext cx="13716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uv init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1024128" y="274320"/>
            <a:ext cx="365760" cy="36576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1572768" y="320040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MCP는 직접 만들어 쓰자 2주차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15435072" y="3200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8 / 15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24128" y="1371600"/>
            <a:ext cx="16239744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5600" b="1" dirty="0">
                <a:solidFill>
                  <a:srgbClr val="000000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5분 만에 완성하는 첫 AI 도구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1024128" y="256032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hello.py 파일 하나로 AI가 사용할 수 있는 인사 도구 완성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1024128" y="3474720"/>
            <a:ext cx="16239744" cy="3657600"/>
          </a:xfrm>
          <a:prstGeom prst="rect">
            <a:avLst/>
          </a:prstGeom>
          <a:solidFill>
            <a:srgbClr val="F8F9FA"/>
          </a:solidFill>
          <a:ln w="25400">
            <a:solidFill>
              <a:srgbClr val="273FA9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481328" y="3657600"/>
            <a:ext cx="15325344" cy="3291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 fastmcp import FastMCP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mcp = FastMCP("Hello World")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@mcp.tool()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def hello(name: str) -&gt; str: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"""이름을 받아서 인사하는 함수"""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f"Hello {name}"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if __name__ == "__main__":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mcp.run()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024128" y="7498080"/>
            <a:ext cx="16239744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E9A23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실행: uv run python hello.py</a:t>
            </a:r>
            <a:endParaRPr lang="en-US" sz="2000" dirty="0"/>
          </a:p>
        </p:txBody>
      </p:sp>
      <p:sp>
        <p:nvSpPr>
          <p:cNvPr id="7" name="Shape 5"/>
          <p:cNvSpPr/>
          <p:nvPr/>
        </p:nvSpPr>
        <p:spPr>
          <a:xfrm>
            <a:off x="1024128" y="274320"/>
            <a:ext cx="365760" cy="365760"/>
          </a:xfrm>
          <a:prstGeom prst="ellipse">
            <a:avLst/>
          </a:prstGeom>
          <a:solidFill>
            <a:srgbClr val="273FA9"/>
          </a:solidFill>
          <a:ln w="12700">
            <a:solidFill>
              <a:srgbClr val="273FA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572768" y="320040"/>
            <a:ext cx="5486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273FA9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MCP는 직접 만들어 쓰자 2주차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15435072" y="32004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6C757D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9 / 15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MCP는 직접 만들어 쓰자 2주차</dc:title>
  <dc:subject>FastMCP 초보자 가이드</dc:subject>
  <dc:creator>FastMCP 스터디</dc:creator>
  <cp:lastModifiedBy>FastMCP 스터디</cp:lastModifiedBy>
  <cp:revision>1</cp:revision>
  <dcterms:created xsi:type="dcterms:W3CDTF">2025-09-13T04:52:53Z</dcterms:created>
  <dcterms:modified xsi:type="dcterms:W3CDTF">2025-09-13T04:52:53Z</dcterms:modified>
</cp:coreProperties>
</file>