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024128" y="457200"/>
            <a:ext cx="16239744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636E7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🧩 MCP 입문 강의 - 1주차</a:t>
            </a:r>
            <a:endParaRPr lang="en-US" sz="1200" dirty="0"/>
          </a:p>
        </p:txBody>
      </p:sp>
      <p:sp>
        <p:nvSpPr>
          <p:cNvPr id="3" name="Text 1"/>
          <p:cNvSpPr/>
          <p:nvPr/>
        </p:nvSpPr>
        <p:spPr>
          <a:xfrm>
            <a:off x="1024128" y="3200400"/>
            <a:ext cx="16239744" cy="2286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800" b="1" dirty="0">
                <a:solidFill>
                  <a:srgbClr val="2D34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MCP와 API 통합을 통한 AI 시스템 확장</a:t>
            </a:r>
            <a:endParaRPr lang="en-US" sz="8800" dirty="0"/>
          </a:p>
        </p:txBody>
      </p:sp>
      <p:sp>
        <p:nvSpPr>
          <p:cNvPr id="4" name="Shape 2"/>
          <p:cNvSpPr/>
          <p:nvPr/>
        </p:nvSpPr>
        <p:spPr>
          <a:xfrm>
            <a:off x="1024128" y="5669280"/>
            <a:ext cx="7315200" cy="0"/>
          </a:xfrm>
          <a:prstGeom prst="line">
            <a:avLst/>
          </a:prstGeom>
          <a:noFill/>
          <a:ln w="38100">
            <a:solidFill>
              <a:srgbClr val="273FA9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1024128" y="6217920"/>
            <a:ext cx="16239744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800" b="1" dirty="0">
                <a:solidFill>
                  <a:srgbClr val="2D34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3주차 학습 가이드 - API 기본 개념과 MCP 활용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1024128" y="7772400"/>
            <a:ext cx="16239744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dirty="0">
                <a:solidFill>
                  <a:srgbClr val="2D34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[발표자명]</a:t>
            </a:r>
            <a:endParaRPr lang="en-US" sz="1800" dirty="0"/>
          </a:p>
          <a:p>
            <a:pPr algn="l" indent="0" marL="0">
              <a:buNone/>
            </a:pPr>
            <a:r>
              <a:rPr lang="en-US" sz="1800" dirty="0">
                <a:solidFill>
                  <a:srgbClr val="2D34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[발표 날짜]</a:t>
            </a:r>
            <a:endParaRPr lang="en-US" sz="1800" dirty="0"/>
          </a:p>
          <a:p>
            <a:pPr algn="l" indent="0" marL="0">
              <a:buNone/>
            </a:pPr>
            <a:r>
              <a:rPr lang="en-US" sz="1800" dirty="0">
                <a:solidFill>
                  <a:srgbClr val="2D34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[대학명/학과명]</a:t>
            </a:r>
            <a:endParaRPr 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024128" y="457200"/>
            <a:ext cx="16239744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636E7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🧩 MCP 입문 강의 - 1주차</a:t>
            </a:r>
            <a:endParaRPr lang="en-US" sz="1200" dirty="0"/>
          </a:p>
        </p:txBody>
      </p:sp>
      <p:sp>
        <p:nvSpPr>
          <p:cNvPr id="3" name="Text 1"/>
          <p:cNvSpPr/>
          <p:nvPr/>
        </p:nvSpPr>
        <p:spPr>
          <a:xfrm>
            <a:off x="1024128" y="1645920"/>
            <a:ext cx="16239744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5600" b="1" dirty="0">
                <a:solidFill>
                  <a:srgbClr val="2D34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실제 산업 분야의 MCP 활용 현황</a:t>
            </a:r>
            <a:endParaRPr lang="en-US" sz="5600" dirty="0"/>
          </a:p>
        </p:txBody>
      </p:sp>
      <p:sp>
        <p:nvSpPr>
          <p:cNvPr id="4" name="Text 2"/>
          <p:cNvSpPr/>
          <p:nvPr/>
        </p:nvSpPr>
        <p:spPr>
          <a:xfrm>
            <a:off x="1024128" y="3200400"/>
            <a:ext cx="16239744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800" b="1" dirty="0">
                <a:solidFill>
                  <a:srgbClr val="E9A2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다양한 API 통합을 통한 혁신적 서비스 구현</a:t>
            </a:r>
            <a:endParaRPr lang="en-US" sz="2800" dirty="0"/>
          </a:p>
        </p:txBody>
      </p:sp>
      <p:sp>
        <p:nvSpPr>
          <p:cNvPr id="5" name="Shape 3"/>
          <p:cNvSpPr/>
          <p:nvPr/>
        </p:nvSpPr>
        <p:spPr>
          <a:xfrm>
            <a:off x="1024128" y="4389120"/>
            <a:ext cx="5029200" cy="2286000"/>
          </a:xfrm>
          <a:prstGeom prst="rect">
            <a:avLst/>
          </a:prstGeom>
          <a:solidFill>
            <a:srgbClr val="273FA9"/>
          </a:solidFill>
          <a:ln w="12700">
            <a:solidFill>
              <a:srgbClr val="273FA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3081528" y="4663440"/>
            <a:ext cx="9144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200" dirty="0">
                <a:solidFill>
                  <a:srgbClr val="000000"/>
                </a:solidFill>
              </a:rPr>
              <a:t>🏥</a:t>
            </a:r>
            <a:endParaRPr lang="en-US" sz="4200" dirty="0"/>
          </a:p>
        </p:txBody>
      </p:sp>
      <p:sp>
        <p:nvSpPr>
          <p:cNvPr id="7" name="Text 5"/>
          <p:cNvSpPr/>
          <p:nvPr/>
        </p:nvSpPr>
        <p:spPr>
          <a:xfrm>
            <a:off x="1298448" y="5486400"/>
            <a:ext cx="448056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의료 분야</a:t>
            </a:r>
            <a:endParaRPr lang="en-US" sz="2000" dirty="0"/>
          </a:p>
        </p:txBody>
      </p:sp>
      <p:sp>
        <p:nvSpPr>
          <p:cNvPr id="8" name="Text 6"/>
          <p:cNvSpPr/>
          <p:nvPr/>
        </p:nvSpPr>
        <p:spPr>
          <a:xfrm>
            <a:off x="1298448" y="5943600"/>
            <a:ext cx="448056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E9A2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환경 데이터 + 의료 정보 + 지도 API 통합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1024128" y="6766560"/>
            <a:ext cx="50292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636E7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환자의 위치 정보와 실시간 대기질 데이터를 연계하여 천식이나 알레르기 환자에게 맞춤형 건강 관리 서비스를 제공합니다. 병원 예약 시스템과 교통 정보를 통합하여 최적의 진료 시간을 추천하는 시스템도 구축할 수 있습니다.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6419088" y="4389120"/>
            <a:ext cx="5029200" cy="2286000"/>
          </a:xfrm>
          <a:prstGeom prst="rect">
            <a:avLst/>
          </a:prstGeom>
          <a:solidFill>
            <a:srgbClr val="273FA9"/>
          </a:solidFill>
          <a:ln w="12700">
            <a:solidFill>
              <a:srgbClr val="273FA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8476488" y="4663440"/>
            <a:ext cx="9144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200" dirty="0">
                <a:solidFill>
                  <a:srgbClr val="000000"/>
                </a:solidFill>
              </a:rPr>
              <a:t>💰</a:t>
            </a:r>
            <a:endParaRPr lang="en-US" sz="4200" dirty="0"/>
          </a:p>
        </p:txBody>
      </p:sp>
      <p:sp>
        <p:nvSpPr>
          <p:cNvPr id="12" name="Text 10"/>
          <p:cNvSpPr/>
          <p:nvPr/>
        </p:nvSpPr>
        <p:spPr>
          <a:xfrm>
            <a:off x="6693408" y="5486400"/>
            <a:ext cx="448056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금융 분야</a:t>
            </a:r>
            <a:endParaRPr lang="en-US" sz="2000" dirty="0"/>
          </a:p>
        </p:txBody>
      </p:sp>
      <p:sp>
        <p:nvSpPr>
          <p:cNvPr id="13" name="Text 11"/>
          <p:cNvSpPr/>
          <p:nvPr/>
        </p:nvSpPr>
        <p:spPr>
          <a:xfrm>
            <a:off x="6693408" y="5943600"/>
            <a:ext cx="448056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E9A2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주가 + 뉴스 + 경제지표 API 실시간 분석</a:t>
            </a:r>
            <a:endParaRPr lang="en-US" sz="1400" dirty="0"/>
          </a:p>
        </p:txBody>
      </p:sp>
      <p:sp>
        <p:nvSpPr>
          <p:cNvPr id="14" name="Text 12"/>
          <p:cNvSpPr/>
          <p:nvPr/>
        </p:nvSpPr>
        <p:spPr>
          <a:xfrm>
            <a:off x="6419088" y="6766560"/>
            <a:ext cx="50292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636E7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실시간 주가 데이터와 경제 뉴스, 소셜미디어 감성 분석을 통합하여 투자 의사결정을 지원합니다. 개인의 소비 패턴과 시장 데이터를 연계하여 맞춤형 투자 포트폴리오와 위험 관리 서비스를 제공할 수 있습니다.</a:t>
            </a:r>
            <a:endParaRPr lang="en-US" sz="1200" dirty="0"/>
          </a:p>
        </p:txBody>
      </p:sp>
      <p:sp>
        <p:nvSpPr>
          <p:cNvPr id="15" name="Shape 13"/>
          <p:cNvSpPr/>
          <p:nvPr/>
        </p:nvSpPr>
        <p:spPr>
          <a:xfrm>
            <a:off x="11814048" y="4389120"/>
            <a:ext cx="5029200" cy="2286000"/>
          </a:xfrm>
          <a:prstGeom prst="rect">
            <a:avLst/>
          </a:prstGeom>
          <a:solidFill>
            <a:srgbClr val="273FA9"/>
          </a:solidFill>
          <a:ln w="12700">
            <a:solidFill>
              <a:srgbClr val="273FA9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13871448" y="4663440"/>
            <a:ext cx="9144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200" dirty="0">
                <a:solidFill>
                  <a:srgbClr val="000000"/>
                </a:solidFill>
              </a:rPr>
              <a:t>🛒</a:t>
            </a:r>
            <a:endParaRPr lang="en-US" sz="4200" dirty="0"/>
          </a:p>
        </p:txBody>
      </p:sp>
      <p:sp>
        <p:nvSpPr>
          <p:cNvPr id="17" name="Text 15"/>
          <p:cNvSpPr/>
          <p:nvPr/>
        </p:nvSpPr>
        <p:spPr>
          <a:xfrm>
            <a:off x="12088368" y="5486400"/>
            <a:ext cx="448056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전자상거래</a:t>
            </a:r>
            <a:endParaRPr lang="en-US" sz="2000" dirty="0"/>
          </a:p>
        </p:txBody>
      </p:sp>
      <p:sp>
        <p:nvSpPr>
          <p:cNvPr id="18" name="Text 16"/>
          <p:cNvSpPr/>
          <p:nvPr/>
        </p:nvSpPr>
        <p:spPr>
          <a:xfrm>
            <a:off x="12088368" y="5943600"/>
            <a:ext cx="448056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E9A2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상품 검색 + 가격 비교 + 배송 API 통합</a:t>
            </a:r>
            <a:endParaRPr lang="en-US" sz="1400" dirty="0"/>
          </a:p>
        </p:txBody>
      </p:sp>
      <p:sp>
        <p:nvSpPr>
          <p:cNvPr id="19" name="Text 17"/>
          <p:cNvSpPr/>
          <p:nvPr/>
        </p:nvSpPr>
        <p:spPr>
          <a:xfrm>
            <a:off x="11814048" y="6766560"/>
            <a:ext cx="50292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636E7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여러 쇼핑몰의 상품 정보와 실시간 재고 현황, 배송 추적 정보를 통합하여 최적의 구매 옵션을 제시합니다. 사용자의 위치와 선호도를 고려한 개인화된 상품 추천과 최저가 알림 서비스도 구현 가능합니다.</a:t>
            </a:r>
            <a:endParaRPr lang="en-US" sz="1200" dirty="0"/>
          </a:p>
        </p:txBody>
      </p:sp>
      <p:sp>
        <p:nvSpPr>
          <p:cNvPr id="20" name="Text 18"/>
          <p:cNvSpPr/>
          <p:nvPr/>
        </p:nvSpPr>
        <p:spPr>
          <a:xfrm>
            <a:off x="1024128" y="8412480"/>
            <a:ext cx="16239744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i="1" dirty="0">
                <a:solidFill>
                  <a:srgbClr val="E9A2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대표 기업 사례: Block(금융), Cursor(개발도구), Apollo GraphQL(데이터 플랫폼) 등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024128" y="457200"/>
            <a:ext cx="16239744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636E7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🧩 MCP 입문 강의 - 1주차</a:t>
            </a:r>
            <a:endParaRPr lang="en-US" sz="1200" dirty="0"/>
          </a:p>
        </p:txBody>
      </p:sp>
      <p:sp>
        <p:nvSpPr>
          <p:cNvPr id="3" name="Text 1"/>
          <p:cNvSpPr/>
          <p:nvPr/>
        </p:nvSpPr>
        <p:spPr>
          <a:xfrm>
            <a:off x="1024128" y="1645920"/>
            <a:ext cx="16239744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5600" b="1" dirty="0">
                <a:solidFill>
                  <a:srgbClr val="2D34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MCP를 통한 시너지 효과</a:t>
            </a:r>
            <a:endParaRPr lang="en-US" sz="5600" dirty="0"/>
          </a:p>
        </p:txBody>
      </p:sp>
      <p:sp>
        <p:nvSpPr>
          <p:cNvPr id="4" name="Text 2"/>
          <p:cNvSpPr/>
          <p:nvPr/>
        </p:nvSpPr>
        <p:spPr>
          <a:xfrm>
            <a:off x="1024128" y="3200400"/>
            <a:ext cx="16239744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800" b="1" dirty="0">
                <a:solidFill>
                  <a:srgbClr val="E9A2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개별 API 사용 대비 통합 시스템의 우수성</a:t>
            </a:r>
            <a:endParaRPr lang="en-US" sz="2800" dirty="0"/>
          </a:p>
        </p:txBody>
      </p:sp>
      <p:sp>
        <p:nvSpPr>
          <p:cNvPr id="5" name="Shape 3"/>
          <p:cNvSpPr/>
          <p:nvPr/>
        </p:nvSpPr>
        <p:spPr>
          <a:xfrm>
            <a:off x="1024128" y="4389120"/>
            <a:ext cx="5029200" cy="1828800"/>
          </a:xfrm>
          <a:prstGeom prst="rect">
            <a:avLst/>
          </a:prstGeom>
          <a:solidFill>
            <a:srgbClr val="273FA9"/>
          </a:solidFill>
          <a:ln w="12700">
            <a:solidFill>
              <a:srgbClr val="273FA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298448" y="4663440"/>
            <a:ext cx="914400" cy="12801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🎯</a:t>
            </a:r>
            <a:endParaRPr lang="en-US" sz="3600" dirty="0"/>
          </a:p>
        </p:txBody>
      </p:sp>
      <p:sp>
        <p:nvSpPr>
          <p:cNvPr id="7" name="Text 5"/>
          <p:cNvSpPr/>
          <p:nvPr/>
        </p:nvSpPr>
        <p:spPr>
          <a:xfrm>
            <a:off x="2395728" y="4754880"/>
            <a:ext cx="338328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복합 업무 자동화</a:t>
            </a:r>
            <a:endParaRPr lang="en-US" sz="1800" dirty="0"/>
          </a:p>
        </p:txBody>
      </p:sp>
      <p:sp>
        <p:nvSpPr>
          <p:cNvPr id="8" name="Text 6"/>
          <p:cNvSpPr/>
          <p:nvPr/>
        </p:nvSpPr>
        <p:spPr>
          <a:xfrm>
            <a:off x="2395728" y="5303520"/>
            <a:ext cx="338328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단일 요청으로 복합적 업무 처리 가능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1024128" y="6309360"/>
            <a:ext cx="5029200" cy="1645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636E7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하나의 자연어 명령으로 여러 API를 동시에 활용할 수 있습니다. 예를 들어 '내일 회의 준비'라는 요청으로 캘린더 확인, 날씨 정보 조회, 교통 상황 파악, 관련 문서 검색을 동시에 수행할 수 있습니다.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6419088" y="4389120"/>
            <a:ext cx="5029200" cy="1828800"/>
          </a:xfrm>
          <a:prstGeom prst="rect">
            <a:avLst/>
          </a:prstGeom>
          <a:solidFill>
            <a:srgbClr val="273FA9"/>
          </a:solidFill>
          <a:ln w="12700">
            <a:solidFill>
              <a:srgbClr val="273FA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6693408" y="4663440"/>
            <a:ext cx="914400" cy="12801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⚡</a:t>
            </a:r>
            <a:endParaRPr lang="en-US" sz="3600" dirty="0"/>
          </a:p>
        </p:txBody>
      </p:sp>
      <p:sp>
        <p:nvSpPr>
          <p:cNvPr id="12" name="Text 10"/>
          <p:cNvSpPr/>
          <p:nvPr/>
        </p:nvSpPr>
        <p:spPr>
          <a:xfrm>
            <a:off x="7790688" y="4754880"/>
            <a:ext cx="338328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사용자 경험 혁신</a:t>
            </a:r>
            <a:endParaRPr lang="en-US" sz="1800" dirty="0"/>
          </a:p>
        </p:txBody>
      </p:sp>
      <p:sp>
        <p:nvSpPr>
          <p:cNvPr id="13" name="Text 11"/>
          <p:cNvSpPr/>
          <p:nvPr/>
        </p:nvSpPr>
        <p:spPr>
          <a:xfrm>
            <a:off x="7790688" y="5303520"/>
            <a:ext cx="338328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사용자 경험 향상과 작업 효율성 증대</a:t>
            </a:r>
            <a:endParaRPr lang="en-US" sz="1400" dirty="0"/>
          </a:p>
        </p:txBody>
      </p:sp>
      <p:sp>
        <p:nvSpPr>
          <p:cNvPr id="14" name="Text 12"/>
          <p:cNvSpPr/>
          <p:nvPr/>
        </p:nvSpPr>
        <p:spPr>
          <a:xfrm>
            <a:off x="6419088" y="6309360"/>
            <a:ext cx="5029200" cy="1645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636E7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여러 앱을 오가며 정보를 수집할 필요 없이 하나의 인터페이스에서 모든 작업을 완료할 수 있습니다. 컨텍스트 유지와 데이터 연계를 통해 더욱 정확하고 개인화된 서비스를 제공받을 수 있습니다.</a:t>
            </a:r>
            <a:endParaRPr lang="en-US" sz="1200" dirty="0"/>
          </a:p>
        </p:txBody>
      </p:sp>
      <p:sp>
        <p:nvSpPr>
          <p:cNvPr id="15" name="Shape 13"/>
          <p:cNvSpPr/>
          <p:nvPr/>
        </p:nvSpPr>
        <p:spPr>
          <a:xfrm>
            <a:off x="11814048" y="4389120"/>
            <a:ext cx="5029200" cy="1828800"/>
          </a:xfrm>
          <a:prstGeom prst="rect">
            <a:avLst/>
          </a:prstGeom>
          <a:solidFill>
            <a:srgbClr val="273FA9"/>
          </a:solidFill>
          <a:ln w="12700">
            <a:solidFill>
              <a:srgbClr val="273FA9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12088368" y="4663440"/>
            <a:ext cx="914400" cy="12801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🔧</a:t>
            </a:r>
            <a:endParaRPr lang="en-US" sz="3600" dirty="0"/>
          </a:p>
        </p:txBody>
      </p:sp>
      <p:sp>
        <p:nvSpPr>
          <p:cNvPr id="17" name="Text 15"/>
          <p:cNvSpPr/>
          <p:nvPr/>
        </p:nvSpPr>
        <p:spPr>
          <a:xfrm>
            <a:off x="13185648" y="4754880"/>
            <a:ext cx="338328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접근성 향상</a:t>
            </a:r>
            <a:endParaRPr lang="en-US" sz="1800" dirty="0"/>
          </a:p>
        </p:txBody>
      </p:sp>
      <p:sp>
        <p:nvSpPr>
          <p:cNvPr id="18" name="Text 16"/>
          <p:cNvSpPr/>
          <p:nvPr/>
        </p:nvSpPr>
        <p:spPr>
          <a:xfrm>
            <a:off x="13185648" y="5303520"/>
            <a:ext cx="338328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비개발자도 복잡한 업무 자동화 구현 가능</a:t>
            </a:r>
            <a:endParaRPr lang="en-US" sz="1400" dirty="0"/>
          </a:p>
        </p:txBody>
      </p:sp>
      <p:sp>
        <p:nvSpPr>
          <p:cNvPr id="19" name="Text 17"/>
          <p:cNvSpPr/>
          <p:nvPr/>
        </p:nvSpPr>
        <p:spPr>
          <a:xfrm>
            <a:off x="11814048" y="6309360"/>
            <a:ext cx="5029200" cy="1645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636E7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복잡한 프로그래밍 지식 없이도 JSON 설정 파일 수정만으로 새로운 API를 추가하고 워크플로우를 구성할 수 있습니다. 드래그 앤 드롭 방식의 시각적 인터페이스를 통해 누구나 쉽게 자동화 시스템을 구축할 수 있습니다.</a:t>
            </a:r>
            <a:endParaRPr lang="en-US" sz="1200" dirty="0"/>
          </a:p>
        </p:txBody>
      </p:sp>
      <p:sp>
        <p:nvSpPr>
          <p:cNvPr id="20" name="Shape 18"/>
          <p:cNvSpPr/>
          <p:nvPr/>
        </p:nvSpPr>
        <p:spPr>
          <a:xfrm>
            <a:off x="1024128" y="8229600"/>
            <a:ext cx="16239744" cy="914400"/>
          </a:xfrm>
          <a:prstGeom prst="rect">
            <a:avLst/>
          </a:prstGeom>
          <a:solidFill>
            <a:srgbClr val="F0F8FF"/>
          </a:solidFill>
          <a:ln w="25400">
            <a:solidFill>
              <a:srgbClr val="273FA9"/>
            </a:solidFill>
            <a:prstDash val="solid"/>
          </a:ln>
        </p:spPr>
      </p:sp>
      <p:sp>
        <p:nvSpPr>
          <p:cNvPr id="21" name="Text 19"/>
          <p:cNvSpPr/>
          <p:nvPr/>
        </p:nvSpPr>
        <p:spPr>
          <a:xfrm>
            <a:off x="1481328" y="8503920"/>
            <a:ext cx="15325344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i="1" dirty="0">
                <a:solidFill>
                  <a:srgbClr val="273FA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실제 예시: "프레젠테이션 준비" → 캘린더(일정 확인) + 날씨(복장 선택) + 교통(이동 시간) + 이메일(자료 검색) 동시 처리</a:t>
            </a:r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024128" y="457200"/>
            <a:ext cx="16239744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636E7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🧩 MCP 입문 강의 - 1주차</a:t>
            </a:r>
            <a:endParaRPr lang="en-US" sz="1200" dirty="0"/>
          </a:p>
        </p:txBody>
      </p:sp>
      <p:sp>
        <p:nvSpPr>
          <p:cNvPr id="3" name="Text 1"/>
          <p:cNvSpPr/>
          <p:nvPr/>
        </p:nvSpPr>
        <p:spPr>
          <a:xfrm>
            <a:off x="1024128" y="1645920"/>
            <a:ext cx="16239744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5600" b="1" dirty="0">
                <a:solidFill>
                  <a:srgbClr val="2D34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학습용 API로서 카카오 플랫폼의 장점</a:t>
            </a:r>
            <a:endParaRPr lang="en-US" sz="5600" dirty="0"/>
          </a:p>
        </p:txBody>
      </p:sp>
      <p:sp>
        <p:nvSpPr>
          <p:cNvPr id="4" name="Text 2"/>
          <p:cNvSpPr/>
          <p:nvPr/>
        </p:nvSpPr>
        <p:spPr>
          <a:xfrm>
            <a:off x="1024128" y="3200400"/>
            <a:ext cx="16239744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800" b="1" dirty="0">
                <a:solidFill>
                  <a:srgbClr val="E9A2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교육 목적에 최적화된 카카오 API의 특징</a:t>
            </a:r>
            <a:endParaRPr lang="en-US" sz="2800" dirty="0"/>
          </a:p>
        </p:txBody>
      </p:sp>
      <p:sp>
        <p:nvSpPr>
          <p:cNvPr id="5" name="Shape 3"/>
          <p:cNvSpPr/>
          <p:nvPr/>
        </p:nvSpPr>
        <p:spPr>
          <a:xfrm>
            <a:off x="1024128" y="4389120"/>
            <a:ext cx="7772400" cy="1645920"/>
          </a:xfrm>
          <a:prstGeom prst="rect">
            <a:avLst/>
          </a:prstGeom>
          <a:solidFill>
            <a:srgbClr val="273FA9"/>
          </a:solidFill>
          <a:ln w="12700">
            <a:solidFill>
              <a:srgbClr val="273FA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298448" y="4663440"/>
            <a:ext cx="91440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💯</a:t>
            </a:r>
            <a:endParaRPr lang="en-US" sz="3600" dirty="0"/>
          </a:p>
        </p:txBody>
      </p:sp>
      <p:sp>
        <p:nvSpPr>
          <p:cNvPr id="7" name="Text 5"/>
          <p:cNvSpPr/>
          <p:nvPr/>
        </p:nvSpPr>
        <p:spPr>
          <a:xfrm>
            <a:off x="2395728" y="4754880"/>
            <a:ext cx="612648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무료 사용량</a:t>
            </a:r>
            <a:endParaRPr lang="en-US" sz="1800" dirty="0"/>
          </a:p>
        </p:txBody>
      </p:sp>
      <p:sp>
        <p:nvSpPr>
          <p:cNvPr id="8" name="Text 6"/>
          <p:cNvSpPr/>
          <p:nvPr/>
        </p:nvSpPr>
        <p:spPr>
          <a:xfrm>
            <a:off x="2395728" y="5303520"/>
            <a:ext cx="61264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월 10만 건의 충분한 호출 한도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1024128" y="6126480"/>
            <a:ext cx="777240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636E7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개발 학습과 프로토타입 제작에 충분한 무료 할당량을 제공합니다. 상용 서비스 수준의 API를 비용 부담 없이 경험할 수 있어 실무 역량 개발에 이상적입니다.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9162288" y="4389120"/>
            <a:ext cx="7772400" cy="1645920"/>
          </a:xfrm>
          <a:prstGeom prst="rect">
            <a:avLst/>
          </a:prstGeom>
          <a:solidFill>
            <a:srgbClr val="273FA9"/>
          </a:solidFill>
          <a:ln w="12700">
            <a:solidFill>
              <a:srgbClr val="273FA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9436608" y="4663440"/>
            <a:ext cx="91440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📚</a:t>
            </a:r>
            <a:endParaRPr lang="en-US" sz="3600" dirty="0"/>
          </a:p>
        </p:txBody>
      </p:sp>
      <p:sp>
        <p:nvSpPr>
          <p:cNvPr id="12" name="Text 10"/>
          <p:cNvSpPr/>
          <p:nvPr/>
        </p:nvSpPr>
        <p:spPr>
          <a:xfrm>
            <a:off x="10533888" y="4754880"/>
            <a:ext cx="612648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문서 품질</a:t>
            </a:r>
            <a:endParaRPr lang="en-US" sz="1800" dirty="0"/>
          </a:p>
        </p:txBody>
      </p:sp>
      <p:sp>
        <p:nvSpPr>
          <p:cNvPr id="13" name="Text 11"/>
          <p:cNvSpPr/>
          <p:nvPr/>
        </p:nvSpPr>
        <p:spPr>
          <a:xfrm>
            <a:off x="10533888" y="5303520"/>
            <a:ext cx="61264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한국어 기반의 상세한 개발 가이드</a:t>
            </a:r>
            <a:endParaRPr lang="en-US" sz="1400" dirty="0"/>
          </a:p>
        </p:txBody>
      </p:sp>
      <p:sp>
        <p:nvSpPr>
          <p:cNvPr id="14" name="Text 12"/>
          <p:cNvSpPr/>
          <p:nvPr/>
        </p:nvSpPr>
        <p:spPr>
          <a:xfrm>
            <a:off x="9162288" y="6126480"/>
            <a:ext cx="777240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636E7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초보자도 쉽게 따라할 수 있는 단계별 튜토리얼과 실제 코드 예제를 제공합니다. API 명세가 명확하고 오류 메시지도 한국어로 제공되어 학습 효율성이 높습니다.</a:t>
            </a:r>
            <a:endParaRPr lang="en-US" sz="1200" dirty="0"/>
          </a:p>
        </p:txBody>
      </p:sp>
      <p:sp>
        <p:nvSpPr>
          <p:cNvPr id="15" name="Shape 13"/>
          <p:cNvSpPr/>
          <p:nvPr/>
        </p:nvSpPr>
        <p:spPr>
          <a:xfrm>
            <a:off x="1024128" y="7315200"/>
            <a:ext cx="7772400" cy="1645920"/>
          </a:xfrm>
          <a:prstGeom prst="rect">
            <a:avLst/>
          </a:prstGeom>
          <a:solidFill>
            <a:srgbClr val="273FA9"/>
          </a:solidFill>
          <a:ln w="12700">
            <a:solidFill>
              <a:srgbClr val="273FA9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1298448" y="7589520"/>
            <a:ext cx="91440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🗺️</a:t>
            </a:r>
            <a:endParaRPr lang="en-US" sz="3600" dirty="0"/>
          </a:p>
        </p:txBody>
      </p:sp>
      <p:sp>
        <p:nvSpPr>
          <p:cNvPr id="17" name="Text 15"/>
          <p:cNvSpPr/>
          <p:nvPr/>
        </p:nvSpPr>
        <p:spPr>
          <a:xfrm>
            <a:off x="2395728" y="7680960"/>
            <a:ext cx="612648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서비스 친숙도</a:t>
            </a:r>
            <a:endParaRPr lang="en-US" sz="1800" dirty="0"/>
          </a:p>
        </p:txBody>
      </p:sp>
      <p:sp>
        <p:nvSpPr>
          <p:cNvPr id="18" name="Text 16"/>
          <p:cNvSpPr/>
          <p:nvPr/>
        </p:nvSpPr>
        <p:spPr>
          <a:xfrm>
            <a:off x="2395728" y="8229600"/>
            <a:ext cx="61264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카카오맵을 통한 직관적 결과 확인</a:t>
            </a:r>
            <a:endParaRPr lang="en-US" sz="1400" dirty="0"/>
          </a:p>
        </p:txBody>
      </p:sp>
      <p:sp>
        <p:nvSpPr>
          <p:cNvPr id="19" name="Text 17"/>
          <p:cNvSpPr/>
          <p:nvPr/>
        </p:nvSpPr>
        <p:spPr>
          <a:xfrm>
            <a:off x="1024128" y="9052560"/>
            <a:ext cx="777240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636E7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일상적으로 사용하는 카카오맵 서비스를 통해 API 결과를 직접 확인할 수 있습니다. 실제 서비스와 동일한 데이터를 사용하므로 학습 결과의 신뢰성과 실용성이 보장됩니다.</a:t>
            </a:r>
            <a:endParaRPr lang="en-US" sz="1200" dirty="0"/>
          </a:p>
        </p:txBody>
      </p:sp>
      <p:sp>
        <p:nvSpPr>
          <p:cNvPr id="20" name="Shape 18"/>
          <p:cNvSpPr/>
          <p:nvPr/>
        </p:nvSpPr>
        <p:spPr>
          <a:xfrm>
            <a:off x="9162288" y="7315200"/>
            <a:ext cx="7772400" cy="1645920"/>
          </a:xfrm>
          <a:prstGeom prst="rect">
            <a:avLst/>
          </a:prstGeom>
          <a:solidFill>
            <a:srgbClr val="273FA9"/>
          </a:solidFill>
          <a:ln w="12700">
            <a:solidFill>
              <a:srgbClr val="273FA9"/>
            </a:solidFill>
            <a:prstDash val="solid"/>
          </a:ln>
        </p:spPr>
      </p:sp>
      <p:sp>
        <p:nvSpPr>
          <p:cNvPr id="21" name="Text 19"/>
          <p:cNvSpPr/>
          <p:nvPr/>
        </p:nvSpPr>
        <p:spPr>
          <a:xfrm>
            <a:off x="9436608" y="7589520"/>
            <a:ext cx="91440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🔧</a:t>
            </a:r>
            <a:endParaRPr lang="en-US" sz="3600" dirty="0"/>
          </a:p>
        </p:txBody>
      </p:sp>
      <p:sp>
        <p:nvSpPr>
          <p:cNvPr id="22" name="Text 20"/>
          <p:cNvSpPr/>
          <p:nvPr/>
        </p:nvSpPr>
        <p:spPr>
          <a:xfrm>
            <a:off x="10533888" y="7680960"/>
            <a:ext cx="612648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실용적 활용</a:t>
            </a:r>
            <a:endParaRPr lang="en-US" sz="1800" dirty="0"/>
          </a:p>
        </p:txBody>
      </p:sp>
      <p:sp>
        <p:nvSpPr>
          <p:cNvPr id="23" name="Text 21"/>
          <p:cNvSpPr/>
          <p:nvPr/>
        </p:nvSpPr>
        <p:spPr>
          <a:xfrm>
            <a:off x="10533888" y="8229600"/>
            <a:ext cx="61264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일상생활에서 즉시 응용 가능</a:t>
            </a:r>
            <a:endParaRPr lang="en-US" sz="1400" dirty="0"/>
          </a:p>
        </p:txBody>
      </p:sp>
      <p:sp>
        <p:nvSpPr>
          <p:cNvPr id="24" name="Text 22"/>
          <p:cNvSpPr/>
          <p:nvPr/>
        </p:nvSpPr>
        <p:spPr>
          <a:xfrm>
            <a:off x="9162288" y="9052560"/>
            <a:ext cx="777240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636E7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위치 기반 서비스, 지도 검색, 경로 안내 등 실생활에 바로 적용할 수 있는 기능들을 제공합니다. 학습한 내용을 개인 프로젝트나 포트폴리오에 즉시 활용할 수 있어 실무 경험을 쌓을 수 있습니다.</a:t>
            </a:r>
            <a:endParaRPr lang="en-US" sz="1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024128" y="457200"/>
            <a:ext cx="16239744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636E7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🧩 MCP 입문 강의 - 1주차</a:t>
            </a:r>
            <a:endParaRPr lang="en-US" sz="1200" dirty="0"/>
          </a:p>
        </p:txBody>
      </p:sp>
      <p:sp>
        <p:nvSpPr>
          <p:cNvPr id="3" name="Text 1"/>
          <p:cNvSpPr/>
          <p:nvPr/>
        </p:nvSpPr>
        <p:spPr>
          <a:xfrm>
            <a:off x="1024128" y="1645920"/>
            <a:ext cx="16239744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5600" b="1" dirty="0">
                <a:solidFill>
                  <a:srgbClr val="2D34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API 사용을 위한 환경 구성</a:t>
            </a:r>
            <a:endParaRPr lang="en-US" sz="5600" dirty="0"/>
          </a:p>
        </p:txBody>
      </p:sp>
      <p:sp>
        <p:nvSpPr>
          <p:cNvPr id="4" name="Text 2"/>
          <p:cNvSpPr/>
          <p:nvPr/>
        </p:nvSpPr>
        <p:spPr>
          <a:xfrm>
            <a:off x="1024128" y="3200400"/>
            <a:ext cx="16239744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800" b="1" dirty="0">
                <a:solidFill>
                  <a:srgbClr val="E9A2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카카오 개발자 계정 생성부터 API 키 발급까지</a:t>
            </a:r>
            <a:endParaRPr lang="en-US" sz="2800" dirty="0"/>
          </a:p>
        </p:txBody>
      </p:sp>
      <p:sp>
        <p:nvSpPr>
          <p:cNvPr id="5" name="Shape 3"/>
          <p:cNvSpPr/>
          <p:nvPr/>
        </p:nvSpPr>
        <p:spPr>
          <a:xfrm>
            <a:off x="1024128" y="4389120"/>
            <a:ext cx="1097280" cy="1097280"/>
          </a:xfrm>
          <a:prstGeom prst="ellipse">
            <a:avLst/>
          </a:prstGeom>
          <a:solidFill>
            <a:srgbClr val="273FA9"/>
          </a:solidFill>
          <a:ln w="12700">
            <a:solidFill>
              <a:srgbClr val="273FA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024128" y="4389120"/>
            <a:ext cx="109728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</a:t>
            </a:r>
            <a:endParaRPr lang="en-US" sz="2800" dirty="0"/>
          </a:p>
        </p:txBody>
      </p:sp>
      <p:sp>
        <p:nvSpPr>
          <p:cNvPr id="7" name="Text 5"/>
          <p:cNvSpPr/>
          <p:nvPr/>
        </p:nvSpPr>
        <p:spPr>
          <a:xfrm>
            <a:off x="2395728" y="4480560"/>
            <a:ext cx="621792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2D34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개발자 계정 생성</a:t>
            </a:r>
            <a:endParaRPr lang="en-US" sz="1800" dirty="0"/>
          </a:p>
        </p:txBody>
      </p:sp>
      <p:sp>
        <p:nvSpPr>
          <p:cNvPr id="8" name="Text 6"/>
          <p:cNvSpPr/>
          <p:nvPr/>
        </p:nvSpPr>
        <p:spPr>
          <a:xfrm>
            <a:off x="2395728" y="4937760"/>
            <a:ext cx="621792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A2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developers.kakao.com 계정 생성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1024128" y="5669280"/>
            <a:ext cx="7772400" cy="1645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636E7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카카오 개발자 사이트에 접속하여 개인 카카오 계정으로 로그인합니다. 개발자 약관에 동의하고 기본 프로필 정보를 입력하여 개발자 등록을 완료합니다. 이메일 인증을 통해 계정을 활성화합니다.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9162288" y="4389120"/>
            <a:ext cx="1097280" cy="1097280"/>
          </a:xfrm>
          <a:prstGeom prst="ellipse">
            <a:avLst/>
          </a:prstGeom>
          <a:solidFill>
            <a:srgbClr val="273FA9"/>
          </a:solidFill>
          <a:ln w="12700">
            <a:solidFill>
              <a:srgbClr val="273FA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9162288" y="4389120"/>
            <a:ext cx="109728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10533888" y="4480560"/>
            <a:ext cx="621792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2D34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애플리케이션 등록</a:t>
            </a:r>
            <a:endParaRPr lang="en-US" sz="1800" dirty="0"/>
          </a:p>
        </p:txBody>
      </p:sp>
      <p:sp>
        <p:nvSpPr>
          <p:cNvPr id="13" name="Text 11"/>
          <p:cNvSpPr/>
          <p:nvPr/>
        </p:nvSpPr>
        <p:spPr>
          <a:xfrm>
            <a:off x="10533888" y="4937760"/>
            <a:ext cx="621792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A2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애플리케이션 등록 및 기본 정보 설정</a:t>
            </a:r>
            <a:endParaRPr lang="en-US" sz="1400" dirty="0"/>
          </a:p>
        </p:txBody>
      </p:sp>
      <p:sp>
        <p:nvSpPr>
          <p:cNvPr id="14" name="Text 12"/>
          <p:cNvSpPr/>
          <p:nvPr/>
        </p:nvSpPr>
        <p:spPr>
          <a:xfrm>
            <a:off x="9162288" y="5669280"/>
            <a:ext cx="7772400" cy="1645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636E7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새 애플리케이션을 생성하고 앱 이름, 설명, 카테고리를 설정합니다. 플랫폼(웹, 모바일)을 선택하고 도메인이나 패키지명을 등록합니다. 개인정보처리방침과 서비스 이용약관 URL을 설정합니다.</a:t>
            </a:r>
            <a:endParaRPr lang="en-US" sz="1200" dirty="0"/>
          </a:p>
        </p:txBody>
      </p:sp>
      <p:sp>
        <p:nvSpPr>
          <p:cNvPr id="15" name="Shape 13"/>
          <p:cNvSpPr/>
          <p:nvPr/>
        </p:nvSpPr>
        <p:spPr>
          <a:xfrm>
            <a:off x="1024128" y="7589520"/>
            <a:ext cx="1097280" cy="1097280"/>
          </a:xfrm>
          <a:prstGeom prst="ellipse">
            <a:avLst/>
          </a:prstGeom>
          <a:solidFill>
            <a:srgbClr val="273FA9"/>
          </a:solidFill>
          <a:ln w="12700">
            <a:solidFill>
              <a:srgbClr val="273FA9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1024128" y="7589520"/>
            <a:ext cx="109728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</a:t>
            </a:r>
            <a:endParaRPr lang="en-US" sz="2800" dirty="0"/>
          </a:p>
        </p:txBody>
      </p:sp>
      <p:sp>
        <p:nvSpPr>
          <p:cNvPr id="17" name="Text 15"/>
          <p:cNvSpPr/>
          <p:nvPr/>
        </p:nvSpPr>
        <p:spPr>
          <a:xfrm>
            <a:off x="2395728" y="7680960"/>
            <a:ext cx="621792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2D34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서비스 활성화</a:t>
            </a:r>
            <a:endParaRPr lang="en-US" sz="1800" dirty="0"/>
          </a:p>
        </p:txBody>
      </p:sp>
      <p:sp>
        <p:nvSpPr>
          <p:cNvPr id="18" name="Text 16"/>
          <p:cNvSpPr/>
          <p:nvPr/>
        </p:nvSpPr>
        <p:spPr>
          <a:xfrm>
            <a:off x="2395728" y="8138160"/>
            <a:ext cx="621792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A2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카카오맵 서비스 활성화 (2024년 12월부터 필수)</a:t>
            </a:r>
            <a:endParaRPr lang="en-US" sz="1400" dirty="0"/>
          </a:p>
        </p:txBody>
      </p:sp>
      <p:sp>
        <p:nvSpPr>
          <p:cNvPr id="19" name="Text 17"/>
          <p:cNvSpPr/>
          <p:nvPr/>
        </p:nvSpPr>
        <p:spPr>
          <a:xfrm>
            <a:off x="1024128" y="8869680"/>
            <a:ext cx="7772400" cy="1645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636E7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애플리케이션 설정에서 '카카오맵' 서비스를 찾아 활성화합니다. 서비스 약관에 동의하고 사용할 API 기능을 선택합니다. 지도 표시, 장소 검색, 주소 변환 등 필요한 권한을 설정합니다.</a:t>
            </a:r>
            <a:endParaRPr lang="en-US" sz="1200" dirty="0"/>
          </a:p>
        </p:txBody>
      </p:sp>
      <p:sp>
        <p:nvSpPr>
          <p:cNvPr id="20" name="Shape 18"/>
          <p:cNvSpPr/>
          <p:nvPr/>
        </p:nvSpPr>
        <p:spPr>
          <a:xfrm>
            <a:off x="9162288" y="7589520"/>
            <a:ext cx="1097280" cy="1097280"/>
          </a:xfrm>
          <a:prstGeom prst="ellipse">
            <a:avLst/>
          </a:prstGeom>
          <a:solidFill>
            <a:srgbClr val="273FA9"/>
          </a:solidFill>
          <a:ln w="12700">
            <a:solidFill>
              <a:srgbClr val="273FA9"/>
            </a:solidFill>
            <a:prstDash val="solid"/>
          </a:ln>
        </p:spPr>
      </p:sp>
      <p:sp>
        <p:nvSpPr>
          <p:cNvPr id="21" name="Text 19"/>
          <p:cNvSpPr/>
          <p:nvPr/>
        </p:nvSpPr>
        <p:spPr>
          <a:xfrm>
            <a:off x="9162288" y="7589520"/>
            <a:ext cx="109728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</a:t>
            </a:r>
            <a:endParaRPr lang="en-US" sz="2800" dirty="0"/>
          </a:p>
        </p:txBody>
      </p:sp>
      <p:sp>
        <p:nvSpPr>
          <p:cNvPr id="22" name="Text 20"/>
          <p:cNvSpPr/>
          <p:nvPr/>
        </p:nvSpPr>
        <p:spPr>
          <a:xfrm>
            <a:off x="10533888" y="7680960"/>
            <a:ext cx="621792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2D34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API 키 발급</a:t>
            </a:r>
            <a:endParaRPr lang="en-US" sz="1800" dirty="0"/>
          </a:p>
        </p:txBody>
      </p:sp>
      <p:sp>
        <p:nvSpPr>
          <p:cNvPr id="23" name="Text 21"/>
          <p:cNvSpPr/>
          <p:nvPr/>
        </p:nvSpPr>
        <p:spPr>
          <a:xfrm>
            <a:off x="10533888" y="8138160"/>
            <a:ext cx="621792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A2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REST API 키 발급 및 확인</a:t>
            </a:r>
            <a:endParaRPr lang="en-US" sz="1400" dirty="0"/>
          </a:p>
        </p:txBody>
      </p:sp>
      <p:sp>
        <p:nvSpPr>
          <p:cNvPr id="24" name="Text 22"/>
          <p:cNvSpPr/>
          <p:nvPr/>
        </p:nvSpPr>
        <p:spPr>
          <a:xfrm>
            <a:off x="9162288" y="8869680"/>
            <a:ext cx="7772400" cy="1645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636E7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앱 설정 페이지에서 'API 키' 탭으로 이동하여 REST API 키를 확인합니다. 키를 복사하여 안전한 곳에 보관하고, 테스트 API 호출을 통해 정상 작동을 확인합니다. 키는 절대 공개 저장소에 업로드하지 않도록 주의합니다.</a:t>
            </a:r>
            <a:endParaRPr lang="en-US" sz="1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024128" y="457200"/>
            <a:ext cx="16239744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636E7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🧩 MCP 입문 강의 - 1주차</a:t>
            </a:r>
            <a:endParaRPr lang="en-US" sz="1200" dirty="0"/>
          </a:p>
        </p:txBody>
      </p:sp>
      <p:sp>
        <p:nvSpPr>
          <p:cNvPr id="3" name="Text 1"/>
          <p:cNvSpPr/>
          <p:nvPr/>
        </p:nvSpPr>
        <p:spPr>
          <a:xfrm>
            <a:off x="1024128" y="1645920"/>
            <a:ext cx="16239744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5600" b="1" dirty="0">
                <a:solidFill>
                  <a:srgbClr val="2D34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다음 차시 실습 목표와 과정</a:t>
            </a:r>
            <a:endParaRPr lang="en-US" sz="5600" dirty="0"/>
          </a:p>
        </p:txBody>
      </p:sp>
      <p:sp>
        <p:nvSpPr>
          <p:cNvPr id="4" name="Text 2"/>
          <p:cNvSpPr/>
          <p:nvPr/>
        </p:nvSpPr>
        <p:spPr>
          <a:xfrm>
            <a:off x="1024128" y="3200400"/>
            <a:ext cx="16239744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800" b="1" dirty="0">
                <a:solidFill>
                  <a:srgbClr val="E9A2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학습한 이론을 실제 동작하는 MCP 시스템으로 구현</a:t>
            </a:r>
            <a:endParaRPr lang="en-US" sz="2800" dirty="0"/>
          </a:p>
        </p:txBody>
      </p:sp>
      <p:sp>
        <p:nvSpPr>
          <p:cNvPr id="5" name="Shape 3"/>
          <p:cNvSpPr/>
          <p:nvPr/>
        </p:nvSpPr>
        <p:spPr>
          <a:xfrm>
            <a:off x="1024128" y="4389120"/>
            <a:ext cx="7772400" cy="1097280"/>
          </a:xfrm>
          <a:prstGeom prst="rect">
            <a:avLst/>
          </a:prstGeom>
          <a:solidFill>
            <a:srgbClr val="273FA9"/>
          </a:solidFill>
          <a:ln w="12700">
            <a:solidFill>
              <a:srgbClr val="273FA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298448" y="4572000"/>
            <a:ext cx="73152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dirty="0">
                <a:solidFill>
                  <a:srgbClr val="000000"/>
                </a:solidFill>
              </a:rPr>
              <a:t>🗣️</a:t>
            </a:r>
            <a:endParaRPr lang="en-US" sz="2800" dirty="0"/>
          </a:p>
        </p:txBody>
      </p:sp>
      <p:sp>
        <p:nvSpPr>
          <p:cNvPr id="7" name="Text 5"/>
          <p:cNvSpPr/>
          <p:nvPr/>
        </p:nvSpPr>
        <p:spPr>
          <a:xfrm>
            <a:off x="2212848" y="4663440"/>
            <a:ext cx="630936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자연어 인터페이스</a:t>
            </a:r>
            <a:endParaRPr lang="en-US" sz="1800" dirty="0"/>
          </a:p>
        </p:txBody>
      </p:sp>
      <p:sp>
        <p:nvSpPr>
          <p:cNvPr id="8" name="Text 6"/>
          <p:cNvSpPr/>
          <p:nvPr/>
        </p:nvSpPr>
        <p:spPr>
          <a:xfrm>
            <a:off x="1024128" y="5577840"/>
            <a:ext cx="7772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636E7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일반 언어로 지도 정보 조회하는 AI 시스템 구현</a:t>
            </a:r>
            <a:endParaRPr lang="en-US" sz="1200" dirty="0"/>
          </a:p>
        </p:txBody>
      </p:sp>
      <p:sp>
        <p:nvSpPr>
          <p:cNvPr id="9" name="Shape 7"/>
          <p:cNvSpPr/>
          <p:nvPr/>
        </p:nvSpPr>
        <p:spPr>
          <a:xfrm>
            <a:off x="1024128" y="6035040"/>
            <a:ext cx="7772400" cy="1097280"/>
          </a:xfrm>
          <a:prstGeom prst="rect">
            <a:avLst/>
          </a:prstGeom>
          <a:solidFill>
            <a:srgbClr val="273FA9"/>
          </a:solidFill>
          <a:ln w="12700">
            <a:solidFill>
              <a:srgbClr val="273FA9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1298448" y="6217920"/>
            <a:ext cx="73152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dirty="0">
                <a:solidFill>
                  <a:srgbClr val="000000"/>
                </a:solidFill>
              </a:rPr>
              <a:t>🛠️</a:t>
            </a:r>
            <a:endParaRPr lang="en-US" sz="2800" dirty="0"/>
          </a:p>
        </p:txBody>
      </p:sp>
      <p:sp>
        <p:nvSpPr>
          <p:cNvPr id="11" name="Text 9"/>
          <p:cNvSpPr/>
          <p:nvPr/>
        </p:nvSpPr>
        <p:spPr>
          <a:xfrm>
            <a:off x="2212848" y="6309360"/>
            <a:ext cx="630936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개발 도구 활용</a:t>
            </a:r>
            <a:endParaRPr lang="en-US" sz="1800" dirty="0"/>
          </a:p>
        </p:txBody>
      </p:sp>
      <p:sp>
        <p:nvSpPr>
          <p:cNvPr id="12" name="Text 10"/>
          <p:cNvSpPr/>
          <p:nvPr/>
        </p:nvSpPr>
        <p:spPr>
          <a:xfrm>
            <a:off x="1024128" y="7223760"/>
            <a:ext cx="7772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636E7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Python + FastMCP 라이브러리 + 카카오 API 연동</a:t>
            </a:r>
            <a:endParaRPr lang="en-US" sz="1200" dirty="0"/>
          </a:p>
        </p:txBody>
      </p:sp>
      <p:sp>
        <p:nvSpPr>
          <p:cNvPr id="13" name="Shape 11"/>
          <p:cNvSpPr/>
          <p:nvPr/>
        </p:nvSpPr>
        <p:spPr>
          <a:xfrm>
            <a:off x="1024128" y="7680960"/>
            <a:ext cx="7772400" cy="1097280"/>
          </a:xfrm>
          <a:prstGeom prst="rect">
            <a:avLst/>
          </a:prstGeom>
          <a:solidFill>
            <a:srgbClr val="273FA9"/>
          </a:solidFill>
          <a:ln w="12700">
            <a:solidFill>
              <a:srgbClr val="273FA9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1298448" y="7863840"/>
            <a:ext cx="73152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dirty="0">
                <a:solidFill>
                  <a:srgbClr val="000000"/>
                </a:solidFill>
              </a:rPr>
              <a:t>⚙️</a:t>
            </a:r>
            <a:endParaRPr lang="en-US" sz="2800" dirty="0"/>
          </a:p>
        </p:txBody>
      </p:sp>
      <p:sp>
        <p:nvSpPr>
          <p:cNvPr id="15" name="Text 13"/>
          <p:cNvSpPr/>
          <p:nvPr/>
        </p:nvSpPr>
        <p:spPr>
          <a:xfrm>
            <a:off x="2212848" y="7955280"/>
            <a:ext cx="630936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핵심 기능 구현</a:t>
            </a:r>
            <a:endParaRPr lang="en-US" sz="1800" dirty="0"/>
          </a:p>
        </p:txBody>
      </p:sp>
      <p:sp>
        <p:nvSpPr>
          <p:cNvPr id="16" name="Text 14"/>
          <p:cNvSpPr/>
          <p:nvPr/>
        </p:nvSpPr>
        <p:spPr>
          <a:xfrm>
            <a:off x="1024128" y="8869680"/>
            <a:ext cx="7772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636E7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장소 검색, 주소 변환, 카테고리별 검색 기능</a:t>
            </a:r>
            <a:endParaRPr lang="en-US" sz="1200" dirty="0"/>
          </a:p>
        </p:txBody>
      </p:sp>
      <p:sp>
        <p:nvSpPr>
          <p:cNvPr id="17" name="Shape 15"/>
          <p:cNvSpPr/>
          <p:nvPr/>
        </p:nvSpPr>
        <p:spPr>
          <a:xfrm>
            <a:off x="9710928" y="4389120"/>
            <a:ext cx="7315200" cy="3657600"/>
          </a:xfrm>
          <a:prstGeom prst="rect">
            <a:avLst/>
          </a:prstGeom>
          <a:solidFill>
            <a:srgbClr val="F0F8FF"/>
          </a:solidFill>
          <a:ln w="25400">
            <a:solidFill>
              <a:srgbClr val="273FA9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10168128" y="4663440"/>
            <a:ext cx="64008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273FA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예상 결과</a:t>
            </a:r>
            <a:endParaRPr lang="en-US" sz="2400" dirty="0"/>
          </a:p>
        </p:txBody>
      </p:sp>
      <p:sp>
        <p:nvSpPr>
          <p:cNvPr id="19" name="Text 17"/>
          <p:cNvSpPr/>
          <p:nvPr/>
        </p:nvSpPr>
        <p:spPr>
          <a:xfrm>
            <a:off x="10168128" y="5486400"/>
            <a:ext cx="6400800" cy="22860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400" dirty="0">
                <a:solidFill>
                  <a:srgbClr val="2D34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🤖 AI와의 자연스러운 대화</a:t>
            </a:r>
            <a:endParaRPr lang="en-US" sz="1400" dirty="0"/>
          </a:p>
          <a:p>
            <a:pPr algn="l" indent="0" marL="0">
              <a:buNone/>
            </a:pPr>
            <a:endParaRPr lang="en-US" sz="1400" dirty="0"/>
          </a:p>
          <a:p>
            <a:pPr algn="l" indent="0" marL="0">
              <a:buNone/>
            </a:pPr>
            <a:r>
              <a:rPr lang="en-US" sz="1400" dirty="0">
                <a:solidFill>
                  <a:srgbClr val="2D34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👤 "강남역 근처 카페 추천해줘"</a:t>
            </a:r>
            <a:endParaRPr lang="en-US" sz="1400" dirty="0"/>
          </a:p>
          <a:p>
            <a:pPr algn="l" indent="0" marL="0">
              <a:buNone/>
            </a:pPr>
            <a:r>
              <a:rPr lang="en-US" sz="1400" dirty="0">
                <a:solidFill>
                  <a:srgbClr val="2D34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🤖 "네, 강남역 500m 내 평점 높은 카페 5곳을 찾았습니다."</a:t>
            </a:r>
            <a:endParaRPr lang="en-US" sz="1400" dirty="0"/>
          </a:p>
          <a:p>
            <a:pPr algn="l" indent="0" marL="0">
              <a:buNone/>
            </a:pPr>
            <a:endParaRPr lang="en-US" sz="1400" dirty="0"/>
          </a:p>
          <a:p>
            <a:pPr algn="l" indent="0" marL="0">
              <a:buNone/>
            </a:pPr>
            <a:r>
              <a:rPr lang="en-US" sz="1400" dirty="0">
                <a:solidFill>
                  <a:srgbClr val="2D34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📍 실시간 위치 정보 제공</a:t>
            </a:r>
            <a:endParaRPr lang="en-US" sz="1400" dirty="0"/>
          </a:p>
          <a:p>
            <a:pPr algn="l" indent="0" marL="0">
              <a:buNone/>
            </a:pPr>
            <a:r>
              <a:rPr lang="en-US" sz="1400" dirty="0">
                <a:solidFill>
                  <a:srgbClr val="2D34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📊 맞춤형 검색 결과</a:t>
            </a:r>
            <a:endParaRPr lang="en-US" sz="1400" dirty="0"/>
          </a:p>
          <a:p>
            <a:pPr algn="l" indent="0" marL="0">
              <a:buNone/>
            </a:pPr>
            <a:r>
              <a:rPr lang="en-US" sz="1400" dirty="0">
                <a:solidFill>
                  <a:srgbClr val="2D34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🗺️ 지도 연동 서비스</a:t>
            </a:r>
            <a:endParaRPr 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024128" y="457200"/>
            <a:ext cx="16239744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636E7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🧩 MCP 입문 강의 - 1주차</a:t>
            </a:r>
            <a:endParaRPr lang="en-US" sz="1200" dirty="0"/>
          </a:p>
        </p:txBody>
      </p:sp>
      <p:sp>
        <p:nvSpPr>
          <p:cNvPr id="3" name="Text 1"/>
          <p:cNvSpPr/>
          <p:nvPr/>
        </p:nvSpPr>
        <p:spPr>
          <a:xfrm>
            <a:off x="1024128" y="1645920"/>
            <a:ext cx="16239744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5600" b="1" dirty="0">
                <a:solidFill>
                  <a:srgbClr val="2D34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실습을 위한 사전 준비 사항</a:t>
            </a:r>
            <a:endParaRPr lang="en-US" sz="5600" dirty="0"/>
          </a:p>
        </p:txBody>
      </p:sp>
      <p:sp>
        <p:nvSpPr>
          <p:cNvPr id="4" name="Text 2"/>
          <p:cNvSpPr/>
          <p:nvPr/>
        </p:nvSpPr>
        <p:spPr>
          <a:xfrm>
            <a:off x="1024128" y="3200400"/>
            <a:ext cx="16239744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800" b="1" dirty="0">
                <a:solidFill>
                  <a:srgbClr val="E9A2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원활한 실습 진행을 위한 필수 체크리스트</a:t>
            </a:r>
            <a:endParaRPr lang="en-US" sz="2800" dirty="0"/>
          </a:p>
        </p:txBody>
      </p:sp>
      <p:sp>
        <p:nvSpPr>
          <p:cNvPr id="5" name="Shape 3"/>
          <p:cNvSpPr/>
          <p:nvPr/>
        </p:nvSpPr>
        <p:spPr>
          <a:xfrm>
            <a:off x="1024128" y="4389120"/>
            <a:ext cx="7772400" cy="1371600"/>
          </a:xfrm>
          <a:prstGeom prst="rect">
            <a:avLst/>
          </a:prstGeom>
          <a:solidFill>
            <a:srgbClr val="F8F9FA"/>
          </a:solidFill>
          <a:ln w="25400">
            <a:solidFill>
              <a:srgbClr val="273FA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298448" y="4663440"/>
            <a:ext cx="82296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dirty="0">
                <a:solidFill>
                  <a:srgbClr val="000000"/>
                </a:solidFill>
              </a:rPr>
              <a:t>👤</a:t>
            </a:r>
            <a:endParaRPr lang="en-US" sz="2800" dirty="0"/>
          </a:p>
        </p:txBody>
      </p:sp>
      <p:sp>
        <p:nvSpPr>
          <p:cNvPr id="7" name="Text 5"/>
          <p:cNvSpPr/>
          <p:nvPr/>
        </p:nvSpPr>
        <p:spPr>
          <a:xfrm>
            <a:off x="8156448" y="4663440"/>
            <a:ext cx="36576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✅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2304288" y="4663440"/>
            <a:ext cx="557784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600" b="1" dirty="0">
                <a:solidFill>
                  <a:srgbClr val="2D34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카카오 개발자 계정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2304288" y="5120640"/>
            <a:ext cx="55778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273FA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카카오 개발자 계정 생성 완료</a:t>
            </a:r>
            <a:endParaRPr lang="en-US" sz="1200" dirty="0"/>
          </a:p>
        </p:txBody>
      </p:sp>
      <p:sp>
        <p:nvSpPr>
          <p:cNvPr id="10" name="Text 8"/>
          <p:cNvSpPr/>
          <p:nvPr/>
        </p:nvSpPr>
        <p:spPr>
          <a:xfrm>
            <a:off x="1024128" y="5852160"/>
            <a:ext cx="7772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636E7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developers.kakao.com에서 계정을 생성하고 이메일 인증을 완료했는지 확인합니다. 개발자 약관 동의와 기본 프로필 설정이 필요합니다.</a:t>
            </a:r>
            <a:endParaRPr lang="en-US" sz="1100" dirty="0"/>
          </a:p>
        </p:txBody>
      </p:sp>
      <p:sp>
        <p:nvSpPr>
          <p:cNvPr id="11" name="Shape 9"/>
          <p:cNvSpPr/>
          <p:nvPr/>
        </p:nvSpPr>
        <p:spPr>
          <a:xfrm>
            <a:off x="9162288" y="4389120"/>
            <a:ext cx="7772400" cy="1371600"/>
          </a:xfrm>
          <a:prstGeom prst="rect">
            <a:avLst/>
          </a:prstGeom>
          <a:solidFill>
            <a:srgbClr val="F8F9FA"/>
          </a:solidFill>
          <a:ln w="25400">
            <a:solidFill>
              <a:srgbClr val="273FA9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436608" y="4663440"/>
            <a:ext cx="82296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dirty="0">
                <a:solidFill>
                  <a:srgbClr val="000000"/>
                </a:solidFill>
              </a:rPr>
              <a:t>📱</a:t>
            </a:r>
            <a:endParaRPr lang="en-US" sz="2800" dirty="0"/>
          </a:p>
        </p:txBody>
      </p:sp>
      <p:sp>
        <p:nvSpPr>
          <p:cNvPr id="13" name="Text 11"/>
          <p:cNvSpPr/>
          <p:nvPr/>
        </p:nvSpPr>
        <p:spPr>
          <a:xfrm>
            <a:off x="16294608" y="4663440"/>
            <a:ext cx="36576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✅</a:t>
            </a:r>
            <a:endParaRPr lang="en-US" sz="2400" dirty="0"/>
          </a:p>
        </p:txBody>
      </p:sp>
      <p:sp>
        <p:nvSpPr>
          <p:cNvPr id="14" name="Text 12"/>
          <p:cNvSpPr/>
          <p:nvPr/>
        </p:nvSpPr>
        <p:spPr>
          <a:xfrm>
            <a:off x="10442448" y="4663440"/>
            <a:ext cx="557784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600" b="1" dirty="0">
                <a:solidFill>
                  <a:srgbClr val="2D34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애플리케이션 설정</a:t>
            </a:r>
            <a:endParaRPr lang="en-US" sz="1600" dirty="0"/>
          </a:p>
        </p:txBody>
      </p:sp>
      <p:sp>
        <p:nvSpPr>
          <p:cNvPr id="15" name="Text 13"/>
          <p:cNvSpPr/>
          <p:nvPr/>
        </p:nvSpPr>
        <p:spPr>
          <a:xfrm>
            <a:off x="10442448" y="5120640"/>
            <a:ext cx="55778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273FA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애플리케이션 등록 및 카카오맵 서비스 활성화</a:t>
            </a:r>
            <a:endParaRPr lang="en-US" sz="1200" dirty="0"/>
          </a:p>
        </p:txBody>
      </p:sp>
      <p:sp>
        <p:nvSpPr>
          <p:cNvPr id="16" name="Text 14"/>
          <p:cNvSpPr/>
          <p:nvPr/>
        </p:nvSpPr>
        <p:spPr>
          <a:xfrm>
            <a:off x="9162288" y="5852160"/>
            <a:ext cx="7772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636E7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새 애플리케이션을 등록하고 카카오맵 서비스를 활성화했는지 확인합니다. 2024년 12월부터 서비스 활성화가 필수 요구사항입니다.</a:t>
            </a:r>
            <a:endParaRPr lang="en-US" sz="1100" dirty="0"/>
          </a:p>
        </p:txBody>
      </p:sp>
      <p:sp>
        <p:nvSpPr>
          <p:cNvPr id="17" name="Shape 15"/>
          <p:cNvSpPr/>
          <p:nvPr/>
        </p:nvSpPr>
        <p:spPr>
          <a:xfrm>
            <a:off x="1024128" y="6949440"/>
            <a:ext cx="7772400" cy="1371600"/>
          </a:xfrm>
          <a:prstGeom prst="rect">
            <a:avLst/>
          </a:prstGeom>
          <a:solidFill>
            <a:srgbClr val="F8F9FA"/>
          </a:solidFill>
          <a:ln w="25400">
            <a:solidFill>
              <a:srgbClr val="273FA9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1298448" y="7223760"/>
            <a:ext cx="82296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dirty="0">
                <a:solidFill>
                  <a:srgbClr val="000000"/>
                </a:solidFill>
              </a:rPr>
              <a:t>🔑</a:t>
            </a:r>
            <a:endParaRPr lang="en-US" sz="2800" dirty="0"/>
          </a:p>
        </p:txBody>
      </p:sp>
      <p:sp>
        <p:nvSpPr>
          <p:cNvPr id="19" name="Text 17"/>
          <p:cNvSpPr/>
          <p:nvPr/>
        </p:nvSpPr>
        <p:spPr>
          <a:xfrm>
            <a:off x="8156448" y="7223760"/>
            <a:ext cx="36576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✅</a:t>
            </a:r>
            <a:endParaRPr lang="en-US" sz="2400" dirty="0"/>
          </a:p>
        </p:txBody>
      </p:sp>
      <p:sp>
        <p:nvSpPr>
          <p:cNvPr id="20" name="Text 18"/>
          <p:cNvSpPr/>
          <p:nvPr/>
        </p:nvSpPr>
        <p:spPr>
          <a:xfrm>
            <a:off x="2304288" y="7223760"/>
            <a:ext cx="557784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600" b="1" dirty="0">
                <a:solidFill>
                  <a:srgbClr val="2D34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API 키 준비</a:t>
            </a:r>
            <a:endParaRPr lang="en-US" sz="1600" dirty="0"/>
          </a:p>
        </p:txBody>
      </p:sp>
      <p:sp>
        <p:nvSpPr>
          <p:cNvPr id="21" name="Text 19"/>
          <p:cNvSpPr/>
          <p:nvPr/>
        </p:nvSpPr>
        <p:spPr>
          <a:xfrm>
            <a:off x="2304288" y="7680960"/>
            <a:ext cx="55778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273FA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REST API 키 발급 확인</a:t>
            </a:r>
            <a:endParaRPr lang="en-US" sz="1200" dirty="0"/>
          </a:p>
        </p:txBody>
      </p:sp>
      <p:sp>
        <p:nvSpPr>
          <p:cNvPr id="22" name="Text 20"/>
          <p:cNvSpPr/>
          <p:nvPr/>
        </p:nvSpPr>
        <p:spPr>
          <a:xfrm>
            <a:off x="1024128" y="8412480"/>
            <a:ext cx="7772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636E7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애플리케이션 설정에서 REST API 키를 확인하고 안전하게 보관했는지 점검합니다. 키를 테스트 호출로 검증해보는 것이 좋습니다.</a:t>
            </a:r>
            <a:endParaRPr lang="en-US" sz="1100" dirty="0"/>
          </a:p>
        </p:txBody>
      </p:sp>
      <p:sp>
        <p:nvSpPr>
          <p:cNvPr id="23" name="Shape 21"/>
          <p:cNvSpPr/>
          <p:nvPr/>
        </p:nvSpPr>
        <p:spPr>
          <a:xfrm>
            <a:off x="9162288" y="6949440"/>
            <a:ext cx="7772400" cy="1371600"/>
          </a:xfrm>
          <a:prstGeom prst="rect">
            <a:avLst/>
          </a:prstGeom>
          <a:solidFill>
            <a:srgbClr val="F8F9FA"/>
          </a:solidFill>
          <a:ln w="25400">
            <a:solidFill>
              <a:srgbClr val="273FA9"/>
            </a:solidFill>
            <a:prstDash val="solid"/>
          </a:ln>
        </p:spPr>
      </p:sp>
      <p:sp>
        <p:nvSpPr>
          <p:cNvPr id="24" name="Text 22"/>
          <p:cNvSpPr/>
          <p:nvPr/>
        </p:nvSpPr>
        <p:spPr>
          <a:xfrm>
            <a:off x="9436608" y="7223760"/>
            <a:ext cx="82296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dirty="0">
                <a:solidFill>
                  <a:srgbClr val="000000"/>
                </a:solidFill>
              </a:rPr>
              <a:t>💻</a:t>
            </a:r>
            <a:endParaRPr lang="en-US" sz="2800" dirty="0"/>
          </a:p>
        </p:txBody>
      </p:sp>
      <p:sp>
        <p:nvSpPr>
          <p:cNvPr id="25" name="Text 23"/>
          <p:cNvSpPr/>
          <p:nvPr/>
        </p:nvSpPr>
        <p:spPr>
          <a:xfrm>
            <a:off x="16294608" y="7223760"/>
            <a:ext cx="36576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✅</a:t>
            </a:r>
            <a:endParaRPr lang="en-US" sz="2400" dirty="0"/>
          </a:p>
        </p:txBody>
      </p:sp>
      <p:sp>
        <p:nvSpPr>
          <p:cNvPr id="26" name="Text 24"/>
          <p:cNvSpPr/>
          <p:nvPr/>
        </p:nvSpPr>
        <p:spPr>
          <a:xfrm>
            <a:off x="10442448" y="7223760"/>
            <a:ext cx="557784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600" b="1" dirty="0">
                <a:solidFill>
                  <a:srgbClr val="2D34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개발 환경</a:t>
            </a:r>
            <a:endParaRPr lang="en-US" sz="1600" dirty="0"/>
          </a:p>
        </p:txBody>
      </p:sp>
      <p:sp>
        <p:nvSpPr>
          <p:cNvPr id="27" name="Text 25"/>
          <p:cNvSpPr/>
          <p:nvPr/>
        </p:nvSpPr>
        <p:spPr>
          <a:xfrm>
            <a:off x="10442448" y="7680960"/>
            <a:ext cx="55778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273FA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Python 개발 환경 및 FastMCP 라이브러리 설치</a:t>
            </a:r>
            <a:endParaRPr lang="en-US" sz="1200" dirty="0"/>
          </a:p>
        </p:txBody>
      </p:sp>
      <p:sp>
        <p:nvSpPr>
          <p:cNvPr id="28" name="Text 26"/>
          <p:cNvSpPr/>
          <p:nvPr/>
        </p:nvSpPr>
        <p:spPr>
          <a:xfrm>
            <a:off x="9162288" y="8412480"/>
            <a:ext cx="7772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636E7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Python 3.8 이상 버전이 설치되어 있고, FastMCP 라이브러리와 필요한 종속성들이 설치되었는지 확인합니다. 가상 환경 사용을 권장합니다.</a:t>
            </a:r>
            <a:endParaRPr lang="en-US" sz="1100" dirty="0"/>
          </a:p>
        </p:txBody>
      </p:sp>
      <p:sp>
        <p:nvSpPr>
          <p:cNvPr id="29" name="Shape 27"/>
          <p:cNvSpPr/>
          <p:nvPr/>
        </p:nvSpPr>
        <p:spPr>
          <a:xfrm>
            <a:off x="1024128" y="8686800"/>
            <a:ext cx="16239744" cy="914400"/>
          </a:xfrm>
          <a:prstGeom prst="rect">
            <a:avLst/>
          </a:prstGeom>
          <a:solidFill>
            <a:srgbClr val="E9A23B"/>
          </a:solidFill>
          <a:ln w="12700">
            <a:solidFill>
              <a:srgbClr val="E9A23B"/>
            </a:solidFill>
            <a:prstDash val="solid"/>
          </a:ln>
        </p:spPr>
      </p:sp>
      <p:sp>
        <p:nvSpPr>
          <p:cNvPr id="30" name="Text 28"/>
          <p:cNvSpPr/>
          <p:nvPr/>
        </p:nvSpPr>
        <p:spPr>
          <a:xfrm>
            <a:off x="1481328" y="8961120"/>
            <a:ext cx="15325344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🚀 다음 차시 일정: MCP 서버 구현 실습 (실제 동작하는 지도 검색 AI 시스템 구축)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024128" y="457200"/>
            <a:ext cx="16239744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636E7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🧩 MCP 입문 강의 - 1주차</a:t>
            </a:r>
            <a:endParaRPr lang="en-US" sz="1200" dirty="0"/>
          </a:p>
        </p:txBody>
      </p:sp>
      <p:sp>
        <p:nvSpPr>
          <p:cNvPr id="3" name="Text 1"/>
          <p:cNvSpPr/>
          <p:nvPr/>
        </p:nvSpPr>
        <p:spPr>
          <a:xfrm>
            <a:off x="1024128" y="1645920"/>
            <a:ext cx="16239744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5600" b="1" dirty="0">
                <a:solidFill>
                  <a:srgbClr val="2D34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오늘 학습할 내용</a:t>
            </a:r>
            <a:endParaRPr lang="en-US" sz="5600" dirty="0"/>
          </a:p>
        </p:txBody>
      </p:sp>
      <p:sp>
        <p:nvSpPr>
          <p:cNvPr id="4" name="Shape 2"/>
          <p:cNvSpPr/>
          <p:nvPr/>
        </p:nvSpPr>
        <p:spPr>
          <a:xfrm>
            <a:off x="1024128" y="3474720"/>
            <a:ext cx="16239744" cy="1097280"/>
          </a:xfrm>
          <a:prstGeom prst="rect">
            <a:avLst/>
          </a:prstGeom>
          <a:solidFill>
            <a:srgbClr val="273FA9"/>
          </a:solidFill>
          <a:ln w="12700">
            <a:solidFill>
              <a:srgbClr val="273FA9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1298448" y="3657600"/>
            <a:ext cx="73152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dirty="0">
                <a:solidFill>
                  <a:srgbClr val="000000"/>
                </a:solidFill>
              </a:rPr>
              <a:t>📚</a:t>
            </a:r>
            <a:endParaRPr lang="en-US" sz="3200" dirty="0"/>
          </a:p>
        </p:txBody>
      </p:sp>
      <p:sp>
        <p:nvSpPr>
          <p:cNvPr id="6" name="Text 4"/>
          <p:cNvSpPr/>
          <p:nvPr/>
        </p:nvSpPr>
        <p:spPr>
          <a:xfrm>
            <a:off x="2304288" y="3749040"/>
            <a:ext cx="3657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API 기본 개념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6327648" y="3657600"/>
            <a:ext cx="109728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600" dirty="0">
                <a:solidFill>
                  <a:srgbClr val="2D34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Application Programming Interface의 정의, 작동 원리, HTTP 메서드, JSON 데이터 형식 등 API 통신의 핵심 개념을 이해합니다.</a:t>
            </a:r>
            <a:endParaRPr lang="en-US" sz="1600" dirty="0"/>
          </a:p>
        </p:txBody>
      </p:sp>
      <p:sp>
        <p:nvSpPr>
          <p:cNvPr id="8" name="Shape 6"/>
          <p:cNvSpPr/>
          <p:nvPr/>
        </p:nvSpPr>
        <p:spPr>
          <a:xfrm>
            <a:off x="1024128" y="5120640"/>
            <a:ext cx="16239744" cy="1097280"/>
          </a:xfrm>
          <a:prstGeom prst="rect">
            <a:avLst/>
          </a:prstGeom>
          <a:solidFill>
            <a:srgbClr val="273FA9"/>
          </a:solidFill>
          <a:ln w="12700">
            <a:solidFill>
              <a:srgbClr val="273FA9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1298448" y="5303520"/>
            <a:ext cx="73152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dirty="0">
                <a:solidFill>
                  <a:srgbClr val="000000"/>
                </a:solidFill>
              </a:rPr>
              <a:t>🔗</a:t>
            </a:r>
            <a:endParaRPr lang="en-US" sz="3200" dirty="0"/>
          </a:p>
        </p:txBody>
      </p:sp>
      <p:sp>
        <p:nvSpPr>
          <p:cNvPr id="10" name="Text 8"/>
          <p:cNvSpPr/>
          <p:nvPr/>
        </p:nvSpPr>
        <p:spPr>
          <a:xfrm>
            <a:off x="2304288" y="5394960"/>
            <a:ext cx="3657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MCP 통합 이점</a:t>
            </a:r>
            <a:endParaRPr lang="en-US" sz="2400" dirty="0"/>
          </a:p>
        </p:txBody>
      </p:sp>
      <p:sp>
        <p:nvSpPr>
          <p:cNvPr id="11" name="Text 9"/>
          <p:cNvSpPr/>
          <p:nvPr/>
        </p:nvSpPr>
        <p:spPr>
          <a:xfrm>
            <a:off x="6327648" y="5303520"/>
            <a:ext cx="109728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600" dirty="0">
                <a:solidFill>
                  <a:srgbClr val="2D34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Model Context Protocol을 통한 API 통합의 장점과 기존 방식 대비 개발 효율성 향상을 파악합니다.</a:t>
            </a:r>
            <a:endParaRPr lang="en-US" sz="1600" dirty="0"/>
          </a:p>
        </p:txBody>
      </p:sp>
      <p:sp>
        <p:nvSpPr>
          <p:cNvPr id="12" name="Shape 10"/>
          <p:cNvSpPr/>
          <p:nvPr/>
        </p:nvSpPr>
        <p:spPr>
          <a:xfrm>
            <a:off x="1024128" y="6766560"/>
            <a:ext cx="16239744" cy="1097280"/>
          </a:xfrm>
          <a:prstGeom prst="rect">
            <a:avLst/>
          </a:prstGeom>
          <a:solidFill>
            <a:srgbClr val="273FA9"/>
          </a:solidFill>
          <a:ln w="12700">
            <a:solidFill>
              <a:srgbClr val="273FA9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1298448" y="6949440"/>
            <a:ext cx="73152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dirty="0">
                <a:solidFill>
                  <a:srgbClr val="000000"/>
                </a:solidFill>
              </a:rPr>
              <a:t>🛠️</a:t>
            </a:r>
            <a:endParaRPr lang="en-US" sz="3200" dirty="0"/>
          </a:p>
        </p:txBody>
      </p:sp>
      <p:sp>
        <p:nvSpPr>
          <p:cNvPr id="14" name="Text 12"/>
          <p:cNvSpPr/>
          <p:nvPr/>
        </p:nvSpPr>
        <p:spPr>
          <a:xfrm>
            <a:off x="2304288" y="7040880"/>
            <a:ext cx="3657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실습 환경 구성</a:t>
            </a:r>
            <a:endParaRPr lang="en-US" sz="2400" dirty="0"/>
          </a:p>
        </p:txBody>
      </p:sp>
      <p:sp>
        <p:nvSpPr>
          <p:cNvPr id="15" name="Text 13"/>
          <p:cNvSpPr/>
          <p:nvPr/>
        </p:nvSpPr>
        <p:spPr>
          <a:xfrm>
            <a:off x="6327648" y="6949440"/>
            <a:ext cx="109728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600" dirty="0">
                <a:solidFill>
                  <a:srgbClr val="2D34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카카오 API를 활용한 실제 개발 환경 설정 방법과 개발자 계정 생성 과정을 학습합니다.</a:t>
            </a:r>
            <a:endParaRPr lang="en-US" sz="1600" dirty="0"/>
          </a:p>
        </p:txBody>
      </p:sp>
      <p:sp>
        <p:nvSpPr>
          <p:cNvPr id="16" name="Shape 14"/>
          <p:cNvSpPr/>
          <p:nvPr/>
        </p:nvSpPr>
        <p:spPr>
          <a:xfrm>
            <a:off x="1024128" y="8412480"/>
            <a:ext cx="16239744" cy="1097280"/>
          </a:xfrm>
          <a:prstGeom prst="rect">
            <a:avLst/>
          </a:prstGeom>
          <a:solidFill>
            <a:srgbClr val="273FA9"/>
          </a:solidFill>
          <a:ln w="12700">
            <a:solidFill>
              <a:srgbClr val="273FA9"/>
            </a:solidFill>
            <a:prstDash val="solid"/>
          </a:ln>
        </p:spPr>
      </p:sp>
      <p:sp>
        <p:nvSpPr>
          <p:cNvPr id="17" name="Text 15"/>
          <p:cNvSpPr/>
          <p:nvPr/>
        </p:nvSpPr>
        <p:spPr>
          <a:xfrm>
            <a:off x="1298448" y="8595360"/>
            <a:ext cx="73152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dirty="0">
                <a:solidFill>
                  <a:srgbClr val="000000"/>
                </a:solidFill>
              </a:rPr>
              <a:t>💡</a:t>
            </a:r>
            <a:endParaRPr lang="en-US" sz="3200" dirty="0"/>
          </a:p>
        </p:txBody>
      </p:sp>
      <p:sp>
        <p:nvSpPr>
          <p:cNvPr id="18" name="Text 16"/>
          <p:cNvSpPr/>
          <p:nvPr/>
        </p:nvSpPr>
        <p:spPr>
          <a:xfrm>
            <a:off x="2304288" y="8686800"/>
            <a:ext cx="3657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활용 사례 탐색</a:t>
            </a:r>
            <a:endParaRPr lang="en-US" sz="2400" dirty="0"/>
          </a:p>
        </p:txBody>
      </p:sp>
      <p:sp>
        <p:nvSpPr>
          <p:cNvPr id="19" name="Text 17"/>
          <p:cNvSpPr/>
          <p:nvPr/>
        </p:nvSpPr>
        <p:spPr>
          <a:xfrm>
            <a:off x="6327648" y="8595360"/>
            <a:ext cx="109728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600" dirty="0">
                <a:solidFill>
                  <a:srgbClr val="2D34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실제 산업 분야에서의 MCP 활용 사례를 통해 응용 가능성과 실무 적용 방안을 탐색합니다.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024128" y="457200"/>
            <a:ext cx="16239744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636E7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🧩 MCP 입문 강의 - 1주차</a:t>
            </a:r>
            <a:endParaRPr lang="en-US" sz="1200" dirty="0"/>
          </a:p>
        </p:txBody>
      </p:sp>
      <p:sp>
        <p:nvSpPr>
          <p:cNvPr id="3" name="Text 1"/>
          <p:cNvSpPr/>
          <p:nvPr/>
        </p:nvSpPr>
        <p:spPr>
          <a:xfrm>
            <a:off x="1024128" y="1645920"/>
            <a:ext cx="16239744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5600" b="1" dirty="0">
                <a:solidFill>
                  <a:srgbClr val="2D34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API란 무엇인가?</a:t>
            </a:r>
            <a:endParaRPr lang="en-US" sz="5600" dirty="0"/>
          </a:p>
        </p:txBody>
      </p:sp>
      <p:sp>
        <p:nvSpPr>
          <p:cNvPr id="4" name="Text 2"/>
          <p:cNvSpPr/>
          <p:nvPr/>
        </p:nvSpPr>
        <p:spPr>
          <a:xfrm>
            <a:off x="1024128" y="3200400"/>
            <a:ext cx="16239744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800" b="1" dirty="0">
                <a:solidFill>
                  <a:srgbClr val="E9A2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API는 서로 다른 소프트웨어 시스템 간 통신 인터페이스</a:t>
            </a:r>
            <a:endParaRPr lang="en-US" sz="2800" dirty="0"/>
          </a:p>
        </p:txBody>
      </p:sp>
      <p:sp>
        <p:nvSpPr>
          <p:cNvPr id="5" name="Shape 3"/>
          <p:cNvSpPr/>
          <p:nvPr/>
        </p:nvSpPr>
        <p:spPr>
          <a:xfrm>
            <a:off x="1024128" y="4389120"/>
            <a:ext cx="7772400" cy="1645920"/>
          </a:xfrm>
          <a:prstGeom prst="rect">
            <a:avLst/>
          </a:prstGeom>
          <a:solidFill>
            <a:srgbClr val="273FA9"/>
          </a:solidFill>
          <a:ln w="12700">
            <a:solidFill>
              <a:srgbClr val="273FA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298448" y="4663440"/>
            <a:ext cx="91440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🔗</a:t>
            </a:r>
            <a:endParaRPr lang="en-US" sz="3600" dirty="0"/>
          </a:p>
        </p:txBody>
      </p:sp>
      <p:sp>
        <p:nvSpPr>
          <p:cNvPr id="7" name="Text 5"/>
          <p:cNvSpPr/>
          <p:nvPr/>
        </p:nvSpPr>
        <p:spPr>
          <a:xfrm>
            <a:off x="2395728" y="4754880"/>
            <a:ext cx="612648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0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인터페이스 정의</a:t>
            </a:r>
            <a:endParaRPr lang="en-US" sz="2000" dirty="0"/>
          </a:p>
        </p:txBody>
      </p:sp>
      <p:sp>
        <p:nvSpPr>
          <p:cNvPr id="8" name="Text 6"/>
          <p:cNvSpPr/>
          <p:nvPr/>
        </p:nvSpPr>
        <p:spPr>
          <a:xfrm>
            <a:off x="1024128" y="6126480"/>
            <a:ext cx="77724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636E7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Application Programming Interface의 약자로, 서로 다른 소프트웨어 구성 요소 간의 상호작용을 가능하게 하는 규약과 도구의 집합입니다. 프로그램들이 서로 소통할 수 있는 표준화된 방법을 제공합니다.</a:t>
            </a:r>
            <a:endParaRPr lang="en-US" sz="1200" dirty="0"/>
          </a:p>
        </p:txBody>
      </p:sp>
      <p:sp>
        <p:nvSpPr>
          <p:cNvPr id="9" name="Shape 7"/>
          <p:cNvSpPr/>
          <p:nvPr/>
        </p:nvSpPr>
        <p:spPr>
          <a:xfrm>
            <a:off x="9162288" y="4389120"/>
            <a:ext cx="7772400" cy="1645920"/>
          </a:xfrm>
          <a:prstGeom prst="rect">
            <a:avLst/>
          </a:prstGeom>
          <a:solidFill>
            <a:srgbClr val="273FA9"/>
          </a:solidFill>
          <a:ln w="12700">
            <a:solidFill>
              <a:srgbClr val="273FA9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9436608" y="4663440"/>
            <a:ext cx="91440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🏢</a:t>
            </a:r>
            <a:endParaRPr lang="en-US" sz="3600" dirty="0"/>
          </a:p>
        </p:txBody>
      </p:sp>
      <p:sp>
        <p:nvSpPr>
          <p:cNvPr id="11" name="Text 9"/>
          <p:cNvSpPr/>
          <p:nvPr/>
        </p:nvSpPr>
        <p:spPr>
          <a:xfrm>
            <a:off x="10533888" y="4754880"/>
            <a:ext cx="612648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0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서비스 중개</a:t>
            </a:r>
            <a:endParaRPr lang="en-US" sz="2000" dirty="0"/>
          </a:p>
        </p:txBody>
      </p:sp>
      <p:sp>
        <p:nvSpPr>
          <p:cNvPr id="12" name="Text 10"/>
          <p:cNvSpPr/>
          <p:nvPr/>
        </p:nvSpPr>
        <p:spPr>
          <a:xfrm>
            <a:off x="9162288" y="6126480"/>
            <a:ext cx="77724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636E7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서비스 요청자(클라이언트)와 제공자(서버) 간의 표준화된 소통 방법을 제공합니다. 마치 레스토랑의 메뉴판처럼, 이용 가능한 서비스와 사용 방법을 명확하게 정의합니다.</a:t>
            </a:r>
            <a:endParaRPr lang="en-US" sz="1200" dirty="0"/>
          </a:p>
        </p:txBody>
      </p:sp>
      <p:sp>
        <p:nvSpPr>
          <p:cNvPr id="13" name="Shape 11"/>
          <p:cNvSpPr/>
          <p:nvPr/>
        </p:nvSpPr>
        <p:spPr>
          <a:xfrm>
            <a:off x="1024128" y="6949440"/>
            <a:ext cx="7772400" cy="1645920"/>
          </a:xfrm>
          <a:prstGeom prst="rect">
            <a:avLst/>
          </a:prstGeom>
          <a:solidFill>
            <a:srgbClr val="273FA9"/>
          </a:solidFill>
          <a:ln w="12700">
            <a:solidFill>
              <a:srgbClr val="273FA9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1298448" y="7223760"/>
            <a:ext cx="91440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🔄</a:t>
            </a:r>
            <a:endParaRPr lang="en-US" sz="3600" dirty="0"/>
          </a:p>
        </p:txBody>
      </p:sp>
      <p:sp>
        <p:nvSpPr>
          <p:cNvPr id="15" name="Text 13"/>
          <p:cNvSpPr/>
          <p:nvPr/>
        </p:nvSpPr>
        <p:spPr>
          <a:xfrm>
            <a:off x="2395728" y="7315200"/>
            <a:ext cx="612648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0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요청-응답 구조</a:t>
            </a:r>
            <a:endParaRPr lang="en-US" sz="2000" dirty="0"/>
          </a:p>
        </p:txBody>
      </p:sp>
      <p:sp>
        <p:nvSpPr>
          <p:cNvPr id="16" name="Text 14"/>
          <p:cNvSpPr/>
          <p:nvPr/>
        </p:nvSpPr>
        <p:spPr>
          <a:xfrm>
            <a:off x="1024128" y="8686800"/>
            <a:ext cx="77724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636E7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주문 시스템과 같은 요청-응답 구조로 동작합니다. 클라이언트가 특정 형식으로 요청을 보내면, 서버가 처리 후 정해진 형식으로 응답을 반환하는 체계적인 통신 방식입니다.</a:t>
            </a:r>
            <a:endParaRPr lang="en-US" sz="1200" dirty="0"/>
          </a:p>
        </p:txBody>
      </p:sp>
      <p:sp>
        <p:nvSpPr>
          <p:cNvPr id="17" name="Shape 15"/>
          <p:cNvSpPr/>
          <p:nvPr/>
        </p:nvSpPr>
        <p:spPr>
          <a:xfrm>
            <a:off x="9162288" y="6949440"/>
            <a:ext cx="7772400" cy="1645920"/>
          </a:xfrm>
          <a:prstGeom prst="rect">
            <a:avLst/>
          </a:prstGeom>
          <a:solidFill>
            <a:srgbClr val="273FA9"/>
          </a:solidFill>
          <a:ln w="12700">
            <a:solidFill>
              <a:srgbClr val="273FA9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9436608" y="7223760"/>
            <a:ext cx="91440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🎭</a:t>
            </a:r>
            <a:endParaRPr lang="en-US" sz="3600" dirty="0"/>
          </a:p>
        </p:txBody>
      </p:sp>
      <p:sp>
        <p:nvSpPr>
          <p:cNvPr id="19" name="Text 17"/>
          <p:cNvSpPr/>
          <p:nvPr/>
        </p:nvSpPr>
        <p:spPr>
          <a:xfrm>
            <a:off x="10533888" y="7315200"/>
            <a:ext cx="612648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0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추상화 계층</a:t>
            </a:r>
            <a:endParaRPr lang="en-US" sz="2000" dirty="0"/>
          </a:p>
        </p:txBody>
      </p:sp>
      <p:sp>
        <p:nvSpPr>
          <p:cNvPr id="20" name="Text 18"/>
          <p:cNvSpPr/>
          <p:nvPr/>
        </p:nvSpPr>
        <p:spPr>
          <a:xfrm>
            <a:off x="9162288" y="8686800"/>
            <a:ext cx="77724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636E7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내부 구현의 복잡성은 숨기고 필요한 기능만을 외부에 제공하는 추상화 역할을 합니다. 사용자는 내부 동작 원리를 몰라도 정의된 인터페이스를 통해 기능을 활용할 수 있습니다.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024128" y="457200"/>
            <a:ext cx="16239744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636E7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🧩 MCP 입문 강의 - 1주차</a:t>
            </a:r>
            <a:endParaRPr lang="en-US" sz="1200" dirty="0"/>
          </a:p>
        </p:txBody>
      </p:sp>
      <p:sp>
        <p:nvSpPr>
          <p:cNvPr id="3" name="Text 1"/>
          <p:cNvSpPr/>
          <p:nvPr/>
        </p:nvSpPr>
        <p:spPr>
          <a:xfrm>
            <a:off x="1024128" y="1645920"/>
            <a:ext cx="16239744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5600" b="1" dirty="0">
                <a:solidFill>
                  <a:srgbClr val="2D34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API의 요청-처리-응답 과정</a:t>
            </a:r>
            <a:endParaRPr lang="en-US" sz="5600" dirty="0"/>
          </a:p>
        </p:txBody>
      </p:sp>
      <p:sp>
        <p:nvSpPr>
          <p:cNvPr id="4" name="Text 2"/>
          <p:cNvSpPr/>
          <p:nvPr/>
        </p:nvSpPr>
        <p:spPr>
          <a:xfrm>
            <a:off x="1024128" y="3200400"/>
            <a:ext cx="16239744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800" b="1" dirty="0">
                <a:solidFill>
                  <a:srgbClr val="E9A2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API 통신의 3단계 구조와 실제 적용 사례</a:t>
            </a:r>
            <a:endParaRPr lang="en-US" sz="2800" dirty="0"/>
          </a:p>
        </p:txBody>
      </p:sp>
      <p:sp>
        <p:nvSpPr>
          <p:cNvPr id="5" name="Shape 3"/>
          <p:cNvSpPr/>
          <p:nvPr/>
        </p:nvSpPr>
        <p:spPr>
          <a:xfrm>
            <a:off x="2852928" y="4114800"/>
            <a:ext cx="1371600" cy="1371600"/>
          </a:xfrm>
          <a:prstGeom prst="ellipse">
            <a:avLst/>
          </a:prstGeom>
          <a:solidFill>
            <a:srgbClr val="E9A23B"/>
          </a:solidFill>
          <a:ln w="12700">
            <a:solidFill>
              <a:srgbClr val="E9A23B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852928" y="4114800"/>
            <a:ext cx="1371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</a:t>
            </a:r>
            <a:endParaRPr lang="en-US" sz="3600" dirty="0"/>
          </a:p>
        </p:txBody>
      </p:sp>
      <p:sp>
        <p:nvSpPr>
          <p:cNvPr id="7" name="Shape 5"/>
          <p:cNvSpPr/>
          <p:nvPr/>
        </p:nvSpPr>
        <p:spPr>
          <a:xfrm>
            <a:off x="1024128" y="5669280"/>
            <a:ext cx="5029200" cy="1371600"/>
          </a:xfrm>
          <a:prstGeom prst="rect">
            <a:avLst/>
          </a:prstGeom>
          <a:solidFill>
            <a:srgbClr val="273FA9"/>
          </a:solidFill>
          <a:ln w="12700">
            <a:solidFill>
              <a:srgbClr val="273FA9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1298448" y="5852160"/>
            <a:ext cx="448056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요청 (Request)</a:t>
            </a:r>
            <a:endParaRPr lang="en-US" sz="2000" dirty="0"/>
          </a:p>
        </p:txBody>
      </p:sp>
      <p:sp>
        <p:nvSpPr>
          <p:cNvPr id="9" name="Text 7"/>
          <p:cNvSpPr/>
          <p:nvPr/>
        </p:nvSpPr>
        <p:spPr>
          <a:xfrm>
            <a:off x="1298448" y="6309360"/>
            <a:ext cx="448056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클라이언트가 서버에 데이터 요청</a:t>
            </a:r>
            <a:endParaRPr lang="en-US" sz="1400" dirty="0"/>
          </a:p>
        </p:txBody>
      </p:sp>
      <p:sp>
        <p:nvSpPr>
          <p:cNvPr id="10" name="Text 8"/>
          <p:cNvSpPr/>
          <p:nvPr/>
        </p:nvSpPr>
        <p:spPr>
          <a:xfrm>
            <a:off x="1024128" y="7132320"/>
            <a:ext cx="502920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636E7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사용자가 애플리케이션을 통해 특정 정보나 서비스를 요청합니다. 이때 HTTP 메서드(GET, POST 등)와 함께 필요한 매개변수를 포함하여 구조화된 요청을 서버로 전송합니다.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6236208" y="6217920"/>
            <a:ext cx="1828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273FA9"/>
                </a:solidFill>
              </a:rPr>
              <a:t>→</a:t>
            </a:r>
            <a:endParaRPr lang="en-US" sz="2400" dirty="0"/>
          </a:p>
        </p:txBody>
      </p:sp>
      <p:sp>
        <p:nvSpPr>
          <p:cNvPr id="12" name="Shape 10"/>
          <p:cNvSpPr/>
          <p:nvPr/>
        </p:nvSpPr>
        <p:spPr>
          <a:xfrm>
            <a:off x="8247888" y="4114800"/>
            <a:ext cx="1371600" cy="1371600"/>
          </a:xfrm>
          <a:prstGeom prst="ellipse">
            <a:avLst/>
          </a:prstGeom>
          <a:solidFill>
            <a:srgbClr val="E9A23B"/>
          </a:solidFill>
          <a:ln w="12700">
            <a:solidFill>
              <a:srgbClr val="E9A23B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8247888" y="4114800"/>
            <a:ext cx="1371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</a:t>
            </a:r>
            <a:endParaRPr lang="en-US" sz="3600" dirty="0"/>
          </a:p>
        </p:txBody>
      </p:sp>
      <p:sp>
        <p:nvSpPr>
          <p:cNvPr id="14" name="Shape 12"/>
          <p:cNvSpPr/>
          <p:nvPr/>
        </p:nvSpPr>
        <p:spPr>
          <a:xfrm>
            <a:off x="6419088" y="5669280"/>
            <a:ext cx="5029200" cy="1371600"/>
          </a:xfrm>
          <a:prstGeom prst="rect">
            <a:avLst/>
          </a:prstGeom>
          <a:solidFill>
            <a:srgbClr val="273FA9"/>
          </a:solidFill>
          <a:ln w="12700">
            <a:solidFill>
              <a:srgbClr val="273FA9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6693408" y="5852160"/>
            <a:ext cx="448056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처리 (Process)</a:t>
            </a:r>
            <a:endParaRPr lang="en-US" sz="2000" dirty="0"/>
          </a:p>
        </p:txBody>
      </p:sp>
      <p:sp>
        <p:nvSpPr>
          <p:cNvPr id="16" name="Text 14"/>
          <p:cNvSpPr/>
          <p:nvPr/>
        </p:nvSpPr>
        <p:spPr>
          <a:xfrm>
            <a:off x="6693408" y="6309360"/>
            <a:ext cx="448056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서버가 요청을 분석하고 처리</a:t>
            </a:r>
            <a:endParaRPr lang="en-US" sz="1400" dirty="0"/>
          </a:p>
        </p:txBody>
      </p:sp>
      <p:sp>
        <p:nvSpPr>
          <p:cNvPr id="17" name="Text 15"/>
          <p:cNvSpPr/>
          <p:nvPr/>
        </p:nvSpPr>
        <p:spPr>
          <a:xfrm>
            <a:off x="6419088" y="7132320"/>
            <a:ext cx="502920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636E7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서버는 받은 요청을 분석하여 적절한 비즈니스 로직을 실행합니다. 데이터베이스 조회, 계산, 외부 서비스 호출 등 필요한 작업을 수행하여 응답 데이터를 준비합니다.</a:t>
            </a:r>
            <a:endParaRPr lang="en-US" sz="1200" dirty="0"/>
          </a:p>
        </p:txBody>
      </p:sp>
      <p:sp>
        <p:nvSpPr>
          <p:cNvPr id="18" name="Text 16"/>
          <p:cNvSpPr/>
          <p:nvPr/>
        </p:nvSpPr>
        <p:spPr>
          <a:xfrm>
            <a:off x="11631168" y="6217920"/>
            <a:ext cx="1828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273FA9"/>
                </a:solidFill>
              </a:rPr>
              <a:t>→</a:t>
            </a:r>
            <a:endParaRPr lang="en-US" sz="2400" dirty="0"/>
          </a:p>
        </p:txBody>
      </p:sp>
      <p:sp>
        <p:nvSpPr>
          <p:cNvPr id="19" name="Shape 17"/>
          <p:cNvSpPr/>
          <p:nvPr/>
        </p:nvSpPr>
        <p:spPr>
          <a:xfrm>
            <a:off x="13642848" y="4114800"/>
            <a:ext cx="1371600" cy="1371600"/>
          </a:xfrm>
          <a:prstGeom prst="ellipse">
            <a:avLst/>
          </a:prstGeom>
          <a:solidFill>
            <a:srgbClr val="E9A23B"/>
          </a:solidFill>
          <a:ln w="12700">
            <a:solidFill>
              <a:srgbClr val="E9A23B"/>
            </a:solidFill>
            <a:prstDash val="solid"/>
          </a:ln>
        </p:spPr>
      </p:sp>
      <p:sp>
        <p:nvSpPr>
          <p:cNvPr id="20" name="Text 18"/>
          <p:cNvSpPr/>
          <p:nvPr/>
        </p:nvSpPr>
        <p:spPr>
          <a:xfrm>
            <a:off x="13642848" y="4114800"/>
            <a:ext cx="1371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</a:t>
            </a:r>
            <a:endParaRPr lang="en-US" sz="3600" dirty="0"/>
          </a:p>
        </p:txBody>
      </p:sp>
      <p:sp>
        <p:nvSpPr>
          <p:cNvPr id="21" name="Shape 19"/>
          <p:cNvSpPr/>
          <p:nvPr/>
        </p:nvSpPr>
        <p:spPr>
          <a:xfrm>
            <a:off x="11814048" y="5669280"/>
            <a:ext cx="5029200" cy="1371600"/>
          </a:xfrm>
          <a:prstGeom prst="rect">
            <a:avLst/>
          </a:prstGeom>
          <a:solidFill>
            <a:srgbClr val="273FA9"/>
          </a:solidFill>
          <a:ln w="12700">
            <a:solidFill>
              <a:srgbClr val="273FA9"/>
            </a:solidFill>
            <a:prstDash val="solid"/>
          </a:ln>
        </p:spPr>
      </p:sp>
      <p:sp>
        <p:nvSpPr>
          <p:cNvPr id="22" name="Text 20"/>
          <p:cNvSpPr/>
          <p:nvPr/>
        </p:nvSpPr>
        <p:spPr>
          <a:xfrm>
            <a:off x="12088368" y="5852160"/>
            <a:ext cx="448056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응답 (Response)</a:t>
            </a:r>
            <a:endParaRPr lang="en-US" sz="2000" dirty="0"/>
          </a:p>
        </p:txBody>
      </p:sp>
      <p:sp>
        <p:nvSpPr>
          <p:cNvPr id="23" name="Text 21"/>
          <p:cNvSpPr/>
          <p:nvPr/>
        </p:nvSpPr>
        <p:spPr>
          <a:xfrm>
            <a:off x="12088368" y="6309360"/>
            <a:ext cx="448056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처리된 결과를 클라이언트에 전송</a:t>
            </a:r>
            <a:endParaRPr lang="en-US" sz="1400" dirty="0"/>
          </a:p>
        </p:txBody>
      </p:sp>
      <p:sp>
        <p:nvSpPr>
          <p:cNvPr id="24" name="Text 22"/>
          <p:cNvSpPr/>
          <p:nvPr/>
        </p:nvSpPr>
        <p:spPr>
          <a:xfrm>
            <a:off x="11814048" y="7132320"/>
            <a:ext cx="502920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636E7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서버는 처리 결과를 JSON이나 XML 등의 표준 형식으로 변환하여 클라이언트에게 전송합니다. 성공/실패 상태 코드와 함께 요청된 데이터나 오류 메시지를 포함합니다.</a:t>
            </a:r>
            <a:endParaRPr lang="en-US" sz="1200" dirty="0"/>
          </a:p>
        </p:txBody>
      </p:sp>
      <p:sp>
        <p:nvSpPr>
          <p:cNvPr id="25" name="Text 23"/>
          <p:cNvSpPr/>
          <p:nvPr/>
        </p:nvSpPr>
        <p:spPr>
          <a:xfrm>
            <a:off x="1024128" y="8412480"/>
            <a:ext cx="16239744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i="1" dirty="0">
                <a:solidFill>
                  <a:srgbClr val="E9A2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실제 예시: "강남역 맛집" 검색 → 서버에서 위치 기반 맛집 데이터 조회 및 필터링 → 정렬된 맛집 목록 반환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024128" y="457200"/>
            <a:ext cx="16239744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636E7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🧩 MCP 입문 강의 - 1주차</a:t>
            </a:r>
            <a:endParaRPr lang="en-US" sz="1200" dirty="0"/>
          </a:p>
        </p:txBody>
      </p:sp>
      <p:sp>
        <p:nvSpPr>
          <p:cNvPr id="3" name="Text 1"/>
          <p:cNvSpPr/>
          <p:nvPr/>
        </p:nvSpPr>
        <p:spPr>
          <a:xfrm>
            <a:off x="1024128" y="1645920"/>
            <a:ext cx="16239744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5600" b="1" dirty="0">
                <a:solidFill>
                  <a:srgbClr val="2D34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API의 4가지 기본 동작</a:t>
            </a:r>
            <a:endParaRPr lang="en-US" sz="5600" dirty="0"/>
          </a:p>
        </p:txBody>
      </p:sp>
      <p:sp>
        <p:nvSpPr>
          <p:cNvPr id="4" name="Text 2"/>
          <p:cNvSpPr/>
          <p:nvPr/>
        </p:nvSpPr>
        <p:spPr>
          <a:xfrm>
            <a:off x="1024128" y="3200400"/>
            <a:ext cx="16239744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800" b="1" dirty="0">
                <a:solidFill>
                  <a:srgbClr val="E9A2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데이터 조작을 위한 표준 HTTP 메서드</a:t>
            </a:r>
            <a:endParaRPr lang="en-US" sz="2800" dirty="0"/>
          </a:p>
        </p:txBody>
      </p:sp>
      <p:sp>
        <p:nvSpPr>
          <p:cNvPr id="5" name="Shape 3"/>
          <p:cNvSpPr/>
          <p:nvPr/>
        </p:nvSpPr>
        <p:spPr>
          <a:xfrm>
            <a:off x="1024128" y="4389120"/>
            <a:ext cx="7772400" cy="1645920"/>
          </a:xfrm>
          <a:prstGeom prst="rect">
            <a:avLst/>
          </a:prstGeom>
          <a:solidFill>
            <a:srgbClr val="273FA9"/>
          </a:solidFill>
          <a:ln w="12700">
            <a:solidFill>
              <a:srgbClr val="273FA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298448" y="4663440"/>
            <a:ext cx="91440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🔍</a:t>
            </a:r>
            <a:endParaRPr lang="en-US" sz="3600" dirty="0"/>
          </a:p>
        </p:txBody>
      </p:sp>
      <p:sp>
        <p:nvSpPr>
          <p:cNvPr id="7" name="Text 5"/>
          <p:cNvSpPr/>
          <p:nvPr/>
        </p:nvSpPr>
        <p:spPr>
          <a:xfrm>
            <a:off x="2395728" y="4663440"/>
            <a:ext cx="18288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b="1" dirty="0">
                <a:solidFill>
                  <a:srgbClr val="E9A2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GET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4407408" y="4663440"/>
            <a:ext cx="41148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조회 (카카오맵 검색)</a:t>
            </a:r>
            <a:endParaRPr lang="en-US" sz="1800" dirty="0"/>
          </a:p>
        </p:txBody>
      </p:sp>
      <p:sp>
        <p:nvSpPr>
          <p:cNvPr id="9" name="Text 7"/>
          <p:cNvSpPr/>
          <p:nvPr/>
        </p:nvSpPr>
        <p:spPr>
          <a:xfrm>
            <a:off x="1024128" y="6126480"/>
            <a:ext cx="7772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636E7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서버에서 정보를 가져오는 안전한 메서드입니다. 데이터를 변경하지 않고 읽기만 수행하며, 캐싱이 가능하고 북마크할 수 있습니다. URL의 쿼리 파라미터를 통해 검색 조건을 전달합니다.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9162288" y="4389120"/>
            <a:ext cx="7772400" cy="1645920"/>
          </a:xfrm>
          <a:prstGeom prst="rect">
            <a:avLst/>
          </a:prstGeom>
          <a:solidFill>
            <a:srgbClr val="273FA9"/>
          </a:solidFill>
          <a:ln w="12700">
            <a:solidFill>
              <a:srgbClr val="273FA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9436608" y="4663440"/>
            <a:ext cx="91440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➕</a:t>
            </a:r>
            <a:endParaRPr lang="en-US" sz="3600" dirty="0"/>
          </a:p>
        </p:txBody>
      </p:sp>
      <p:sp>
        <p:nvSpPr>
          <p:cNvPr id="12" name="Text 10"/>
          <p:cNvSpPr/>
          <p:nvPr/>
        </p:nvSpPr>
        <p:spPr>
          <a:xfrm>
            <a:off x="10533888" y="4663440"/>
            <a:ext cx="18288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b="1" dirty="0">
                <a:solidFill>
                  <a:srgbClr val="E9A2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POST</a:t>
            </a:r>
            <a:endParaRPr lang="en-US" sz="2400" dirty="0"/>
          </a:p>
        </p:txBody>
      </p:sp>
      <p:sp>
        <p:nvSpPr>
          <p:cNvPr id="13" name="Text 11"/>
          <p:cNvSpPr/>
          <p:nvPr/>
        </p:nvSpPr>
        <p:spPr>
          <a:xfrm>
            <a:off x="12545568" y="4663440"/>
            <a:ext cx="41148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생성 (온라인 주문)</a:t>
            </a:r>
            <a:endParaRPr lang="en-US" sz="1800" dirty="0"/>
          </a:p>
        </p:txBody>
      </p:sp>
      <p:sp>
        <p:nvSpPr>
          <p:cNvPr id="14" name="Text 12"/>
          <p:cNvSpPr/>
          <p:nvPr/>
        </p:nvSpPr>
        <p:spPr>
          <a:xfrm>
            <a:off x="9162288" y="6126480"/>
            <a:ext cx="7772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636E7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새로운 데이터를 생성하는 메서드입니다. 요청 본문(body)에 생성할 데이터를 포함하며, 멱등성이 보장되지 않아 같은 요청을 여러 번 보내면 다른 결과가 발생할 수 있습니다.</a:t>
            </a:r>
            <a:endParaRPr lang="en-US" sz="1200" dirty="0"/>
          </a:p>
        </p:txBody>
      </p:sp>
      <p:sp>
        <p:nvSpPr>
          <p:cNvPr id="15" name="Shape 13"/>
          <p:cNvSpPr/>
          <p:nvPr/>
        </p:nvSpPr>
        <p:spPr>
          <a:xfrm>
            <a:off x="1024128" y="7132320"/>
            <a:ext cx="7772400" cy="1645920"/>
          </a:xfrm>
          <a:prstGeom prst="rect">
            <a:avLst/>
          </a:prstGeom>
          <a:solidFill>
            <a:srgbClr val="273FA9"/>
          </a:solidFill>
          <a:ln w="12700">
            <a:solidFill>
              <a:srgbClr val="273FA9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1298448" y="7406640"/>
            <a:ext cx="91440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✏️</a:t>
            </a:r>
            <a:endParaRPr lang="en-US" sz="3600" dirty="0"/>
          </a:p>
        </p:txBody>
      </p:sp>
      <p:sp>
        <p:nvSpPr>
          <p:cNvPr id="17" name="Text 15"/>
          <p:cNvSpPr/>
          <p:nvPr/>
        </p:nvSpPr>
        <p:spPr>
          <a:xfrm>
            <a:off x="2395728" y="7406640"/>
            <a:ext cx="18288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b="1" dirty="0">
                <a:solidFill>
                  <a:srgbClr val="E9A2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PUT</a:t>
            </a:r>
            <a:endParaRPr lang="en-US" sz="2400" dirty="0"/>
          </a:p>
        </p:txBody>
      </p:sp>
      <p:sp>
        <p:nvSpPr>
          <p:cNvPr id="18" name="Text 16"/>
          <p:cNvSpPr/>
          <p:nvPr/>
        </p:nvSpPr>
        <p:spPr>
          <a:xfrm>
            <a:off x="4407408" y="7406640"/>
            <a:ext cx="41148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수정 (프로필 변경)</a:t>
            </a:r>
            <a:endParaRPr lang="en-US" sz="1800" dirty="0"/>
          </a:p>
        </p:txBody>
      </p:sp>
      <p:sp>
        <p:nvSpPr>
          <p:cNvPr id="19" name="Text 17"/>
          <p:cNvSpPr/>
          <p:nvPr/>
        </p:nvSpPr>
        <p:spPr>
          <a:xfrm>
            <a:off x="1024128" y="8869680"/>
            <a:ext cx="7772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636E7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기존 데이터를 전체적으로 수정하거나 새로 생성하는 메서드입니다. 멱등성이 보장되어 같은 요청을 여러 번 보내도 결과가 동일합니다. 전체 리소스를 교체하는 의미로 사용됩니다.</a:t>
            </a:r>
            <a:endParaRPr lang="en-US" sz="1200" dirty="0"/>
          </a:p>
        </p:txBody>
      </p:sp>
      <p:sp>
        <p:nvSpPr>
          <p:cNvPr id="20" name="Shape 18"/>
          <p:cNvSpPr/>
          <p:nvPr/>
        </p:nvSpPr>
        <p:spPr>
          <a:xfrm>
            <a:off x="9162288" y="7132320"/>
            <a:ext cx="7772400" cy="1645920"/>
          </a:xfrm>
          <a:prstGeom prst="rect">
            <a:avLst/>
          </a:prstGeom>
          <a:solidFill>
            <a:srgbClr val="273FA9"/>
          </a:solidFill>
          <a:ln w="12700">
            <a:solidFill>
              <a:srgbClr val="273FA9"/>
            </a:solidFill>
            <a:prstDash val="solid"/>
          </a:ln>
        </p:spPr>
      </p:sp>
      <p:sp>
        <p:nvSpPr>
          <p:cNvPr id="21" name="Text 19"/>
          <p:cNvSpPr/>
          <p:nvPr/>
        </p:nvSpPr>
        <p:spPr>
          <a:xfrm>
            <a:off x="9436608" y="7406640"/>
            <a:ext cx="91440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🗑️</a:t>
            </a:r>
            <a:endParaRPr lang="en-US" sz="3600" dirty="0"/>
          </a:p>
        </p:txBody>
      </p:sp>
      <p:sp>
        <p:nvSpPr>
          <p:cNvPr id="22" name="Text 20"/>
          <p:cNvSpPr/>
          <p:nvPr/>
        </p:nvSpPr>
        <p:spPr>
          <a:xfrm>
            <a:off x="10533888" y="7406640"/>
            <a:ext cx="18288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b="1" dirty="0">
                <a:solidFill>
                  <a:srgbClr val="E9A2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DELETE</a:t>
            </a:r>
            <a:endParaRPr lang="en-US" sz="2400" dirty="0"/>
          </a:p>
        </p:txBody>
      </p:sp>
      <p:sp>
        <p:nvSpPr>
          <p:cNvPr id="23" name="Text 21"/>
          <p:cNvSpPr/>
          <p:nvPr/>
        </p:nvSpPr>
        <p:spPr>
          <a:xfrm>
            <a:off x="12545568" y="7406640"/>
            <a:ext cx="41148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삭제 (게시물 삭제)</a:t>
            </a:r>
            <a:endParaRPr lang="en-US" sz="1800" dirty="0"/>
          </a:p>
        </p:txBody>
      </p:sp>
      <p:sp>
        <p:nvSpPr>
          <p:cNvPr id="24" name="Text 22"/>
          <p:cNvSpPr/>
          <p:nvPr/>
        </p:nvSpPr>
        <p:spPr>
          <a:xfrm>
            <a:off x="9162288" y="8869680"/>
            <a:ext cx="7772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636E7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지정된 리소스를 삭제하는 메서드입니다. 멱등성이 보장되며, 이미 삭제된 리소스에 대한 DELETE 요청도 성공으로 처리됩니다. 삭제 후에는 해당 리소스에 접근할 수 없습니다.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024128" y="457200"/>
            <a:ext cx="16239744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636E7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🧩 MCP 입문 강의 - 1주차</a:t>
            </a:r>
            <a:endParaRPr lang="en-US" sz="1200" dirty="0"/>
          </a:p>
        </p:txBody>
      </p:sp>
      <p:sp>
        <p:nvSpPr>
          <p:cNvPr id="3" name="Text 1"/>
          <p:cNvSpPr/>
          <p:nvPr/>
        </p:nvSpPr>
        <p:spPr>
          <a:xfrm>
            <a:off x="1024128" y="1645920"/>
            <a:ext cx="16239744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5600" b="1" dirty="0">
                <a:solidFill>
                  <a:srgbClr val="2D34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API 통신의 표준 언어 - JSON</a:t>
            </a:r>
            <a:endParaRPr lang="en-US" sz="5600" dirty="0"/>
          </a:p>
        </p:txBody>
      </p:sp>
      <p:sp>
        <p:nvSpPr>
          <p:cNvPr id="4" name="Text 2"/>
          <p:cNvSpPr/>
          <p:nvPr/>
        </p:nvSpPr>
        <p:spPr>
          <a:xfrm>
            <a:off x="1024128" y="3200400"/>
            <a:ext cx="16239744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800" b="1" dirty="0">
                <a:solidFill>
                  <a:srgbClr val="E9A2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구조화된 데이터 교환을 위한 텍스트 기반 형식</a:t>
            </a:r>
            <a:endParaRPr lang="en-US" sz="2800" dirty="0"/>
          </a:p>
        </p:txBody>
      </p:sp>
      <p:sp>
        <p:nvSpPr>
          <p:cNvPr id="5" name="Shape 3"/>
          <p:cNvSpPr/>
          <p:nvPr/>
        </p:nvSpPr>
        <p:spPr>
          <a:xfrm>
            <a:off x="1024128" y="4389120"/>
            <a:ext cx="7315200" cy="1097280"/>
          </a:xfrm>
          <a:prstGeom prst="rect">
            <a:avLst/>
          </a:prstGeom>
          <a:solidFill>
            <a:srgbClr val="273FA9"/>
          </a:solidFill>
          <a:ln w="12700">
            <a:solidFill>
              <a:srgbClr val="273FA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298448" y="4572000"/>
            <a:ext cx="73152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📝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2212848" y="4663440"/>
            <a:ext cx="585216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JSON 정의</a:t>
            </a:r>
            <a:endParaRPr lang="en-US" sz="1800" dirty="0"/>
          </a:p>
        </p:txBody>
      </p:sp>
      <p:sp>
        <p:nvSpPr>
          <p:cNvPr id="8" name="Text 6"/>
          <p:cNvSpPr/>
          <p:nvPr/>
        </p:nvSpPr>
        <p:spPr>
          <a:xfrm>
            <a:off x="1024128" y="5577840"/>
            <a:ext cx="7315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636E7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JavaScript Object Notation의 약자로, 데이터 교환을 위한 경량 텍스트 기반 형식입니다. 사람이 읽기 쉽고 기계가 파싱하기 용이한 구조를 가집니다.</a:t>
            </a:r>
            <a:endParaRPr lang="en-US" sz="1200" dirty="0"/>
          </a:p>
        </p:txBody>
      </p:sp>
      <p:sp>
        <p:nvSpPr>
          <p:cNvPr id="9" name="Shape 7"/>
          <p:cNvSpPr/>
          <p:nvPr/>
        </p:nvSpPr>
        <p:spPr>
          <a:xfrm>
            <a:off x="1024128" y="6035040"/>
            <a:ext cx="7315200" cy="1097280"/>
          </a:xfrm>
          <a:prstGeom prst="rect">
            <a:avLst/>
          </a:prstGeom>
          <a:solidFill>
            <a:srgbClr val="273FA9"/>
          </a:solidFill>
          <a:ln w="12700">
            <a:solidFill>
              <a:srgbClr val="273FA9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1298448" y="6217920"/>
            <a:ext cx="73152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🔄</a:t>
            </a:r>
            <a:endParaRPr lang="en-US" sz="2400" dirty="0"/>
          </a:p>
        </p:txBody>
      </p:sp>
      <p:sp>
        <p:nvSpPr>
          <p:cNvPr id="11" name="Text 9"/>
          <p:cNvSpPr/>
          <p:nvPr/>
        </p:nvSpPr>
        <p:spPr>
          <a:xfrm>
            <a:off x="2212848" y="6309360"/>
            <a:ext cx="585216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데이터 변환</a:t>
            </a:r>
            <a:endParaRPr lang="en-US" sz="1800" dirty="0"/>
          </a:p>
        </p:txBody>
      </p:sp>
      <p:sp>
        <p:nvSpPr>
          <p:cNvPr id="12" name="Text 10"/>
          <p:cNvSpPr/>
          <p:nvPr/>
        </p:nvSpPr>
        <p:spPr>
          <a:xfrm>
            <a:off x="1024128" y="7223760"/>
            <a:ext cx="7315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636E7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일반 텍스트 "김철수는 25세이며 서울에 거주"를 구조화된 형식으로 변환하여 프로그램이 처리할 수 있게 합니다.</a:t>
            </a:r>
            <a:endParaRPr lang="en-US" sz="1200" dirty="0"/>
          </a:p>
        </p:txBody>
      </p:sp>
      <p:sp>
        <p:nvSpPr>
          <p:cNvPr id="13" name="Shape 11"/>
          <p:cNvSpPr/>
          <p:nvPr/>
        </p:nvSpPr>
        <p:spPr>
          <a:xfrm>
            <a:off x="1024128" y="7680960"/>
            <a:ext cx="7315200" cy="1097280"/>
          </a:xfrm>
          <a:prstGeom prst="rect">
            <a:avLst/>
          </a:prstGeom>
          <a:solidFill>
            <a:srgbClr val="273FA9"/>
          </a:solidFill>
          <a:ln w="12700">
            <a:solidFill>
              <a:srgbClr val="273FA9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1298448" y="7863840"/>
            <a:ext cx="73152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🏗️</a:t>
            </a:r>
            <a:endParaRPr lang="en-US" sz="2400" dirty="0"/>
          </a:p>
        </p:txBody>
      </p:sp>
      <p:sp>
        <p:nvSpPr>
          <p:cNvPr id="15" name="Text 13"/>
          <p:cNvSpPr/>
          <p:nvPr/>
        </p:nvSpPr>
        <p:spPr>
          <a:xfrm>
            <a:off x="2212848" y="7955280"/>
            <a:ext cx="585216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구조화</a:t>
            </a:r>
            <a:endParaRPr lang="en-US" sz="1800" dirty="0"/>
          </a:p>
        </p:txBody>
      </p:sp>
      <p:sp>
        <p:nvSpPr>
          <p:cNvPr id="16" name="Text 14"/>
          <p:cNvSpPr/>
          <p:nvPr/>
        </p:nvSpPr>
        <p:spPr>
          <a:xfrm>
            <a:off x="1024128" y="8869680"/>
            <a:ext cx="7315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636E7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키-값 쌍의 객체와 순서가 있는 배열을 조합하여 복잡한 데이터 구조를 표현할 수 있습니다.</a:t>
            </a:r>
            <a:endParaRPr lang="en-US" sz="1200" dirty="0"/>
          </a:p>
        </p:txBody>
      </p:sp>
      <p:sp>
        <p:nvSpPr>
          <p:cNvPr id="17" name="Shape 15"/>
          <p:cNvSpPr/>
          <p:nvPr/>
        </p:nvSpPr>
        <p:spPr>
          <a:xfrm>
            <a:off x="9253728" y="4389120"/>
            <a:ext cx="7315200" cy="4114800"/>
          </a:xfrm>
          <a:prstGeom prst="rect">
            <a:avLst/>
          </a:prstGeom>
          <a:solidFill>
            <a:srgbClr val="F8F9FA"/>
          </a:solidFill>
          <a:ln w="25400">
            <a:solidFill>
              <a:srgbClr val="273FA9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9710928" y="4663440"/>
            <a:ext cx="6400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273FA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JSON 예시</a:t>
            </a:r>
            <a:endParaRPr lang="en-US" sz="1800" dirty="0"/>
          </a:p>
        </p:txBody>
      </p:sp>
      <p:sp>
        <p:nvSpPr>
          <p:cNvPr id="19" name="Text 17"/>
          <p:cNvSpPr/>
          <p:nvPr/>
        </p:nvSpPr>
        <p:spPr>
          <a:xfrm>
            <a:off x="9710928" y="5303520"/>
            <a:ext cx="6400800" cy="2286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2D3436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{</a:t>
            </a:r>
            <a:endParaRPr lang="en-US" sz="1400" dirty="0"/>
          </a:p>
          <a:p>
            <a:pPr algn="l" indent="0" marL="0">
              <a:buNone/>
            </a:pPr>
            <a:r>
              <a:rPr lang="en-US" sz="1400" dirty="0">
                <a:solidFill>
                  <a:srgbClr val="2D3436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"이름": "김철수",</a:t>
            </a:r>
            <a:endParaRPr lang="en-US" sz="1400" dirty="0"/>
          </a:p>
          <a:p>
            <a:pPr algn="l" indent="0" marL="0">
              <a:buNone/>
            </a:pPr>
            <a:r>
              <a:rPr lang="en-US" sz="1400" dirty="0">
                <a:solidFill>
                  <a:srgbClr val="2D3436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"나이": 25,</a:t>
            </a:r>
            <a:endParaRPr lang="en-US" sz="1400" dirty="0"/>
          </a:p>
          <a:p>
            <a:pPr algn="l" indent="0" marL="0">
              <a:buNone/>
            </a:pPr>
            <a:r>
              <a:rPr lang="en-US" sz="1400" dirty="0">
                <a:solidFill>
                  <a:srgbClr val="2D3436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"거주지": "서울",</a:t>
            </a:r>
            <a:endParaRPr lang="en-US" sz="1400" dirty="0"/>
          </a:p>
          <a:p>
            <a:pPr algn="l" indent="0" marL="0">
              <a:buNone/>
            </a:pPr>
            <a:r>
              <a:rPr lang="en-US" sz="1400" dirty="0">
                <a:solidFill>
                  <a:srgbClr val="2D3436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"취미": ["독서", "영화감상"],</a:t>
            </a:r>
            <a:endParaRPr lang="en-US" sz="1400" dirty="0"/>
          </a:p>
          <a:p>
            <a:pPr algn="l" indent="0" marL="0">
              <a:buNone/>
            </a:pPr>
            <a:r>
              <a:rPr lang="en-US" sz="1400" dirty="0">
                <a:solidFill>
                  <a:srgbClr val="2D3436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"연락처": {</a:t>
            </a:r>
            <a:endParaRPr lang="en-US" sz="1400" dirty="0"/>
          </a:p>
          <a:p>
            <a:pPr algn="l" indent="0" marL="0">
              <a:buNone/>
            </a:pPr>
            <a:r>
              <a:rPr lang="en-US" sz="1400" dirty="0">
                <a:solidFill>
                  <a:srgbClr val="2D3436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"이메일": "kim@example.com",</a:t>
            </a:r>
            <a:endParaRPr lang="en-US" sz="1400" dirty="0"/>
          </a:p>
          <a:p>
            <a:pPr algn="l" indent="0" marL="0">
              <a:buNone/>
            </a:pPr>
            <a:r>
              <a:rPr lang="en-US" sz="1400" dirty="0">
                <a:solidFill>
                  <a:srgbClr val="2D3436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"전화": "010-1234-5678"</a:t>
            </a:r>
            <a:endParaRPr lang="en-US" sz="1400" dirty="0"/>
          </a:p>
          <a:p>
            <a:pPr algn="l" indent="0" marL="0">
              <a:buNone/>
            </a:pPr>
            <a:r>
              <a:rPr lang="en-US" sz="1400" dirty="0">
                <a:solidFill>
                  <a:srgbClr val="2D3436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}</a:t>
            </a:r>
            <a:endParaRPr lang="en-US" sz="1400" dirty="0"/>
          </a:p>
          <a:p>
            <a:pPr algn="l" indent="0" marL="0">
              <a:buNone/>
            </a:pPr>
            <a:r>
              <a:rPr lang="en-US" sz="1400" dirty="0">
                <a:solidFill>
                  <a:srgbClr val="2D3436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}</a:t>
            </a:r>
            <a:endParaRPr lang="en-US" sz="1400" dirty="0"/>
          </a:p>
        </p:txBody>
      </p:sp>
      <p:sp>
        <p:nvSpPr>
          <p:cNvPr id="20" name="Text 18"/>
          <p:cNvSpPr/>
          <p:nvPr/>
        </p:nvSpPr>
        <p:spPr>
          <a:xfrm>
            <a:off x="9710928" y="7772400"/>
            <a:ext cx="64008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i="1" dirty="0">
                <a:solidFill>
                  <a:srgbClr val="E9A2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카카오 API 응답 예시:</a:t>
            </a:r>
            <a:endParaRPr lang="en-US" sz="1200" dirty="0"/>
          </a:p>
          <a:p>
            <a:pPr algn="l" indent="0" marL="0">
              <a:buNone/>
            </a:pPr>
            <a:r>
              <a:rPr lang="en-US" sz="1200" i="1" dirty="0">
                <a:solidFill>
                  <a:srgbClr val="E9A2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place_name, address_name, phone, category_name, x, y 등의 필드로 구성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024128" y="457200"/>
            <a:ext cx="16239744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636E7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🧩 MCP 입문 강의 - 1주차</a:t>
            </a:r>
            <a:endParaRPr lang="en-US" sz="1200" dirty="0"/>
          </a:p>
        </p:txBody>
      </p:sp>
      <p:sp>
        <p:nvSpPr>
          <p:cNvPr id="3" name="Text 1"/>
          <p:cNvSpPr/>
          <p:nvPr/>
        </p:nvSpPr>
        <p:spPr>
          <a:xfrm>
            <a:off x="1024128" y="1645920"/>
            <a:ext cx="16239744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5600" b="1" dirty="0">
                <a:solidFill>
                  <a:srgbClr val="2D34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API 키 - 인증 및 접근 제어 시스템</a:t>
            </a:r>
            <a:endParaRPr lang="en-US" sz="5600" dirty="0"/>
          </a:p>
        </p:txBody>
      </p:sp>
      <p:sp>
        <p:nvSpPr>
          <p:cNvPr id="4" name="Text 2"/>
          <p:cNvSpPr/>
          <p:nvPr/>
        </p:nvSpPr>
        <p:spPr>
          <a:xfrm>
            <a:off x="1024128" y="3200400"/>
            <a:ext cx="16239744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800" b="1" dirty="0">
                <a:solidFill>
                  <a:srgbClr val="E9A2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API 사용 권한을 관리하는 디지털 신분증</a:t>
            </a:r>
            <a:endParaRPr lang="en-US" sz="2800" dirty="0"/>
          </a:p>
        </p:txBody>
      </p:sp>
      <p:sp>
        <p:nvSpPr>
          <p:cNvPr id="5" name="Shape 3"/>
          <p:cNvSpPr/>
          <p:nvPr/>
        </p:nvSpPr>
        <p:spPr>
          <a:xfrm>
            <a:off x="1024128" y="4389120"/>
            <a:ext cx="7772400" cy="1645920"/>
          </a:xfrm>
          <a:prstGeom prst="rect">
            <a:avLst/>
          </a:prstGeom>
          <a:solidFill>
            <a:srgbClr val="273FA9"/>
          </a:solidFill>
          <a:ln w="12700">
            <a:solidFill>
              <a:srgbClr val="273FA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298448" y="4663440"/>
            <a:ext cx="91440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🔐</a:t>
            </a:r>
            <a:endParaRPr lang="en-US" sz="3600" dirty="0"/>
          </a:p>
        </p:txBody>
      </p:sp>
      <p:sp>
        <p:nvSpPr>
          <p:cNvPr id="7" name="Text 5"/>
          <p:cNvSpPr/>
          <p:nvPr/>
        </p:nvSpPr>
        <p:spPr>
          <a:xfrm>
            <a:off x="2395728" y="4754880"/>
            <a:ext cx="612648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인증 (Authentication)</a:t>
            </a:r>
            <a:endParaRPr lang="en-US" sz="1800" dirty="0"/>
          </a:p>
        </p:txBody>
      </p:sp>
      <p:sp>
        <p:nvSpPr>
          <p:cNvPr id="8" name="Text 6"/>
          <p:cNvSpPr/>
          <p:nvPr/>
        </p:nvSpPr>
        <p:spPr>
          <a:xfrm>
            <a:off x="2395728" y="5303520"/>
            <a:ext cx="61264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승인된 사용자 식별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1024128" y="6126480"/>
            <a:ext cx="777240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636E7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API 키를 통해 요청자의 신원을 확인하고 인증된 사용자만 서비스에 접근할 수 있도록 합니다. 각 개발자나 애플리케이션에 고유한 키를 발급하여 추적 가능한 접근 제어를 제공합니다.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9162288" y="4389120"/>
            <a:ext cx="7772400" cy="1645920"/>
          </a:xfrm>
          <a:prstGeom prst="rect">
            <a:avLst/>
          </a:prstGeom>
          <a:solidFill>
            <a:srgbClr val="273FA9"/>
          </a:solidFill>
          <a:ln w="12700">
            <a:solidFill>
              <a:srgbClr val="273FA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9436608" y="4663440"/>
            <a:ext cx="91440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📊</a:t>
            </a:r>
            <a:endParaRPr lang="en-US" sz="3600" dirty="0"/>
          </a:p>
        </p:txBody>
      </p:sp>
      <p:sp>
        <p:nvSpPr>
          <p:cNvPr id="12" name="Text 10"/>
          <p:cNvSpPr/>
          <p:nvPr/>
        </p:nvSpPr>
        <p:spPr>
          <a:xfrm>
            <a:off x="10533888" y="4754880"/>
            <a:ext cx="612648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사용량 추적 (Usage Tracking)</a:t>
            </a:r>
            <a:endParaRPr lang="en-US" sz="1800" dirty="0"/>
          </a:p>
        </p:txBody>
      </p:sp>
      <p:sp>
        <p:nvSpPr>
          <p:cNvPr id="13" name="Text 11"/>
          <p:cNvSpPr/>
          <p:nvPr/>
        </p:nvSpPr>
        <p:spPr>
          <a:xfrm>
            <a:off x="10533888" y="5303520"/>
            <a:ext cx="61264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일일/월간 호출 수 모니터링</a:t>
            </a:r>
            <a:endParaRPr lang="en-US" sz="1400" dirty="0"/>
          </a:p>
        </p:txBody>
      </p:sp>
      <p:sp>
        <p:nvSpPr>
          <p:cNvPr id="14" name="Text 12"/>
          <p:cNvSpPr/>
          <p:nvPr/>
        </p:nvSpPr>
        <p:spPr>
          <a:xfrm>
            <a:off x="9162288" y="6126480"/>
            <a:ext cx="777240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636E7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API 호출 횟수, 데이터 전송량, 응답 시간 등을 실시간으로 모니터링합니다. 이를 통해 서비스 품질을 관리하고 비정상적인 사용 패턴을 감지할 수 있습니다.</a:t>
            </a:r>
            <a:endParaRPr lang="en-US" sz="1200" dirty="0"/>
          </a:p>
        </p:txBody>
      </p:sp>
      <p:sp>
        <p:nvSpPr>
          <p:cNvPr id="15" name="Shape 13"/>
          <p:cNvSpPr/>
          <p:nvPr/>
        </p:nvSpPr>
        <p:spPr>
          <a:xfrm>
            <a:off x="1024128" y="7315200"/>
            <a:ext cx="7772400" cy="1645920"/>
          </a:xfrm>
          <a:prstGeom prst="rect">
            <a:avLst/>
          </a:prstGeom>
          <a:solidFill>
            <a:srgbClr val="273FA9"/>
          </a:solidFill>
          <a:ln w="12700">
            <a:solidFill>
              <a:srgbClr val="273FA9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1298448" y="7589520"/>
            <a:ext cx="91440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💰</a:t>
            </a:r>
            <a:endParaRPr lang="en-US" sz="3600" dirty="0"/>
          </a:p>
        </p:txBody>
      </p:sp>
      <p:sp>
        <p:nvSpPr>
          <p:cNvPr id="17" name="Text 15"/>
          <p:cNvSpPr/>
          <p:nvPr/>
        </p:nvSpPr>
        <p:spPr>
          <a:xfrm>
            <a:off x="2395728" y="7680960"/>
            <a:ext cx="612648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과금 (Billing)</a:t>
            </a:r>
            <a:endParaRPr lang="en-US" sz="1800" dirty="0"/>
          </a:p>
        </p:txBody>
      </p:sp>
      <p:sp>
        <p:nvSpPr>
          <p:cNvPr id="18" name="Text 16"/>
          <p:cNvSpPr/>
          <p:nvPr/>
        </p:nvSpPr>
        <p:spPr>
          <a:xfrm>
            <a:off x="2395728" y="8229600"/>
            <a:ext cx="61264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사용량 기반 요금 산정</a:t>
            </a:r>
            <a:endParaRPr lang="en-US" sz="1400" dirty="0"/>
          </a:p>
        </p:txBody>
      </p:sp>
      <p:sp>
        <p:nvSpPr>
          <p:cNvPr id="19" name="Text 17"/>
          <p:cNvSpPr/>
          <p:nvPr/>
        </p:nvSpPr>
        <p:spPr>
          <a:xfrm>
            <a:off x="1024128" y="9052560"/>
            <a:ext cx="777240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636E7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API 사용량에 따른 정확한 요금을 계산하고 청구합니다. 티어별 요금제, 초과 사용량에 대한 추가 요금, 할인 혜택 등 다양한 과금 모델을 지원합니다.</a:t>
            </a:r>
            <a:endParaRPr lang="en-US" sz="1200" dirty="0"/>
          </a:p>
        </p:txBody>
      </p:sp>
      <p:sp>
        <p:nvSpPr>
          <p:cNvPr id="20" name="Shape 18"/>
          <p:cNvSpPr/>
          <p:nvPr/>
        </p:nvSpPr>
        <p:spPr>
          <a:xfrm>
            <a:off x="9162288" y="7315200"/>
            <a:ext cx="7772400" cy="1645920"/>
          </a:xfrm>
          <a:prstGeom prst="rect">
            <a:avLst/>
          </a:prstGeom>
          <a:solidFill>
            <a:srgbClr val="273FA9"/>
          </a:solidFill>
          <a:ln w="12700">
            <a:solidFill>
              <a:srgbClr val="273FA9"/>
            </a:solidFill>
            <a:prstDash val="solid"/>
          </a:ln>
        </p:spPr>
      </p:sp>
      <p:sp>
        <p:nvSpPr>
          <p:cNvPr id="21" name="Text 19"/>
          <p:cNvSpPr/>
          <p:nvPr/>
        </p:nvSpPr>
        <p:spPr>
          <a:xfrm>
            <a:off x="9436608" y="7589520"/>
            <a:ext cx="91440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🛡️</a:t>
            </a:r>
            <a:endParaRPr lang="en-US" sz="3600" dirty="0"/>
          </a:p>
        </p:txBody>
      </p:sp>
      <p:sp>
        <p:nvSpPr>
          <p:cNvPr id="22" name="Text 20"/>
          <p:cNvSpPr/>
          <p:nvPr/>
        </p:nvSpPr>
        <p:spPr>
          <a:xfrm>
            <a:off x="10533888" y="7680960"/>
            <a:ext cx="612648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보안 (Security)</a:t>
            </a:r>
            <a:endParaRPr lang="en-US" sz="1800" dirty="0"/>
          </a:p>
        </p:txBody>
      </p:sp>
      <p:sp>
        <p:nvSpPr>
          <p:cNvPr id="23" name="Text 21"/>
          <p:cNvSpPr/>
          <p:nvPr/>
        </p:nvSpPr>
        <p:spPr>
          <a:xfrm>
            <a:off x="10533888" y="8229600"/>
            <a:ext cx="61264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무단 사용 방지 및 접근 제한</a:t>
            </a:r>
            <a:endParaRPr lang="en-US" sz="1400" dirty="0"/>
          </a:p>
        </p:txBody>
      </p:sp>
      <p:sp>
        <p:nvSpPr>
          <p:cNvPr id="24" name="Text 22"/>
          <p:cNvSpPr/>
          <p:nvPr/>
        </p:nvSpPr>
        <p:spPr>
          <a:xfrm>
            <a:off x="9162288" y="9052560"/>
            <a:ext cx="777240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636E7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허용되지 않은 접근을 차단하고 API 남용을 방지합니다. 키 갱신, 권한 범위 설정, IP 제한 등의 보안 기능을 통해 안전한 서비스 환경을 유지합니다.</a:t>
            </a:r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024128" y="457200"/>
            <a:ext cx="16239744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636E7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🧩 MCP 입문 강의 - 1주차</a:t>
            </a:r>
            <a:endParaRPr lang="en-US" sz="1200" dirty="0"/>
          </a:p>
        </p:txBody>
      </p:sp>
      <p:sp>
        <p:nvSpPr>
          <p:cNvPr id="3" name="Text 1"/>
          <p:cNvSpPr/>
          <p:nvPr/>
        </p:nvSpPr>
        <p:spPr>
          <a:xfrm>
            <a:off x="1024128" y="1645920"/>
            <a:ext cx="16239744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5600" b="1" dirty="0">
                <a:solidFill>
                  <a:srgbClr val="2D34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기존 API 통합 방식의 제약사항</a:t>
            </a:r>
            <a:endParaRPr lang="en-US" sz="5600" dirty="0"/>
          </a:p>
        </p:txBody>
      </p:sp>
      <p:sp>
        <p:nvSpPr>
          <p:cNvPr id="4" name="Text 2"/>
          <p:cNvSpPr/>
          <p:nvPr/>
        </p:nvSpPr>
        <p:spPr>
          <a:xfrm>
            <a:off x="1024128" y="3200400"/>
            <a:ext cx="16239744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800" b="1" dirty="0">
                <a:solidFill>
                  <a:srgbClr val="E9A2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개별 API 연동에 따른 복잡성과 개발 비용</a:t>
            </a:r>
            <a:endParaRPr lang="en-US" sz="2800" dirty="0"/>
          </a:p>
        </p:txBody>
      </p:sp>
      <p:sp>
        <p:nvSpPr>
          <p:cNvPr id="5" name="Shape 3"/>
          <p:cNvSpPr/>
          <p:nvPr/>
        </p:nvSpPr>
        <p:spPr>
          <a:xfrm>
            <a:off x="1024128" y="4389120"/>
            <a:ext cx="7772400" cy="1645920"/>
          </a:xfrm>
          <a:prstGeom prst="rect">
            <a:avLst/>
          </a:prstGeom>
          <a:solidFill>
            <a:srgbClr val="FFEBEE"/>
          </a:solidFill>
          <a:ln w="25400">
            <a:solidFill>
              <a:srgbClr val="F44336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298448" y="4663440"/>
            <a:ext cx="91440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⚙️</a:t>
            </a:r>
            <a:endParaRPr lang="en-US" sz="3600" dirty="0"/>
          </a:p>
        </p:txBody>
      </p:sp>
      <p:sp>
        <p:nvSpPr>
          <p:cNvPr id="7" name="Text 5"/>
          <p:cNvSpPr/>
          <p:nvPr/>
        </p:nvSpPr>
        <p:spPr>
          <a:xfrm>
            <a:off x="2395728" y="4754880"/>
            <a:ext cx="612648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D32F2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개별 연동 복잡성</a:t>
            </a:r>
            <a:endParaRPr lang="en-US" sz="1800" dirty="0"/>
          </a:p>
        </p:txBody>
      </p:sp>
      <p:sp>
        <p:nvSpPr>
          <p:cNvPr id="8" name="Text 6"/>
          <p:cNvSpPr/>
          <p:nvPr/>
        </p:nvSpPr>
        <p:spPr>
          <a:xfrm>
            <a:off x="2395728" y="5303520"/>
            <a:ext cx="61264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2D34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각 API별 개별 연동 코드 작성 필요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1024128" y="6126480"/>
            <a:ext cx="777240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636E7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API마다 다른 인증 방식, 요청 형식, 응답 구조를 가지고 있어 각각에 대해 별도의 연동 로직을 개발해야 합니다. 이는 개발 시간과 비용을 크게 증가시킵니다.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9162288" y="4389120"/>
            <a:ext cx="7772400" cy="1645920"/>
          </a:xfrm>
          <a:prstGeom prst="rect">
            <a:avLst/>
          </a:prstGeom>
          <a:solidFill>
            <a:srgbClr val="FFEBEE"/>
          </a:solidFill>
          <a:ln w="25400">
            <a:solidFill>
              <a:srgbClr val="F44336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9436608" y="4663440"/>
            <a:ext cx="91440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🔀</a:t>
            </a:r>
            <a:endParaRPr lang="en-US" sz="3600" dirty="0"/>
          </a:p>
        </p:txBody>
      </p:sp>
      <p:sp>
        <p:nvSpPr>
          <p:cNvPr id="12" name="Text 10"/>
          <p:cNvSpPr/>
          <p:nvPr/>
        </p:nvSpPr>
        <p:spPr>
          <a:xfrm>
            <a:off x="10533888" y="4754880"/>
            <a:ext cx="612648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D32F2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표준화 부재</a:t>
            </a:r>
            <a:endParaRPr lang="en-US" sz="1800" dirty="0"/>
          </a:p>
        </p:txBody>
      </p:sp>
      <p:sp>
        <p:nvSpPr>
          <p:cNvPr id="13" name="Text 11"/>
          <p:cNvSpPr/>
          <p:nvPr/>
        </p:nvSpPr>
        <p:spPr>
          <a:xfrm>
            <a:off x="10533888" y="5303520"/>
            <a:ext cx="61264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2D34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서로 다른 인증 체계와 응답 형식 처리</a:t>
            </a:r>
            <a:endParaRPr lang="en-US" sz="1400" dirty="0"/>
          </a:p>
        </p:txBody>
      </p:sp>
      <p:sp>
        <p:nvSpPr>
          <p:cNvPr id="14" name="Text 12"/>
          <p:cNvSpPr/>
          <p:nvPr/>
        </p:nvSpPr>
        <p:spPr>
          <a:xfrm>
            <a:off x="9162288" y="6126480"/>
            <a:ext cx="777240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636E7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OAuth, API Key, JWT 등 다양한 인증 방식과 JSON, XML, CSV 등 다른 응답 형식을 각각 처리해야 합니다. 통일된 표준의 부재로 개발자가 모든 방식을 숙지해야 합니다.</a:t>
            </a:r>
            <a:endParaRPr lang="en-US" sz="1200" dirty="0"/>
          </a:p>
        </p:txBody>
      </p:sp>
      <p:sp>
        <p:nvSpPr>
          <p:cNvPr id="15" name="Shape 13"/>
          <p:cNvSpPr/>
          <p:nvPr/>
        </p:nvSpPr>
        <p:spPr>
          <a:xfrm>
            <a:off x="1024128" y="7315200"/>
            <a:ext cx="7772400" cy="1645920"/>
          </a:xfrm>
          <a:prstGeom prst="rect">
            <a:avLst/>
          </a:prstGeom>
          <a:solidFill>
            <a:srgbClr val="FFEBEE"/>
          </a:solidFill>
          <a:ln w="25400">
            <a:solidFill>
              <a:srgbClr val="F44336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1298448" y="7589520"/>
            <a:ext cx="91440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🐛</a:t>
            </a:r>
            <a:endParaRPr lang="en-US" sz="3600" dirty="0"/>
          </a:p>
        </p:txBody>
      </p:sp>
      <p:sp>
        <p:nvSpPr>
          <p:cNvPr id="17" name="Text 15"/>
          <p:cNvSpPr/>
          <p:nvPr/>
        </p:nvSpPr>
        <p:spPr>
          <a:xfrm>
            <a:off x="2395728" y="7680960"/>
            <a:ext cx="612648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D32F2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에러 처리 복잡성</a:t>
            </a:r>
            <a:endParaRPr lang="en-US" sz="1800" dirty="0"/>
          </a:p>
        </p:txBody>
      </p:sp>
      <p:sp>
        <p:nvSpPr>
          <p:cNvPr id="18" name="Text 16"/>
          <p:cNvSpPr/>
          <p:nvPr/>
        </p:nvSpPr>
        <p:spPr>
          <a:xfrm>
            <a:off x="2395728" y="8229600"/>
            <a:ext cx="61264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2D34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복잡한 에러 처리 및 예외 상황 관리</a:t>
            </a:r>
            <a:endParaRPr lang="en-US" sz="1400" dirty="0"/>
          </a:p>
        </p:txBody>
      </p:sp>
      <p:sp>
        <p:nvSpPr>
          <p:cNvPr id="19" name="Text 17"/>
          <p:cNvSpPr/>
          <p:nvPr/>
        </p:nvSpPr>
        <p:spPr>
          <a:xfrm>
            <a:off x="1024128" y="9052560"/>
            <a:ext cx="777240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636E7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각 API마다 다른 에러 코드와 메시지 형식을 사용하므로, 통합된 에러 처리 시스템 구축이 어렵습니다. 네트워크 오류, 인증 실패, 데이터 형식 오류 등 다양한 예외 상황을 개별적으로 처리해야 합니다.</a:t>
            </a:r>
            <a:endParaRPr lang="en-US" sz="1200" dirty="0"/>
          </a:p>
        </p:txBody>
      </p:sp>
      <p:sp>
        <p:nvSpPr>
          <p:cNvPr id="20" name="Shape 18"/>
          <p:cNvSpPr/>
          <p:nvPr/>
        </p:nvSpPr>
        <p:spPr>
          <a:xfrm>
            <a:off x="9162288" y="7315200"/>
            <a:ext cx="7772400" cy="1645920"/>
          </a:xfrm>
          <a:prstGeom prst="rect">
            <a:avLst/>
          </a:prstGeom>
          <a:solidFill>
            <a:srgbClr val="FFEBEE"/>
          </a:solidFill>
          <a:ln w="25400">
            <a:solidFill>
              <a:srgbClr val="F44336"/>
            </a:solidFill>
            <a:prstDash val="solid"/>
          </a:ln>
        </p:spPr>
      </p:sp>
      <p:sp>
        <p:nvSpPr>
          <p:cNvPr id="21" name="Text 19"/>
          <p:cNvSpPr/>
          <p:nvPr/>
        </p:nvSpPr>
        <p:spPr>
          <a:xfrm>
            <a:off x="9436608" y="7589520"/>
            <a:ext cx="91440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💸</a:t>
            </a:r>
            <a:endParaRPr lang="en-US" sz="3600" dirty="0"/>
          </a:p>
        </p:txBody>
      </p:sp>
      <p:sp>
        <p:nvSpPr>
          <p:cNvPr id="22" name="Text 20"/>
          <p:cNvSpPr/>
          <p:nvPr/>
        </p:nvSpPr>
        <p:spPr>
          <a:xfrm>
            <a:off x="10533888" y="7680960"/>
            <a:ext cx="612648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D32F2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비용 및 시간</a:t>
            </a:r>
            <a:endParaRPr lang="en-US" sz="1800" dirty="0"/>
          </a:p>
        </p:txBody>
      </p:sp>
      <p:sp>
        <p:nvSpPr>
          <p:cNvPr id="23" name="Text 21"/>
          <p:cNvSpPr/>
          <p:nvPr/>
        </p:nvSpPr>
        <p:spPr>
          <a:xfrm>
            <a:off x="10533888" y="8229600"/>
            <a:ext cx="61264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2D34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높은 개발 비용과 긴 개발 기간</a:t>
            </a:r>
            <a:endParaRPr lang="en-US" sz="1400" dirty="0"/>
          </a:p>
        </p:txBody>
      </p:sp>
      <p:sp>
        <p:nvSpPr>
          <p:cNvPr id="24" name="Text 22"/>
          <p:cNvSpPr/>
          <p:nvPr/>
        </p:nvSpPr>
        <p:spPr>
          <a:xfrm>
            <a:off x="9162288" y="9052560"/>
            <a:ext cx="777240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636E7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API 통합 프로젝트마다 처음부터 새로 개발해야 하므로 개발 기간이 길어지고 비용이 증가합니다. 유지보수 시에도 각 API별로 별도의 업데이트와 모니터링이 필요합니다.</a:t>
            </a:r>
            <a:endParaRPr lang="en-US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024128" y="457200"/>
            <a:ext cx="16239744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636E7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🧩 MCP 입문 강의 - 1주차</a:t>
            </a:r>
            <a:endParaRPr lang="en-US" sz="1200" dirty="0"/>
          </a:p>
        </p:txBody>
      </p:sp>
      <p:sp>
        <p:nvSpPr>
          <p:cNvPr id="3" name="Text 1"/>
          <p:cNvSpPr/>
          <p:nvPr/>
        </p:nvSpPr>
        <p:spPr>
          <a:xfrm>
            <a:off x="1024128" y="1645920"/>
            <a:ext cx="16239744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5600" b="1" dirty="0">
                <a:solidFill>
                  <a:srgbClr val="2D34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MCP를 통한 API 통합 표준화</a:t>
            </a:r>
            <a:endParaRPr lang="en-US" sz="5600" dirty="0"/>
          </a:p>
        </p:txBody>
      </p:sp>
      <p:sp>
        <p:nvSpPr>
          <p:cNvPr id="4" name="Text 2"/>
          <p:cNvSpPr/>
          <p:nvPr/>
        </p:nvSpPr>
        <p:spPr>
          <a:xfrm>
            <a:off x="1024128" y="3200400"/>
            <a:ext cx="16239744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800" b="1" dirty="0">
                <a:solidFill>
                  <a:srgbClr val="E9A2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통합된 인터페이스를 통한 개발 효율성 혁신</a:t>
            </a:r>
            <a:endParaRPr lang="en-US" sz="2800" dirty="0"/>
          </a:p>
        </p:txBody>
      </p:sp>
      <p:sp>
        <p:nvSpPr>
          <p:cNvPr id="5" name="Shape 3"/>
          <p:cNvSpPr/>
          <p:nvPr/>
        </p:nvSpPr>
        <p:spPr>
          <a:xfrm>
            <a:off x="1024128" y="4389120"/>
            <a:ext cx="7772400" cy="3840480"/>
          </a:xfrm>
          <a:prstGeom prst="rect">
            <a:avLst/>
          </a:prstGeom>
          <a:solidFill>
            <a:srgbClr val="FFEBEE"/>
          </a:solidFill>
          <a:ln w="25400">
            <a:solidFill>
              <a:srgbClr val="F44336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298448" y="4572000"/>
            <a:ext cx="722376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2D34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기존 방식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1481328" y="5303520"/>
            <a:ext cx="54864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⚙️</a:t>
            </a:r>
            <a:endParaRPr lang="en-US" sz="2000" dirty="0"/>
          </a:p>
        </p:txBody>
      </p:sp>
      <p:sp>
        <p:nvSpPr>
          <p:cNvPr id="8" name="Text 6"/>
          <p:cNvSpPr/>
          <p:nvPr/>
        </p:nvSpPr>
        <p:spPr>
          <a:xfrm>
            <a:off x="2121408" y="5303520"/>
            <a:ext cx="621792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2D34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개별 API 연동: 각 API마다 별도의 연동 코드와 인증 시스템 개발</a:t>
            </a:r>
            <a:endParaRPr lang="en-US" sz="1300" dirty="0"/>
          </a:p>
        </p:txBody>
      </p:sp>
      <p:sp>
        <p:nvSpPr>
          <p:cNvPr id="9" name="Text 7"/>
          <p:cNvSpPr/>
          <p:nvPr/>
        </p:nvSpPr>
        <p:spPr>
          <a:xfrm>
            <a:off x="1481328" y="6035040"/>
            <a:ext cx="54864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⏰</a:t>
            </a:r>
            <a:endParaRPr lang="en-US" sz="2000" dirty="0"/>
          </a:p>
        </p:txBody>
      </p:sp>
      <p:sp>
        <p:nvSpPr>
          <p:cNvPr id="10" name="Text 8"/>
          <p:cNvSpPr/>
          <p:nvPr/>
        </p:nvSpPr>
        <p:spPr>
          <a:xfrm>
            <a:off x="2121408" y="6035040"/>
            <a:ext cx="621792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2D34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수개월 소요: 프로젝트당 평균 3-6개월의 긴 개발 기간</a:t>
            </a:r>
            <a:endParaRPr lang="en-US" sz="1300" dirty="0"/>
          </a:p>
        </p:txBody>
      </p:sp>
      <p:sp>
        <p:nvSpPr>
          <p:cNvPr id="11" name="Text 9"/>
          <p:cNvSpPr/>
          <p:nvPr/>
        </p:nvSpPr>
        <p:spPr>
          <a:xfrm>
            <a:off x="1481328" y="6766560"/>
            <a:ext cx="54864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🔧</a:t>
            </a:r>
            <a:endParaRPr lang="en-US" sz="2000" dirty="0"/>
          </a:p>
        </p:txBody>
      </p:sp>
      <p:sp>
        <p:nvSpPr>
          <p:cNvPr id="12" name="Text 10"/>
          <p:cNvSpPr/>
          <p:nvPr/>
        </p:nvSpPr>
        <p:spPr>
          <a:xfrm>
            <a:off x="2121408" y="6766560"/>
            <a:ext cx="621792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2D34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복잡한 개발 과정: 다양한 API 명세서 학습과 개별 에러 처리 로직 구현</a:t>
            </a:r>
            <a:endParaRPr lang="en-US" sz="1300" dirty="0"/>
          </a:p>
        </p:txBody>
      </p:sp>
      <p:sp>
        <p:nvSpPr>
          <p:cNvPr id="13" name="Text 11"/>
          <p:cNvSpPr/>
          <p:nvPr/>
        </p:nvSpPr>
        <p:spPr>
          <a:xfrm>
            <a:off x="1481328" y="7498080"/>
            <a:ext cx="54864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💸</a:t>
            </a:r>
            <a:endParaRPr lang="en-US" sz="2000" dirty="0"/>
          </a:p>
        </p:txBody>
      </p:sp>
      <p:sp>
        <p:nvSpPr>
          <p:cNvPr id="14" name="Text 12"/>
          <p:cNvSpPr/>
          <p:nvPr/>
        </p:nvSpPr>
        <p:spPr>
          <a:xfrm>
            <a:off x="2121408" y="7498080"/>
            <a:ext cx="621792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2D34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높은 비용: 개발자 인건비와 유지보수 비용 지속 발생</a:t>
            </a:r>
            <a:endParaRPr lang="en-US" sz="1300" dirty="0"/>
          </a:p>
        </p:txBody>
      </p:sp>
      <p:sp>
        <p:nvSpPr>
          <p:cNvPr id="15" name="Shape 13"/>
          <p:cNvSpPr/>
          <p:nvPr/>
        </p:nvSpPr>
        <p:spPr>
          <a:xfrm>
            <a:off x="9162288" y="4389120"/>
            <a:ext cx="7772400" cy="3840480"/>
          </a:xfrm>
          <a:prstGeom prst="rect">
            <a:avLst/>
          </a:prstGeom>
          <a:solidFill>
            <a:srgbClr val="E8F5E8"/>
          </a:solidFill>
          <a:ln w="25400">
            <a:solidFill>
              <a:srgbClr val="4CAF50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9436608" y="4572000"/>
            <a:ext cx="722376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2D34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MCP 방식</a:t>
            </a:r>
            <a:endParaRPr lang="en-US" sz="2400" dirty="0"/>
          </a:p>
        </p:txBody>
      </p:sp>
      <p:sp>
        <p:nvSpPr>
          <p:cNvPr id="17" name="Text 15"/>
          <p:cNvSpPr/>
          <p:nvPr/>
        </p:nvSpPr>
        <p:spPr>
          <a:xfrm>
            <a:off x="9619488" y="5303520"/>
            <a:ext cx="54864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🔗</a:t>
            </a:r>
            <a:endParaRPr lang="en-US" sz="2000" dirty="0"/>
          </a:p>
        </p:txBody>
      </p:sp>
      <p:sp>
        <p:nvSpPr>
          <p:cNvPr id="18" name="Text 16"/>
          <p:cNvSpPr/>
          <p:nvPr/>
        </p:nvSpPr>
        <p:spPr>
          <a:xfrm>
            <a:off x="10259568" y="5303520"/>
            <a:ext cx="621792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2D34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표준화된 통합: 하나의 표준 인터페이스로 모든 API 연결</a:t>
            </a:r>
            <a:endParaRPr lang="en-US" sz="1300" dirty="0"/>
          </a:p>
        </p:txBody>
      </p:sp>
      <p:sp>
        <p:nvSpPr>
          <p:cNvPr id="19" name="Text 17"/>
          <p:cNvSpPr/>
          <p:nvPr/>
        </p:nvSpPr>
        <p:spPr>
          <a:xfrm>
            <a:off x="9619488" y="6035040"/>
            <a:ext cx="54864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⚡</a:t>
            </a:r>
            <a:endParaRPr lang="en-US" sz="2000" dirty="0"/>
          </a:p>
        </p:txBody>
      </p:sp>
      <p:sp>
        <p:nvSpPr>
          <p:cNvPr id="20" name="Text 18"/>
          <p:cNvSpPr/>
          <p:nvPr/>
        </p:nvSpPr>
        <p:spPr>
          <a:xfrm>
            <a:off x="10259568" y="6035040"/>
            <a:ext cx="621792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2D34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수분 내 설정: 기존 MCP 서버 활용으로 즉시 연동 가능</a:t>
            </a:r>
            <a:endParaRPr lang="en-US" sz="1300" dirty="0"/>
          </a:p>
        </p:txBody>
      </p:sp>
      <p:sp>
        <p:nvSpPr>
          <p:cNvPr id="21" name="Text 19"/>
          <p:cNvSpPr/>
          <p:nvPr/>
        </p:nvSpPr>
        <p:spPr>
          <a:xfrm>
            <a:off x="9619488" y="6766560"/>
            <a:ext cx="54864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📋</a:t>
            </a:r>
            <a:endParaRPr lang="en-US" sz="2000" dirty="0"/>
          </a:p>
        </p:txBody>
      </p:sp>
      <p:sp>
        <p:nvSpPr>
          <p:cNvPr id="22" name="Text 20"/>
          <p:cNvSpPr/>
          <p:nvPr/>
        </p:nvSpPr>
        <p:spPr>
          <a:xfrm>
            <a:off x="10259568" y="6766560"/>
            <a:ext cx="621792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2D34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간단한 설정: JSON 설정 파일만으로 복수 API 동시 연결</a:t>
            </a:r>
            <a:endParaRPr lang="en-US" sz="1300" dirty="0"/>
          </a:p>
        </p:txBody>
      </p:sp>
      <p:sp>
        <p:nvSpPr>
          <p:cNvPr id="23" name="Text 21"/>
          <p:cNvSpPr/>
          <p:nvPr/>
        </p:nvSpPr>
        <p:spPr>
          <a:xfrm>
            <a:off x="9619488" y="7498080"/>
            <a:ext cx="54864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🔌</a:t>
            </a:r>
            <a:endParaRPr lang="en-US" sz="2000" dirty="0"/>
          </a:p>
        </p:txBody>
      </p:sp>
      <p:sp>
        <p:nvSpPr>
          <p:cNvPr id="24" name="Text 22"/>
          <p:cNvSpPr/>
          <p:nvPr/>
        </p:nvSpPr>
        <p:spPr>
          <a:xfrm>
            <a:off x="10259568" y="7498080"/>
            <a:ext cx="621792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2D34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범용 표준: USB-C처럼 한 번 연결하면 모든 호환 서비스 사용</a:t>
            </a:r>
            <a:endParaRPr lang="en-US" sz="13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MCP와 API 통합을 통한 AI 시스템 확장</dc:title>
  <dc:subject>PptxGenJS Presentation</dc:subject>
  <dc:creator>발표자명</dc:creator>
  <cp:lastModifiedBy>발표자명</cp:lastModifiedBy>
  <cp:revision>1</cp:revision>
  <dcterms:created xsi:type="dcterms:W3CDTF">2025-09-20T13:54:24Z</dcterms:created>
  <dcterms:modified xsi:type="dcterms:W3CDTF">2025-09-20T13:54:24Z</dcterms:modified>
</cp:coreProperties>
</file>