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56" r:id="rId3"/>
    <p:sldMasterId id="2147483675" r:id="rId4"/>
  </p:sldMasterIdLst>
  <p:notesMasterIdLst>
    <p:notesMasterId r:id="rId15"/>
  </p:notesMasterIdLst>
  <p:handoutMasterIdLst>
    <p:handoutMasterId r:id="rId16"/>
  </p:handoutMasterIdLst>
  <p:sldIdLst>
    <p:sldId id="312" r:id="rId5"/>
    <p:sldId id="347" r:id="rId6"/>
    <p:sldId id="317" r:id="rId7"/>
    <p:sldId id="348" r:id="rId8"/>
    <p:sldId id="349" r:id="rId9"/>
    <p:sldId id="353" r:id="rId10"/>
    <p:sldId id="350" r:id="rId11"/>
    <p:sldId id="351" r:id="rId12"/>
    <p:sldId id="352" r:id="rId13"/>
    <p:sldId id="346" r:id="rId14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Times New Roman" pitchFamily="18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3893">
          <p15:clr>
            <a:srgbClr val="A4A3A4"/>
          </p15:clr>
        </p15:guide>
        <p15:guide id="3" orient="horz" pos="977">
          <p15:clr>
            <a:srgbClr val="A4A3A4"/>
          </p15:clr>
        </p15:guide>
        <p15:guide id="4" pos="2180">
          <p15:clr>
            <a:srgbClr val="A4A3A4"/>
          </p15:clr>
        </p15:guide>
        <p15:guide id="5" orient="horz" pos="665">
          <p15:clr>
            <a:srgbClr val="A4A3A4"/>
          </p15:clr>
        </p15:guide>
        <p15:guide id="6" orient="horz" pos="2695">
          <p15:clr>
            <a:srgbClr val="A4A3A4"/>
          </p15:clr>
        </p15:guide>
        <p15:guide id="7" orient="horz" pos="676">
          <p15:clr>
            <a:srgbClr val="A4A3A4"/>
          </p15:clr>
        </p15:guide>
        <p15:guide id="8" pos="3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4D5"/>
    <a:srgbClr val="FF9900"/>
    <a:srgbClr val="00B0F0"/>
    <a:srgbClr val="FFFF00"/>
    <a:srgbClr val="D9F1FF"/>
    <a:srgbClr val="CCECFF"/>
    <a:srgbClr val="FFECC5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7" autoAdjust="0"/>
    <p:restoredTop sz="94660" autoAdjust="0"/>
  </p:normalViewPr>
  <p:slideViewPr>
    <p:cSldViewPr snapToGrid="0">
      <p:cViewPr varScale="1">
        <p:scale>
          <a:sx n="142" d="100"/>
          <a:sy n="142" d="100"/>
        </p:scale>
        <p:origin x="870" y="114"/>
      </p:cViewPr>
      <p:guideLst>
        <p:guide orient="horz" pos="960"/>
        <p:guide orient="horz" pos="3893"/>
        <p:guide orient="horz" pos="977"/>
        <p:guide pos="2180"/>
        <p:guide orient="horz" pos="665"/>
        <p:guide orient="horz" pos="2695"/>
        <p:guide orient="horz" pos="676"/>
        <p:guide pos="31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2113" cy="4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algn="l" defTabSz="884238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1" y="0"/>
            <a:ext cx="2932113" cy="4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algn="r" defTabSz="884238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846"/>
            <a:ext cx="2932113" cy="47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b" anchorCtr="0" compatLnSpc="1">
            <a:prstTxWarp prst="textNoShape">
              <a:avLst/>
            </a:prstTxWarp>
          </a:bodyPr>
          <a:lstStyle>
            <a:lvl1pPr algn="l" defTabSz="884238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1" y="9432846"/>
            <a:ext cx="2932113" cy="47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b" anchorCtr="0" compatLnSpc="1">
            <a:prstTxWarp prst="textNoShape">
              <a:avLst/>
            </a:prstTxWarp>
          </a:bodyPr>
          <a:lstStyle>
            <a:lvl1pPr algn="r" defTabSz="884238" eaLnBrk="1" latinLnBrk="1" hangingPunct="1">
              <a:defRPr sz="1200" b="0"/>
            </a:lvl1pPr>
          </a:lstStyle>
          <a:p>
            <a:pPr>
              <a:defRPr/>
            </a:pPr>
            <a:fld id="{33BB9B79-80BF-4251-BA57-A48CF11D64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5473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2113" cy="4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algn="l" defTabSz="884238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1" y="0"/>
            <a:ext cx="2932113" cy="4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>
            <a:lvl1pPr algn="r" defTabSz="884238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0400" y="708025"/>
            <a:ext cx="5448300" cy="3771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1" y="4717218"/>
            <a:ext cx="4964113" cy="448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2846"/>
            <a:ext cx="2932113" cy="47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b" anchorCtr="0" compatLnSpc="1">
            <a:prstTxWarp prst="textNoShape">
              <a:avLst/>
            </a:prstTxWarp>
          </a:bodyPr>
          <a:lstStyle>
            <a:lvl1pPr algn="l" defTabSz="884238" eaLnBrk="1" latinLnBrk="1" hangingPunct="1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1" y="9432846"/>
            <a:ext cx="2932113" cy="47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7" rIns="91415" bIns="45707" numCol="1" anchor="b" anchorCtr="0" compatLnSpc="1">
            <a:prstTxWarp prst="textNoShape">
              <a:avLst/>
            </a:prstTxWarp>
          </a:bodyPr>
          <a:lstStyle>
            <a:lvl1pPr algn="r" defTabSz="884238" eaLnBrk="1" latinLnBrk="1" hangingPunct="1">
              <a:defRPr sz="1200" b="0"/>
            </a:lvl1pPr>
          </a:lstStyle>
          <a:p>
            <a:pPr>
              <a:defRPr/>
            </a:pPr>
            <a:fld id="{D59C6AC0-94AD-4B1C-B3FB-AB4EF7F359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000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96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33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48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9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2F8773-DCA0-45A7-9D0B-E6C8C38BD5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1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BFDABE-483B-4D43-8179-0810F50B9B11}"/>
              </a:ext>
            </a:extLst>
          </p:cNvPr>
          <p:cNvCxnSpPr/>
          <p:nvPr userDrawn="1"/>
        </p:nvCxnSpPr>
        <p:spPr bwMode="auto">
          <a:xfrm>
            <a:off x="0" y="681317"/>
            <a:ext cx="9906000" cy="0"/>
          </a:xfrm>
          <a:prstGeom prst="line">
            <a:avLst/>
          </a:prstGeom>
          <a:ln>
            <a:solidFill>
              <a:schemeClr val="accent2">
                <a:alpha val="46000"/>
              </a:schemeClr>
            </a:solidFill>
            <a:headEnd type="none" w="med" len="med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 bwMode="auto">
          <a:xfrm>
            <a:off x="609600" y="1200150"/>
            <a:ext cx="9001125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7" name="직선 연결선 6"/>
          <p:cNvCxnSpPr/>
          <p:nvPr userDrawn="1"/>
        </p:nvCxnSpPr>
        <p:spPr bwMode="auto">
          <a:xfrm>
            <a:off x="609600" y="1543050"/>
            <a:ext cx="9001125" cy="0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8" name="직선 연결선 7"/>
          <p:cNvCxnSpPr/>
          <p:nvPr userDrawn="1"/>
        </p:nvCxnSpPr>
        <p:spPr bwMode="auto">
          <a:xfrm>
            <a:off x="609600" y="6553200"/>
            <a:ext cx="9001125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9" name="직선 연결선 8"/>
          <p:cNvCxnSpPr/>
          <p:nvPr userDrawn="1"/>
        </p:nvCxnSpPr>
        <p:spPr bwMode="auto">
          <a:xfrm flipV="1">
            <a:off x="6010275" y="1200151"/>
            <a:ext cx="0" cy="5353049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2" name="직선 연결선 11"/>
          <p:cNvCxnSpPr/>
          <p:nvPr userDrawn="1"/>
        </p:nvCxnSpPr>
        <p:spPr bwMode="auto">
          <a:xfrm flipV="1">
            <a:off x="2133600" y="1200151"/>
            <a:ext cx="0" cy="5353049"/>
          </a:xfrm>
          <a:prstGeom prst="line">
            <a:avLst/>
          </a:prstGeom>
          <a:noFill/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10" name="TextBox 9"/>
          <p:cNvSpPr txBox="1"/>
          <p:nvPr userDrawn="1"/>
        </p:nvSpPr>
        <p:spPr>
          <a:xfrm>
            <a:off x="3562350" y="125587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구매관리 측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62825" y="125587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판매관리 측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81075" y="12558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관리항목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32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198" y="1392918"/>
            <a:ext cx="4713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Accounting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116" y="911130"/>
            <a:ext cx="177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Contents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96909-6E73-CF9A-DE7C-9CADA9D37894}"/>
              </a:ext>
            </a:extLst>
          </p:cNvPr>
          <p:cNvSpPr txBox="1"/>
          <p:nvPr/>
        </p:nvSpPr>
        <p:spPr>
          <a:xfrm>
            <a:off x="2208744" y="1311240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</a:p>
        </p:txBody>
      </p:sp>
    </p:spTree>
    <p:extLst>
      <p:ext uri="{BB962C8B-B14F-4D97-AF65-F5344CB8AC3E}">
        <p14:creationId xmlns:p14="http://schemas.microsoft.com/office/powerpoint/2010/main" val="161249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768928"/>
            <a:ext cx="188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회계 계정코드 등록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77369"/>
              </p:ext>
            </p:extLst>
          </p:nvPr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93819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계정과목코드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FF85806-5372-DD4B-91F7-CBC0C2D387EB}"/>
              </a:ext>
            </a:extLst>
          </p:cNvPr>
          <p:cNvSpPr/>
          <p:nvPr/>
        </p:nvSpPr>
        <p:spPr bwMode="auto">
          <a:xfrm>
            <a:off x="409469" y="1530138"/>
            <a:ext cx="8769927" cy="2302896"/>
          </a:xfrm>
          <a:custGeom>
            <a:avLst/>
            <a:gdLst>
              <a:gd name="connsiteX0" fmla="*/ 0 w 8769927"/>
              <a:gd name="connsiteY0" fmla="*/ 2753591 h 3086100"/>
              <a:gd name="connsiteX1" fmla="*/ 0 w 8769927"/>
              <a:gd name="connsiteY1" fmla="*/ 0 h 3086100"/>
              <a:gd name="connsiteX2" fmla="*/ 8769927 w 8769927"/>
              <a:gd name="connsiteY2" fmla="*/ 0 h 3086100"/>
              <a:gd name="connsiteX3" fmla="*/ 8769927 w 8769927"/>
              <a:gd name="connsiteY3" fmla="*/ 3086100 h 3086100"/>
              <a:gd name="connsiteX4" fmla="*/ 6993082 w 8769927"/>
              <a:gd name="connsiteY4" fmla="*/ 2597727 h 3086100"/>
              <a:gd name="connsiteX5" fmla="*/ 5922818 w 8769927"/>
              <a:gd name="connsiteY5" fmla="*/ 2930236 h 3086100"/>
              <a:gd name="connsiteX6" fmla="*/ 4052455 w 8769927"/>
              <a:gd name="connsiteY6" fmla="*/ 2452254 h 3086100"/>
              <a:gd name="connsiteX7" fmla="*/ 3293918 w 8769927"/>
              <a:gd name="connsiteY7" fmla="*/ 2680854 h 3086100"/>
              <a:gd name="connsiteX8" fmla="*/ 1922318 w 8769927"/>
              <a:gd name="connsiteY8" fmla="*/ 2452254 h 3086100"/>
              <a:gd name="connsiteX9" fmla="*/ 1330037 w 8769927"/>
              <a:gd name="connsiteY9" fmla="*/ 2649681 h 3086100"/>
              <a:gd name="connsiteX10" fmla="*/ 0 w 8769927"/>
              <a:gd name="connsiteY10" fmla="*/ 2753591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9927" h="3086100">
                <a:moveTo>
                  <a:pt x="0" y="2753591"/>
                </a:moveTo>
                <a:lnTo>
                  <a:pt x="0" y="0"/>
                </a:lnTo>
                <a:lnTo>
                  <a:pt x="8769927" y="0"/>
                </a:lnTo>
                <a:lnTo>
                  <a:pt x="8769927" y="3086100"/>
                </a:lnTo>
                <a:lnTo>
                  <a:pt x="6993082" y="2597727"/>
                </a:lnTo>
                <a:lnTo>
                  <a:pt x="5922818" y="2930236"/>
                </a:lnTo>
                <a:lnTo>
                  <a:pt x="4052455" y="2452254"/>
                </a:lnTo>
                <a:lnTo>
                  <a:pt x="3293918" y="2680854"/>
                </a:lnTo>
                <a:lnTo>
                  <a:pt x="1922318" y="2452254"/>
                </a:lnTo>
                <a:lnTo>
                  <a:pt x="1330037" y="2649681"/>
                </a:lnTo>
                <a:lnTo>
                  <a:pt x="0" y="27535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5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개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TAB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281AEF-6EB2-040B-02C6-E2D32B910005}"/>
              </a:ext>
            </a:extLst>
          </p:cNvPr>
          <p:cNvSpPr/>
          <p:nvPr/>
        </p:nvSpPr>
        <p:spPr bwMode="auto">
          <a:xfrm>
            <a:off x="409469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(1)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계정코드 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138406-D714-D165-F602-39DC2B9DF8B0}"/>
              </a:ext>
            </a:extLst>
          </p:cNvPr>
          <p:cNvSpPr/>
          <p:nvPr/>
        </p:nvSpPr>
        <p:spPr bwMode="auto">
          <a:xfrm>
            <a:off x="1936933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(2)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계정 명 디자인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FF56F2-50C3-9F5A-BD45-820B7773D575}"/>
              </a:ext>
            </a:extLst>
          </p:cNvPr>
          <p:cNvSpPr/>
          <p:nvPr/>
        </p:nvSpPr>
        <p:spPr bwMode="auto">
          <a:xfrm>
            <a:off x="3464397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(3)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재무제표 </a:t>
            </a:r>
            <a:r>
              <a:rPr lang="ko-KR" altLang="en-US" b="0" dirty="0"/>
              <a:t>계산구조 작성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DB562B-9900-38CC-C6E2-CE543D6D520B}"/>
              </a:ext>
            </a:extLst>
          </p:cNvPr>
          <p:cNvSpPr/>
          <p:nvPr/>
        </p:nvSpPr>
        <p:spPr bwMode="auto">
          <a:xfrm>
            <a:off x="4991861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(4)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관리항목코드 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5273E7-9ACB-8C28-E6C1-40BC322575BB}"/>
              </a:ext>
            </a:extLst>
          </p:cNvPr>
          <p:cNvSpPr/>
          <p:nvPr/>
        </p:nvSpPr>
        <p:spPr bwMode="auto">
          <a:xfrm>
            <a:off x="6519325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(5)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계정구조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 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130071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768928"/>
            <a:ext cx="188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회계 계정코드 등록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56213"/>
              </p:ext>
            </p:extLst>
          </p:nvPr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93819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계정과목코드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1D2E157C-09A1-A63A-A2B9-7FD3BAD6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3" y="1418465"/>
            <a:ext cx="6296891" cy="2841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34EF34-0715-9964-3810-82BFBAFA897A}"/>
              </a:ext>
            </a:extLst>
          </p:cNvPr>
          <p:cNvSpPr txBox="1"/>
          <p:nvPr/>
        </p:nvSpPr>
        <p:spPr>
          <a:xfrm>
            <a:off x="332073" y="1026698"/>
            <a:ext cx="214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Tabpage-1 : </a:t>
            </a:r>
            <a:r>
              <a:rPr lang="ko-KR" altLang="en-US" sz="1200" dirty="0"/>
              <a:t>계정코드 등록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D1E337-5867-876E-6A70-DF28ED4C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15977"/>
              </p:ext>
            </p:extLst>
          </p:nvPr>
        </p:nvGraphicFramePr>
        <p:xfrm>
          <a:off x="490653" y="4435925"/>
          <a:ext cx="3925230" cy="2063318"/>
        </p:xfrm>
        <a:graphic>
          <a:graphicData uri="http://schemas.openxmlformats.org/drawingml/2006/table">
            <a:tbl>
              <a:tblPr/>
              <a:tblGrid>
                <a:gridCol w="3925230">
                  <a:extLst>
                    <a:ext uri="{9D8B030D-6E8A-4147-A177-3AD203B41FA5}">
                      <a16:colId xmlns:a16="http://schemas.microsoft.com/office/drawing/2014/main" val="3562541661"/>
                    </a:ext>
                  </a:extLst>
                </a:gridCol>
              </a:tblGrid>
              <a:tr h="20298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4395"/>
                  </a:ext>
                </a:extLst>
              </a:tr>
              <a:tr h="694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Update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9127"/>
                  </a:ext>
                </a:extLst>
              </a:tr>
              <a:tr h="1109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22292"/>
                  </a:ext>
                </a:extLst>
              </a:tr>
            </a:tbl>
          </a:graphicData>
        </a:graphic>
      </p:graphicFrame>
      <p:sp>
        <p:nvSpPr>
          <p:cNvPr id="4" name="원통형 3">
            <a:extLst>
              <a:ext uri="{FF2B5EF4-FFF2-40B4-BE49-F238E27FC236}">
                <a16:creationId xmlns:a16="http://schemas.microsoft.com/office/drawing/2014/main" id="{C3A735EA-B189-FAD2-7960-E430D8CC87E2}"/>
              </a:ext>
            </a:extLst>
          </p:cNvPr>
          <p:cNvSpPr/>
          <p:nvPr/>
        </p:nvSpPr>
        <p:spPr bwMode="auto">
          <a:xfrm>
            <a:off x="5114693" y="5187629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acc_code_nd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93B3BB2E-A008-0307-E06F-333C8CDD2C70}"/>
              </a:ext>
            </a:extLst>
          </p:cNvPr>
          <p:cNvSpPr/>
          <p:nvPr/>
        </p:nvSpPr>
        <p:spPr bwMode="auto">
          <a:xfrm>
            <a:off x="5114693" y="5901141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9D07BEF2-2EA7-11E8-F2DF-6627BF7B6AB7}"/>
              </a:ext>
            </a:extLst>
          </p:cNvPr>
          <p:cNvSpPr/>
          <p:nvPr/>
        </p:nvSpPr>
        <p:spPr bwMode="auto">
          <a:xfrm>
            <a:off x="5114693" y="4667639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acc_code_nsy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446DF7-CA96-4328-8BDD-147D4F44CEDE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3883937" y="4892763"/>
            <a:ext cx="1230756" cy="11035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71218-24A6-0096-5FE8-77FF0239FC43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415883" y="5913653"/>
            <a:ext cx="698810" cy="2126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A5941-317B-DC97-2E2C-6D2916F54E37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3883937" y="5203410"/>
            <a:ext cx="1230756" cy="20934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1A21FD-10F2-4BC2-F93C-1F64560C66D7}"/>
              </a:ext>
            </a:extLst>
          </p:cNvPr>
          <p:cNvSpPr/>
          <p:nvPr/>
        </p:nvSpPr>
        <p:spPr bwMode="auto">
          <a:xfrm>
            <a:off x="2833735" y="4789283"/>
            <a:ext cx="1050202" cy="510550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원통형 32">
            <a:extLst>
              <a:ext uri="{FF2B5EF4-FFF2-40B4-BE49-F238E27FC236}">
                <a16:creationId xmlns:a16="http://schemas.microsoft.com/office/drawing/2014/main" id="{BDD22E4C-0B6E-16E2-502F-2F235EC1D701}"/>
              </a:ext>
            </a:extLst>
          </p:cNvPr>
          <p:cNvSpPr/>
          <p:nvPr/>
        </p:nvSpPr>
        <p:spPr bwMode="auto">
          <a:xfrm>
            <a:off x="5114693" y="5902519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it-IT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acc_calcu_logic_fs_tmp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9" y="768928"/>
            <a:ext cx="188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회계 계정코드 등록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153"/>
              </p:ext>
            </p:extLst>
          </p:nvPr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93819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계정과목코드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734EF34-0715-9964-3810-82BFBAFA897A}"/>
              </a:ext>
            </a:extLst>
          </p:cNvPr>
          <p:cNvSpPr txBox="1"/>
          <p:nvPr/>
        </p:nvSpPr>
        <p:spPr>
          <a:xfrm>
            <a:off x="332073" y="1026698"/>
            <a:ext cx="214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Tabpage-2 : </a:t>
            </a:r>
            <a:r>
              <a:rPr lang="ko-KR" altLang="en-US" sz="1200" dirty="0" err="1"/>
              <a:t>계정명</a:t>
            </a:r>
            <a:r>
              <a:rPr lang="ko-KR" altLang="en-US" sz="1200" dirty="0"/>
              <a:t> 디자인</a:t>
            </a:r>
            <a:endParaRPr lang="en-US" altLang="ko-KR" sz="1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D1E337-5867-876E-6A70-DF28ED4C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07221"/>
              </p:ext>
            </p:extLst>
          </p:nvPr>
        </p:nvGraphicFramePr>
        <p:xfrm>
          <a:off x="490653" y="1334475"/>
          <a:ext cx="3925230" cy="1354401"/>
        </p:xfrm>
        <a:graphic>
          <a:graphicData uri="http://schemas.openxmlformats.org/drawingml/2006/table">
            <a:tbl>
              <a:tblPr/>
              <a:tblGrid>
                <a:gridCol w="3925230">
                  <a:extLst>
                    <a:ext uri="{9D8B030D-6E8A-4147-A177-3AD203B41FA5}">
                      <a16:colId xmlns:a16="http://schemas.microsoft.com/office/drawing/2014/main" val="3562541661"/>
                    </a:ext>
                  </a:extLst>
                </a:gridCol>
              </a:tblGrid>
              <a:tr h="15728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4395"/>
                  </a:ext>
                </a:extLst>
              </a:tr>
              <a:tr h="1095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Update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9127"/>
                  </a:ext>
                </a:extLst>
              </a:tr>
            </a:tbl>
          </a:graphicData>
        </a:graphic>
      </p:graphicFrame>
      <p:sp>
        <p:nvSpPr>
          <p:cNvPr id="7" name="원통형 6">
            <a:extLst>
              <a:ext uri="{FF2B5EF4-FFF2-40B4-BE49-F238E27FC236}">
                <a16:creationId xmlns:a16="http://schemas.microsoft.com/office/drawing/2014/main" id="{93B3BB2E-A008-0307-E06F-333C8CDD2C70}"/>
              </a:ext>
            </a:extLst>
          </p:cNvPr>
          <p:cNvSpPr/>
          <p:nvPr/>
        </p:nvSpPr>
        <p:spPr bwMode="auto">
          <a:xfrm>
            <a:off x="5114693" y="1785703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71218-24A6-0096-5FE8-77FF0239FC43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 bwMode="auto">
          <a:xfrm flipV="1">
            <a:off x="4415883" y="2010827"/>
            <a:ext cx="698810" cy="84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C79385-CF13-57DA-94D3-B66007931769}"/>
              </a:ext>
            </a:extLst>
          </p:cNvPr>
          <p:cNvSpPr txBox="1"/>
          <p:nvPr/>
        </p:nvSpPr>
        <p:spPr>
          <a:xfrm>
            <a:off x="332073" y="2912303"/>
            <a:ext cx="279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Tabpage-3 : </a:t>
            </a:r>
            <a:r>
              <a:rPr lang="ko-KR" altLang="en-US" sz="1200" dirty="0"/>
              <a:t>재무제표 계산구조 작성</a:t>
            </a:r>
            <a:endParaRPr lang="en-US" altLang="ko-KR" sz="12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4264B2D-BAD2-C0C9-C83E-6A6F227C3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96910"/>
              </p:ext>
            </p:extLst>
          </p:nvPr>
        </p:nvGraphicFramePr>
        <p:xfrm>
          <a:off x="490653" y="3220080"/>
          <a:ext cx="3925230" cy="2348507"/>
        </p:xfrm>
        <a:graphic>
          <a:graphicData uri="http://schemas.openxmlformats.org/drawingml/2006/table">
            <a:tbl>
              <a:tblPr/>
              <a:tblGrid>
                <a:gridCol w="1962615">
                  <a:extLst>
                    <a:ext uri="{9D8B030D-6E8A-4147-A177-3AD203B41FA5}">
                      <a16:colId xmlns:a16="http://schemas.microsoft.com/office/drawing/2014/main" val="3562541661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295364506"/>
                    </a:ext>
                  </a:extLst>
                </a:gridCol>
              </a:tblGrid>
              <a:tr h="535696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4395"/>
                  </a:ext>
                </a:extLst>
              </a:tr>
              <a:tr h="680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Update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9127"/>
                  </a:ext>
                </a:extLst>
              </a:tr>
              <a:tr h="11323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35006"/>
                  </a:ext>
                </a:extLst>
              </a:tr>
            </a:tbl>
          </a:graphicData>
        </a:graphic>
      </p:graphicFrame>
      <p:sp>
        <p:nvSpPr>
          <p:cNvPr id="18" name="원통형 17">
            <a:extLst>
              <a:ext uri="{FF2B5EF4-FFF2-40B4-BE49-F238E27FC236}">
                <a16:creationId xmlns:a16="http://schemas.microsoft.com/office/drawing/2014/main" id="{C026DCF8-15B4-A17F-86D9-1BEADE457BD0}"/>
              </a:ext>
            </a:extLst>
          </p:cNvPr>
          <p:cNvSpPr/>
          <p:nvPr/>
        </p:nvSpPr>
        <p:spPr bwMode="auto">
          <a:xfrm>
            <a:off x="5114693" y="3671308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EECEEA-BBC1-4E86-AC1F-C12DE903F45D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 flipH="1">
            <a:off x="4415883" y="3896432"/>
            <a:ext cx="698810" cy="2251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sp>
        <p:nvSpPr>
          <p:cNvPr id="23" name="원통형 22">
            <a:extLst>
              <a:ext uri="{FF2B5EF4-FFF2-40B4-BE49-F238E27FC236}">
                <a16:creationId xmlns:a16="http://schemas.microsoft.com/office/drawing/2014/main" id="{79B34EB9-49D0-161C-461B-E56E49A3B8C5}"/>
              </a:ext>
            </a:extLst>
          </p:cNvPr>
          <p:cNvSpPr/>
          <p:nvPr/>
        </p:nvSpPr>
        <p:spPr bwMode="auto">
          <a:xfrm>
            <a:off x="5114693" y="5528239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acc_calcu_logic_fs_expl</a:t>
            </a:r>
            <a:endParaRPr kumimoji="1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dirty="0"/>
              <a:t>(</a:t>
            </a:r>
            <a:r>
              <a:rPr lang="ko-KR" altLang="en-US" b="0" dirty="0"/>
              <a:t>설명자료 등록</a:t>
            </a:r>
            <a:r>
              <a:rPr lang="en-US" altLang="ko-KR" b="0" dirty="0"/>
              <a:t>)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51611A84-E389-AC91-FF64-D1151597C8EA}"/>
              </a:ext>
            </a:extLst>
          </p:cNvPr>
          <p:cNvSpPr/>
          <p:nvPr/>
        </p:nvSpPr>
        <p:spPr bwMode="auto">
          <a:xfrm>
            <a:off x="5114693" y="4297482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acc_code_design_dsp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49EB1F11-FC33-B693-64D6-856EB1824AF1}"/>
              </a:ext>
            </a:extLst>
          </p:cNvPr>
          <p:cNvSpPr/>
          <p:nvPr/>
        </p:nvSpPr>
        <p:spPr bwMode="auto">
          <a:xfrm>
            <a:off x="5114693" y="5149117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acc_calcu_logic_fs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149596-B9A4-0A9C-D5AE-565A23F11579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flipV="1">
            <a:off x="2117578" y="4522606"/>
            <a:ext cx="2997115" cy="20306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122B26-AE1E-FEB0-E085-43610C090AB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3437123" y="5213596"/>
            <a:ext cx="1677570" cy="160645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CFBECF-0A1D-A86A-4D9B-4D61588E2A5F}"/>
              </a:ext>
            </a:extLst>
          </p:cNvPr>
          <p:cNvCxnSpPr>
            <a:cxnSpLocks/>
            <a:endCxn id="23" idx="2"/>
          </p:cNvCxnSpPr>
          <p:nvPr/>
        </p:nvCxnSpPr>
        <p:spPr bwMode="auto">
          <a:xfrm>
            <a:off x="3437123" y="5333540"/>
            <a:ext cx="1677570" cy="41982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8ECEA5C-A590-4C1D-C7DD-3C689AC859F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3437123" y="5446232"/>
            <a:ext cx="1677570" cy="68141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sp>
        <p:nvSpPr>
          <p:cNvPr id="38" name="원통형 37">
            <a:extLst>
              <a:ext uri="{FF2B5EF4-FFF2-40B4-BE49-F238E27FC236}">
                <a16:creationId xmlns:a16="http://schemas.microsoft.com/office/drawing/2014/main" id="{A0DB2175-FD40-B6FB-843C-B9465412B731}"/>
              </a:ext>
            </a:extLst>
          </p:cNvPr>
          <p:cNvSpPr/>
          <p:nvPr/>
        </p:nvSpPr>
        <p:spPr bwMode="auto">
          <a:xfrm>
            <a:off x="6459825" y="4778289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it-IT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acc_calcu_logic_fs_cds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ko-KR" b="0" dirty="0"/>
              <a:t>(case by...)</a:t>
            </a:r>
            <a:endParaRPr kumimoji="1" lang="it-IT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6831E8-0623-7045-B088-36C550CCADCF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 flipH="1" flipV="1">
            <a:off x="4018449" y="4999649"/>
            <a:ext cx="2441376" cy="376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oval" w="sm" len="sm"/>
            <a:tailEnd type="triangle" w="sm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085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768928"/>
            <a:ext cx="188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회계 계정코드 등록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/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93819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계정과목코드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7C79385-CF13-57DA-94D3-B66007931769}"/>
              </a:ext>
            </a:extLst>
          </p:cNvPr>
          <p:cNvSpPr txBox="1"/>
          <p:nvPr/>
        </p:nvSpPr>
        <p:spPr>
          <a:xfrm>
            <a:off x="332073" y="1012414"/>
            <a:ext cx="2794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Tabpage-3 : </a:t>
            </a:r>
            <a:r>
              <a:rPr lang="ko-KR" altLang="en-US" sz="1200" dirty="0"/>
              <a:t>재무제표 계산구조 작성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977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768928"/>
            <a:ext cx="188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회계 계정코드 등록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48384"/>
              </p:ext>
            </p:extLst>
          </p:nvPr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493819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847109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계정과목코드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734EF34-0715-9964-3810-82BFBAFA897A}"/>
              </a:ext>
            </a:extLst>
          </p:cNvPr>
          <p:cNvSpPr txBox="1"/>
          <p:nvPr/>
        </p:nvSpPr>
        <p:spPr>
          <a:xfrm>
            <a:off x="332073" y="1026698"/>
            <a:ext cx="244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Tabpage-4 : </a:t>
            </a:r>
            <a:r>
              <a:rPr lang="ko-KR" altLang="en-US" sz="1200" dirty="0"/>
              <a:t>관리항목코드 등록</a:t>
            </a:r>
            <a:endParaRPr lang="en-US" altLang="ko-KR" sz="1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D1E337-5867-876E-6A70-DF28ED4C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30726"/>
              </p:ext>
            </p:extLst>
          </p:nvPr>
        </p:nvGraphicFramePr>
        <p:xfrm>
          <a:off x="490653" y="1334475"/>
          <a:ext cx="3925230" cy="1354401"/>
        </p:xfrm>
        <a:graphic>
          <a:graphicData uri="http://schemas.openxmlformats.org/drawingml/2006/table">
            <a:tbl>
              <a:tblPr/>
              <a:tblGrid>
                <a:gridCol w="3925230">
                  <a:extLst>
                    <a:ext uri="{9D8B030D-6E8A-4147-A177-3AD203B41FA5}">
                      <a16:colId xmlns:a16="http://schemas.microsoft.com/office/drawing/2014/main" val="3562541661"/>
                    </a:ext>
                  </a:extLst>
                </a:gridCol>
              </a:tblGrid>
              <a:tr h="15728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4395"/>
                  </a:ext>
                </a:extLst>
              </a:tr>
              <a:tr h="1095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Update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9127"/>
                  </a:ext>
                </a:extLst>
              </a:tr>
            </a:tbl>
          </a:graphicData>
        </a:graphic>
      </p:graphicFrame>
      <p:sp>
        <p:nvSpPr>
          <p:cNvPr id="7" name="원통형 6">
            <a:extLst>
              <a:ext uri="{FF2B5EF4-FFF2-40B4-BE49-F238E27FC236}">
                <a16:creationId xmlns:a16="http://schemas.microsoft.com/office/drawing/2014/main" id="{93B3BB2E-A008-0307-E06F-333C8CDD2C70}"/>
              </a:ext>
            </a:extLst>
          </p:cNvPr>
          <p:cNvSpPr/>
          <p:nvPr/>
        </p:nvSpPr>
        <p:spPr bwMode="auto">
          <a:xfrm>
            <a:off x="5114693" y="1785703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acc_code_nsy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71218-24A6-0096-5FE8-77FF0239FC43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 bwMode="auto">
          <a:xfrm flipV="1">
            <a:off x="4415883" y="2010827"/>
            <a:ext cx="698810" cy="84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8D8B77-2D7A-601B-FA51-379178B62BFB}"/>
              </a:ext>
            </a:extLst>
          </p:cNvPr>
          <p:cNvSpPr txBox="1"/>
          <p:nvPr/>
        </p:nvSpPr>
        <p:spPr>
          <a:xfrm>
            <a:off x="332073" y="3152213"/>
            <a:ext cx="214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Tabpage-5 : </a:t>
            </a:r>
            <a:r>
              <a:rPr lang="ko-KR" altLang="en-US" sz="1200" dirty="0"/>
              <a:t>계정구조 조회</a:t>
            </a:r>
            <a:endParaRPr lang="en-US" altLang="ko-KR" sz="12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75B466-1BBA-BEF4-AA17-446D077B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99505"/>
              </p:ext>
            </p:extLst>
          </p:nvPr>
        </p:nvGraphicFramePr>
        <p:xfrm>
          <a:off x="490653" y="3459990"/>
          <a:ext cx="3925231" cy="2422650"/>
        </p:xfrm>
        <a:graphic>
          <a:graphicData uri="http://schemas.openxmlformats.org/drawingml/2006/table">
            <a:tbl>
              <a:tblPr/>
              <a:tblGrid>
                <a:gridCol w="2785947">
                  <a:extLst>
                    <a:ext uri="{9D8B030D-6E8A-4147-A177-3AD203B41FA5}">
                      <a16:colId xmlns:a16="http://schemas.microsoft.com/office/drawing/2014/main" val="3562541661"/>
                    </a:ext>
                  </a:extLst>
                </a:gridCol>
                <a:gridCol w="1139284">
                  <a:extLst>
                    <a:ext uri="{9D8B030D-6E8A-4147-A177-3AD203B41FA5}">
                      <a16:colId xmlns:a16="http://schemas.microsoft.com/office/drawing/2014/main" val="660449624"/>
                    </a:ext>
                  </a:extLst>
                </a:gridCol>
              </a:tblGrid>
              <a:tr h="157283"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4395"/>
                  </a:ext>
                </a:extLst>
              </a:tr>
              <a:tr h="21635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Retrieve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Click </a:t>
                      </a:r>
                      <a:r>
                        <a:rPr lang="ko-KR" altLang="en-US" sz="1100" dirty="0"/>
                        <a:t>된 계정의 등록 내역 조회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9127"/>
                  </a:ext>
                </a:extLst>
              </a:tr>
            </a:tbl>
          </a:graphicData>
        </a:graphic>
      </p:graphicFrame>
      <p:sp>
        <p:nvSpPr>
          <p:cNvPr id="8" name="원통형 7">
            <a:extLst>
              <a:ext uri="{FF2B5EF4-FFF2-40B4-BE49-F238E27FC236}">
                <a16:creationId xmlns:a16="http://schemas.microsoft.com/office/drawing/2014/main" id="{CE6B3F42-2460-C63B-B922-8CC24C9541FD}"/>
              </a:ext>
            </a:extLst>
          </p:cNvPr>
          <p:cNvSpPr/>
          <p:nvPr/>
        </p:nvSpPr>
        <p:spPr bwMode="auto">
          <a:xfrm>
            <a:off x="5114693" y="4441979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acc_code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33A729-12CD-0654-C2BD-8C76869B476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 bwMode="auto">
          <a:xfrm flipV="1">
            <a:off x="4415884" y="4667103"/>
            <a:ext cx="698809" cy="42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D523195-D4F1-1E03-78A3-7F3344A59D9E}"/>
              </a:ext>
            </a:extLst>
          </p:cNvPr>
          <p:cNvGrpSpPr/>
          <p:nvPr/>
        </p:nvGrpSpPr>
        <p:grpSpPr>
          <a:xfrm>
            <a:off x="1121700" y="3781885"/>
            <a:ext cx="1991756" cy="1778860"/>
            <a:chOff x="6590930" y="4035464"/>
            <a:chExt cx="1991756" cy="17788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4F1F6D-6C5B-75FE-6220-0FD2E0545C2B}"/>
                </a:ext>
              </a:extLst>
            </p:cNvPr>
            <p:cNvSpPr/>
            <p:nvPr/>
          </p:nvSpPr>
          <p:spPr bwMode="auto">
            <a:xfrm>
              <a:off x="7082682" y="4035464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21922BD-6EAA-EF4E-ACB6-E820D6FA2643}"/>
                </a:ext>
              </a:extLst>
            </p:cNvPr>
            <p:cNvSpPr/>
            <p:nvPr/>
          </p:nvSpPr>
          <p:spPr bwMode="auto">
            <a:xfrm>
              <a:off x="6590930" y="4037727"/>
              <a:ext cx="109908" cy="1131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B2D85C-E844-3578-DD05-5B592C04D620}"/>
                </a:ext>
              </a:extLst>
            </p:cNvPr>
            <p:cNvSpPr/>
            <p:nvPr/>
          </p:nvSpPr>
          <p:spPr bwMode="auto">
            <a:xfrm>
              <a:off x="7082682" y="5482228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2CFB83-F78C-7B52-7248-B89AC0C4DF36}"/>
                </a:ext>
              </a:extLst>
            </p:cNvPr>
            <p:cNvSpPr/>
            <p:nvPr/>
          </p:nvSpPr>
          <p:spPr bwMode="auto">
            <a:xfrm>
              <a:off x="6590930" y="5484491"/>
              <a:ext cx="109908" cy="1131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738203-F0CA-489A-B8D9-D019DA0DD336}"/>
                </a:ext>
              </a:extLst>
            </p:cNvPr>
            <p:cNvSpPr/>
            <p:nvPr/>
          </p:nvSpPr>
          <p:spPr bwMode="auto">
            <a:xfrm>
              <a:off x="7242772" y="4223809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E711225-7090-CF07-8C83-1699943154C2}"/>
                </a:ext>
              </a:extLst>
            </p:cNvPr>
            <p:cNvSpPr/>
            <p:nvPr/>
          </p:nvSpPr>
          <p:spPr bwMode="auto">
            <a:xfrm>
              <a:off x="7441949" y="4412154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2B8959-369E-8BF5-E008-23DA91A1E162}"/>
                </a:ext>
              </a:extLst>
            </p:cNvPr>
            <p:cNvSpPr/>
            <p:nvPr/>
          </p:nvSpPr>
          <p:spPr bwMode="auto">
            <a:xfrm>
              <a:off x="7441949" y="4600499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A0F229-1E20-446B-BFC8-973A0B2DF3B2}"/>
                </a:ext>
              </a:extLst>
            </p:cNvPr>
            <p:cNvSpPr/>
            <p:nvPr/>
          </p:nvSpPr>
          <p:spPr bwMode="auto">
            <a:xfrm>
              <a:off x="7441949" y="4788844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CA8BC6-8A6C-AFC1-DB6A-3322715BA099}"/>
                </a:ext>
              </a:extLst>
            </p:cNvPr>
            <p:cNvSpPr/>
            <p:nvPr/>
          </p:nvSpPr>
          <p:spPr bwMode="auto">
            <a:xfrm>
              <a:off x="7242772" y="4977189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1198CDE-E7AF-1216-C929-74834E96A564}"/>
                </a:ext>
              </a:extLst>
            </p:cNvPr>
            <p:cNvSpPr/>
            <p:nvPr/>
          </p:nvSpPr>
          <p:spPr bwMode="auto">
            <a:xfrm>
              <a:off x="7441949" y="5165533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FF9EE4-5594-E817-F998-2DEEDFA3B933}"/>
                </a:ext>
              </a:extLst>
            </p:cNvPr>
            <p:cNvSpPr/>
            <p:nvPr/>
          </p:nvSpPr>
          <p:spPr bwMode="auto">
            <a:xfrm>
              <a:off x="7242772" y="5696629"/>
              <a:ext cx="1140737" cy="117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1474717-5229-3ADD-BF93-0162557B5B6D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6700838" y="4094311"/>
              <a:ext cx="381844" cy="3529"/>
            </a:xfrm>
            <a:prstGeom prst="bentConnector3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BC88B48-350D-1CB8-E3FF-B3F1CB957115}"/>
                </a:ext>
              </a:extLst>
            </p:cNvPr>
            <p:cNvCxnSpPr>
              <a:cxnSpLocks/>
              <a:stCxn id="10" idx="1"/>
              <a:endCxn id="16" idx="1"/>
            </p:cNvCxnSpPr>
            <p:nvPr/>
          </p:nvCxnSpPr>
          <p:spPr bwMode="auto">
            <a:xfrm rot="10800000" flipH="1" flipV="1">
              <a:off x="7082682" y="4094311"/>
              <a:ext cx="160090" cy="188345"/>
            </a:xfrm>
            <a:prstGeom prst="bentConnector3">
              <a:avLst>
                <a:gd name="adj1" fmla="val -14279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E857B843-64F4-C560-BBA7-483F8A4ED888}"/>
                </a:ext>
              </a:extLst>
            </p:cNvPr>
            <p:cNvCxnSpPr>
              <a:cxnSpLocks/>
              <a:stCxn id="16" idx="1"/>
              <a:endCxn id="16" idx="1"/>
            </p:cNvCxnSpPr>
            <p:nvPr/>
          </p:nvCxnSpPr>
          <p:spPr bwMode="auto">
            <a:xfrm rot="10800000">
              <a:off x="7242772" y="4282657"/>
              <a:ext cx="12700" cy="12700"/>
            </a:xfrm>
            <a:prstGeom prst="bent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A9BCDAC5-6BE5-AB04-049D-959BC5B4B54A}"/>
                </a:ext>
              </a:extLst>
            </p:cNvPr>
            <p:cNvCxnSpPr>
              <a:cxnSpLocks/>
              <a:stCxn id="16" idx="1"/>
              <a:endCxn id="19" idx="1"/>
            </p:cNvCxnSpPr>
            <p:nvPr/>
          </p:nvCxnSpPr>
          <p:spPr bwMode="auto">
            <a:xfrm rot="10800000" flipH="1" flipV="1">
              <a:off x="7242771" y="4282656"/>
              <a:ext cx="199177" cy="565035"/>
            </a:xfrm>
            <a:prstGeom prst="bentConnector3">
              <a:avLst>
                <a:gd name="adj1" fmla="val -114772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A83D749E-B600-AC4E-9FDF-C5B3CD849BC0}"/>
                </a:ext>
              </a:extLst>
            </p:cNvPr>
            <p:cNvCxnSpPr>
              <a:cxnSpLocks/>
              <a:stCxn id="16" idx="1"/>
              <a:endCxn id="18" idx="1"/>
            </p:cNvCxnSpPr>
            <p:nvPr/>
          </p:nvCxnSpPr>
          <p:spPr bwMode="auto">
            <a:xfrm rot="10800000" flipH="1" flipV="1">
              <a:off x="7242771" y="4282657"/>
              <a:ext cx="199177" cy="376690"/>
            </a:xfrm>
            <a:prstGeom prst="bentConnector3">
              <a:avLst>
                <a:gd name="adj1" fmla="val -114772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C97EA450-6DAB-D815-1BB4-9248A33D31B3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 bwMode="auto">
            <a:xfrm rot="10800000" flipH="1" flipV="1">
              <a:off x="7242771" y="4282656"/>
              <a:ext cx="199177" cy="188345"/>
            </a:xfrm>
            <a:prstGeom prst="bentConnector3">
              <a:avLst>
                <a:gd name="adj1" fmla="val -114772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69F58224-9FC7-7F27-A5E0-DA2A69DB3916}"/>
                </a:ext>
              </a:extLst>
            </p:cNvPr>
            <p:cNvCxnSpPr>
              <a:cxnSpLocks/>
              <a:stCxn id="10" idx="1"/>
              <a:endCxn id="20" idx="1"/>
            </p:cNvCxnSpPr>
            <p:nvPr/>
          </p:nvCxnSpPr>
          <p:spPr bwMode="auto">
            <a:xfrm rot="10800000" flipH="1" flipV="1">
              <a:off x="7082682" y="4094311"/>
              <a:ext cx="160090" cy="941725"/>
            </a:xfrm>
            <a:prstGeom prst="bentConnector3">
              <a:avLst>
                <a:gd name="adj1" fmla="val -14279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A58B1FE2-17FC-6153-7079-820398A6F37F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 bwMode="auto">
            <a:xfrm rot="10800000" flipH="1" flipV="1">
              <a:off x="7242771" y="5036037"/>
              <a:ext cx="199177" cy="188344"/>
            </a:xfrm>
            <a:prstGeom prst="bentConnector3">
              <a:avLst>
                <a:gd name="adj1" fmla="val -114772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446C18B4-FACD-E6BB-5106-6D3C0ACC7913}"/>
                </a:ext>
              </a:extLst>
            </p:cNvPr>
            <p:cNvCxnSpPr>
              <a:cxnSpLocks/>
              <a:stCxn id="15" idx="6"/>
              <a:endCxn id="14" idx="1"/>
            </p:cNvCxnSpPr>
            <p:nvPr/>
          </p:nvCxnSpPr>
          <p:spPr bwMode="auto">
            <a:xfrm>
              <a:off x="6700838" y="5541075"/>
              <a:ext cx="381844" cy="1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7A874B92-1152-A5DC-4D5B-E22A1F3404C3}"/>
                </a:ext>
              </a:extLst>
            </p:cNvPr>
            <p:cNvCxnSpPr>
              <a:cxnSpLocks/>
              <a:stCxn id="14" idx="1"/>
              <a:endCxn id="22" idx="1"/>
            </p:cNvCxnSpPr>
            <p:nvPr/>
          </p:nvCxnSpPr>
          <p:spPr bwMode="auto">
            <a:xfrm rot="10800000" flipH="1" flipV="1">
              <a:off x="7082682" y="5541075"/>
              <a:ext cx="160090" cy="214401"/>
            </a:xfrm>
            <a:prstGeom prst="bentConnector3">
              <a:avLst>
                <a:gd name="adj1" fmla="val -142795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BF56AC6A-9EDA-00F9-EC9C-BAB35F6FFC23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 bwMode="auto">
            <a:xfrm rot="5400000">
              <a:off x="5979086" y="4817693"/>
              <a:ext cx="1333596" cy="1270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2DDB290-8D2C-A2AC-E018-B02CBB3AA502}"/>
              </a:ext>
            </a:extLst>
          </p:cNvPr>
          <p:cNvSpPr txBox="1"/>
          <p:nvPr/>
        </p:nvSpPr>
        <p:spPr>
          <a:xfrm>
            <a:off x="4540363" y="3500756"/>
            <a:ext cx="2815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상위계정칼럼 값을 이용하여 </a:t>
            </a:r>
            <a:r>
              <a:rPr lang="en-US" altLang="ko-KR" dirty="0"/>
              <a:t>Tree </a:t>
            </a:r>
            <a:r>
              <a:rPr lang="ko-KR" altLang="en-US" dirty="0"/>
              <a:t>구조로 조회</a:t>
            </a:r>
          </a:p>
        </p:txBody>
      </p:sp>
    </p:spTree>
    <p:extLst>
      <p:ext uri="{BB962C8B-B14F-4D97-AF65-F5344CB8AC3E}">
        <p14:creationId xmlns:p14="http://schemas.microsoft.com/office/powerpoint/2010/main" val="405003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20961"/>
              </p:ext>
            </p:extLst>
          </p:nvPr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610197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730731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AccBsdaUpdAcCdSetting1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 설정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w_ac_code_setting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A8DB9DA-8064-8B0D-9D57-A0894BCD36B2}"/>
              </a:ext>
            </a:extLst>
          </p:cNvPr>
          <p:cNvSpPr txBox="1"/>
          <p:nvPr/>
        </p:nvSpPr>
        <p:spPr>
          <a:xfrm>
            <a:off x="228599" y="768928"/>
            <a:ext cx="152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계정과목 설정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06360E29-7ECC-6A0F-9D97-6CE677EB9D33}"/>
              </a:ext>
            </a:extLst>
          </p:cNvPr>
          <p:cNvSpPr/>
          <p:nvPr/>
        </p:nvSpPr>
        <p:spPr bwMode="auto">
          <a:xfrm>
            <a:off x="409469" y="1530138"/>
            <a:ext cx="8769927" cy="2302896"/>
          </a:xfrm>
          <a:custGeom>
            <a:avLst/>
            <a:gdLst>
              <a:gd name="connsiteX0" fmla="*/ 0 w 8769927"/>
              <a:gd name="connsiteY0" fmla="*/ 2753591 h 3086100"/>
              <a:gd name="connsiteX1" fmla="*/ 0 w 8769927"/>
              <a:gd name="connsiteY1" fmla="*/ 0 h 3086100"/>
              <a:gd name="connsiteX2" fmla="*/ 8769927 w 8769927"/>
              <a:gd name="connsiteY2" fmla="*/ 0 h 3086100"/>
              <a:gd name="connsiteX3" fmla="*/ 8769927 w 8769927"/>
              <a:gd name="connsiteY3" fmla="*/ 3086100 h 3086100"/>
              <a:gd name="connsiteX4" fmla="*/ 6993082 w 8769927"/>
              <a:gd name="connsiteY4" fmla="*/ 2597727 h 3086100"/>
              <a:gd name="connsiteX5" fmla="*/ 5922818 w 8769927"/>
              <a:gd name="connsiteY5" fmla="*/ 2930236 h 3086100"/>
              <a:gd name="connsiteX6" fmla="*/ 4052455 w 8769927"/>
              <a:gd name="connsiteY6" fmla="*/ 2452254 h 3086100"/>
              <a:gd name="connsiteX7" fmla="*/ 3293918 w 8769927"/>
              <a:gd name="connsiteY7" fmla="*/ 2680854 h 3086100"/>
              <a:gd name="connsiteX8" fmla="*/ 1922318 w 8769927"/>
              <a:gd name="connsiteY8" fmla="*/ 2452254 h 3086100"/>
              <a:gd name="connsiteX9" fmla="*/ 1330037 w 8769927"/>
              <a:gd name="connsiteY9" fmla="*/ 2649681 h 3086100"/>
              <a:gd name="connsiteX10" fmla="*/ 0 w 8769927"/>
              <a:gd name="connsiteY10" fmla="*/ 2753591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69927" h="3086100">
                <a:moveTo>
                  <a:pt x="0" y="2753591"/>
                </a:moveTo>
                <a:lnTo>
                  <a:pt x="0" y="0"/>
                </a:lnTo>
                <a:lnTo>
                  <a:pt x="8769927" y="0"/>
                </a:lnTo>
                <a:lnTo>
                  <a:pt x="8769927" y="3086100"/>
                </a:lnTo>
                <a:lnTo>
                  <a:pt x="6993082" y="2597727"/>
                </a:lnTo>
                <a:lnTo>
                  <a:pt x="5922818" y="2930236"/>
                </a:lnTo>
                <a:lnTo>
                  <a:pt x="4052455" y="2452254"/>
                </a:lnTo>
                <a:lnTo>
                  <a:pt x="3293918" y="2680854"/>
                </a:lnTo>
                <a:lnTo>
                  <a:pt x="1922318" y="2452254"/>
                </a:lnTo>
                <a:lnTo>
                  <a:pt x="1330037" y="2649681"/>
                </a:lnTo>
                <a:lnTo>
                  <a:pt x="0" y="27535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2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개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TAB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C230A3-FA33-B3AB-BCFE-3DECAA3A0FE1}"/>
              </a:ext>
            </a:extLst>
          </p:cNvPr>
          <p:cNvSpPr/>
          <p:nvPr/>
        </p:nvSpPr>
        <p:spPr bwMode="auto">
          <a:xfrm>
            <a:off x="409469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(1)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계정과목 </a:t>
            </a: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Set code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 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A82B20-DE78-4408-C04B-CF08ACFC47BB}"/>
              </a:ext>
            </a:extLst>
          </p:cNvPr>
          <p:cNvSpPr/>
          <p:nvPr/>
        </p:nvSpPr>
        <p:spPr bwMode="auto">
          <a:xfrm>
            <a:off x="1936933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(2)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계정과목 </a:t>
            </a:r>
            <a:r>
              <a:rPr lang="en-US" altLang="ko-KR" b="0" dirty="0"/>
              <a:t>SET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 구성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38E7E9-F135-A6FB-8E4C-673D1244DDD7}"/>
              </a:ext>
            </a:extLst>
          </p:cNvPr>
          <p:cNvSpPr/>
          <p:nvPr/>
        </p:nvSpPr>
        <p:spPr bwMode="auto">
          <a:xfrm>
            <a:off x="3464397" y="1283121"/>
            <a:ext cx="1527464" cy="247017"/>
          </a:xfrm>
          <a:prstGeom prst="rect">
            <a:avLst/>
          </a:prstGeom>
          <a:solidFill>
            <a:srgbClr val="FFFF99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(3)</a:t>
            </a:r>
            <a:r>
              <a:rPr kumimoji="1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타사계정코드 등록</a:t>
            </a:r>
          </a:p>
        </p:txBody>
      </p:sp>
    </p:spTree>
    <p:extLst>
      <p:ext uri="{BB962C8B-B14F-4D97-AF65-F5344CB8AC3E}">
        <p14:creationId xmlns:p14="http://schemas.microsoft.com/office/powerpoint/2010/main" val="61324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64A252-47C4-25BB-572C-1B21907D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3934"/>
              </p:ext>
            </p:extLst>
          </p:nvPr>
        </p:nvGraphicFramePr>
        <p:xfrm>
          <a:off x="155863" y="227232"/>
          <a:ext cx="9559637" cy="307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93077">
                  <a:extLst>
                    <a:ext uri="{9D8B030D-6E8A-4147-A177-3AD203B41FA5}">
                      <a16:colId xmlns:a16="http://schemas.microsoft.com/office/drawing/2014/main" val="1071497510"/>
                    </a:ext>
                  </a:extLst>
                </a:gridCol>
                <a:gridCol w="2547851">
                  <a:extLst>
                    <a:ext uri="{9D8B030D-6E8A-4147-A177-3AD203B41FA5}">
                      <a16:colId xmlns:a16="http://schemas.microsoft.com/office/drawing/2014/main" val="1482921716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2525311076"/>
                    </a:ext>
                  </a:extLst>
                </a:gridCol>
                <a:gridCol w="2940627">
                  <a:extLst>
                    <a:ext uri="{9D8B030D-6E8A-4147-A177-3AD203B41FA5}">
                      <a16:colId xmlns:a16="http://schemas.microsoft.com/office/drawing/2014/main" val="160371438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AccBsdaUpdAcCdSetting1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계정과목 설정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w_ac_code_setting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361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734EF34-0715-9964-3810-82BFBAFA897A}"/>
              </a:ext>
            </a:extLst>
          </p:cNvPr>
          <p:cNvSpPr txBox="1"/>
          <p:nvPr/>
        </p:nvSpPr>
        <p:spPr>
          <a:xfrm>
            <a:off x="332073" y="1026698"/>
            <a:ext cx="356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200" dirty="0"/>
              <a:t>Tabpage-1 : </a:t>
            </a:r>
            <a:r>
              <a:rPr lang="ko-KR" altLang="en-US" sz="1200" dirty="0"/>
              <a:t>계정과목 사용 </a:t>
            </a:r>
            <a:r>
              <a:rPr lang="ko-KR" altLang="en-US" sz="1200" dirty="0" err="1"/>
              <a:t>목적별</a:t>
            </a:r>
            <a:r>
              <a:rPr lang="ko-KR" altLang="en-US" sz="1200" dirty="0"/>
              <a:t> </a:t>
            </a:r>
            <a:r>
              <a:rPr lang="en-US" altLang="ko-KR" sz="1200" dirty="0"/>
              <a:t>Set code </a:t>
            </a:r>
            <a:r>
              <a:rPr lang="ko-KR" altLang="en-US" sz="1200" dirty="0"/>
              <a:t>등록</a:t>
            </a:r>
            <a:endParaRPr lang="en-US" altLang="ko-KR" sz="1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D1E337-5867-876E-6A70-DF28ED4CB6C5}"/>
              </a:ext>
            </a:extLst>
          </p:cNvPr>
          <p:cNvGraphicFramePr>
            <a:graphicFrameLocks noGrp="1"/>
          </p:cNvGraphicFramePr>
          <p:nvPr/>
        </p:nvGraphicFramePr>
        <p:xfrm>
          <a:off x="490653" y="1334475"/>
          <a:ext cx="3925230" cy="1354401"/>
        </p:xfrm>
        <a:graphic>
          <a:graphicData uri="http://schemas.openxmlformats.org/drawingml/2006/table">
            <a:tbl>
              <a:tblPr/>
              <a:tblGrid>
                <a:gridCol w="3925230">
                  <a:extLst>
                    <a:ext uri="{9D8B030D-6E8A-4147-A177-3AD203B41FA5}">
                      <a16:colId xmlns:a16="http://schemas.microsoft.com/office/drawing/2014/main" val="3562541661"/>
                    </a:ext>
                  </a:extLst>
                </a:gridCol>
              </a:tblGrid>
              <a:tr h="157283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4395"/>
                  </a:ext>
                </a:extLst>
              </a:tr>
              <a:tr h="1095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Update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19127"/>
                  </a:ext>
                </a:extLst>
              </a:tr>
            </a:tbl>
          </a:graphicData>
        </a:graphic>
      </p:graphicFrame>
      <p:sp>
        <p:nvSpPr>
          <p:cNvPr id="7" name="원통형 6">
            <a:extLst>
              <a:ext uri="{FF2B5EF4-FFF2-40B4-BE49-F238E27FC236}">
                <a16:creationId xmlns:a16="http://schemas.microsoft.com/office/drawing/2014/main" id="{93B3BB2E-A008-0307-E06F-333C8CDD2C70}"/>
              </a:ext>
            </a:extLst>
          </p:cNvPr>
          <p:cNvSpPr/>
          <p:nvPr/>
        </p:nvSpPr>
        <p:spPr bwMode="auto">
          <a:xfrm>
            <a:off x="5114693" y="1785703"/>
            <a:ext cx="1040782" cy="450248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체" pitchFamily="49" charset="-127"/>
              </a:rPr>
              <a:t>bsc_gen_code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체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371218-24A6-0096-5FE8-77FF0239FC43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 bwMode="auto">
          <a:xfrm flipV="1">
            <a:off x="4415883" y="2010827"/>
            <a:ext cx="698810" cy="84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oval" w="sm" len="sm"/>
            <a:tailEnd type="triangle" w="sm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BDB007-D3E3-26AB-5A3F-5F31E2EB3E39}"/>
              </a:ext>
            </a:extLst>
          </p:cNvPr>
          <p:cNvSpPr txBox="1"/>
          <p:nvPr/>
        </p:nvSpPr>
        <p:spPr>
          <a:xfrm>
            <a:off x="228599" y="768928"/>
            <a:ext cx="152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6213" indent="-176213">
              <a:buFont typeface="Wingdings" panose="05000000000000000000" pitchFamily="2" charset="2"/>
              <a:buChar char="§"/>
            </a:pPr>
            <a:r>
              <a:rPr lang="ko-KR" altLang="en-US" sz="1400" dirty="0"/>
              <a:t>계정과목 설정</a:t>
            </a:r>
          </a:p>
        </p:txBody>
      </p:sp>
    </p:spTree>
    <p:extLst>
      <p:ext uri="{BB962C8B-B14F-4D97-AF65-F5344CB8AC3E}">
        <p14:creationId xmlns:p14="http://schemas.microsoft.com/office/powerpoint/2010/main" val="692123236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27767</TotalTime>
  <Words>290</Words>
  <Application>Microsoft Office PowerPoint</Application>
  <PresentationFormat>A4 용지(210x297mm)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Times New Roman</vt:lpstr>
      <vt:lpstr>Wingdings</vt:lpstr>
      <vt:lpstr>2_기본 디자인</vt:lpstr>
      <vt:lpstr>기본 디자인</vt:lpstr>
      <vt:lpstr>1_기본 디자인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STS</dc:creator>
  <cp:lastModifiedBy>철원 김</cp:lastModifiedBy>
  <cp:revision>1433</cp:revision>
  <cp:lastPrinted>2021-05-14T09:57:54Z</cp:lastPrinted>
  <dcterms:created xsi:type="dcterms:W3CDTF">2001-01-12T03:26:22Z</dcterms:created>
  <dcterms:modified xsi:type="dcterms:W3CDTF">2023-12-26T07:41:16Z</dcterms:modified>
</cp:coreProperties>
</file>