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4" r:id="rId4"/>
    <p:sldId id="262" r:id="rId5"/>
    <p:sldId id="269" r:id="rId6"/>
    <p:sldId id="276" r:id="rId7"/>
    <p:sldId id="263" r:id="rId8"/>
    <p:sldId id="275" r:id="rId9"/>
    <p:sldId id="270" r:id="rId10"/>
    <p:sldId id="264" r:id="rId11"/>
    <p:sldId id="265" r:id="rId12"/>
    <p:sldId id="266" r:id="rId13"/>
    <p:sldId id="261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철원" initials="최" lastIdx="3" clrIdx="0">
    <p:extLst>
      <p:ext uri="{19B8F6BF-5375-455C-9EA6-DF929625EA0E}">
        <p15:presenceInfo xmlns:p15="http://schemas.microsoft.com/office/powerpoint/2012/main" userId="S::cheolwon@ajou.ac.kr::a8d6fbde-3f8c-4574-b782-8aa9d188b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D4D4D"/>
    <a:srgbClr val="77777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3248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67252-709C-4943-BBE7-2B28874A2E39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E51DC-F2CC-4C60-80C5-63CEEA0B9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4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MHE</a:t>
            </a:r>
            <a:r>
              <a:rPr lang="ko-KR" altLang="en-US" dirty="0"/>
              <a:t>에서 사용하고 있는 </a:t>
            </a:r>
            <a:r>
              <a:rPr lang="en-US" altLang="ko-KR" dirty="0" err="1"/>
              <a:t>MachineLearning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인 </a:t>
            </a:r>
            <a:r>
              <a:rPr lang="en-US" altLang="ko-KR" dirty="0" err="1"/>
              <a:t>SensiML</a:t>
            </a:r>
            <a:r>
              <a:rPr lang="ko-KR" altLang="en-US" dirty="0"/>
              <a:t>에 대해</a:t>
            </a:r>
            <a:endParaRPr lang="en-US" altLang="ko-KR" dirty="0"/>
          </a:p>
          <a:p>
            <a:r>
              <a:rPr lang="en-US" altLang="ko-KR" dirty="0" err="1"/>
              <a:t>SensiML</a:t>
            </a:r>
            <a:r>
              <a:rPr lang="ko-KR" altLang="en-US" dirty="0"/>
              <a:t>의 단점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1DC-F2CC-4C60-80C5-63CEEA0B9A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6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의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E51DC-F2CC-4C60-80C5-63CEEA0B9A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7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Data</a:t>
            </a:r>
            <a:r>
              <a:rPr lang="ko-KR" altLang="en-US" dirty="0"/>
              <a:t>를 사용한 것에 의의를 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더 많은 연산의 기능을 보유</a:t>
            </a:r>
            <a:r>
              <a:rPr lang="en-US" altLang="ko-KR" dirty="0"/>
              <a:t>&lt;&lt;&lt; </a:t>
            </a:r>
            <a:r>
              <a:rPr lang="en-US" altLang="ko-KR" dirty="0" err="1"/>
              <a:t>SensilML</a:t>
            </a:r>
            <a:r>
              <a:rPr lang="ko-KR" altLang="en-US" dirty="0"/>
              <a:t>의 경우 </a:t>
            </a:r>
            <a:r>
              <a:rPr lang="en-US" altLang="ko-KR" dirty="0"/>
              <a:t>:RBFN, KNN</a:t>
            </a:r>
            <a:r>
              <a:rPr lang="ko-KR" altLang="en-US" dirty="0"/>
              <a:t>만 존재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RBFN, KNN, Deep Learning, </a:t>
            </a:r>
            <a:r>
              <a:rPr lang="ko-KR" altLang="en-US" dirty="0"/>
              <a:t>신경망</a:t>
            </a:r>
            <a:r>
              <a:rPr lang="en-US" altLang="ko-KR" dirty="0"/>
              <a:t>, </a:t>
            </a:r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많은 </a:t>
            </a:r>
            <a:r>
              <a:rPr lang="en-US" altLang="ko-KR" dirty="0"/>
              <a:t>Lib</a:t>
            </a:r>
            <a:r>
              <a:rPr lang="ko-KR" altLang="en-US" dirty="0"/>
              <a:t>를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1DC-F2CC-4C60-80C5-63CEEA0B9A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 네모까지 기존방법으로 수집할 수 있었던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1DC-F2CC-4C60-80C5-63CEEA0B9A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7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4" hasCustomPrompt="1"/>
          </p:nvPr>
        </p:nvSpPr>
        <p:spPr>
          <a:xfrm>
            <a:off x="336000" y="518400"/>
            <a:ext cx="11520000" cy="720000"/>
          </a:xfrm>
          <a:prstGeom prst="rect">
            <a:avLst/>
          </a:prstGeom>
          <a:solidFill>
            <a:srgbClr val="FFD243"/>
          </a:solidFill>
        </p:spPr>
        <p:txBody>
          <a:bodyPr anchor="ctr"/>
          <a:lstStyle>
            <a:lvl1pPr marL="0" indent="0" algn="ctr">
              <a:buNone/>
              <a:defRPr sz="32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altLang="ko-KR" dirty="0"/>
              <a:t>Essence of This Page</a:t>
            </a:r>
            <a:endParaRPr lang="ko-KR" altLang="en-US" dirty="0"/>
          </a:p>
        </p:txBody>
      </p:sp>
      <p:sp>
        <p:nvSpPr>
          <p:cNvPr id="60" name="텍스트 개체 틀 57"/>
          <p:cNvSpPr>
            <a:spLocks noGrp="1"/>
          </p:cNvSpPr>
          <p:nvPr>
            <p:ph type="body" sz="quarter" idx="15" hasCustomPrompt="1"/>
          </p:nvPr>
        </p:nvSpPr>
        <p:spPr>
          <a:xfrm>
            <a:off x="602516" y="1412776"/>
            <a:ext cx="10988249" cy="936024"/>
          </a:xfrm>
          <a:prstGeom prst="rect">
            <a:avLst/>
          </a:prstGeom>
          <a:noFill/>
        </p:spPr>
        <p:txBody>
          <a:bodyPr anchor="t"/>
          <a:lstStyle>
            <a:lvl1pPr marL="285750" indent="-285750" algn="l">
              <a:lnSpc>
                <a:spcPct val="200000"/>
              </a:lnSpc>
              <a:buFont typeface="Wingdings" pitchFamily="2" charset="2"/>
              <a:buChar char="§"/>
              <a:defRPr sz="1800" b="0" baseline="0">
                <a:effectLst/>
                <a:latin typeface="Segoe UI" pitchFamily="34" charset="0"/>
                <a:cs typeface="Segoe UI" pitchFamily="34" charset="0"/>
              </a:defRPr>
            </a:lvl1pPr>
            <a:lvl2pPr marL="742950" indent="-285750">
              <a:lnSpc>
                <a:spcPct val="200000"/>
              </a:lnSpc>
              <a:buFont typeface="Arial" pitchFamily="34" charset="0"/>
              <a:buChar char="•"/>
              <a:defRPr sz="1400" baseline="0">
                <a:latin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 altLang="ko-KR" dirty="0"/>
              <a:t>Story 1</a:t>
            </a:r>
          </a:p>
          <a:p>
            <a:pPr lvl="1"/>
            <a:r>
              <a:rPr lang="en-US" altLang="ko-KR" dirty="0"/>
              <a:t>Detail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75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mbotron"/>
          <p:cNvSpPr/>
          <p:nvPr userDrawn="1"/>
        </p:nvSpPr>
        <p:spPr>
          <a:xfrm>
            <a:off x="472932" y="1441181"/>
            <a:ext cx="11246140" cy="4756285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57"/>
          <p:cNvSpPr>
            <a:spLocks noGrp="1"/>
          </p:cNvSpPr>
          <p:nvPr>
            <p:ph type="body" sz="quarter" idx="14" hasCustomPrompt="1"/>
          </p:nvPr>
        </p:nvSpPr>
        <p:spPr>
          <a:xfrm>
            <a:off x="336000" y="518400"/>
            <a:ext cx="11520000" cy="720000"/>
          </a:xfrm>
          <a:prstGeom prst="rect">
            <a:avLst/>
          </a:prstGeom>
          <a:solidFill>
            <a:srgbClr val="FFD243"/>
          </a:solidFill>
        </p:spPr>
        <p:txBody>
          <a:bodyPr anchor="ctr"/>
          <a:lstStyle>
            <a:lvl1pPr marL="0" indent="0" algn="ctr">
              <a:buNone/>
              <a:defRPr sz="32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altLang="ko-KR" dirty="0"/>
              <a:t>Essence of This Page</a:t>
            </a:r>
            <a:endParaRPr lang="ko-KR" altLang="en-US" dirty="0"/>
          </a:p>
        </p:txBody>
      </p:sp>
      <p:sp>
        <p:nvSpPr>
          <p:cNvPr id="9" name="텍스트 개체 틀 57"/>
          <p:cNvSpPr>
            <a:spLocks noGrp="1"/>
          </p:cNvSpPr>
          <p:nvPr>
            <p:ph type="body" sz="quarter" idx="15" hasCustomPrompt="1"/>
          </p:nvPr>
        </p:nvSpPr>
        <p:spPr>
          <a:xfrm>
            <a:off x="602516" y="1412776"/>
            <a:ext cx="10988249" cy="936024"/>
          </a:xfrm>
          <a:prstGeom prst="rect">
            <a:avLst/>
          </a:prstGeom>
          <a:noFill/>
        </p:spPr>
        <p:txBody>
          <a:bodyPr anchor="t"/>
          <a:lstStyle>
            <a:lvl1pPr marL="285750" indent="-285750" algn="l">
              <a:lnSpc>
                <a:spcPct val="200000"/>
              </a:lnSpc>
              <a:buFont typeface="Wingdings" pitchFamily="2" charset="2"/>
              <a:buChar char="§"/>
              <a:defRPr sz="1800" b="0" baseline="0">
                <a:effectLst/>
                <a:latin typeface="Segoe UI" pitchFamily="34" charset="0"/>
                <a:cs typeface="Segoe UI" pitchFamily="34" charset="0"/>
              </a:defRPr>
            </a:lvl1pPr>
            <a:lvl2pPr marL="742950" indent="-285750">
              <a:lnSpc>
                <a:spcPct val="200000"/>
              </a:lnSpc>
              <a:buFont typeface="Arial" pitchFamily="34" charset="0"/>
              <a:buChar char="•"/>
              <a:defRPr sz="1400" baseline="0">
                <a:latin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 altLang="ko-KR" dirty="0"/>
              <a:t>Story 1</a:t>
            </a:r>
          </a:p>
          <a:p>
            <a:pPr lvl="1"/>
            <a:r>
              <a:rPr lang="en-US" altLang="ko-KR" dirty="0"/>
              <a:t>Detail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Jumbotron"/>
          <p:cNvSpPr/>
          <p:nvPr userDrawn="1"/>
        </p:nvSpPr>
        <p:spPr>
          <a:xfrm>
            <a:off x="186096" y="260649"/>
            <a:ext cx="11819808" cy="6048672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39" y="3429003"/>
            <a:ext cx="31652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57"/>
          <p:cNvSpPr>
            <a:spLocks noGrp="1"/>
          </p:cNvSpPr>
          <p:nvPr>
            <p:ph type="body" sz="quarter" idx="14" hasCustomPrompt="1"/>
          </p:nvPr>
        </p:nvSpPr>
        <p:spPr>
          <a:xfrm>
            <a:off x="336000" y="518400"/>
            <a:ext cx="11520000" cy="720000"/>
          </a:xfrm>
          <a:prstGeom prst="rect">
            <a:avLst/>
          </a:prstGeom>
          <a:solidFill>
            <a:srgbClr val="FFD243"/>
          </a:solidFill>
        </p:spPr>
        <p:txBody>
          <a:bodyPr anchor="ctr"/>
          <a:lstStyle>
            <a:lvl1pPr marL="0" indent="0" algn="ctr">
              <a:buNone/>
              <a:defRPr sz="32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altLang="ko-KR" dirty="0"/>
              <a:t>Essence of This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4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3079" y="718574"/>
            <a:ext cx="11181872" cy="0"/>
          </a:xfrm>
          <a:prstGeom prst="line">
            <a:avLst/>
          </a:prstGeom>
          <a:ln w="9525">
            <a:solidFill>
              <a:srgbClr val="164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 userDrawn="1"/>
        </p:nvGrpSpPr>
        <p:grpSpPr>
          <a:xfrm>
            <a:off x="505" y="6426846"/>
            <a:ext cx="12190993" cy="432780"/>
            <a:chOff x="409" y="6426846"/>
            <a:chExt cx="9905182" cy="432780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" y="6426846"/>
              <a:ext cx="9905182" cy="432780"/>
            </a:xfrm>
            <a:prstGeom prst="rect">
              <a:avLst/>
            </a:prstGeom>
          </p:spPr>
        </p:pic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467062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07085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70908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4" t="94124" r="77982" b="954"/>
            <a:stretch/>
          </p:blipFill>
          <p:spPr bwMode="auto">
            <a:xfrm>
              <a:off x="468512" y="6515478"/>
              <a:ext cx="718864" cy="217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201" y="259201"/>
            <a:ext cx="11088565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240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pPr lvl="0"/>
            <a:r>
              <a:rPr lang="en-US" altLang="ko-KR" dirty="0"/>
              <a:t>Essence of This Page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456369" y="730803"/>
            <a:ext cx="11134395" cy="151288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ko-KR" altLang="en-US" sz="2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altLang="ko-KR" dirty="0"/>
              <a:t>Story 1</a:t>
            </a:r>
          </a:p>
          <a:p>
            <a:pPr lvl="1"/>
            <a:r>
              <a:rPr lang="en-US" altLang="ko-KR" dirty="0"/>
              <a:t>A</a:t>
            </a:r>
          </a:p>
          <a:p>
            <a:pPr lvl="0"/>
            <a:r>
              <a:rPr lang="en-US" altLang="ko-KR" dirty="0"/>
              <a:t>Story 2</a:t>
            </a:r>
          </a:p>
          <a:p>
            <a:pPr lvl="0"/>
            <a:r>
              <a:rPr lang="en-US" altLang="ko-KR" dirty="0"/>
              <a:t>Story 3</a:t>
            </a:r>
          </a:p>
        </p:txBody>
      </p:sp>
    </p:spTree>
    <p:extLst>
      <p:ext uri="{BB962C8B-B14F-4D97-AF65-F5344CB8AC3E}">
        <p14:creationId xmlns:p14="http://schemas.microsoft.com/office/powerpoint/2010/main" val="30387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0" y="6350"/>
            <a:ext cx="12192000" cy="6858000"/>
            <a:chOff x="818" y="6693"/>
            <a:chExt cx="9905182" cy="6857434"/>
          </a:xfrm>
        </p:grpSpPr>
        <p:pic>
          <p:nvPicPr>
            <p:cNvPr id="5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" y="6693"/>
              <a:ext cx="9905182" cy="685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113289" y="5157706"/>
              <a:ext cx="2521006" cy="136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1" t="81985" r="13599" b="7845"/>
            <a:stretch>
              <a:fillRect/>
            </a:stretch>
          </p:blipFill>
          <p:spPr bwMode="auto">
            <a:xfrm>
              <a:off x="8481393" y="6125542"/>
              <a:ext cx="936103" cy="32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3065" y="1787899"/>
            <a:ext cx="10363200" cy="704999"/>
          </a:xfrm>
        </p:spPr>
        <p:txBody>
          <a:bodyPr>
            <a:normAutofit/>
          </a:bodyPr>
          <a:lstStyle>
            <a:lvl1pPr>
              <a:defRPr lang="ko-KR" altLang="en-US" sz="2800" kern="1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05002" y="2986358"/>
            <a:ext cx="4676815" cy="109071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1400" kern="1200" dirty="0">
                <a:solidFill>
                  <a:srgbClr val="164194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DB29-0F5C-4170-A4A5-63B89DC8997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5144" y="1890591"/>
            <a:ext cx="619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TensorFlow</a:t>
            </a:r>
            <a:r>
              <a:rPr lang="ko-KR" altLang="en-US" sz="3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기반 개발환경 구축 </a:t>
            </a:r>
            <a:endParaRPr lang="en-US" altLang="ko-KR" sz="3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0096" y="2996953"/>
            <a:ext cx="35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dirty="0">
                <a:solidFill>
                  <a:srgbClr val="164194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Feb. 2019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21FA-F0B7-4D2E-8626-B9C7B3BBDA40}"/>
              </a:ext>
            </a:extLst>
          </p:cNvPr>
          <p:cNvSpPr/>
          <p:nvPr/>
        </p:nvSpPr>
        <p:spPr>
          <a:xfrm>
            <a:off x="2486472" y="3076658"/>
            <a:ext cx="7055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imbusSanL-Regu"/>
              </a:rPr>
              <a:t>Cheol won Choi, </a:t>
            </a:r>
            <a:r>
              <a:rPr lang="en-US" altLang="ko-KR" sz="2000" dirty="0">
                <a:latin typeface="NimbusSanL-ReguItal"/>
              </a:rPr>
              <a:t>Student Member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3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Feature Vector</a:t>
            </a:r>
            <a:r>
              <a:rPr lang="ko-KR" altLang="en-US" dirty="0"/>
              <a:t> 생성 과정</a:t>
            </a:r>
          </a:p>
        </p:txBody>
      </p:sp>
      <p:pic>
        <p:nvPicPr>
          <p:cNvPr id="3074" name="Picture 2" descr="data capture labì ëí ì´ë¯¸ì§ ê²ìê²°ê³¼">
            <a:extLst>
              <a:ext uri="{FF2B5EF4-FFF2-40B4-BE49-F238E27FC236}">
                <a16:creationId xmlns:a16="http://schemas.microsoft.com/office/drawing/2014/main" id="{A79783FF-6C9D-4B65-9F13-E80D9E1D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68" y="1378869"/>
            <a:ext cx="1713246" cy="1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7357A9-65C6-4888-ACBB-9DF4A0E936E1}"/>
              </a:ext>
            </a:extLst>
          </p:cNvPr>
          <p:cNvSpPr txBox="1"/>
          <p:nvPr/>
        </p:nvSpPr>
        <p:spPr>
          <a:xfrm>
            <a:off x="1116532" y="1958465"/>
            <a:ext cx="11839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Data A</a:t>
            </a:r>
            <a:endParaRPr lang="ko-KR" altLang="en-US" sz="25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948AAE-96DB-4285-8150-18D29F69EC19}"/>
              </a:ext>
            </a:extLst>
          </p:cNvPr>
          <p:cNvCxnSpPr>
            <a:cxnSpLocks/>
          </p:cNvCxnSpPr>
          <p:nvPr/>
        </p:nvCxnSpPr>
        <p:spPr>
          <a:xfrm>
            <a:off x="2454443" y="2223764"/>
            <a:ext cx="683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126D71-3B2F-4738-AE63-97C31B8AB926}"/>
              </a:ext>
            </a:extLst>
          </p:cNvPr>
          <p:cNvSpPr txBox="1"/>
          <p:nvPr/>
        </p:nvSpPr>
        <p:spPr>
          <a:xfrm>
            <a:off x="7814126" y="1958465"/>
            <a:ext cx="357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A.sdcl</a:t>
            </a:r>
            <a:r>
              <a:rPr lang="en-US" altLang="ko-KR" sz="2500" dirty="0"/>
              <a:t>, A.csv </a:t>
            </a:r>
            <a:r>
              <a:rPr lang="ko-KR" altLang="en-US" sz="2500" dirty="0"/>
              <a:t>파일 생성</a:t>
            </a:r>
            <a:endParaRPr lang="en-US" altLang="ko-KR" sz="2500" dirty="0"/>
          </a:p>
          <a:p>
            <a:r>
              <a:rPr lang="en-US" altLang="ko-KR" sz="1500" dirty="0"/>
              <a:t>(json</a:t>
            </a:r>
            <a:r>
              <a:rPr lang="ko-KR" altLang="en-US" sz="1500" dirty="0"/>
              <a:t>형태</a:t>
            </a:r>
            <a:r>
              <a:rPr lang="en-US" altLang="ko-KR" sz="1500" dirty="0"/>
              <a:t>)  (excel</a:t>
            </a:r>
            <a:r>
              <a:rPr lang="ko-KR" altLang="en-US" sz="1500" dirty="0"/>
              <a:t>파일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1C4622-EC38-4894-B6DC-194B29BEB5CD}"/>
              </a:ext>
            </a:extLst>
          </p:cNvPr>
          <p:cNvCxnSpPr>
            <a:cxnSpLocks/>
          </p:cNvCxnSpPr>
          <p:nvPr/>
        </p:nvCxnSpPr>
        <p:spPr>
          <a:xfrm>
            <a:off x="5184832" y="2223764"/>
            <a:ext cx="2457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07090D-4FFD-4528-8C16-D7BB2C9DB02F}"/>
              </a:ext>
            </a:extLst>
          </p:cNvPr>
          <p:cNvSpPr txBox="1"/>
          <p:nvPr/>
        </p:nvSpPr>
        <p:spPr>
          <a:xfrm>
            <a:off x="5435082" y="1758410"/>
            <a:ext cx="220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Labeling </a:t>
            </a:r>
            <a:r>
              <a:rPr lang="ko-KR" altLang="en-US" sz="2000" dirty="0"/>
              <a:t>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8930C-E50D-4426-BF82-A48A52FFB76A}"/>
              </a:ext>
            </a:extLst>
          </p:cNvPr>
          <p:cNvSpPr txBox="1"/>
          <p:nvPr/>
        </p:nvSpPr>
        <p:spPr>
          <a:xfrm>
            <a:off x="1116532" y="3806466"/>
            <a:ext cx="207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A.sdcl</a:t>
            </a:r>
            <a:r>
              <a:rPr lang="en-US" altLang="ko-KR" sz="2500" dirty="0"/>
              <a:t>, A.csv</a:t>
            </a:r>
            <a:endParaRPr lang="ko-KR" altLang="en-US" sz="25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1981D0-1E6F-4684-AAB0-670065247917}"/>
              </a:ext>
            </a:extLst>
          </p:cNvPr>
          <p:cNvCxnSpPr>
            <a:cxnSpLocks/>
          </p:cNvCxnSpPr>
          <p:nvPr/>
        </p:nvCxnSpPr>
        <p:spPr>
          <a:xfrm>
            <a:off x="3397718" y="4060586"/>
            <a:ext cx="306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A87E18-38AD-4C67-8599-1425BA98877F}"/>
              </a:ext>
            </a:extLst>
          </p:cNvPr>
          <p:cNvSpPr txBox="1"/>
          <p:nvPr/>
        </p:nvSpPr>
        <p:spPr>
          <a:xfrm>
            <a:off x="4081113" y="3535048"/>
            <a:ext cx="229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Python(Step1.py)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7C18C-CBFE-485A-89F0-EBC1E623CA5E}"/>
              </a:ext>
            </a:extLst>
          </p:cNvPr>
          <p:cNvSpPr txBox="1"/>
          <p:nvPr/>
        </p:nvSpPr>
        <p:spPr>
          <a:xfrm>
            <a:off x="7039340" y="3806466"/>
            <a:ext cx="1103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B.csv</a:t>
            </a:r>
            <a:endParaRPr lang="ko-KR" alt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4E6F6-A80F-486B-AFEE-7A56BEA8CB1D}"/>
              </a:ext>
            </a:extLst>
          </p:cNvPr>
          <p:cNvSpPr txBox="1"/>
          <p:nvPr/>
        </p:nvSpPr>
        <p:spPr>
          <a:xfrm>
            <a:off x="370574" y="1958465"/>
            <a:ext cx="11839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</a:t>
            </a:r>
            <a:endParaRPr lang="ko-KR" altLang="en-US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D7266-9ADE-47E3-B3BE-1B52F18385A7}"/>
              </a:ext>
            </a:extLst>
          </p:cNvPr>
          <p:cNvSpPr txBox="1"/>
          <p:nvPr/>
        </p:nvSpPr>
        <p:spPr>
          <a:xfrm>
            <a:off x="370574" y="3768466"/>
            <a:ext cx="478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</a:t>
            </a:r>
            <a:endParaRPr lang="ko-KR" altLang="en-US" sz="2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35C876-99D2-4AFD-B801-95E678AB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67" y="4378091"/>
            <a:ext cx="6492340" cy="18954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9839FB-3367-4118-AF47-EE8911C3B532}"/>
              </a:ext>
            </a:extLst>
          </p:cNvPr>
          <p:cNvSpPr txBox="1"/>
          <p:nvPr/>
        </p:nvSpPr>
        <p:spPr>
          <a:xfrm>
            <a:off x="770820" y="4774284"/>
            <a:ext cx="305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=&gt; Labeling</a:t>
            </a:r>
            <a:r>
              <a:rPr lang="ko-KR" altLang="en-US" sz="2000" dirty="0">
                <a:solidFill>
                  <a:srgbClr val="FF0000"/>
                </a:solidFill>
              </a:rPr>
              <a:t>된 </a:t>
            </a:r>
            <a:r>
              <a:rPr lang="en-US" altLang="ko-KR" sz="2000" dirty="0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들의 값을 가져온다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DB949C-F340-4084-B5B5-AFCF0EAB3AC9}"/>
              </a:ext>
            </a:extLst>
          </p:cNvPr>
          <p:cNvSpPr/>
          <p:nvPr/>
        </p:nvSpPr>
        <p:spPr bwMode="auto">
          <a:xfrm>
            <a:off x="370574" y="977774"/>
            <a:ext cx="11121192" cy="229992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99FF4-EAD4-45AE-A9B3-9E280E3D5F76}"/>
              </a:ext>
            </a:extLst>
          </p:cNvPr>
          <p:cNvSpPr/>
          <p:nvPr/>
        </p:nvSpPr>
        <p:spPr bwMode="auto">
          <a:xfrm>
            <a:off x="9226550" y="4378091"/>
            <a:ext cx="1938757" cy="189547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37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B410B7A9-654B-4E8D-A6E7-01A56E047640}"/>
              </a:ext>
            </a:extLst>
          </p:cNvPr>
          <p:cNvSpPr txBox="1">
            <a:spLocks/>
          </p:cNvSpPr>
          <p:nvPr/>
        </p:nvSpPr>
        <p:spPr>
          <a:xfrm>
            <a:off x="401597" y="257595"/>
            <a:ext cx="11088565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Feature Vector</a:t>
            </a:r>
            <a:r>
              <a:rPr lang="ko-KR" altLang="en-US" dirty="0"/>
              <a:t> 생성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C4E1E-85B9-4BD6-BB40-3B7CE1DC55D9}"/>
              </a:ext>
            </a:extLst>
          </p:cNvPr>
          <p:cNvSpPr txBox="1"/>
          <p:nvPr/>
        </p:nvSpPr>
        <p:spPr>
          <a:xfrm>
            <a:off x="370574" y="1057245"/>
            <a:ext cx="478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11C60-7B0A-48AE-B589-663031454514}"/>
              </a:ext>
            </a:extLst>
          </p:cNvPr>
          <p:cNvSpPr txBox="1"/>
          <p:nvPr/>
        </p:nvSpPr>
        <p:spPr>
          <a:xfrm>
            <a:off x="1918639" y="1057245"/>
            <a:ext cx="997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B.csv</a:t>
            </a:r>
            <a:endParaRPr lang="ko-KR" altLang="en-US" sz="25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4DB5C-3B03-4F50-B9D6-257B24FAC1DB}"/>
              </a:ext>
            </a:extLst>
          </p:cNvPr>
          <p:cNvCxnSpPr>
            <a:cxnSpLocks/>
          </p:cNvCxnSpPr>
          <p:nvPr/>
        </p:nvCxnSpPr>
        <p:spPr>
          <a:xfrm>
            <a:off x="3051211" y="1322098"/>
            <a:ext cx="4504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986CE-63F8-4F45-948E-A4B844B33B2B}"/>
              </a:ext>
            </a:extLst>
          </p:cNvPr>
          <p:cNvSpPr txBox="1"/>
          <p:nvPr/>
        </p:nvSpPr>
        <p:spPr>
          <a:xfrm>
            <a:off x="4044207" y="866623"/>
            <a:ext cx="229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Python(Step2.py)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5EA50-4A81-4F2C-A997-C5799A0B0670}"/>
              </a:ext>
            </a:extLst>
          </p:cNvPr>
          <p:cNvSpPr txBox="1"/>
          <p:nvPr/>
        </p:nvSpPr>
        <p:spPr>
          <a:xfrm>
            <a:off x="8207819" y="1018773"/>
            <a:ext cx="997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C.csv</a:t>
            </a:r>
            <a:endParaRPr lang="ko-KR" altLang="en-US" sz="25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AE404D-6DE8-4392-B3C7-34F26722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4" y="1672315"/>
            <a:ext cx="4987893" cy="20446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BE27E2-E139-4B00-9E2D-384FCBABF53A}"/>
              </a:ext>
            </a:extLst>
          </p:cNvPr>
          <p:cNvSpPr txBox="1"/>
          <p:nvPr/>
        </p:nvSpPr>
        <p:spPr>
          <a:xfrm>
            <a:off x="1774159" y="4637394"/>
            <a:ext cx="69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1. B.csv</a:t>
            </a:r>
            <a:r>
              <a:rPr lang="ko-KR" altLang="en-US" sz="2000" dirty="0">
                <a:solidFill>
                  <a:srgbClr val="FF0000"/>
                </a:solidFill>
              </a:rPr>
              <a:t>에서 </a:t>
            </a:r>
            <a:r>
              <a:rPr lang="en-US" altLang="ko-KR" sz="2000" dirty="0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들을 </a:t>
            </a:r>
            <a:r>
              <a:rPr lang="en-US" altLang="ko-KR" sz="2000" dirty="0">
                <a:solidFill>
                  <a:srgbClr val="FF0000"/>
                </a:solidFill>
              </a:rPr>
              <a:t>100</a:t>
            </a:r>
            <a:r>
              <a:rPr lang="ko-KR" altLang="en-US" sz="2000" dirty="0">
                <a:solidFill>
                  <a:srgbClr val="FF0000"/>
                </a:solidFill>
              </a:rPr>
              <a:t>개씩 묶는다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2. </a:t>
            </a:r>
            <a:r>
              <a:rPr lang="ko-KR" altLang="en-US" sz="2000" dirty="0">
                <a:solidFill>
                  <a:srgbClr val="FF0000"/>
                </a:solidFill>
              </a:rPr>
              <a:t>묶인 </a:t>
            </a:r>
            <a:r>
              <a:rPr lang="en-US" altLang="ko-KR" sz="2000" dirty="0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들 中 정규분포 기준</a:t>
            </a:r>
            <a:r>
              <a:rPr lang="en-US" altLang="ko-KR" sz="2000" dirty="0" err="1">
                <a:solidFill>
                  <a:srgbClr val="FF0000"/>
                </a:solidFill>
              </a:rPr>
              <a:t>GyroX</a:t>
            </a:r>
            <a:r>
              <a:rPr lang="en-US" altLang="ko-KR" sz="2000" dirty="0">
                <a:solidFill>
                  <a:srgbClr val="FF0000"/>
                </a:solidFill>
              </a:rPr>
              <a:t>(25%,75%),</a:t>
            </a:r>
            <a:r>
              <a:rPr lang="en-US" altLang="ko-KR" sz="2000" dirty="0" err="1">
                <a:solidFill>
                  <a:srgbClr val="FF0000"/>
                </a:solidFill>
              </a:rPr>
              <a:t>GyroY</a:t>
            </a:r>
            <a:r>
              <a:rPr lang="en-US" altLang="ko-KR" sz="2000" dirty="0">
                <a:solidFill>
                  <a:srgbClr val="FF0000"/>
                </a:solidFill>
              </a:rPr>
              <a:t>(25%),</a:t>
            </a:r>
            <a:r>
              <a:rPr lang="en-US" altLang="ko-KR" sz="2000" dirty="0" err="1">
                <a:solidFill>
                  <a:srgbClr val="FF0000"/>
                </a:solidFill>
              </a:rPr>
              <a:t>GyroZ</a:t>
            </a:r>
            <a:r>
              <a:rPr lang="en-US" altLang="ko-KR" sz="2000" dirty="0">
                <a:solidFill>
                  <a:srgbClr val="FF0000"/>
                </a:solidFill>
              </a:rPr>
              <a:t>(25%,50%,75%)</a:t>
            </a:r>
            <a:r>
              <a:rPr lang="ko-KR" altLang="en-US" sz="2000" dirty="0">
                <a:solidFill>
                  <a:srgbClr val="FF0000"/>
                </a:solidFill>
              </a:rPr>
              <a:t>의 값과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각 행이 의미하는 값</a:t>
            </a:r>
            <a:r>
              <a:rPr lang="en-US" altLang="ko-KR" sz="2000" dirty="0">
                <a:solidFill>
                  <a:srgbClr val="FF0000"/>
                </a:solidFill>
              </a:rPr>
              <a:t>(Label1~4)</a:t>
            </a:r>
            <a:r>
              <a:rPr lang="ko-KR" altLang="en-US" sz="2000" dirty="0">
                <a:solidFill>
                  <a:srgbClr val="FF0000"/>
                </a:solidFill>
              </a:rPr>
              <a:t>를 가져온다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EB458-4A71-47CA-B57E-718266DBA02B}"/>
              </a:ext>
            </a:extLst>
          </p:cNvPr>
          <p:cNvSpPr txBox="1"/>
          <p:nvPr/>
        </p:nvSpPr>
        <p:spPr>
          <a:xfrm>
            <a:off x="683691" y="4935575"/>
            <a:ext cx="692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=&gt;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34B9873-ED29-4FE3-9B31-5AEC81A7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31" y="1672315"/>
            <a:ext cx="5453464" cy="20446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C19370F-E7F8-4245-82F8-37E9BCC05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210" y="3893442"/>
            <a:ext cx="2688099" cy="241725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83AD635F-318B-4398-8061-3EE4A98CAC6D}"/>
              </a:ext>
            </a:extLst>
          </p:cNvPr>
          <p:cNvSpPr/>
          <p:nvPr/>
        </p:nvSpPr>
        <p:spPr>
          <a:xfrm>
            <a:off x="9429750" y="6048375"/>
            <a:ext cx="571500" cy="3429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38B43D-C41A-4C3E-B936-F7424927149C}"/>
              </a:ext>
            </a:extLst>
          </p:cNvPr>
          <p:cNvSpPr/>
          <p:nvPr/>
        </p:nvSpPr>
        <p:spPr>
          <a:xfrm>
            <a:off x="10325100" y="6057900"/>
            <a:ext cx="571500" cy="3429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6B6EA8-D0BE-412E-AB89-A743E78C76DB}"/>
              </a:ext>
            </a:extLst>
          </p:cNvPr>
          <p:cNvSpPr/>
          <p:nvPr/>
        </p:nvSpPr>
        <p:spPr bwMode="auto">
          <a:xfrm>
            <a:off x="9715500" y="1672315"/>
            <a:ext cx="1979195" cy="2044639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830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BAC09BD9-4170-4FDE-925D-EAA6BD8555A1}"/>
              </a:ext>
            </a:extLst>
          </p:cNvPr>
          <p:cNvSpPr txBox="1">
            <a:spLocks/>
          </p:cNvSpPr>
          <p:nvPr/>
        </p:nvSpPr>
        <p:spPr>
          <a:xfrm>
            <a:off x="401597" y="257595"/>
            <a:ext cx="11088565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학습모델 </a:t>
            </a:r>
            <a:r>
              <a:rPr lang="en-US" altLang="ko-KR" dirty="0"/>
              <a:t>Train / Test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925C1-21B9-462A-8500-14E89CF28B92}"/>
              </a:ext>
            </a:extLst>
          </p:cNvPr>
          <p:cNvSpPr txBox="1"/>
          <p:nvPr/>
        </p:nvSpPr>
        <p:spPr>
          <a:xfrm>
            <a:off x="1918639" y="1352520"/>
            <a:ext cx="997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C.csv</a:t>
            </a:r>
            <a:endParaRPr lang="ko-KR" altLang="en-US" sz="2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D7C481-BCA1-49C9-A26A-60F9541639C7}"/>
              </a:ext>
            </a:extLst>
          </p:cNvPr>
          <p:cNvCxnSpPr>
            <a:cxnSpLocks/>
          </p:cNvCxnSpPr>
          <p:nvPr/>
        </p:nvCxnSpPr>
        <p:spPr>
          <a:xfrm>
            <a:off x="3051211" y="1617373"/>
            <a:ext cx="4504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710D7A-0E28-42E5-99FE-4FC390D0C492}"/>
              </a:ext>
            </a:extLst>
          </p:cNvPr>
          <p:cNvSpPr txBox="1"/>
          <p:nvPr/>
        </p:nvSpPr>
        <p:spPr>
          <a:xfrm>
            <a:off x="4044207" y="1161898"/>
            <a:ext cx="229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Python(Step3.py)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AA1F9-DDFE-4251-B46E-A72EE036A45D}"/>
              </a:ext>
            </a:extLst>
          </p:cNvPr>
          <p:cNvSpPr txBox="1"/>
          <p:nvPr/>
        </p:nvSpPr>
        <p:spPr>
          <a:xfrm>
            <a:off x="7786827" y="1361953"/>
            <a:ext cx="1338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Output</a:t>
            </a:r>
            <a:endParaRPr lang="ko-KR" altLang="en-US" sz="25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585311-5B09-43CE-8E59-53520E8484C2}"/>
              </a:ext>
            </a:extLst>
          </p:cNvPr>
          <p:cNvSpPr/>
          <p:nvPr/>
        </p:nvSpPr>
        <p:spPr>
          <a:xfrm>
            <a:off x="4148270" y="3369189"/>
            <a:ext cx="369660" cy="4096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3D32A5E-0781-4955-BE21-62ABAAAA5712}"/>
              </a:ext>
            </a:extLst>
          </p:cNvPr>
          <p:cNvSpPr/>
          <p:nvPr/>
        </p:nvSpPr>
        <p:spPr>
          <a:xfrm>
            <a:off x="4139733" y="2897338"/>
            <a:ext cx="369660" cy="4096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1DEE5E-A9F1-4943-999D-70C6B4366A88}"/>
              </a:ext>
            </a:extLst>
          </p:cNvPr>
          <p:cNvSpPr/>
          <p:nvPr/>
        </p:nvSpPr>
        <p:spPr>
          <a:xfrm>
            <a:off x="4139734" y="3836480"/>
            <a:ext cx="369660" cy="4096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21DBAD-6C75-468A-A298-FA900F22AE0F}"/>
              </a:ext>
            </a:extLst>
          </p:cNvPr>
          <p:cNvSpPr/>
          <p:nvPr/>
        </p:nvSpPr>
        <p:spPr>
          <a:xfrm>
            <a:off x="4139735" y="4307630"/>
            <a:ext cx="369660" cy="4096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80F9C5-EDD6-44A5-93C3-F5157993C16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452714" y="2345527"/>
            <a:ext cx="687019" cy="75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D20BEF-016D-4C8F-A91A-0DE4B318A87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32044" y="2963515"/>
            <a:ext cx="716226" cy="61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5FAEB8-EB6E-4FEF-A8F5-4D4D1CE4DD6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432044" y="3492924"/>
            <a:ext cx="707690" cy="54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373F09-8D2D-40D8-BF62-AFF901CFEAD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29306" y="4107501"/>
            <a:ext cx="710429" cy="4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63ACC2-0716-4BA3-8867-670B9E71500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509393" y="3102182"/>
            <a:ext cx="1134298" cy="6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D7EFF6-3BD3-4B95-8F4A-65D30FDE5A83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517929" y="3574032"/>
            <a:ext cx="1125761" cy="19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0B6E85-7332-45EB-A823-6921C5D2F6F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509394" y="3765501"/>
            <a:ext cx="1134296" cy="2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E49C58-3F30-443F-9781-931368B86AA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509394" y="3765501"/>
            <a:ext cx="1134296" cy="7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C0212F-D204-44A6-8B57-330C31BD4E76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52714" y="2345527"/>
            <a:ext cx="695556" cy="12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A28108D-4948-4EB6-AB23-D1451F08EDA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437839" y="2314575"/>
            <a:ext cx="701895" cy="17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46947E-3F56-477F-B1D2-160BE4B4FCC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37839" y="2314575"/>
            <a:ext cx="701896" cy="219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2EB7D7-E608-44F3-842A-972DD489C72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432044" y="2963515"/>
            <a:ext cx="707689" cy="1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F9838A6-0874-4E19-B082-414D94DA6C5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432044" y="2963515"/>
            <a:ext cx="707690" cy="10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230DB62-4785-4A56-BD2B-64D8C8A96DD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32044" y="2963515"/>
            <a:ext cx="707691" cy="154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BA7D85-7591-41E9-91ED-8463F619B53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432044" y="3102182"/>
            <a:ext cx="707689" cy="39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6A3A6B8-A76F-4E90-B106-23EF37A8606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32044" y="3492924"/>
            <a:ext cx="716226" cy="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A1EC0A-D907-4F3E-AD8A-91EC09C0F66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32044" y="3492924"/>
            <a:ext cx="707691" cy="1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4ADF41-F6A1-4DAE-9A0E-569D83E2006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432044" y="3102182"/>
            <a:ext cx="707689" cy="9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CF7FFFE-B5D5-4D36-854C-C5E47CA2B38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32044" y="3574033"/>
            <a:ext cx="716226" cy="5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AF0A98-0370-4E3E-ADFE-ECAB1658B42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453048" y="4041324"/>
            <a:ext cx="686686" cy="6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195703-AF40-48C6-B0E5-B3EFED63D88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437841" y="4512474"/>
            <a:ext cx="701894" cy="15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1C358C-8828-454F-9973-3304846AD9E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452714" y="4041324"/>
            <a:ext cx="687020" cy="60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CB1E27-9582-4549-AB3B-ED96738CD9B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34782" y="3574033"/>
            <a:ext cx="713488" cy="10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46BB890-0AC3-48CA-B3AB-17C2C59A8CA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440579" y="3102182"/>
            <a:ext cx="699154" cy="154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E1A7FD-6F4B-43FF-8C90-AB8C2B2E5C3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437839" y="3102182"/>
            <a:ext cx="701894" cy="211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BBB020-490F-41F6-A379-31978884A34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37840" y="3574033"/>
            <a:ext cx="710430" cy="164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4504419-0B42-4B4E-A160-492FC970B53B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437840" y="4041324"/>
            <a:ext cx="701894" cy="117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ABE2AEA-7D00-4CFC-89B2-36A4750F103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437841" y="4512474"/>
            <a:ext cx="701894" cy="70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BE6A27-2562-4843-A2DC-9D2CFD0DE94E}"/>
              </a:ext>
            </a:extLst>
          </p:cNvPr>
          <p:cNvCxnSpPr>
            <a:cxnSpLocks/>
            <a:stCxn id="113" idx="3"/>
            <a:endCxn id="111" idx="1"/>
          </p:cNvCxnSpPr>
          <p:nvPr/>
        </p:nvCxnSpPr>
        <p:spPr>
          <a:xfrm flipV="1">
            <a:off x="6269186" y="3763898"/>
            <a:ext cx="471596" cy="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8DAE291-EDE7-4990-A1E2-13BB87804193}"/>
              </a:ext>
            </a:extLst>
          </p:cNvPr>
          <p:cNvCxnSpPr>
            <a:cxnSpLocks/>
            <a:stCxn id="111" idx="3"/>
            <a:endCxn id="117" idx="1"/>
          </p:cNvCxnSpPr>
          <p:nvPr/>
        </p:nvCxnSpPr>
        <p:spPr>
          <a:xfrm>
            <a:off x="7389308" y="3763898"/>
            <a:ext cx="57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B59EB-3FC4-4F05-B651-EEAFEB914F68}"/>
              </a:ext>
            </a:extLst>
          </p:cNvPr>
          <p:cNvSpPr txBox="1"/>
          <p:nvPr/>
        </p:nvSpPr>
        <p:spPr>
          <a:xfrm>
            <a:off x="897644" y="3505869"/>
            <a:ext cx="997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C.csv</a:t>
            </a:r>
            <a:endParaRPr lang="ko-KR" altLang="en-US" sz="25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84C9AAA-73B8-4234-B03C-2AE018B2E77B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895462" y="2283904"/>
            <a:ext cx="889603" cy="146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C62239E-D0C0-4BBB-AF39-CE2003D034B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895462" y="2963515"/>
            <a:ext cx="893872" cy="7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3FCE5A7-7C19-4235-B120-8066AEF16840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895462" y="3505869"/>
            <a:ext cx="923077" cy="2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AF444C-1C55-4F4B-86A7-1608FF51974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895462" y="3744396"/>
            <a:ext cx="923077" cy="35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0764C3B-6F25-460D-8124-28D5C65FA12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895462" y="3744396"/>
            <a:ext cx="923077" cy="94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FA9DEA5-246D-4F48-B659-36F98D7FC34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895462" y="3744396"/>
            <a:ext cx="923077" cy="150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139C98E-D111-4B3C-A011-0E2C57C0A6B3}"/>
              </a:ext>
            </a:extLst>
          </p:cNvPr>
          <p:cNvSpPr txBox="1"/>
          <p:nvPr/>
        </p:nvSpPr>
        <p:spPr>
          <a:xfrm>
            <a:off x="6696019" y="4617773"/>
            <a:ext cx="3486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Train</a:t>
            </a:r>
            <a:r>
              <a:rPr lang="en-US" altLang="ko-KR" dirty="0"/>
              <a:t> : TrainingFullSetInput6.csv (244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Test</a:t>
            </a:r>
            <a:r>
              <a:rPr lang="en-US" altLang="ko-KR" dirty="0"/>
              <a:t> : TestInpput6_1~5.csv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</a:t>
            </a:r>
            <a:r>
              <a:rPr lang="en-US" altLang="ko-KR" dirty="0"/>
              <a:t> 128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r>
              <a:rPr lang="en-US" altLang="ko-KR" dirty="0"/>
              <a:t> =&gt; </a:t>
            </a:r>
            <a:r>
              <a:rPr lang="ko-KR" altLang="en-US" dirty="0"/>
              <a:t>총 </a:t>
            </a:r>
            <a:r>
              <a:rPr lang="en-US" altLang="ko-KR" dirty="0"/>
              <a:t>: 640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7282CC-2F12-4A3D-91B2-E05CC0C7410E}"/>
              </a:ext>
            </a:extLst>
          </p:cNvPr>
          <p:cNvSpPr/>
          <p:nvPr/>
        </p:nvSpPr>
        <p:spPr bwMode="auto">
          <a:xfrm>
            <a:off x="2818539" y="1884939"/>
            <a:ext cx="613505" cy="37191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4DE112E-C318-4A63-BCFC-656A13D33925}"/>
              </a:ext>
            </a:extLst>
          </p:cNvPr>
          <p:cNvSpPr/>
          <p:nvPr/>
        </p:nvSpPr>
        <p:spPr bwMode="auto">
          <a:xfrm>
            <a:off x="6740782" y="2983929"/>
            <a:ext cx="648526" cy="1559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338812-4B8E-4F0F-BDF4-C5C6956E916C}"/>
              </a:ext>
            </a:extLst>
          </p:cNvPr>
          <p:cNvSpPr/>
          <p:nvPr/>
        </p:nvSpPr>
        <p:spPr bwMode="auto">
          <a:xfrm>
            <a:off x="5620660" y="2988990"/>
            <a:ext cx="648526" cy="1559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FC8A3F3-F3E6-40B8-BE40-AAC9427B392C}"/>
              </a:ext>
            </a:extLst>
          </p:cNvPr>
          <p:cNvSpPr/>
          <p:nvPr/>
        </p:nvSpPr>
        <p:spPr bwMode="auto">
          <a:xfrm>
            <a:off x="7967650" y="2983929"/>
            <a:ext cx="648526" cy="1559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A332EB5-B935-446B-B1FF-A7816A030478}"/>
              </a:ext>
            </a:extLst>
          </p:cNvPr>
          <p:cNvSpPr txBox="1"/>
          <p:nvPr/>
        </p:nvSpPr>
        <p:spPr>
          <a:xfrm>
            <a:off x="7773855" y="2487766"/>
            <a:ext cx="103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Output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51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F0BFF97-5A59-4984-8E99-EC1D43E579A8}"/>
              </a:ext>
            </a:extLst>
          </p:cNvPr>
          <p:cNvSpPr txBox="1">
            <a:spLocks/>
          </p:cNvSpPr>
          <p:nvPr/>
        </p:nvSpPr>
        <p:spPr>
          <a:xfrm>
            <a:off x="401597" y="257595"/>
            <a:ext cx="11088565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학습모델 </a:t>
            </a:r>
            <a:r>
              <a:rPr lang="en-US" altLang="ko-KR" dirty="0"/>
              <a:t>Train / Test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B6178-3633-417F-B5A1-E0843A12B58D}"/>
              </a:ext>
            </a:extLst>
          </p:cNvPr>
          <p:cNvSpPr txBox="1"/>
          <p:nvPr/>
        </p:nvSpPr>
        <p:spPr>
          <a:xfrm>
            <a:off x="1392992" y="1301939"/>
            <a:ext cx="30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학습모델을 </a:t>
            </a:r>
            <a:r>
              <a:rPr lang="en-US" altLang="ko-KR" dirty="0">
                <a:solidFill>
                  <a:srgbClr val="FF0000"/>
                </a:solidFill>
              </a:rPr>
              <a:t>Train</a:t>
            </a:r>
            <a:r>
              <a:rPr lang="ko-KR" altLang="en-US" dirty="0">
                <a:solidFill>
                  <a:srgbClr val="FF0000"/>
                </a:solidFill>
              </a:rPr>
              <a:t>한 결과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E913D-D7E4-4387-B5E4-C78E15E205D7}"/>
              </a:ext>
            </a:extLst>
          </p:cNvPr>
          <p:cNvSpPr txBox="1"/>
          <p:nvPr/>
        </p:nvSpPr>
        <p:spPr>
          <a:xfrm>
            <a:off x="3650391" y="4103990"/>
            <a:ext cx="436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&lt;Test</a:t>
            </a:r>
            <a:r>
              <a:rPr lang="ko-KR" altLang="en-US" dirty="0">
                <a:solidFill>
                  <a:srgbClr val="FF0000"/>
                </a:solidFill>
              </a:rPr>
              <a:t> 결과에 대한 </a:t>
            </a:r>
            <a:r>
              <a:rPr lang="en-US" altLang="ko-KR" dirty="0">
                <a:solidFill>
                  <a:srgbClr val="FF0000"/>
                </a:solidFill>
              </a:rPr>
              <a:t>Confusion Matrix&gt;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340423-E498-4FA4-8B08-97281B06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22" y="1941655"/>
            <a:ext cx="2552700" cy="1743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CE58FD-1CF6-418B-9514-294F3D31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42" y="4590355"/>
            <a:ext cx="1600200" cy="1219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7CBBF8-768C-4B0F-85C7-2F8D59E58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396" y="4676080"/>
            <a:ext cx="1590675" cy="1133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530709-AA8E-4BB4-98BE-9D3D10400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178" y="4704655"/>
            <a:ext cx="1600200" cy="1104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191525-AFEF-4ECE-B219-AE6279BC7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740" y="4684203"/>
            <a:ext cx="1600200" cy="1123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B89481-5785-4C95-93B6-DFDE29675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196" y="4684203"/>
            <a:ext cx="1600200" cy="11239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0284D-2155-4C4E-811A-BAA2C0316A02}"/>
              </a:ext>
            </a:extLst>
          </p:cNvPr>
          <p:cNvSpPr/>
          <p:nvPr/>
        </p:nvSpPr>
        <p:spPr>
          <a:xfrm>
            <a:off x="1557196" y="4834550"/>
            <a:ext cx="1342837" cy="24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50" dirty="0">
                <a:solidFill>
                  <a:schemeClr val="tx1"/>
                </a:solidFill>
              </a:rPr>
              <a:t>0  1  2  3  0]</a:t>
            </a:r>
            <a:endParaRPr lang="ko-KR" altLang="en-US" sz="14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861AEB-D6A8-4A69-82AA-B7CD704F9760}"/>
              </a:ext>
            </a:extLst>
          </p:cNvPr>
          <p:cNvSpPr/>
          <p:nvPr/>
        </p:nvSpPr>
        <p:spPr>
          <a:xfrm>
            <a:off x="3345473" y="4834549"/>
            <a:ext cx="1342837" cy="24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50" dirty="0">
                <a:solidFill>
                  <a:schemeClr val="tx1"/>
                </a:solidFill>
              </a:rPr>
              <a:t>0  1  2  3  0]</a:t>
            </a:r>
            <a:endParaRPr lang="ko-KR" altLang="en-US" sz="14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18F66-EECE-4810-BA08-CB461AD7BBD8}"/>
              </a:ext>
            </a:extLst>
          </p:cNvPr>
          <p:cNvSpPr/>
          <p:nvPr/>
        </p:nvSpPr>
        <p:spPr>
          <a:xfrm>
            <a:off x="5276619" y="4834549"/>
            <a:ext cx="1342837" cy="24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50" dirty="0">
                <a:solidFill>
                  <a:schemeClr val="tx1"/>
                </a:solidFill>
              </a:rPr>
              <a:t>0  1  2  3  0]</a:t>
            </a:r>
            <a:endParaRPr lang="ko-KR" altLang="en-US" sz="145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25A73-045C-4D32-A534-4B2D625580BD}"/>
              </a:ext>
            </a:extLst>
          </p:cNvPr>
          <p:cNvSpPr/>
          <p:nvPr/>
        </p:nvSpPr>
        <p:spPr>
          <a:xfrm>
            <a:off x="7082318" y="4834549"/>
            <a:ext cx="1342837" cy="24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50" dirty="0">
                <a:solidFill>
                  <a:schemeClr val="tx1"/>
                </a:solidFill>
              </a:rPr>
              <a:t>0  1  2  3  0]</a:t>
            </a:r>
            <a:endParaRPr lang="ko-KR" altLang="en-US" sz="14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6708F4-ABBD-4EA1-BD54-0D6F9100646C}"/>
              </a:ext>
            </a:extLst>
          </p:cNvPr>
          <p:cNvSpPr/>
          <p:nvPr/>
        </p:nvSpPr>
        <p:spPr>
          <a:xfrm>
            <a:off x="8882686" y="4816443"/>
            <a:ext cx="1342837" cy="24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50" dirty="0">
                <a:solidFill>
                  <a:schemeClr val="tx1"/>
                </a:solidFill>
              </a:rPr>
              <a:t>0  1  2  3  0]</a:t>
            </a:r>
            <a:endParaRPr lang="ko-KR" altLang="en-US" sz="145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C715F-2DF1-4568-A54C-D3BDF097E53A}"/>
              </a:ext>
            </a:extLst>
          </p:cNvPr>
          <p:cNvSpPr txBox="1"/>
          <p:nvPr/>
        </p:nvSpPr>
        <p:spPr>
          <a:xfrm>
            <a:off x="6796273" y="1417003"/>
            <a:ext cx="325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&lt;Test</a:t>
            </a:r>
            <a:r>
              <a:rPr lang="ko-KR" altLang="en-US" dirty="0">
                <a:solidFill>
                  <a:srgbClr val="FF0000"/>
                </a:solidFill>
              </a:rPr>
              <a:t> 결과 </a:t>
            </a:r>
            <a:r>
              <a:rPr lang="en-US" altLang="ko-KR" dirty="0">
                <a:solidFill>
                  <a:srgbClr val="FF0000"/>
                </a:solidFill>
              </a:rPr>
              <a:t>(5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en-US" altLang="ko-KR" dirty="0">
                <a:solidFill>
                  <a:srgbClr val="FF0000"/>
                </a:solidFill>
              </a:rPr>
              <a:t>csv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  <a:r>
              <a:rPr lang="en-US" altLang="ko-KR" dirty="0">
                <a:solidFill>
                  <a:srgbClr val="FF0000"/>
                </a:solidFill>
              </a:rPr>
              <a:t>)&gt;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540FC-2822-40E7-AF0E-A45468DC6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745" y="1767632"/>
            <a:ext cx="3695700" cy="210502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ADFA9E-C4BA-481C-91D8-26985F9D2E8B}"/>
              </a:ext>
            </a:extLst>
          </p:cNvPr>
          <p:cNvCxnSpPr/>
          <p:nvPr/>
        </p:nvCxnSpPr>
        <p:spPr>
          <a:xfrm>
            <a:off x="1303135" y="4905424"/>
            <a:ext cx="0" cy="889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2B98D7-C025-41BF-B979-2EA1187A3BA0}"/>
              </a:ext>
            </a:extLst>
          </p:cNvPr>
          <p:cNvSpPr txBox="1"/>
          <p:nvPr/>
        </p:nvSpPr>
        <p:spPr>
          <a:xfrm>
            <a:off x="496847" y="5184382"/>
            <a:ext cx="725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실제값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E23D06-B713-425A-ABC7-E8E3454156AA}"/>
              </a:ext>
            </a:extLst>
          </p:cNvPr>
          <p:cNvCxnSpPr>
            <a:cxnSpLocks/>
          </p:cNvCxnSpPr>
          <p:nvPr/>
        </p:nvCxnSpPr>
        <p:spPr>
          <a:xfrm flipH="1">
            <a:off x="1557196" y="5949107"/>
            <a:ext cx="1195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4EEF52-635F-4AA9-92B6-E8E8786992E1}"/>
              </a:ext>
            </a:extLst>
          </p:cNvPr>
          <p:cNvSpPr txBox="1"/>
          <p:nvPr/>
        </p:nvSpPr>
        <p:spPr>
          <a:xfrm>
            <a:off x="1792421" y="6015690"/>
            <a:ext cx="725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예측값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1F4BD9-EBE9-4142-97B1-2D701F59A834}"/>
              </a:ext>
            </a:extLst>
          </p:cNvPr>
          <p:cNvSpPr txBox="1"/>
          <p:nvPr/>
        </p:nvSpPr>
        <p:spPr>
          <a:xfrm>
            <a:off x="9443296" y="24626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개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의 정확도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=&gt;98.59%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3F306E-2888-416F-B07D-71E2C18977BE}"/>
              </a:ext>
            </a:extLst>
          </p:cNvPr>
          <p:cNvSpPr txBox="1"/>
          <p:nvPr/>
        </p:nvSpPr>
        <p:spPr>
          <a:xfrm>
            <a:off x="1792421" y="902651"/>
            <a:ext cx="210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Train</a:t>
            </a:r>
            <a:r>
              <a:rPr lang="en-US" altLang="ko-KR" dirty="0"/>
              <a:t> : 244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A98AD-686E-4266-97FD-7B28D652162B}"/>
              </a:ext>
            </a:extLst>
          </p:cNvPr>
          <p:cNvSpPr txBox="1"/>
          <p:nvPr/>
        </p:nvSpPr>
        <p:spPr>
          <a:xfrm>
            <a:off x="7203679" y="932607"/>
            <a:ext cx="348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Test</a:t>
            </a:r>
            <a:r>
              <a:rPr lang="en-US" altLang="ko-KR" dirty="0"/>
              <a:t> : 640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4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C28F2-B1BA-4BF2-ACC3-337437864645}"/>
              </a:ext>
            </a:extLst>
          </p:cNvPr>
          <p:cNvSpPr txBox="1"/>
          <p:nvPr/>
        </p:nvSpPr>
        <p:spPr>
          <a:xfrm>
            <a:off x="4589941" y="1282894"/>
            <a:ext cx="210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Train</a:t>
            </a:r>
            <a:r>
              <a:rPr lang="en-US" altLang="ko-KR" dirty="0"/>
              <a:t> : 244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AFA01-A3D4-414B-90A4-B59AC15BB978}"/>
              </a:ext>
            </a:extLst>
          </p:cNvPr>
          <p:cNvSpPr txBox="1"/>
          <p:nvPr/>
        </p:nvSpPr>
        <p:spPr>
          <a:xfrm>
            <a:off x="4589941" y="1774577"/>
            <a:ext cx="348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Test</a:t>
            </a:r>
            <a:r>
              <a:rPr lang="en-US" altLang="ko-KR" dirty="0"/>
              <a:t> :  640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08DAA-DFA9-40A3-9D15-F1FFD97C254E}"/>
              </a:ext>
            </a:extLst>
          </p:cNvPr>
          <p:cNvSpPr txBox="1"/>
          <p:nvPr/>
        </p:nvSpPr>
        <p:spPr>
          <a:xfrm>
            <a:off x="7295584" y="327244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의 정확도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=&gt;98.59%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FDC0ABEE-CEDE-457C-B42F-B6589E8727AA}"/>
              </a:ext>
            </a:extLst>
          </p:cNvPr>
          <p:cNvSpPr txBox="1">
            <a:spLocks/>
          </p:cNvSpPr>
          <p:nvPr/>
        </p:nvSpPr>
        <p:spPr>
          <a:xfrm>
            <a:off x="401597" y="257595"/>
            <a:ext cx="11088565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학습모델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92680-FC00-4B66-BFE0-CA6275A26131}"/>
              </a:ext>
            </a:extLst>
          </p:cNvPr>
          <p:cNvSpPr txBox="1"/>
          <p:nvPr/>
        </p:nvSpPr>
        <p:spPr>
          <a:xfrm>
            <a:off x="2051422" y="2700936"/>
            <a:ext cx="184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/>
              <a:t>RBFN </a:t>
            </a:r>
            <a:r>
              <a:rPr lang="ko-KR" altLang="en-US" dirty="0"/>
              <a:t>신경망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AD611-4A04-44ED-94FD-3AEE860EF9AA}"/>
              </a:ext>
            </a:extLst>
          </p:cNvPr>
          <p:cNvSpPr txBox="1"/>
          <p:nvPr/>
        </p:nvSpPr>
        <p:spPr>
          <a:xfrm>
            <a:off x="2051422" y="3227183"/>
            <a:ext cx="19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의 정확도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=&gt;51.25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DE9BA-5D8B-4DCC-96AB-6849E4BC7342}"/>
              </a:ext>
            </a:extLst>
          </p:cNvPr>
          <p:cNvSpPr txBox="1"/>
          <p:nvPr/>
        </p:nvSpPr>
        <p:spPr>
          <a:xfrm>
            <a:off x="7132756" y="2645848"/>
            <a:ext cx="19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&lt;TF</a:t>
            </a:r>
            <a:r>
              <a:rPr lang="ko-KR" altLang="en-US" dirty="0"/>
              <a:t>기반 신경망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02F6D1-1F90-49C2-B9CB-2AF1B54F8FFB}"/>
              </a:ext>
            </a:extLst>
          </p:cNvPr>
          <p:cNvCxnSpPr>
            <a:cxnSpLocks/>
          </p:cNvCxnSpPr>
          <p:nvPr/>
        </p:nvCxnSpPr>
        <p:spPr>
          <a:xfrm>
            <a:off x="4843604" y="3320278"/>
            <a:ext cx="1488194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01CF4-706A-4EB3-840A-4C0C6B29467A}"/>
              </a:ext>
            </a:extLst>
          </p:cNvPr>
          <p:cNvSpPr/>
          <p:nvPr/>
        </p:nvSpPr>
        <p:spPr bwMode="auto">
          <a:xfrm>
            <a:off x="1756372" y="2544020"/>
            <a:ext cx="2408222" cy="16296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DA36A5-B398-41AD-87DE-94CD679BC6F9}"/>
              </a:ext>
            </a:extLst>
          </p:cNvPr>
          <p:cNvSpPr/>
          <p:nvPr/>
        </p:nvSpPr>
        <p:spPr bwMode="auto">
          <a:xfrm>
            <a:off x="6872139" y="2497246"/>
            <a:ext cx="2408222" cy="16296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465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89E97685-9612-4E7C-8AA7-B5EA64D84722}"/>
              </a:ext>
            </a:extLst>
          </p:cNvPr>
          <p:cNvSpPr txBox="1">
            <a:spLocks/>
          </p:cNvSpPr>
          <p:nvPr/>
        </p:nvSpPr>
        <p:spPr>
          <a:xfrm>
            <a:off x="403201" y="224031"/>
            <a:ext cx="11088565" cy="505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74295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95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0070C0"/>
                </a:solidFill>
              </a:rPr>
              <a:t>목차</a:t>
            </a:r>
            <a:endParaRPr lang="en-US" altLang="ko-KR" sz="30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01DF5-97C5-4EA4-9D14-523655FA67C2}"/>
              </a:ext>
            </a:extLst>
          </p:cNvPr>
          <p:cNvSpPr txBox="1"/>
          <p:nvPr/>
        </p:nvSpPr>
        <p:spPr>
          <a:xfrm>
            <a:off x="375986" y="973805"/>
            <a:ext cx="10531500" cy="4600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100" b="1" dirty="0"/>
              <a:t>프로젝트의 목적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-Machine Learning</a:t>
            </a:r>
            <a:r>
              <a:rPr lang="ko-KR" altLang="en-US" dirty="0"/>
              <a:t> 알고리즘 고도화를 위한 </a:t>
            </a:r>
            <a:r>
              <a:rPr lang="en-US" altLang="ko-KR" dirty="0"/>
              <a:t>TensorFlow(TF)</a:t>
            </a:r>
            <a:r>
              <a:rPr lang="ko-KR" altLang="en-US" dirty="0"/>
              <a:t>도입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100" b="1" dirty="0"/>
              <a:t>TensorFlow</a:t>
            </a:r>
            <a:r>
              <a:rPr lang="ko-KR" altLang="en-US" sz="2100" b="1" dirty="0"/>
              <a:t> 기반의 알고리즘 개발 환경 구축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en-US" altLang="ko-KR" dirty="0" err="1"/>
              <a:t>SensiML</a:t>
            </a:r>
            <a:r>
              <a:rPr lang="ko-KR" altLang="en-US" dirty="0"/>
              <a:t>의 </a:t>
            </a:r>
            <a:r>
              <a:rPr lang="en-US" altLang="ko-KR" dirty="0"/>
              <a:t>Data Capture Lab(DCL) </a:t>
            </a:r>
            <a:r>
              <a:rPr lang="ko-KR" altLang="en-US" dirty="0"/>
              <a:t>으로 수집한 </a:t>
            </a:r>
            <a:r>
              <a:rPr lang="en-US" altLang="ko-KR" dirty="0"/>
              <a:t>Data</a:t>
            </a:r>
            <a:r>
              <a:rPr lang="ko-KR" altLang="en-US" dirty="0"/>
              <a:t>활용을 위한 </a:t>
            </a:r>
            <a:r>
              <a:rPr lang="en-US" altLang="ko-KR" dirty="0"/>
              <a:t>Python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예제를 통한 </a:t>
            </a:r>
            <a:r>
              <a:rPr lang="en-US" altLang="ko-KR" dirty="0"/>
              <a:t>TF</a:t>
            </a:r>
            <a:r>
              <a:rPr lang="ko-KR" altLang="en-US" dirty="0"/>
              <a:t> 환경 검증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100" b="1" dirty="0"/>
          </a:p>
        </p:txBody>
      </p:sp>
    </p:spTree>
    <p:extLst>
      <p:ext uri="{BB962C8B-B14F-4D97-AF65-F5344CB8AC3E}">
        <p14:creationId xmlns:p14="http://schemas.microsoft.com/office/powerpoint/2010/main" val="366934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311A-F57C-4BC7-9527-544494BFF471}"/>
              </a:ext>
            </a:extLst>
          </p:cNvPr>
          <p:cNvSpPr txBox="1"/>
          <p:nvPr/>
        </p:nvSpPr>
        <p:spPr>
          <a:xfrm>
            <a:off x="3683453" y="2955471"/>
            <a:ext cx="417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rgbClr val="0070C0"/>
                </a:solidFill>
              </a:rPr>
              <a:t>프로젝트의 목적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0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SensiML</a:t>
            </a:r>
            <a:r>
              <a:rPr lang="en-US" altLang="ko-KR" dirty="0"/>
              <a:t> vs TensorFlow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E75715-DD29-4A5B-831C-C641D99A3972}"/>
              </a:ext>
            </a:extLst>
          </p:cNvPr>
          <p:cNvGrpSpPr/>
          <p:nvPr/>
        </p:nvGrpSpPr>
        <p:grpSpPr>
          <a:xfrm>
            <a:off x="921613" y="1637789"/>
            <a:ext cx="6206670" cy="4412898"/>
            <a:chOff x="2228170" y="1382385"/>
            <a:chExt cx="6206670" cy="44128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5AC2BCF-C15A-4D44-A0CB-0A48C867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8170" y="1382385"/>
              <a:ext cx="5642362" cy="441289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1D2613-9671-4844-97D7-EDB1B1A92E45}"/>
                </a:ext>
              </a:extLst>
            </p:cNvPr>
            <p:cNvSpPr/>
            <p:nvPr/>
          </p:nvSpPr>
          <p:spPr>
            <a:xfrm>
              <a:off x="4285256" y="1565257"/>
              <a:ext cx="802741" cy="334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MHE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685933-DDA9-4D4D-9990-413CF088EBEE}"/>
                </a:ext>
              </a:extLst>
            </p:cNvPr>
            <p:cNvSpPr/>
            <p:nvPr/>
          </p:nvSpPr>
          <p:spPr>
            <a:xfrm>
              <a:off x="4283750" y="3872368"/>
              <a:ext cx="802741" cy="334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MHE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3D501D-8972-4A19-A4D9-3A137DFF77A7}"/>
                </a:ext>
              </a:extLst>
            </p:cNvPr>
            <p:cNvSpPr txBox="1"/>
            <p:nvPr/>
          </p:nvSpPr>
          <p:spPr>
            <a:xfrm>
              <a:off x="4209862" y="2148583"/>
              <a:ext cx="114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SensiML</a:t>
              </a:r>
              <a:endParaRPr lang="ko-KR" altLang="en-US" b="1" dirty="0"/>
            </a:p>
          </p:txBody>
        </p:sp>
        <p:sp>
          <p:nvSpPr>
            <p:cNvPr id="17" name="설명선: 오른쪽 화살표 16">
              <a:extLst>
                <a:ext uri="{FF2B5EF4-FFF2-40B4-BE49-F238E27FC236}">
                  <a16:creationId xmlns:a16="http://schemas.microsoft.com/office/drawing/2014/main" id="{20EFB67C-AFF1-4BFE-B454-6E06FC27354C}"/>
                </a:ext>
              </a:extLst>
            </p:cNvPr>
            <p:cNvSpPr/>
            <p:nvPr/>
          </p:nvSpPr>
          <p:spPr>
            <a:xfrm rot="10800000">
              <a:off x="5343054" y="2456963"/>
              <a:ext cx="2978591" cy="1883123"/>
            </a:xfrm>
            <a:prstGeom prst="rightArrowCallout">
              <a:avLst>
                <a:gd name="adj1" fmla="val 20192"/>
                <a:gd name="adj2" fmla="val 17788"/>
                <a:gd name="adj3" fmla="val 25000"/>
                <a:gd name="adj4" fmla="val 6497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FEDC2-2147-4158-9F00-055ADD7658B5}"/>
                </a:ext>
              </a:extLst>
            </p:cNvPr>
            <p:cNvSpPr/>
            <p:nvPr/>
          </p:nvSpPr>
          <p:spPr>
            <a:xfrm>
              <a:off x="6836904" y="2182937"/>
              <a:ext cx="1149789" cy="334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新 </a:t>
              </a:r>
              <a:r>
                <a:rPr lang="en-US" altLang="ko-KR" dirty="0">
                  <a:solidFill>
                    <a:schemeClr val="tx1"/>
                  </a:solidFill>
                </a:rPr>
                <a:t>Trend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FC56F3-4DA6-464B-BB0C-A61490BBDBC3}"/>
                </a:ext>
              </a:extLst>
            </p:cNvPr>
            <p:cNvSpPr txBox="1"/>
            <p:nvPr/>
          </p:nvSpPr>
          <p:spPr>
            <a:xfrm>
              <a:off x="6246841" y="2785273"/>
              <a:ext cx="218799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(</a:t>
              </a:r>
              <a:r>
                <a:rPr lang="ko-KR" altLang="en-US" sz="1400" b="1" dirty="0"/>
                <a:t>아마존</a:t>
              </a:r>
              <a:r>
                <a:rPr lang="en-US" altLang="ko-KR" sz="1400" b="1" dirty="0"/>
                <a:t>)</a:t>
              </a:r>
              <a:r>
                <a:rPr lang="ko-KR" altLang="en-US" sz="1400" b="1" dirty="0"/>
                <a:t> 세이지메이커</a:t>
              </a:r>
              <a:endParaRPr lang="en-US" altLang="ko-KR" sz="1400" b="1" dirty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en-US" altLang="ko-KR" sz="1400" b="1" dirty="0"/>
                <a:t>(Google) TensorFlow</a:t>
              </a:r>
            </a:p>
            <a:p>
              <a:pPr algn="ctr"/>
              <a:r>
                <a:rPr lang="en-US" altLang="ko-KR" sz="1400" b="1" dirty="0"/>
                <a:t>.</a:t>
              </a:r>
            </a:p>
            <a:p>
              <a:pPr algn="ctr"/>
              <a:r>
                <a:rPr lang="en-US" altLang="ko-KR" sz="1400" b="1" dirty="0"/>
                <a:t>.</a:t>
              </a:r>
            </a:p>
            <a:p>
              <a:pPr algn="ctr"/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28AC87-3027-4312-AAF8-F3789281E8BF}"/>
                </a:ext>
              </a:extLst>
            </p:cNvPr>
            <p:cNvSpPr txBox="1"/>
            <p:nvPr/>
          </p:nvSpPr>
          <p:spPr>
            <a:xfrm>
              <a:off x="3974451" y="4376298"/>
              <a:ext cx="1511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SensiML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TensorFlow</a:t>
              </a:r>
              <a:endParaRPr lang="ko-KR" altLang="en-US" b="1" dirty="0"/>
            </a:p>
          </p:txBody>
        </p: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6501859F-58CE-447D-82DC-44BE5A2F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660" y="3854188"/>
            <a:ext cx="419703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b="1" dirty="0">
                <a:solidFill>
                  <a:srgbClr val="FF0000"/>
                </a:solidFill>
                <a:ea typeface="Nanum Gothic"/>
              </a:rPr>
              <a:t>&lt;TF </a:t>
            </a:r>
            <a:r>
              <a:rPr lang="ko-KR" altLang="en-US" sz="1500" b="1" dirty="0">
                <a:solidFill>
                  <a:srgbClr val="FF0000"/>
                </a:solidFill>
                <a:ea typeface="Nanum Gothic"/>
              </a:rPr>
              <a:t>사용이유</a:t>
            </a:r>
            <a:r>
              <a:rPr lang="en-US" altLang="ko-KR" sz="1500" b="1" dirty="0">
                <a:solidFill>
                  <a:srgbClr val="FF0000"/>
                </a:solidFill>
                <a:ea typeface="Nanum Gothic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333333"/>
                </a:solidFill>
                <a:ea typeface="Nanum Gothic"/>
              </a:rPr>
              <a:t>1. </a:t>
            </a:r>
            <a:r>
              <a:rPr lang="ko-KR" altLang="en-US" sz="1500" dirty="0">
                <a:solidFill>
                  <a:srgbClr val="333333"/>
                </a:solidFill>
                <a:ea typeface="Nanum Gothic"/>
              </a:rPr>
              <a:t>활용할 수 있는 </a:t>
            </a:r>
            <a:r>
              <a:rPr lang="en-US" altLang="ko-KR" sz="1500" dirty="0">
                <a:solidFill>
                  <a:srgbClr val="333333"/>
                </a:solidFill>
                <a:ea typeface="Nanum Gothic"/>
              </a:rPr>
              <a:t>Library</a:t>
            </a:r>
            <a:r>
              <a:rPr lang="ko-KR" altLang="en-US" sz="1500" dirty="0">
                <a:solidFill>
                  <a:srgbClr val="333333"/>
                </a:solidFill>
                <a:ea typeface="Nanum Gothic"/>
              </a:rPr>
              <a:t>가 많다</a:t>
            </a:r>
            <a:endParaRPr lang="en-US" altLang="ko-KR" sz="1500" dirty="0">
              <a:solidFill>
                <a:srgbClr val="333333"/>
              </a:solidFill>
              <a:ea typeface="Nanum Gothic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333333"/>
                </a:solidFill>
                <a:ea typeface="Nanum Gothic"/>
              </a:rPr>
              <a:t>2.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Data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연산 및 활용을 위한 함수들이 많다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333333"/>
                </a:solidFill>
                <a:ea typeface="Nanum Gothic"/>
              </a:rPr>
              <a:t>3 .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TensorFlow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는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코드 수정없이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CPU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/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GPU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모드로 동작</a:t>
            </a:r>
            <a:endParaRPr lang="en-US" altLang="ko-KR" sz="1500" dirty="0">
              <a:solidFill>
                <a:srgbClr val="333333"/>
              </a:solidFill>
              <a:ea typeface="Nanum Gothic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333333"/>
                </a:solidFill>
                <a:ea typeface="Nanum Gothic"/>
              </a:rPr>
              <a:t>4. CPU , GPU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에서 처리 가능한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C++ 또는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Python)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그래프를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생산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할 수 있다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2" name="Picture 4" descr="http://linkback.ciokorea.com/images/onebyone.gif?action_id=8805623b33a0cfd8a3ef9bacd92b2e4">
            <a:extLst>
              <a:ext uri="{FF2B5EF4-FFF2-40B4-BE49-F238E27FC236}">
                <a16:creationId xmlns:a16="http://schemas.microsoft.com/office/drawing/2014/main" id="{207A06F2-07B2-45B0-89B2-D30966CB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8B417B-EB30-4374-8C23-B72BC7D77F20}"/>
              </a:ext>
            </a:extLst>
          </p:cNvPr>
          <p:cNvSpPr txBox="1"/>
          <p:nvPr/>
        </p:nvSpPr>
        <p:spPr>
          <a:xfrm>
            <a:off x="1769365" y="1153203"/>
            <a:ext cx="341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&lt;Machine Learning Tool&gt;</a:t>
            </a:r>
            <a:endParaRPr lang="ko-KR" altLang="en-US" sz="20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72705AD-6200-4051-B463-DA5D6AD33232}"/>
              </a:ext>
            </a:extLst>
          </p:cNvPr>
          <p:cNvSpPr/>
          <p:nvPr/>
        </p:nvSpPr>
        <p:spPr>
          <a:xfrm>
            <a:off x="3044671" y="3289300"/>
            <a:ext cx="644679" cy="820782"/>
          </a:xfrm>
          <a:prstGeom prst="downArrow">
            <a:avLst>
              <a:gd name="adj1" fmla="val 55771"/>
              <a:gd name="adj2" fmla="val 652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48174C-3A65-4CD3-82D5-8D4F98C09907}"/>
              </a:ext>
            </a:extLst>
          </p:cNvPr>
          <p:cNvSpPr txBox="1"/>
          <p:nvPr/>
        </p:nvSpPr>
        <p:spPr>
          <a:xfrm>
            <a:off x="7482660" y="1988150"/>
            <a:ext cx="410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SensiML</a:t>
            </a:r>
            <a:r>
              <a:rPr lang="ko-KR" altLang="en-US" sz="1500" b="1" dirty="0">
                <a:solidFill>
                  <a:srgbClr val="FF0000"/>
                </a:solidFill>
              </a:rPr>
              <a:t>의 단점</a:t>
            </a:r>
            <a:r>
              <a:rPr lang="en-US" altLang="ko-KR" sz="1500" b="1" dirty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활용할 수 있는 </a:t>
            </a:r>
            <a:r>
              <a:rPr lang="en-US" altLang="ko-KR" sz="1500" dirty="0"/>
              <a:t>Library</a:t>
            </a:r>
            <a:r>
              <a:rPr lang="ko-KR" altLang="en-US" sz="1500" dirty="0"/>
              <a:t>의 수가 적다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 err="1"/>
              <a:t>SensiML</a:t>
            </a:r>
            <a:r>
              <a:rPr lang="ko-KR" altLang="en-US" sz="1500" dirty="0"/>
              <a:t>에 의존적이다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Data</a:t>
            </a:r>
            <a:r>
              <a:rPr lang="ko-KR" altLang="en-US" sz="1500" dirty="0"/>
              <a:t> 연산 및 활용을 위한 함수들이 적다</a:t>
            </a:r>
          </a:p>
        </p:txBody>
      </p:sp>
    </p:spTree>
    <p:extLst>
      <p:ext uri="{BB962C8B-B14F-4D97-AF65-F5344CB8AC3E}">
        <p14:creationId xmlns:p14="http://schemas.microsoft.com/office/powerpoint/2010/main" val="266842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56629-B601-43B1-B25B-D76BBE61414C}"/>
              </a:ext>
            </a:extLst>
          </p:cNvPr>
          <p:cNvSpPr txBox="1"/>
          <p:nvPr/>
        </p:nvSpPr>
        <p:spPr>
          <a:xfrm>
            <a:off x="5467350" y="1399343"/>
            <a:ext cx="6253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TensorFlow</a:t>
            </a:r>
            <a:r>
              <a:rPr lang="ko-KR" altLang="en-US" sz="2000" dirty="0"/>
              <a:t> </a:t>
            </a:r>
            <a:r>
              <a:rPr lang="en-US" altLang="ko-KR" sz="2000" dirty="0"/>
              <a:t>: Data</a:t>
            </a:r>
            <a:r>
              <a:rPr lang="ko-KR" altLang="en-US" sz="2000" dirty="0"/>
              <a:t>들이 </a:t>
            </a:r>
            <a:r>
              <a:rPr lang="en-US" altLang="ko-KR" sz="2000" dirty="0"/>
              <a:t>node</a:t>
            </a:r>
            <a:r>
              <a:rPr lang="ko-KR" altLang="en-US" sz="2000" dirty="0"/>
              <a:t>를 지나면서 </a:t>
            </a:r>
            <a:r>
              <a:rPr lang="ko-KR" altLang="en-US" sz="2000" dirty="0">
                <a:solidFill>
                  <a:srgbClr val="FF0000"/>
                </a:solidFill>
              </a:rPr>
              <a:t>연산</a:t>
            </a:r>
            <a:r>
              <a:rPr lang="ko-KR" altLang="en-US" sz="2000" dirty="0"/>
              <a:t>이 이루어져서</a:t>
            </a:r>
            <a:r>
              <a:rPr lang="en-US" altLang="ko-KR" sz="2000" dirty="0"/>
              <a:t> </a:t>
            </a:r>
            <a:r>
              <a:rPr lang="ko-KR" altLang="en-US" sz="2000" dirty="0"/>
              <a:t>원하는 결과를 얻거나</a:t>
            </a:r>
            <a:r>
              <a:rPr lang="en-US" altLang="ko-KR" sz="2000" dirty="0"/>
              <a:t>, </a:t>
            </a:r>
            <a:r>
              <a:rPr lang="ko-KR" altLang="en-US" sz="2000" dirty="0"/>
              <a:t>작업이 이뤄지는 과정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026" name="Picture 2" descr="ì ê²½ë§ì ëí ì´ë¯¸ì§ ê²ìê²°ê³¼">
            <a:extLst>
              <a:ext uri="{FF2B5EF4-FFF2-40B4-BE49-F238E27FC236}">
                <a16:creationId xmlns:a16="http://schemas.microsoft.com/office/drawing/2014/main" id="{08D22BED-9945-439B-AC4D-2481457B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41887"/>
            <a:ext cx="4895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stic regression layerì ëí ì´ë¯¸ì§ ê²ìê²°ê³¼">
            <a:extLst>
              <a:ext uri="{FF2B5EF4-FFF2-40B4-BE49-F238E27FC236}">
                <a16:creationId xmlns:a16="http://schemas.microsoft.com/office/drawing/2014/main" id="{110B8227-8354-4685-AAAA-A577A225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83" y="3429000"/>
            <a:ext cx="6071506" cy="25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C3665-8397-465E-A0A6-CD5D771F117A}"/>
              </a:ext>
            </a:extLst>
          </p:cNvPr>
          <p:cNvSpPr txBox="1"/>
          <p:nvPr/>
        </p:nvSpPr>
        <p:spPr>
          <a:xfrm>
            <a:off x="403201" y="1399343"/>
            <a:ext cx="3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Tensor : </a:t>
            </a:r>
            <a:r>
              <a:rPr lang="ko-KR" altLang="en-US" sz="2000" dirty="0"/>
              <a:t>다차원 데이터 배열</a:t>
            </a:r>
            <a:endParaRPr lang="en-US" altLang="ko-KR" sz="2000" dirty="0"/>
          </a:p>
          <a:p>
            <a:pPr algn="ctr"/>
            <a:r>
              <a:rPr lang="en-US" altLang="ko-KR" sz="2000" dirty="0"/>
              <a:t>Flow : </a:t>
            </a:r>
            <a:r>
              <a:rPr lang="ko-KR" altLang="en-US" sz="2000" dirty="0"/>
              <a:t>흐르다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A104109-2230-4345-A20E-C534BCC9ABF8}"/>
              </a:ext>
            </a:extLst>
          </p:cNvPr>
          <p:cNvSpPr/>
          <p:nvPr/>
        </p:nvSpPr>
        <p:spPr>
          <a:xfrm>
            <a:off x="4376057" y="1606612"/>
            <a:ext cx="767443" cy="4104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6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C55B27B5-AE02-4DFE-900E-760241DFF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01" y="259201"/>
            <a:ext cx="11088565" cy="505504"/>
          </a:xfrm>
        </p:spPr>
        <p:txBody>
          <a:bodyPr/>
          <a:lstStyle/>
          <a:p>
            <a:r>
              <a:rPr lang="en-US" altLang="ko-KR" dirty="0"/>
              <a:t>TensorFlow </a:t>
            </a:r>
            <a:r>
              <a:rPr lang="ko-KR" altLang="en-US" dirty="0"/>
              <a:t>특징</a:t>
            </a:r>
          </a:p>
        </p:txBody>
      </p:sp>
      <p:pic>
        <p:nvPicPr>
          <p:cNvPr id="1028" name="Picture 4" descr="tensorflow ì°ì°ê¸°ë¥ì ëí ì´ë¯¸ì§ ê²ìê²°ê³¼">
            <a:extLst>
              <a:ext uri="{FF2B5EF4-FFF2-40B4-BE49-F238E27FC236}">
                <a16:creationId xmlns:a16="http://schemas.microsoft.com/office/drawing/2014/main" id="{00EC92BE-3074-47CB-B480-264AA204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98" y="1103959"/>
            <a:ext cx="4722743" cy="27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sorflow ì°ì°ê¸°ë¥ì ëí ì´ë¯¸ì§ ê²ìê²°ê³¼">
            <a:extLst>
              <a:ext uri="{FF2B5EF4-FFF2-40B4-BE49-F238E27FC236}">
                <a16:creationId xmlns:a16="http://schemas.microsoft.com/office/drawing/2014/main" id="{73A6CA4F-261D-4080-B3DC-CA7F2943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28" y="4082387"/>
            <a:ext cx="4625270" cy="232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7BEE0-A935-437A-B759-AF77B3A78D54}"/>
              </a:ext>
            </a:extLst>
          </p:cNvPr>
          <p:cNvSpPr txBox="1"/>
          <p:nvPr/>
        </p:nvSpPr>
        <p:spPr>
          <a:xfrm>
            <a:off x="932508" y="1689160"/>
            <a:ext cx="4155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&lt;</a:t>
            </a:r>
            <a:r>
              <a:rPr lang="ko-KR" altLang="en-US" sz="1700" b="1" dirty="0"/>
              <a:t>연산 기능</a:t>
            </a:r>
            <a:r>
              <a:rPr lang="en-US" altLang="ko-KR" sz="1700" b="1" dirty="0"/>
              <a:t>&gt;</a:t>
            </a:r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계산 구조와 함수만 정의하면 자동으로 미분 계산을 처리 </a:t>
            </a:r>
            <a:r>
              <a:rPr lang="en-US" altLang="ko-KR" sz="1500" dirty="0"/>
              <a:t>=&gt; </a:t>
            </a:r>
            <a:r>
              <a:rPr lang="ko-KR" altLang="en-US" sz="1500" dirty="0"/>
              <a:t>함수의 최솟값을 빨리 구함</a:t>
            </a:r>
            <a:endParaRPr lang="en-US" altLang="ko-KR" sz="1500" dirty="0"/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음성</a:t>
            </a:r>
            <a:r>
              <a:rPr lang="en-US" altLang="ko-KR" sz="1500" dirty="0"/>
              <a:t>, </a:t>
            </a:r>
            <a:r>
              <a:rPr lang="ko-KR" altLang="en-US" sz="1500" dirty="0"/>
              <a:t>비디오와 같은 많은 데이터의 처리 가능</a:t>
            </a:r>
            <a:endParaRPr lang="en-US" altLang="ko-KR" sz="1500" dirty="0"/>
          </a:p>
          <a:p>
            <a:r>
              <a:rPr lang="en-US" altLang="ko-KR" sz="1500" dirty="0"/>
              <a:t>-</a:t>
            </a:r>
            <a:r>
              <a:rPr lang="en-US" altLang="ko-KR" sz="1500" dirty="0" err="1"/>
              <a:t>Keras</a:t>
            </a:r>
            <a:r>
              <a:rPr lang="en-US" altLang="ko-KR" sz="1500" dirty="0"/>
              <a:t>(Deep Learning</a:t>
            </a:r>
            <a:r>
              <a:rPr lang="ko-KR" altLang="en-US" sz="1500" dirty="0"/>
              <a:t>의 기본적인 틀 제공</a:t>
            </a:r>
            <a:r>
              <a:rPr lang="en-US" altLang="ko-KR" sz="1500" dirty="0"/>
              <a:t>)</a:t>
            </a:r>
            <a:r>
              <a:rPr lang="ko-KR" altLang="en-US" sz="1500" dirty="0"/>
              <a:t>   사용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700" b="1" dirty="0"/>
              <a:t>&lt;</a:t>
            </a:r>
            <a:r>
              <a:rPr lang="ko-KR" altLang="en-US" sz="1700" b="1" dirty="0"/>
              <a:t>편리성</a:t>
            </a:r>
            <a:r>
              <a:rPr lang="en-US" altLang="ko-KR" sz="1700" b="1" dirty="0"/>
              <a:t>&gt;</a:t>
            </a:r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다양한 언어 지원</a:t>
            </a:r>
            <a:r>
              <a:rPr lang="en-US" altLang="ko-KR" sz="1500" dirty="0"/>
              <a:t>(C++, Python, C, Java,…)</a:t>
            </a:r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다양한 플랫폼</a:t>
            </a:r>
            <a:r>
              <a:rPr lang="en-US" altLang="ko-KR" sz="1500" dirty="0"/>
              <a:t>(Linux, </a:t>
            </a:r>
            <a:r>
              <a:rPr lang="en-US" altLang="ko-KR" sz="1500" dirty="0" err="1"/>
              <a:t>Windox</a:t>
            </a:r>
            <a:r>
              <a:rPr lang="en-US" altLang="ko-KR" sz="1500" dirty="0"/>
              <a:t>, Mac)</a:t>
            </a:r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코드 수정없이 </a:t>
            </a:r>
            <a:r>
              <a:rPr lang="en-US" altLang="ko-KR" sz="1500" dirty="0"/>
              <a:t>CPU/GPU</a:t>
            </a:r>
            <a:r>
              <a:rPr lang="ko-KR" altLang="en-US" sz="1500" dirty="0"/>
              <a:t>모드로 동작 가능</a:t>
            </a:r>
            <a:endParaRPr lang="en-US" altLang="ko-KR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B1B6F-9C5B-41E3-8E6C-86FD09F3BC34}"/>
              </a:ext>
            </a:extLst>
          </p:cNvPr>
          <p:cNvSpPr txBox="1"/>
          <p:nvPr/>
        </p:nvSpPr>
        <p:spPr>
          <a:xfrm>
            <a:off x="7938387" y="772749"/>
            <a:ext cx="1513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&lt;</a:t>
            </a:r>
            <a:r>
              <a:rPr lang="ko-KR" altLang="en-US" sz="1500" dirty="0"/>
              <a:t>그래프 기능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051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552564" y="2574568"/>
            <a:ext cx="6645757" cy="1940281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</a:rPr>
              <a:t>TensorFlow</a:t>
            </a:r>
            <a:r>
              <a:rPr lang="ko-KR" altLang="en-US" sz="4000" dirty="0">
                <a:solidFill>
                  <a:srgbClr val="0070C0"/>
                </a:solidFill>
              </a:rPr>
              <a:t>기반의 알고리즘 개발 환경 구축</a:t>
            </a:r>
          </a:p>
        </p:txBody>
      </p:sp>
    </p:spTree>
    <p:extLst>
      <p:ext uri="{BB962C8B-B14F-4D97-AF65-F5344CB8AC3E}">
        <p14:creationId xmlns:p14="http://schemas.microsoft.com/office/powerpoint/2010/main" val="32983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EDA024-69E4-4BF7-9AF6-54D1FD50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사용방법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B189A-35B1-4E0B-B93F-138EB316F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7139" y="2641865"/>
            <a:ext cx="2681996" cy="82533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Local</a:t>
            </a:r>
            <a:r>
              <a:rPr lang="ko-KR" altLang="en-US" dirty="0"/>
              <a:t>에 저장된 </a:t>
            </a:r>
            <a:r>
              <a:rPr lang="en-US" altLang="ko-KR" dirty="0"/>
              <a:t>.</a:t>
            </a:r>
            <a:r>
              <a:rPr lang="en-US" altLang="ko-KR" dirty="0" err="1"/>
              <a:t>sdcl</a:t>
            </a:r>
            <a:r>
              <a:rPr lang="ko-KR" altLang="en-US" dirty="0"/>
              <a:t>파일</a:t>
            </a:r>
            <a:r>
              <a:rPr lang="en-US" altLang="ko-KR" dirty="0"/>
              <a:t>, .csv</a:t>
            </a:r>
            <a:r>
              <a:rPr lang="ko-KR" altLang="en-US" dirty="0"/>
              <a:t>파일 이용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0C4D7-124F-44B4-A893-BAD4ED3AB92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7104917" y="2249613"/>
            <a:ext cx="2386100" cy="85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EFD632-D952-408F-A667-29F44D836C5F}"/>
              </a:ext>
            </a:extLst>
          </p:cNvPr>
          <p:cNvSpPr/>
          <p:nvPr/>
        </p:nvSpPr>
        <p:spPr bwMode="auto">
          <a:xfrm>
            <a:off x="4485671" y="2686007"/>
            <a:ext cx="2619246" cy="846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5FEBF-9EBC-4633-A692-A0BABEDDD3A2}"/>
              </a:ext>
            </a:extLst>
          </p:cNvPr>
          <p:cNvSpPr/>
          <p:nvPr/>
        </p:nvSpPr>
        <p:spPr bwMode="auto">
          <a:xfrm>
            <a:off x="9491017" y="1813080"/>
            <a:ext cx="2045593" cy="8730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B0A30-9590-44B4-9DA9-FCF57505EF5B}"/>
              </a:ext>
            </a:extLst>
          </p:cNvPr>
          <p:cNvSpPr txBox="1"/>
          <p:nvPr/>
        </p:nvSpPr>
        <p:spPr>
          <a:xfrm>
            <a:off x="9458797" y="1920322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특징 벡터 검출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학습모델의 </a:t>
            </a:r>
            <a:r>
              <a:rPr lang="en-US" altLang="ko-KR" dirty="0"/>
              <a:t>Input)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40AFB3-58F9-4FB4-B775-E89D7594B780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2333265" y="1651865"/>
            <a:ext cx="1091686" cy="71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DAA52-7509-4127-B8CD-AF9391952E78}"/>
              </a:ext>
            </a:extLst>
          </p:cNvPr>
          <p:cNvSpPr txBox="1"/>
          <p:nvPr/>
        </p:nvSpPr>
        <p:spPr>
          <a:xfrm>
            <a:off x="3452953" y="1354169"/>
            <a:ext cx="1599992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SensiML</a:t>
            </a:r>
            <a:r>
              <a:rPr lang="ko-KR" altLang="en-US" dirty="0"/>
              <a:t>서버 </a:t>
            </a:r>
            <a:r>
              <a:rPr lang="en-US" altLang="ko-KR" dirty="0"/>
              <a:t>Upload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E732E0-6022-4E98-8516-3D7BEDFEA959}"/>
              </a:ext>
            </a:extLst>
          </p:cNvPr>
          <p:cNvSpPr/>
          <p:nvPr/>
        </p:nvSpPr>
        <p:spPr bwMode="auto">
          <a:xfrm>
            <a:off x="3424951" y="1291094"/>
            <a:ext cx="1655996" cy="7215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CB36B-1296-45A0-9B39-AC63ADAD139D}"/>
              </a:ext>
            </a:extLst>
          </p:cNvPr>
          <p:cNvSpPr/>
          <p:nvPr/>
        </p:nvSpPr>
        <p:spPr bwMode="auto">
          <a:xfrm>
            <a:off x="677269" y="1965930"/>
            <a:ext cx="1655996" cy="7936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97DD4-E0BE-47DD-9AB5-51042C61A018}"/>
              </a:ext>
            </a:extLst>
          </p:cNvPr>
          <p:cNvSpPr txBox="1"/>
          <p:nvPr/>
        </p:nvSpPr>
        <p:spPr>
          <a:xfrm>
            <a:off x="526274" y="2068537"/>
            <a:ext cx="1866420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DCL</a:t>
            </a:r>
            <a:r>
              <a:rPr lang="ko-KR" altLang="en-US" dirty="0"/>
              <a:t>을 통해 </a:t>
            </a:r>
            <a:r>
              <a:rPr lang="en-US" altLang="ko-KR" dirty="0"/>
              <a:t>Label</a:t>
            </a:r>
            <a:r>
              <a:rPr lang="ko-KR" altLang="en-US" dirty="0"/>
              <a:t>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31C828-21DB-4427-9586-79D36ACF3D2B}"/>
              </a:ext>
            </a:extLst>
          </p:cNvPr>
          <p:cNvSpPr txBox="1"/>
          <p:nvPr/>
        </p:nvSpPr>
        <p:spPr>
          <a:xfrm>
            <a:off x="5645489" y="1354168"/>
            <a:ext cx="247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SensiML</a:t>
            </a:r>
            <a:r>
              <a:rPr lang="ko-KR" altLang="en-US" dirty="0"/>
              <a:t> </a:t>
            </a:r>
            <a:r>
              <a:rPr lang="en-US" altLang="ko-KR" dirty="0"/>
              <a:t>Analytic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에서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4BA90E-30CB-4F0F-9ED2-911BF495D4A8}"/>
              </a:ext>
            </a:extLst>
          </p:cNvPr>
          <p:cNvSpPr/>
          <p:nvPr/>
        </p:nvSpPr>
        <p:spPr bwMode="auto">
          <a:xfrm>
            <a:off x="5617488" y="1291093"/>
            <a:ext cx="2503168" cy="7215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3389F1-8809-4B6F-A281-E8EB58F06696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5080947" y="1651864"/>
            <a:ext cx="536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D231E61-6980-4FD1-9707-6804BA62ECE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333265" y="2362778"/>
            <a:ext cx="2152406" cy="74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C3697E-F4D3-4548-907C-9945C70F4081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>
            <a:off x="8120656" y="1651864"/>
            <a:ext cx="1370361" cy="59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CD848D-7093-43AC-AA7E-43C1EA89A3A7}"/>
              </a:ext>
            </a:extLst>
          </p:cNvPr>
          <p:cNvSpPr/>
          <p:nvPr/>
        </p:nvSpPr>
        <p:spPr bwMode="auto">
          <a:xfrm>
            <a:off x="3156122" y="1093996"/>
            <a:ext cx="5305331" cy="1116088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EB3599-B8A1-433A-8EBE-DEE6924BBE93}"/>
              </a:ext>
            </a:extLst>
          </p:cNvPr>
          <p:cNvSpPr/>
          <p:nvPr/>
        </p:nvSpPr>
        <p:spPr bwMode="auto">
          <a:xfrm>
            <a:off x="4870969" y="896918"/>
            <a:ext cx="1655996" cy="3231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b="1">
                <a:solidFill>
                  <a:srgbClr val="FF0000"/>
                </a:solidFill>
                <a:ea typeface="Nanum Gothic"/>
              </a:rPr>
              <a:t>기존의 작업 방법</a:t>
            </a: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F82B52A-C259-474C-9FF5-141F9F9BC62F}"/>
              </a:ext>
            </a:extLst>
          </p:cNvPr>
          <p:cNvSpPr/>
          <p:nvPr/>
        </p:nvSpPr>
        <p:spPr bwMode="auto">
          <a:xfrm>
            <a:off x="4097847" y="2491191"/>
            <a:ext cx="3276349" cy="126252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6CC712-79EE-4221-AD08-AF593F67E25A}"/>
              </a:ext>
            </a:extLst>
          </p:cNvPr>
          <p:cNvSpPr/>
          <p:nvPr/>
        </p:nvSpPr>
        <p:spPr bwMode="auto">
          <a:xfrm>
            <a:off x="4908023" y="3627388"/>
            <a:ext cx="1655996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b="1" dirty="0">
                <a:solidFill>
                  <a:srgbClr val="FF0000"/>
                </a:solidFill>
                <a:ea typeface="Nanum Gothic"/>
              </a:rPr>
              <a:t>Python</a:t>
            </a:r>
            <a:r>
              <a:rPr lang="ko-KR" altLang="en-US" sz="1500" b="1" dirty="0">
                <a:solidFill>
                  <a:srgbClr val="FF0000"/>
                </a:solidFill>
                <a:ea typeface="Nanum Gothic"/>
              </a:rPr>
              <a:t>을 통한 작업 방법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DE1B4F-56C3-48C9-835B-0B36CF4C93E4}"/>
              </a:ext>
            </a:extLst>
          </p:cNvPr>
          <p:cNvSpPr txBox="1"/>
          <p:nvPr/>
        </p:nvSpPr>
        <p:spPr>
          <a:xfrm>
            <a:off x="835087" y="4306307"/>
            <a:ext cx="6434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&lt;Python</a:t>
            </a:r>
            <a:r>
              <a:rPr lang="ko-KR" altLang="en-US" dirty="0"/>
              <a:t>을 통한 작업의 이점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서버 접속 필요</a:t>
            </a:r>
            <a:r>
              <a:rPr lang="en-US" altLang="ko-KR" dirty="0"/>
              <a:t>X =&gt; Local</a:t>
            </a:r>
            <a:r>
              <a:rPr lang="ko-KR" altLang="en-US" dirty="0"/>
              <a:t>에서 작업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SensiML</a:t>
            </a:r>
            <a:r>
              <a:rPr lang="ko-KR" altLang="en-US" dirty="0"/>
              <a:t>에 의존적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더 많은 연산의 기능을 보유 </a:t>
            </a:r>
            <a:endParaRPr lang="en-US" altLang="ko-KR" dirty="0"/>
          </a:p>
          <a:p>
            <a:r>
              <a:rPr lang="en-US" altLang="ko-KR" dirty="0"/>
              <a:t>    -&gt; Python</a:t>
            </a:r>
            <a:r>
              <a:rPr lang="ko-KR" altLang="en-US" dirty="0"/>
              <a:t>은 데이터분석에 특화되어 있다 </a:t>
            </a:r>
            <a:endParaRPr lang="en-US" altLang="ko-KR" dirty="0"/>
          </a:p>
          <a:p>
            <a:r>
              <a:rPr lang="en-US" altLang="ko-KR" dirty="0"/>
              <a:t>    -&gt; Deep Learning</a:t>
            </a:r>
            <a:r>
              <a:rPr lang="ko-KR" altLang="en-US" dirty="0"/>
              <a:t>은 </a:t>
            </a:r>
            <a:r>
              <a:rPr lang="en-US" altLang="ko-KR" dirty="0"/>
              <a:t>Python</a:t>
            </a:r>
            <a:r>
              <a:rPr lang="ko-KR" altLang="en-US" dirty="0"/>
              <a:t>에 특화되어 있다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0F2F7-3F30-40F7-8A07-619493A0C091}"/>
              </a:ext>
            </a:extLst>
          </p:cNvPr>
          <p:cNvSpPr txBox="1"/>
          <p:nvPr/>
        </p:nvSpPr>
        <p:spPr>
          <a:xfrm>
            <a:off x="6729644" y="5032274"/>
            <a:ext cx="47621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SensiML</a:t>
            </a:r>
            <a:r>
              <a:rPr lang="en-US" altLang="ko-KR" dirty="0"/>
              <a:t>: RBFN,</a:t>
            </a:r>
            <a:r>
              <a:rPr lang="ko-KR" altLang="en-US" dirty="0"/>
              <a:t> </a:t>
            </a:r>
            <a:r>
              <a:rPr lang="en-US" altLang="ko-KR" dirty="0"/>
              <a:t>KNN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Python: DNN, CNN, RNN, RBFN, KNN, ...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898F8F-214F-4C6E-8DD0-792AAFA51B0B}"/>
              </a:ext>
            </a:extLst>
          </p:cNvPr>
          <p:cNvCxnSpPr/>
          <p:nvPr/>
        </p:nvCxnSpPr>
        <p:spPr>
          <a:xfrm>
            <a:off x="4252949" y="5300395"/>
            <a:ext cx="231107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3201" y="259201"/>
            <a:ext cx="11088565" cy="505504"/>
          </a:xfrm>
        </p:spPr>
        <p:txBody>
          <a:bodyPr/>
          <a:lstStyle/>
          <a:p>
            <a:r>
              <a:rPr lang="ko-KR" altLang="en-US" dirty="0"/>
              <a:t>학습모델 구현 방법</a:t>
            </a:r>
            <a:r>
              <a:rPr lang="en-US" altLang="ko-KR" dirty="0"/>
              <a:t>(Logistic regression) 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169DED-9371-4D9C-BF5E-779CE6D9F775}"/>
              </a:ext>
            </a:extLst>
          </p:cNvPr>
          <p:cNvSpPr/>
          <p:nvPr/>
        </p:nvSpPr>
        <p:spPr>
          <a:xfrm>
            <a:off x="3566321" y="3252099"/>
            <a:ext cx="625323" cy="5742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AA32F-F3CF-48E6-90E6-4CEF653910F9}"/>
              </a:ext>
            </a:extLst>
          </p:cNvPr>
          <p:cNvSpPr/>
          <p:nvPr/>
        </p:nvSpPr>
        <p:spPr>
          <a:xfrm>
            <a:off x="3551880" y="2590686"/>
            <a:ext cx="625323" cy="5742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EB3228-21FD-412A-9543-E5243A1C9205}"/>
              </a:ext>
            </a:extLst>
          </p:cNvPr>
          <p:cNvSpPr/>
          <p:nvPr/>
        </p:nvSpPr>
        <p:spPr>
          <a:xfrm>
            <a:off x="3551882" y="3907121"/>
            <a:ext cx="625323" cy="5742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7ED40B-B000-429B-B536-04C018E735D7}"/>
              </a:ext>
            </a:extLst>
          </p:cNvPr>
          <p:cNvSpPr/>
          <p:nvPr/>
        </p:nvSpPr>
        <p:spPr>
          <a:xfrm>
            <a:off x="3551883" y="4567552"/>
            <a:ext cx="625323" cy="5742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584485-49FC-4CB9-A24F-38DD5C506DD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154290" y="1730809"/>
            <a:ext cx="1397590" cy="11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BB1872-C34D-41D4-B363-5465DEE1AB5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168731" y="2575108"/>
            <a:ext cx="1397590" cy="96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B1E732-FE22-4240-9590-C9D484D7AF6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54292" y="3432257"/>
            <a:ext cx="1397590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BA7A46-91B4-4EF3-A4EE-9468904A693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54293" y="4275568"/>
            <a:ext cx="1397590" cy="57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BBFE10-1AD2-4588-BAA0-0710312CB447}"/>
              </a:ext>
            </a:extLst>
          </p:cNvPr>
          <p:cNvCxnSpPr>
            <a:cxnSpLocks/>
            <a:stCxn id="10" idx="6"/>
            <a:endCxn id="3083" idx="1"/>
          </p:cNvCxnSpPr>
          <p:nvPr/>
        </p:nvCxnSpPr>
        <p:spPr>
          <a:xfrm>
            <a:off x="4177203" y="2877824"/>
            <a:ext cx="1791629" cy="114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7E960-1EDF-4E50-8BEA-C57180734482}"/>
              </a:ext>
            </a:extLst>
          </p:cNvPr>
          <p:cNvCxnSpPr>
            <a:cxnSpLocks/>
            <a:stCxn id="3" idx="6"/>
            <a:endCxn id="3083" idx="1"/>
          </p:cNvCxnSpPr>
          <p:nvPr/>
        </p:nvCxnSpPr>
        <p:spPr>
          <a:xfrm>
            <a:off x="4191644" y="3539237"/>
            <a:ext cx="1777188" cy="48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47B4C2-846B-48B2-860E-BB84ED1721FF}"/>
              </a:ext>
            </a:extLst>
          </p:cNvPr>
          <p:cNvCxnSpPr>
            <a:cxnSpLocks/>
            <a:stCxn id="12" idx="6"/>
            <a:endCxn id="3083" idx="1"/>
          </p:cNvCxnSpPr>
          <p:nvPr/>
        </p:nvCxnSpPr>
        <p:spPr>
          <a:xfrm flipV="1">
            <a:off x="4177205" y="4024312"/>
            <a:ext cx="1791627" cy="1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1FAF744-472A-499E-8935-5D6B9DAE05AF}"/>
              </a:ext>
            </a:extLst>
          </p:cNvPr>
          <p:cNvCxnSpPr>
            <a:cxnSpLocks/>
            <a:stCxn id="13" idx="6"/>
            <a:endCxn id="3083" idx="1"/>
          </p:cNvCxnSpPr>
          <p:nvPr/>
        </p:nvCxnSpPr>
        <p:spPr>
          <a:xfrm flipV="1">
            <a:off x="4177206" y="4024312"/>
            <a:ext cx="1791626" cy="8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E5052F-E375-4D1B-AB65-C5CC9B223450}"/>
              </a:ext>
            </a:extLst>
          </p:cNvPr>
          <p:cNvSpPr txBox="1"/>
          <p:nvPr/>
        </p:nvSpPr>
        <p:spPr>
          <a:xfrm>
            <a:off x="1629714" y="1500803"/>
            <a:ext cx="48126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5DEE38-6848-4885-869F-4B0CEF6F116E}"/>
              </a:ext>
            </a:extLst>
          </p:cNvPr>
          <p:cNvSpPr txBox="1"/>
          <p:nvPr/>
        </p:nvSpPr>
        <p:spPr>
          <a:xfrm>
            <a:off x="1629714" y="2363257"/>
            <a:ext cx="48126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4C6739-A273-47F2-B35A-E76D5BE5C20E}"/>
              </a:ext>
            </a:extLst>
          </p:cNvPr>
          <p:cNvSpPr txBox="1"/>
          <p:nvPr/>
        </p:nvSpPr>
        <p:spPr>
          <a:xfrm>
            <a:off x="1629714" y="3212402"/>
            <a:ext cx="48126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96BC4-DC0D-4BC7-80C9-0C1C8D76485E}"/>
              </a:ext>
            </a:extLst>
          </p:cNvPr>
          <p:cNvSpPr txBox="1"/>
          <p:nvPr/>
        </p:nvSpPr>
        <p:spPr>
          <a:xfrm>
            <a:off x="1632759" y="4040528"/>
            <a:ext cx="48126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X4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14121C-8E5B-443C-85B4-3545CE6F9F17}"/>
              </a:ext>
            </a:extLst>
          </p:cNvPr>
          <p:cNvSpPr txBox="1"/>
          <p:nvPr/>
        </p:nvSpPr>
        <p:spPr>
          <a:xfrm>
            <a:off x="1629714" y="4874364"/>
            <a:ext cx="48126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X5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421F40-2BC4-4A1D-8B3F-9F4DE2594F60}"/>
              </a:ext>
            </a:extLst>
          </p:cNvPr>
          <p:cNvSpPr txBox="1"/>
          <p:nvPr/>
        </p:nvSpPr>
        <p:spPr>
          <a:xfrm>
            <a:off x="1630830" y="5641142"/>
            <a:ext cx="48126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X6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BDD6EE9-FD48-40F0-AD18-F1594BE2FB2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154290" y="1730809"/>
            <a:ext cx="1412031" cy="180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9D9EDCC-4013-4F66-BA42-763ABE4914EE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54290" y="1730809"/>
            <a:ext cx="1397592" cy="246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EC57C9E-822C-4B1A-997A-A260E21D656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54290" y="1730809"/>
            <a:ext cx="1397593" cy="312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943373A-7CC9-4FE0-9259-1128B6BE4DA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168731" y="2575108"/>
            <a:ext cx="1383149" cy="30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985467C-D5A2-43B2-A204-AD91000AB2D2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68731" y="2575108"/>
            <a:ext cx="1383151" cy="161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37C2F55-6CC7-4589-9A33-B9E8AB0650C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68731" y="2575108"/>
            <a:ext cx="1383152" cy="227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0F5238C-DF90-4419-80A4-51F184F4BDD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54292" y="2877824"/>
            <a:ext cx="1397588" cy="5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26B7267-D67F-4114-A6A2-63737E008E1E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154292" y="3432257"/>
            <a:ext cx="1412029" cy="10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1348B39-4B76-4662-8B12-EE8DAD1B3A4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54292" y="3432257"/>
            <a:ext cx="1397591" cy="142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01D07AE-D768-44AD-99E9-BF256CF2068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54293" y="2877824"/>
            <a:ext cx="1397587" cy="13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80F2F9A-DF51-41B1-AE4B-28CB7AA53C9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154293" y="3539237"/>
            <a:ext cx="1412028" cy="7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CCE736B-172C-4394-A289-B4662B1BC56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54293" y="4194259"/>
            <a:ext cx="1397589" cy="8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94DA76F-3AF4-42F2-88F2-D2D62C4F8B2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54291" y="4854690"/>
            <a:ext cx="1397592" cy="24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AB09C61-612F-4D32-AD6D-AAA73E01CBF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54291" y="4194259"/>
            <a:ext cx="1397591" cy="9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8A30EAE-F9D6-4AF4-AC35-426642F32F3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154291" y="3539237"/>
            <a:ext cx="1412030" cy="1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DEA9F38-6345-433D-9F5D-457C628858E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54291" y="2877824"/>
            <a:ext cx="1397589" cy="222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F759EA2-C985-4EB5-A349-99632F29460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68731" y="2877824"/>
            <a:ext cx="1383149" cy="300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DAB04E4-18A1-4F24-A359-89552C4252B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168731" y="3539237"/>
            <a:ext cx="1397590" cy="234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254C443-A8FF-43ED-A5F9-E243FF01BDB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68731" y="4194259"/>
            <a:ext cx="1383151" cy="168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012AB38-4FA3-481B-983C-C0F7597A0CE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68731" y="4854690"/>
            <a:ext cx="1383152" cy="102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2F4D9AF-A699-4F10-82B0-AE148EBC8A15}"/>
              </a:ext>
            </a:extLst>
          </p:cNvPr>
          <p:cNvSpPr txBox="1"/>
          <p:nvPr/>
        </p:nvSpPr>
        <p:spPr>
          <a:xfrm>
            <a:off x="3570975" y="2686402"/>
            <a:ext cx="7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XW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7828BE-A423-42C1-8EE0-397FBB5A239F}"/>
              </a:ext>
            </a:extLst>
          </p:cNvPr>
          <p:cNvSpPr txBox="1"/>
          <p:nvPr/>
        </p:nvSpPr>
        <p:spPr>
          <a:xfrm>
            <a:off x="3570975" y="3358908"/>
            <a:ext cx="7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XW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C24EDA8-5E1F-4162-B2F9-14128B7526EF}"/>
              </a:ext>
            </a:extLst>
          </p:cNvPr>
          <p:cNvSpPr txBox="1"/>
          <p:nvPr/>
        </p:nvSpPr>
        <p:spPr>
          <a:xfrm>
            <a:off x="3570975" y="4003591"/>
            <a:ext cx="7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XW</a:t>
            </a:r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16B71F-F043-4029-9302-2CEC24F6895D}"/>
              </a:ext>
            </a:extLst>
          </p:cNvPr>
          <p:cNvSpPr txBox="1"/>
          <p:nvPr/>
        </p:nvSpPr>
        <p:spPr>
          <a:xfrm>
            <a:off x="3551880" y="4685414"/>
            <a:ext cx="7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XW</a:t>
            </a:r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545BE5D-F63B-449D-9FCB-92D46A3D550C}"/>
              </a:ext>
            </a:extLst>
          </p:cNvPr>
          <p:cNvSpPr txBox="1"/>
          <p:nvPr/>
        </p:nvSpPr>
        <p:spPr>
          <a:xfrm>
            <a:off x="4876960" y="3012911"/>
            <a:ext cx="62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+b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053283-360E-43BC-941C-90BC605D45CE}"/>
              </a:ext>
            </a:extLst>
          </p:cNvPr>
          <p:cNvSpPr txBox="1"/>
          <p:nvPr/>
        </p:nvSpPr>
        <p:spPr>
          <a:xfrm>
            <a:off x="2707187" y="1883215"/>
            <a:ext cx="62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en-US" altLang="ko-KR" sz="2000" dirty="0"/>
              <a:t>W</a:t>
            </a:r>
            <a:endParaRPr lang="ko-KR" altLang="en-US" sz="2000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3D47A01-DCCB-4B53-957D-23F3F1F9FE76}"/>
              </a:ext>
            </a:extLst>
          </p:cNvPr>
          <p:cNvCxnSpPr>
            <a:cxnSpLocks/>
            <a:stCxn id="3083" idx="3"/>
            <a:endCxn id="245" idx="1"/>
          </p:cNvCxnSpPr>
          <p:nvPr/>
        </p:nvCxnSpPr>
        <p:spPr>
          <a:xfrm flipV="1">
            <a:off x="6781720" y="4021165"/>
            <a:ext cx="1370976" cy="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D541545-D511-42D7-ADD1-A2596685F460}"/>
              </a:ext>
            </a:extLst>
          </p:cNvPr>
          <p:cNvSpPr txBox="1"/>
          <p:nvPr/>
        </p:nvSpPr>
        <p:spPr>
          <a:xfrm>
            <a:off x="5912805" y="2411862"/>
            <a:ext cx="107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Softmax</a:t>
            </a:r>
            <a:endParaRPr lang="en-US" altLang="ko-KR" dirty="0"/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F189336-6167-4103-BD2A-F9A7F3EA5296}"/>
              </a:ext>
            </a:extLst>
          </p:cNvPr>
          <p:cNvSpPr txBox="1"/>
          <p:nvPr/>
        </p:nvSpPr>
        <p:spPr>
          <a:xfrm>
            <a:off x="1470657" y="673413"/>
            <a:ext cx="8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sz="20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51DE0B3-79B5-4F81-8B81-A247FB4BDB17}"/>
              </a:ext>
            </a:extLst>
          </p:cNvPr>
          <p:cNvSpPr txBox="1"/>
          <p:nvPr/>
        </p:nvSpPr>
        <p:spPr>
          <a:xfrm>
            <a:off x="9938122" y="2466701"/>
            <a:ext cx="107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2639D31-3216-46E3-BC95-80CC64C8B74B}"/>
              </a:ext>
            </a:extLst>
          </p:cNvPr>
          <p:cNvSpPr txBox="1"/>
          <p:nvPr/>
        </p:nvSpPr>
        <p:spPr>
          <a:xfrm>
            <a:off x="7660745" y="4970412"/>
            <a:ext cx="24661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Ex) [0.3 0.2 0.4 0.1]</a:t>
            </a:r>
            <a:endParaRPr lang="ko-KR" altLang="en-US" sz="17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BB6EF9-560E-4A75-9FB9-C85FA7EB5087}"/>
              </a:ext>
            </a:extLst>
          </p:cNvPr>
          <p:cNvSpPr txBox="1"/>
          <p:nvPr/>
        </p:nvSpPr>
        <p:spPr>
          <a:xfrm>
            <a:off x="9931703" y="4986637"/>
            <a:ext cx="16532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Ex) [0 0 1 0]</a:t>
            </a:r>
          </a:p>
          <a:p>
            <a:r>
              <a:rPr lang="en-US" altLang="ko-KR" sz="1700" dirty="0"/>
              <a:t>=&gt; 2</a:t>
            </a:r>
            <a:endParaRPr lang="ko-KR" altLang="en-US" sz="1700" dirty="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C907D08-4704-4FBF-9F89-3B9281B023D8}"/>
              </a:ext>
            </a:extLst>
          </p:cNvPr>
          <p:cNvCxnSpPr>
            <a:cxnSpLocks/>
            <a:stCxn id="245" idx="3"/>
            <a:endCxn id="247" idx="1"/>
          </p:cNvCxnSpPr>
          <p:nvPr/>
        </p:nvCxnSpPr>
        <p:spPr>
          <a:xfrm>
            <a:off x="8966777" y="4021165"/>
            <a:ext cx="1169602" cy="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9D704352-44D1-444E-9C09-6B5E6D5B6169}"/>
              </a:ext>
            </a:extLst>
          </p:cNvPr>
          <p:cNvSpPr txBox="1"/>
          <p:nvPr/>
        </p:nvSpPr>
        <p:spPr>
          <a:xfrm>
            <a:off x="8019854" y="2492625"/>
            <a:ext cx="107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081" name="말풍선: 타원형 3080">
            <a:extLst>
              <a:ext uri="{FF2B5EF4-FFF2-40B4-BE49-F238E27FC236}">
                <a16:creationId xmlns:a16="http://schemas.microsoft.com/office/drawing/2014/main" id="{F45DBF98-A415-4108-8F8C-CE3B508405DA}"/>
              </a:ext>
            </a:extLst>
          </p:cNvPr>
          <p:cNvSpPr/>
          <p:nvPr/>
        </p:nvSpPr>
        <p:spPr>
          <a:xfrm>
            <a:off x="6517910" y="810366"/>
            <a:ext cx="2449869" cy="1658692"/>
          </a:xfrm>
          <a:prstGeom prst="wedgeEllipseCallout">
            <a:avLst>
              <a:gd name="adj1" fmla="val -30164"/>
              <a:gd name="adj2" fmla="val 584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2">
                    <a:lumMod val="50000"/>
                  </a:schemeClr>
                </a:solidFill>
              </a:rPr>
              <a:t>Softmax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출력값들을</a:t>
            </a:r>
            <a:r>
              <a:rPr lang="ko-KR" altLang="en-US" sz="1400" dirty="0">
                <a:solidFill>
                  <a:schemeClr val="tx1"/>
                </a:solidFill>
              </a:rPr>
              <a:t> 출력하기 전</a:t>
            </a:r>
            <a:r>
              <a:rPr lang="en-US" altLang="ko-KR" sz="1400" dirty="0">
                <a:solidFill>
                  <a:schemeClr val="tx1"/>
                </a:solidFill>
              </a:rPr>
              <a:t>, 0~1</a:t>
            </a:r>
            <a:r>
              <a:rPr lang="ko-KR" altLang="en-US" sz="1400" dirty="0">
                <a:solidFill>
                  <a:schemeClr val="tx1"/>
                </a:solidFill>
              </a:rPr>
              <a:t>사이의 수로 바꿔주는 역할</a:t>
            </a:r>
          </a:p>
        </p:txBody>
      </p:sp>
      <p:sp>
        <p:nvSpPr>
          <p:cNvPr id="3082" name="직사각형 3081">
            <a:extLst>
              <a:ext uri="{FF2B5EF4-FFF2-40B4-BE49-F238E27FC236}">
                <a16:creationId xmlns:a16="http://schemas.microsoft.com/office/drawing/2014/main" id="{21A81BA0-F8C4-45D3-B6AE-DC5100386E83}"/>
              </a:ext>
            </a:extLst>
          </p:cNvPr>
          <p:cNvSpPr/>
          <p:nvPr/>
        </p:nvSpPr>
        <p:spPr bwMode="auto">
          <a:xfrm>
            <a:off x="1352551" y="1327871"/>
            <a:ext cx="1032230" cy="49586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3083" name="직사각형 3082">
            <a:extLst>
              <a:ext uri="{FF2B5EF4-FFF2-40B4-BE49-F238E27FC236}">
                <a16:creationId xmlns:a16="http://schemas.microsoft.com/office/drawing/2014/main" id="{1CE534A0-1928-4BC1-8A18-BA1AFD78D5B4}"/>
              </a:ext>
            </a:extLst>
          </p:cNvPr>
          <p:cNvSpPr/>
          <p:nvPr/>
        </p:nvSpPr>
        <p:spPr bwMode="auto">
          <a:xfrm>
            <a:off x="5968832" y="3125991"/>
            <a:ext cx="812888" cy="179664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33BF9E2-4AE1-4325-9628-2DF36A313C1E}"/>
              </a:ext>
            </a:extLst>
          </p:cNvPr>
          <p:cNvSpPr/>
          <p:nvPr/>
        </p:nvSpPr>
        <p:spPr bwMode="auto">
          <a:xfrm>
            <a:off x="8152696" y="3119697"/>
            <a:ext cx="814081" cy="180293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246" name="말풍선: 타원형 245">
            <a:extLst>
              <a:ext uri="{FF2B5EF4-FFF2-40B4-BE49-F238E27FC236}">
                <a16:creationId xmlns:a16="http://schemas.microsoft.com/office/drawing/2014/main" id="{4794F3F4-45CF-4E5B-991A-7C1C47623869}"/>
              </a:ext>
            </a:extLst>
          </p:cNvPr>
          <p:cNvSpPr/>
          <p:nvPr/>
        </p:nvSpPr>
        <p:spPr>
          <a:xfrm>
            <a:off x="9301830" y="801443"/>
            <a:ext cx="2449869" cy="1658692"/>
          </a:xfrm>
          <a:prstGeom prst="wedgeEllipseCallout">
            <a:avLst>
              <a:gd name="adj1" fmla="val -61268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2">
                    <a:lumMod val="50000"/>
                  </a:schemeClr>
                </a:solidFill>
              </a:rPr>
              <a:t>Onehot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입력값</a:t>
            </a:r>
            <a:r>
              <a:rPr lang="ko-KR" altLang="en-US" sz="1400" dirty="0">
                <a:solidFill>
                  <a:schemeClr val="tx1"/>
                </a:solidFill>
              </a:rPr>
              <a:t> 中 가장  높은 값을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r>
              <a:rPr lang="en-US" altLang="ko-KR" sz="1400" dirty="0">
                <a:solidFill>
                  <a:schemeClr val="tx1"/>
                </a:solidFill>
              </a:rPr>
              <a:t>,    </a:t>
            </a:r>
            <a:r>
              <a:rPr lang="ko-KR" altLang="en-US" sz="1400" dirty="0">
                <a:solidFill>
                  <a:schemeClr val="tx1"/>
                </a:solidFill>
              </a:rPr>
              <a:t>나머지는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으로   출력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208FDDD0-A408-4881-BFFF-FE818034A260}"/>
              </a:ext>
            </a:extLst>
          </p:cNvPr>
          <p:cNvSpPr/>
          <p:nvPr/>
        </p:nvSpPr>
        <p:spPr bwMode="auto">
          <a:xfrm>
            <a:off x="10136379" y="3125991"/>
            <a:ext cx="703070" cy="18606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500" b="1" dirty="0">
              <a:solidFill>
                <a:srgbClr val="FF0000"/>
              </a:solidFill>
              <a:ea typeface="Nanum Gothic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D88EA1D-4637-435F-8871-376802DB35CC}"/>
              </a:ext>
            </a:extLst>
          </p:cNvPr>
          <p:cNvSpPr txBox="1"/>
          <p:nvPr/>
        </p:nvSpPr>
        <p:spPr>
          <a:xfrm>
            <a:off x="3346652" y="2202454"/>
            <a:ext cx="107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59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500" b="1" dirty="0" smtClean="0">
            <a:solidFill>
              <a:srgbClr val="FF0000"/>
            </a:solidFill>
            <a:ea typeface="Nanum Gothic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800</Words>
  <Application>Microsoft Office PowerPoint</Application>
  <PresentationFormat>와이드스크린</PresentationFormat>
  <Paragraphs>160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NimbusSanL-Regu</vt:lpstr>
      <vt:lpstr>NimbusSanL-ReguItal</vt:lpstr>
      <vt:lpstr>맑은 고딕</vt:lpstr>
      <vt:lpstr>Arial</vt:lpstr>
      <vt:lpstr>Segoe UI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youniechoi</dc:creator>
  <cp:lastModifiedBy>최철원</cp:lastModifiedBy>
  <cp:revision>163</cp:revision>
  <dcterms:created xsi:type="dcterms:W3CDTF">2018-09-17T01:39:10Z</dcterms:created>
  <dcterms:modified xsi:type="dcterms:W3CDTF">2019-02-25T02:32:09Z</dcterms:modified>
</cp:coreProperties>
</file>