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58" r:id="rId3"/>
    <p:sldId id="262" r:id="rId4"/>
    <p:sldId id="269" r:id="rId5"/>
    <p:sldId id="270" r:id="rId6"/>
    <p:sldId id="263" r:id="rId7"/>
    <p:sldId id="264" r:id="rId8"/>
    <p:sldId id="265" r:id="rId9"/>
    <p:sldId id="266" r:id="rId10"/>
    <p:sldId id="261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3248" autoAdjust="0"/>
  </p:normalViewPr>
  <p:slideViewPr>
    <p:cSldViewPr snapToGrid="0">
      <p:cViewPr>
        <p:scale>
          <a:sx n="75" d="100"/>
          <a:sy n="75" d="100"/>
        </p:scale>
        <p:origin x="28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67252-709C-4943-BBE7-2B28874A2E3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E51DC-F2CC-4C60-80C5-63CEEA0B9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4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6FB397-8398-4BC5-BBC9-B47906C021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07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E51DC-F2CC-4C60-80C5-63CEEA0B9A4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>
            <p:ph type="body" sz="quarter" idx="14" hasCustomPrompt="1"/>
          </p:nvPr>
        </p:nvSpPr>
        <p:spPr>
          <a:xfrm>
            <a:off x="336000" y="518400"/>
            <a:ext cx="11520000" cy="720000"/>
          </a:xfrm>
          <a:prstGeom prst="rect">
            <a:avLst/>
          </a:prstGeom>
          <a:solidFill>
            <a:srgbClr val="FFD243"/>
          </a:solidFill>
        </p:spPr>
        <p:txBody>
          <a:bodyPr anchor="ctr"/>
          <a:lstStyle>
            <a:lvl1pPr marL="0" indent="0" algn="ctr">
              <a:buNone/>
              <a:defRPr sz="32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altLang="ko-KR" dirty="0" smtClean="0"/>
              <a:t>Essence of This Page</a:t>
            </a:r>
            <a:endParaRPr lang="ko-KR" altLang="en-US" dirty="0"/>
          </a:p>
        </p:txBody>
      </p:sp>
      <p:sp>
        <p:nvSpPr>
          <p:cNvPr id="60" name="텍스트 개체 틀 57"/>
          <p:cNvSpPr>
            <a:spLocks noGrp="1"/>
          </p:cNvSpPr>
          <p:nvPr>
            <p:ph type="body" sz="quarter" idx="15" hasCustomPrompt="1"/>
          </p:nvPr>
        </p:nvSpPr>
        <p:spPr>
          <a:xfrm>
            <a:off x="602516" y="1412776"/>
            <a:ext cx="10988249" cy="936024"/>
          </a:xfrm>
          <a:prstGeom prst="rect">
            <a:avLst/>
          </a:prstGeom>
          <a:noFill/>
        </p:spPr>
        <p:txBody>
          <a:bodyPr anchor="t"/>
          <a:lstStyle>
            <a:lvl1pPr marL="285750" indent="-285750" algn="l">
              <a:lnSpc>
                <a:spcPct val="200000"/>
              </a:lnSpc>
              <a:buFont typeface="Wingdings" pitchFamily="2" charset="2"/>
              <a:buChar char="§"/>
              <a:defRPr sz="1800" b="0" baseline="0">
                <a:effectLst/>
                <a:latin typeface="Segoe UI" pitchFamily="34" charset="0"/>
                <a:cs typeface="Segoe UI" pitchFamily="34" charset="0"/>
              </a:defRPr>
            </a:lvl1pPr>
            <a:lvl2pPr marL="742950" indent="-285750">
              <a:lnSpc>
                <a:spcPct val="200000"/>
              </a:lnSpc>
              <a:buFont typeface="Arial" pitchFamily="34" charset="0"/>
              <a:buChar char="•"/>
              <a:defRPr sz="1400" baseline="0">
                <a:latin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 altLang="ko-KR" dirty="0" smtClean="0"/>
              <a:t>Story 1</a:t>
            </a:r>
          </a:p>
          <a:p>
            <a:pPr lvl="1"/>
            <a:r>
              <a:rPr lang="en-US" altLang="ko-KR" dirty="0" smtClean="0"/>
              <a:t>Detail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755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mbotron"/>
          <p:cNvSpPr/>
          <p:nvPr userDrawn="1"/>
        </p:nvSpPr>
        <p:spPr>
          <a:xfrm>
            <a:off x="472932" y="1441181"/>
            <a:ext cx="11246140" cy="4756285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57"/>
          <p:cNvSpPr>
            <a:spLocks noGrp="1"/>
          </p:cNvSpPr>
          <p:nvPr>
            <p:ph type="body" sz="quarter" idx="14" hasCustomPrompt="1"/>
          </p:nvPr>
        </p:nvSpPr>
        <p:spPr>
          <a:xfrm>
            <a:off x="336000" y="518400"/>
            <a:ext cx="11520000" cy="720000"/>
          </a:xfrm>
          <a:prstGeom prst="rect">
            <a:avLst/>
          </a:prstGeom>
          <a:solidFill>
            <a:srgbClr val="FFD243"/>
          </a:solidFill>
        </p:spPr>
        <p:txBody>
          <a:bodyPr anchor="ctr"/>
          <a:lstStyle>
            <a:lvl1pPr marL="0" indent="0" algn="ctr">
              <a:buNone/>
              <a:defRPr sz="32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altLang="ko-KR" dirty="0" smtClean="0"/>
              <a:t>Essence of This Page</a:t>
            </a:r>
            <a:endParaRPr lang="ko-KR" altLang="en-US" dirty="0"/>
          </a:p>
        </p:txBody>
      </p:sp>
      <p:sp>
        <p:nvSpPr>
          <p:cNvPr id="9" name="텍스트 개체 틀 57"/>
          <p:cNvSpPr>
            <a:spLocks noGrp="1"/>
          </p:cNvSpPr>
          <p:nvPr>
            <p:ph type="body" sz="quarter" idx="15" hasCustomPrompt="1"/>
          </p:nvPr>
        </p:nvSpPr>
        <p:spPr>
          <a:xfrm>
            <a:off x="602516" y="1412776"/>
            <a:ext cx="10988249" cy="936024"/>
          </a:xfrm>
          <a:prstGeom prst="rect">
            <a:avLst/>
          </a:prstGeom>
          <a:noFill/>
        </p:spPr>
        <p:txBody>
          <a:bodyPr anchor="t"/>
          <a:lstStyle>
            <a:lvl1pPr marL="285750" indent="-285750" algn="l">
              <a:lnSpc>
                <a:spcPct val="200000"/>
              </a:lnSpc>
              <a:buFont typeface="Wingdings" pitchFamily="2" charset="2"/>
              <a:buChar char="§"/>
              <a:defRPr sz="1800" b="0" baseline="0">
                <a:effectLst/>
                <a:latin typeface="Segoe UI" pitchFamily="34" charset="0"/>
                <a:cs typeface="Segoe UI" pitchFamily="34" charset="0"/>
              </a:defRPr>
            </a:lvl1pPr>
            <a:lvl2pPr marL="742950" indent="-285750">
              <a:lnSpc>
                <a:spcPct val="200000"/>
              </a:lnSpc>
              <a:buFont typeface="Arial" pitchFamily="34" charset="0"/>
              <a:buChar char="•"/>
              <a:defRPr sz="1400" baseline="0">
                <a:latin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 altLang="ko-KR" dirty="0" smtClean="0"/>
              <a:t>Story 1</a:t>
            </a:r>
          </a:p>
          <a:p>
            <a:pPr lvl="1"/>
            <a:r>
              <a:rPr lang="en-US" altLang="ko-KR" dirty="0" smtClean="0"/>
              <a:t>Detail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8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DB29-0F5C-4170-A4A5-63B89DC89975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Jumbotron"/>
          <p:cNvSpPr/>
          <p:nvPr userDrawn="1"/>
        </p:nvSpPr>
        <p:spPr>
          <a:xfrm>
            <a:off x="186096" y="260649"/>
            <a:ext cx="11819808" cy="6048672"/>
          </a:xfrm>
          <a:prstGeom prst="roundRect">
            <a:avLst>
              <a:gd name="adj" fmla="val 2079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48640" tIns="274320" rIns="54864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16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39" y="3429003"/>
            <a:ext cx="31652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57"/>
          <p:cNvSpPr>
            <a:spLocks noGrp="1"/>
          </p:cNvSpPr>
          <p:nvPr>
            <p:ph type="body" sz="quarter" idx="14" hasCustomPrompt="1"/>
          </p:nvPr>
        </p:nvSpPr>
        <p:spPr>
          <a:xfrm>
            <a:off x="336000" y="518400"/>
            <a:ext cx="11520000" cy="720000"/>
          </a:xfrm>
          <a:prstGeom prst="rect">
            <a:avLst/>
          </a:prstGeom>
          <a:solidFill>
            <a:srgbClr val="FFD243"/>
          </a:solidFill>
        </p:spPr>
        <p:txBody>
          <a:bodyPr anchor="ctr"/>
          <a:lstStyle>
            <a:lvl1pPr marL="0" indent="0" algn="ctr">
              <a:buNone/>
              <a:defRPr sz="32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altLang="ko-KR" dirty="0" smtClean="0"/>
              <a:t>Essence of This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43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3079" y="718574"/>
            <a:ext cx="11181872" cy="0"/>
          </a:xfrm>
          <a:prstGeom prst="line">
            <a:avLst/>
          </a:prstGeom>
          <a:ln w="9525">
            <a:solidFill>
              <a:srgbClr val="164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 userDrawn="1"/>
        </p:nvGrpSpPr>
        <p:grpSpPr>
          <a:xfrm>
            <a:off x="505" y="6426846"/>
            <a:ext cx="12190993" cy="432780"/>
            <a:chOff x="409" y="6426846"/>
            <a:chExt cx="9905182" cy="432780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" y="6426846"/>
              <a:ext cx="9905182" cy="432780"/>
            </a:xfrm>
            <a:prstGeom prst="rect">
              <a:avLst/>
            </a:prstGeom>
          </p:spPr>
        </p:pic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467062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07085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6" t="93772" r="54416" b="3820"/>
            <a:stretch/>
          </p:blipFill>
          <p:spPr bwMode="auto">
            <a:xfrm>
              <a:off x="200472" y="6670908"/>
              <a:ext cx="1447800" cy="176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4" t="94124" r="77982" b="954"/>
            <a:stretch/>
          </p:blipFill>
          <p:spPr bwMode="auto">
            <a:xfrm>
              <a:off x="468512" y="6515478"/>
              <a:ext cx="718864" cy="217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201" y="259201"/>
            <a:ext cx="11088565" cy="5055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2400" b="1" kern="1200" dirty="0">
                <a:solidFill>
                  <a:srgbClr val="164194"/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pPr lvl="0"/>
            <a:r>
              <a:rPr lang="en-US" altLang="ko-KR" dirty="0" smtClean="0"/>
              <a:t>Essence of This Page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456369" y="730803"/>
            <a:ext cx="11134395" cy="151288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 lang="ko-KR" altLang="en-US" sz="2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altLang="ko-KR" dirty="0" smtClean="0"/>
              <a:t>Story 1</a:t>
            </a:r>
          </a:p>
          <a:p>
            <a:pPr lvl="1"/>
            <a:r>
              <a:rPr lang="en-US" altLang="ko-KR" dirty="0" smtClean="0"/>
              <a:t>A</a:t>
            </a:r>
          </a:p>
          <a:p>
            <a:pPr lvl="0"/>
            <a:r>
              <a:rPr lang="en-US" altLang="ko-KR" dirty="0" smtClean="0"/>
              <a:t>Story 2</a:t>
            </a:r>
          </a:p>
          <a:p>
            <a:pPr lvl="0"/>
            <a:r>
              <a:rPr lang="en-US" altLang="ko-KR" dirty="0" smtClean="0"/>
              <a:t>Story 3</a:t>
            </a:r>
          </a:p>
        </p:txBody>
      </p:sp>
    </p:spTree>
    <p:extLst>
      <p:ext uri="{BB962C8B-B14F-4D97-AF65-F5344CB8AC3E}">
        <p14:creationId xmlns:p14="http://schemas.microsoft.com/office/powerpoint/2010/main" val="30387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/>
          <p:cNvGrpSpPr>
            <a:grpSpLocks/>
          </p:cNvGrpSpPr>
          <p:nvPr/>
        </p:nvGrpSpPr>
        <p:grpSpPr bwMode="auto">
          <a:xfrm>
            <a:off x="0" y="6350"/>
            <a:ext cx="12192000" cy="6858000"/>
            <a:chOff x="818" y="6693"/>
            <a:chExt cx="9905182" cy="6857434"/>
          </a:xfrm>
        </p:grpSpPr>
        <p:pic>
          <p:nvPicPr>
            <p:cNvPr id="5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" y="6693"/>
              <a:ext cx="9905182" cy="6857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113289" y="5157706"/>
              <a:ext cx="2521006" cy="1368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80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1" t="81985" r="13599" b="7845"/>
            <a:stretch>
              <a:fillRect/>
            </a:stretch>
          </p:blipFill>
          <p:spPr bwMode="auto">
            <a:xfrm>
              <a:off x="8481393" y="6125542"/>
              <a:ext cx="936103" cy="327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3065" y="1787899"/>
            <a:ext cx="10363200" cy="704999"/>
          </a:xfrm>
        </p:spPr>
        <p:txBody>
          <a:bodyPr>
            <a:normAutofit/>
          </a:bodyPr>
          <a:lstStyle>
            <a:lvl1pPr>
              <a:defRPr lang="ko-KR" altLang="en-US" sz="2800" kern="1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05002" y="2986358"/>
            <a:ext cx="4676815" cy="109071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lang="ko-KR" altLang="en-US" sz="1400" kern="1200" dirty="0">
                <a:solidFill>
                  <a:srgbClr val="164194"/>
                </a:solidFill>
                <a:latin typeface="HY견고딕" pitchFamily="18" charset="-127"/>
                <a:ea typeface="HY견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65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DB29-0F5C-4170-A4A5-63B89DC89975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6ED1-C0AE-4BF3-9B27-A7333573D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tiot.com/iot/main/index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hyperlink" Target="https://openlab.uplus.co.kr/lte/main/main.de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log.naver.com/PostView.nhn?blogId=ktec21&amp;logNo=220985245703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tmanias.com/ko/?m=view&amp;id=operator_news&amp;no=13540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43472" y="1700809"/>
            <a:ext cx="5556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Narrow Band Internet of </a:t>
            </a:r>
            <a:r>
              <a:rPr lang="en-US" altLang="ko-KR" sz="2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Things</a:t>
            </a:r>
          </a:p>
          <a:p>
            <a:pPr lvl="0"/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NB-</a:t>
            </a:r>
            <a:r>
              <a:rPr kumimoji="0" lang="en-US" altLang="ko-K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IoT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6285" y="4197816"/>
            <a:ext cx="396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rgbClr val="164194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Sep.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 17, 2018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164194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itchFamily="34" charset="0"/>
              </a:rPr>
              <a:t>PU3 R&amp;D team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64194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3472" y="2750730"/>
            <a:ext cx="7055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NimbusSanL-Regu"/>
              </a:rPr>
              <a:t>Min Chen, </a:t>
            </a:r>
            <a:r>
              <a:rPr lang="en-US" altLang="ko-KR" dirty="0">
                <a:latin typeface="NimbusSanL-ReguItal"/>
              </a:rPr>
              <a:t>Senior Member, IEEE, </a:t>
            </a:r>
            <a:r>
              <a:rPr lang="en-US" altLang="ko-KR" dirty="0" err="1">
                <a:latin typeface="NimbusSanL-Regu"/>
              </a:rPr>
              <a:t>Yiming</a:t>
            </a:r>
            <a:r>
              <a:rPr lang="en-US" altLang="ko-KR" dirty="0">
                <a:latin typeface="NimbusSanL-Regu"/>
              </a:rPr>
              <a:t> Miao,</a:t>
            </a:r>
          </a:p>
          <a:p>
            <a:r>
              <a:rPr lang="en-US" altLang="ko-KR" dirty="0" err="1">
                <a:latin typeface="NimbusSanL-Regu"/>
              </a:rPr>
              <a:t>Yixue</a:t>
            </a:r>
            <a:r>
              <a:rPr lang="en-US" altLang="ko-KR" dirty="0">
                <a:latin typeface="NimbusSanL-Regu"/>
              </a:rPr>
              <a:t> </a:t>
            </a:r>
            <a:r>
              <a:rPr lang="en-US" altLang="ko-KR" dirty="0" err="1">
                <a:latin typeface="NimbusSanL-Regu"/>
              </a:rPr>
              <a:t>Hao</a:t>
            </a:r>
            <a:r>
              <a:rPr lang="en-US" altLang="ko-KR" dirty="0">
                <a:latin typeface="NimbusSanL-Regu"/>
              </a:rPr>
              <a:t>, </a:t>
            </a:r>
            <a:r>
              <a:rPr lang="en-US" altLang="ko-KR" dirty="0">
                <a:latin typeface="NimbusSanL-ReguItal"/>
              </a:rPr>
              <a:t>Student Member, IEEE, </a:t>
            </a:r>
            <a:r>
              <a:rPr lang="en-US" altLang="ko-KR" dirty="0">
                <a:latin typeface="NimbusSanL-Regu"/>
              </a:rPr>
              <a:t>Kai Hwang, </a:t>
            </a:r>
            <a:r>
              <a:rPr lang="en-US" altLang="ko-KR" dirty="0">
                <a:latin typeface="NimbusSanL-ReguItal"/>
              </a:rPr>
              <a:t>Life Fellow, IEEE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4962525"/>
            <a:ext cx="7162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LPWAN in Korea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797" y="259201"/>
            <a:ext cx="3933110" cy="60695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3201" y="764705"/>
            <a:ext cx="4938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3"/>
              </a:rPr>
              <a:t>https://www.sktiot.com/iot/main/index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https://openlab.uplus.co.kr/lte/main/main.dev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01" y="2033477"/>
            <a:ext cx="7258050" cy="41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SKT 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요금제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764704"/>
            <a:ext cx="5541206" cy="35786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764705"/>
            <a:ext cx="6201591" cy="34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Low-Power </a:t>
            </a:r>
            <a:r>
              <a:rPr lang="en-US" altLang="ko-KR" dirty="0" smtClean="0"/>
              <a:t>Wide-Area Network </a:t>
            </a:r>
            <a:r>
              <a:rPr lang="en-US" altLang="ko-KR" dirty="0"/>
              <a:t>(LPWAN) </a:t>
            </a:r>
            <a:r>
              <a:rPr lang="en-US" altLang="ko-KR" dirty="0" smtClean="0"/>
              <a:t>industry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03201" y="764705"/>
            <a:ext cx="1198406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LPWAN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technologies classified into two categories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Unauthorized </a:t>
            </a:r>
            <a:r>
              <a:rPr lang="en-US" altLang="ko-KR" sz="2000" dirty="0"/>
              <a:t>spectrum </a:t>
            </a:r>
            <a:r>
              <a:rPr lang="en-US" altLang="ko-KR" sz="2000" dirty="0" smtClean="0"/>
              <a:t>: Lora, </a:t>
            </a:r>
            <a:r>
              <a:rPr lang="en-US" altLang="ko-KR" sz="2000" dirty="0" err="1" smtClean="0"/>
              <a:t>Sigfox</a:t>
            </a:r>
            <a:r>
              <a:rPr lang="en-US" altLang="ko-KR" sz="20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Authorized spectrum : 2G/3G cellular communication(GSM, CDMA, WCDMA), LTE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Developed by international standards organizations such as 3GPP (GSM, WCDMA, LTE and evolved LTE technology, etc.) and 3GPP2 (CDMA, etc.)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NB-</a:t>
            </a:r>
            <a:r>
              <a:rPr lang="en-US" altLang="ko-K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proposed by 3GPP, Since 2005 they research cellular network for </a:t>
            </a:r>
            <a:r>
              <a:rPr lang="en-US" altLang="ko-KR" dirty="0"/>
              <a:t>Machine-Type Communication (MTC) </a:t>
            </a:r>
            <a:r>
              <a:rPr lang="en-US" altLang="ko-KR" dirty="0" smtClean="0"/>
              <a:t>services.</a:t>
            </a:r>
          </a:p>
          <a:p>
            <a:pPr marL="1371600" lvl="2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/>
              <a:t>software upgrading and core network reusing deployed in authorized frequency bands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3GPP set 5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objectives for 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MTC(Machine-Type Communication) </a:t>
            </a: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Enhanced indoor coverage,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upported massive small-data terminals,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ower terminal complexity and cost,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igher energy efficiency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upported various latency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define 3 new narrow band air interfaces, GSM-compatible EC-GSM-</a:t>
            </a:r>
            <a:r>
              <a:rPr lang="en-US" altLang="ko-K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LTE-compatible </a:t>
            </a:r>
            <a:r>
              <a:rPr lang="en-US" altLang="ko-K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eMTC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/>
              <a:t>enhanced Machine Type </a:t>
            </a:r>
            <a:r>
              <a:rPr lang="en-US" altLang="ko-KR" dirty="0" smtClean="0"/>
              <a:t>Communication)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brand new NB-</a:t>
            </a:r>
            <a:r>
              <a:rPr lang="en-US" altLang="ko-K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NB-</a:t>
            </a:r>
            <a:r>
              <a:rPr lang="en-US" altLang="ko-K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lang="en-US" altLang="ko-K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is led by </a:t>
            </a:r>
            <a:r>
              <a:rPr lang="en-US" altLang="ko-K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Huawei Technologies Co. Ltd</a:t>
            </a:r>
            <a:endParaRPr lang="ko-KR" alt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NB-IoT Features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551549" y="3710900"/>
            <a:ext cx="1292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5-Wh battery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618" t="3896"/>
          <a:stretch/>
        </p:blipFill>
        <p:spPr>
          <a:xfrm>
            <a:off x="403201" y="764705"/>
            <a:ext cx="7401074" cy="5148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3" y="764705"/>
            <a:ext cx="3743326" cy="29461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3226" y="5913143"/>
            <a:ext cx="3305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/>
              <a:t>전류소모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normal operation → 644uA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8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Comparison between NB-</a:t>
            </a:r>
            <a:r>
              <a:rPr lang="en-US" altLang="ko-KR" dirty="0" err="1"/>
              <a:t>IoT</a:t>
            </a:r>
            <a:r>
              <a:rPr lang="en-US" altLang="ko-KR" dirty="0"/>
              <a:t> and </a:t>
            </a:r>
            <a:r>
              <a:rPr lang="en-US" altLang="ko-KR" dirty="0" smtClean="0"/>
              <a:t>LTE </a:t>
            </a:r>
            <a:r>
              <a:rPr lang="en-US" altLang="ko-KR" dirty="0" err="1" smtClean="0"/>
              <a:t>eMTC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960"/>
          <a:stretch/>
        </p:blipFill>
        <p:spPr>
          <a:xfrm>
            <a:off x="8390394" y="866567"/>
            <a:ext cx="3113856" cy="2722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1" y="764704"/>
            <a:ext cx="7949741" cy="42849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55223" y="5965576"/>
            <a:ext cx="54394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http://</a:t>
            </a:r>
            <a:r>
              <a:rPr lang="en-US" altLang="ko-KR" sz="1100" dirty="0" smtClean="0">
                <a:hlinkClick r:id="rId5"/>
              </a:rPr>
              <a:t>blog.naver.com/PostView.nhn?blogId=ktec21&amp;logNo=220985245703</a:t>
            </a:r>
            <a:endParaRPr lang="en-US" altLang="ko-KR" sz="1100" dirty="0" smtClean="0"/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400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SK</a:t>
            </a:r>
            <a:r>
              <a:rPr lang="ko-KR" altLang="en-US" dirty="0"/>
              <a:t>텔레콤</a:t>
            </a:r>
            <a:r>
              <a:rPr lang="en-US" altLang="ko-KR" dirty="0"/>
              <a:t>,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 err="1"/>
              <a:t>전국망</a:t>
            </a:r>
            <a:r>
              <a:rPr lang="ko-KR" altLang="en-US" dirty="0"/>
              <a:t> </a:t>
            </a:r>
            <a:r>
              <a:rPr lang="en-US" altLang="ko-KR" dirty="0"/>
              <a:t>'LTE Cat.M1' </a:t>
            </a:r>
            <a:r>
              <a:rPr lang="ko-KR" altLang="en-US" dirty="0" smtClean="0"/>
              <a:t>상용화</a:t>
            </a:r>
            <a:endParaRPr lang="ko-KR" altLang="en-US" dirty="0"/>
          </a:p>
        </p:txBody>
      </p:sp>
      <p:pic>
        <p:nvPicPr>
          <p:cNvPr id="3074" name="Picture 2" descr="https://netmanias.com/ko/?m=attach&amp;no=31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15" y="259201"/>
            <a:ext cx="43434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4325" y="54604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hlinkClick r:id="rId3"/>
              </a:rPr>
              <a:t>https://netmanias.com/ko/?m=view&amp;id=operator_news&amp;no=13540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028" r="3083"/>
          <a:stretch/>
        </p:blipFill>
        <p:spPr>
          <a:xfrm>
            <a:off x="358631" y="764705"/>
            <a:ext cx="7367515" cy="43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3201" y="259201"/>
            <a:ext cx="11788799" cy="505504"/>
          </a:xfrm>
        </p:spPr>
        <p:txBody>
          <a:bodyPr/>
          <a:lstStyle/>
          <a:p>
            <a:r>
              <a:rPr lang="en-US" altLang="ko-KR" dirty="0"/>
              <a:t>Comparison between NB-IoT and other </a:t>
            </a:r>
            <a:r>
              <a:rPr lang="en-US" altLang="ko-KR" dirty="0" smtClean="0"/>
              <a:t>wireless communication </a:t>
            </a:r>
            <a:r>
              <a:rPr lang="en-US" altLang="ko-KR" dirty="0"/>
              <a:t>technologies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1" y="764705"/>
            <a:ext cx="5438759" cy="5393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05" y="1651056"/>
            <a:ext cx="5710570" cy="41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Distribution figure for connection technology of intelligent </a:t>
            </a:r>
            <a:r>
              <a:rPr lang="en-US" altLang="ko-KR" dirty="0" err="1"/>
              <a:t>IoT</a:t>
            </a:r>
            <a:r>
              <a:rPr lang="en-US" altLang="ko-KR" dirty="0"/>
              <a:t> in 2020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764705"/>
            <a:ext cx="108966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Comparison between NB-</a:t>
            </a:r>
            <a:r>
              <a:rPr lang="en-US" altLang="ko-KR" dirty="0" err="1"/>
              <a:t>IoT</a:t>
            </a:r>
            <a:r>
              <a:rPr lang="en-US" altLang="ko-KR" dirty="0"/>
              <a:t> and </a:t>
            </a:r>
            <a:r>
              <a:rPr lang="en-US" altLang="ko-KR" dirty="0" err="1"/>
              <a:t>LoRa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" y="866774"/>
            <a:ext cx="5740424" cy="3972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131" y="78905"/>
            <a:ext cx="5539987" cy="2129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413" y="2208337"/>
            <a:ext cx="6067425" cy="260985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7017"/>
              </p:ext>
            </p:extLst>
          </p:nvPr>
        </p:nvGraphicFramePr>
        <p:xfrm>
          <a:off x="460037" y="4818187"/>
          <a:ext cx="56835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076">
                  <a:extLst>
                    <a:ext uri="{9D8B030D-6E8A-4147-A177-3AD203B41FA5}">
                      <a16:colId xmlns:a16="http://schemas.microsoft.com/office/drawing/2014/main" val="3208388654"/>
                    </a:ext>
                  </a:extLst>
                </a:gridCol>
                <a:gridCol w="1743076">
                  <a:extLst>
                    <a:ext uri="{9D8B030D-6E8A-4147-A177-3AD203B41FA5}">
                      <a16:colId xmlns:a16="http://schemas.microsoft.com/office/drawing/2014/main" val="2145681824"/>
                    </a:ext>
                  </a:extLst>
                </a:gridCol>
                <a:gridCol w="2357440">
                  <a:extLst>
                    <a:ext uri="{9D8B030D-6E8A-4147-A177-3AD203B41FA5}">
                      <a16:colId xmlns:a16="http://schemas.microsoft.com/office/drawing/2014/main" val="321352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KT &amp; LG </a:t>
                      </a:r>
                      <a:r>
                        <a:rPr lang="en-US" altLang="ko-KR" dirty="0" err="1" smtClean="0"/>
                        <a:t>Uplus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SK telecom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3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통신 속도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150Kbps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10Kbps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5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이용 통신망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 </a:t>
                      </a:r>
                      <a:r>
                        <a:rPr lang="en-US" altLang="ko-KR" dirty="0" smtClean="0"/>
                        <a:t>LTE</a:t>
                      </a:r>
                      <a:r>
                        <a:rPr lang="ko-KR" altLang="en-US" dirty="0" smtClean="0"/>
                        <a:t>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비면허</a:t>
                      </a:r>
                      <a:r>
                        <a:rPr lang="ko-KR" altLang="en-US" dirty="0" smtClean="0"/>
                        <a:t> 주파수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6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 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825</a:t>
                      </a:r>
                      <a:r>
                        <a:rPr lang="ko-KR" altLang="en-US" dirty="0" smtClean="0"/>
                        <a:t>원 </a:t>
                      </a:r>
                      <a:r>
                        <a:rPr lang="en-US" altLang="ko-KR" dirty="0" smtClean="0"/>
                        <a:t>/ 8MB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350</a:t>
                      </a:r>
                      <a:r>
                        <a:rPr lang="ko-KR" altLang="en-US" dirty="0" smtClean="0"/>
                        <a:t>원 </a:t>
                      </a:r>
                      <a:r>
                        <a:rPr lang="en-US" altLang="ko-KR" dirty="0" smtClean="0"/>
                        <a:t>/ 100KB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2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3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Intelligent application of NB-</a:t>
            </a:r>
            <a:r>
              <a:rPr lang="en-US" altLang="ko-KR" dirty="0" err="1"/>
              <a:t>IoT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6" y="1257299"/>
            <a:ext cx="6564881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295</Words>
  <Application>Microsoft Office PowerPoint</Application>
  <PresentationFormat>와이드스크린</PresentationFormat>
  <Paragraphs>50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HY견고딕</vt:lpstr>
      <vt:lpstr>NimbusSanL-Regu</vt:lpstr>
      <vt:lpstr>NimbusSanL-ReguItal</vt:lpstr>
      <vt:lpstr>맑은 고딕</vt:lpstr>
      <vt:lpstr>Arial</vt:lpstr>
      <vt:lpstr>Calibri</vt:lpstr>
      <vt:lpstr>Segoe UI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youniechoi</dc:creator>
  <cp:lastModifiedBy>youniechoi</cp:lastModifiedBy>
  <cp:revision>16</cp:revision>
  <dcterms:created xsi:type="dcterms:W3CDTF">2018-09-17T01:39:10Z</dcterms:created>
  <dcterms:modified xsi:type="dcterms:W3CDTF">2018-09-19T08:13:12Z</dcterms:modified>
</cp:coreProperties>
</file>