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971" r:id="rId3"/>
    <p:sldId id="972" r:id="rId4"/>
    <p:sldId id="979" r:id="rId5"/>
    <p:sldId id="973" r:id="rId6"/>
    <p:sldId id="974" r:id="rId7"/>
    <p:sldId id="975" r:id="rId8"/>
    <p:sldId id="976" r:id="rId9"/>
    <p:sldId id="945" r:id="rId10"/>
    <p:sldId id="968" r:id="rId11"/>
    <p:sldId id="969" r:id="rId12"/>
    <p:sldId id="970" r:id="rId13"/>
    <p:sldId id="954" r:id="rId14"/>
    <p:sldId id="977" r:id="rId15"/>
    <p:sldId id="978" r:id="rId16"/>
    <p:sldId id="946" r:id="rId17"/>
    <p:sldId id="955" r:id="rId18"/>
    <p:sldId id="944" r:id="rId19"/>
    <p:sldId id="956" r:id="rId20"/>
    <p:sldId id="949" r:id="rId21"/>
    <p:sldId id="963" r:id="rId22"/>
    <p:sldId id="927" r:id="rId23"/>
  </p:sldIdLst>
  <p:sldSz cx="9906000" cy="6858000" type="A4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0799041-FC58-476B-85AC-C52670A14DD6}">
          <p14:sldIdLst>
            <p14:sldId id="256"/>
            <p14:sldId id="971"/>
            <p14:sldId id="972"/>
            <p14:sldId id="979"/>
            <p14:sldId id="973"/>
            <p14:sldId id="974"/>
            <p14:sldId id="975"/>
            <p14:sldId id="976"/>
            <p14:sldId id="945"/>
            <p14:sldId id="968"/>
            <p14:sldId id="969"/>
            <p14:sldId id="970"/>
            <p14:sldId id="954"/>
            <p14:sldId id="977"/>
            <p14:sldId id="978"/>
            <p14:sldId id="946"/>
            <p14:sldId id="955"/>
            <p14:sldId id="944"/>
            <p14:sldId id="956"/>
            <p14:sldId id="949"/>
            <p14:sldId id="963"/>
            <p14:sldId id="9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80">
          <p15:clr>
            <a:srgbClr val="A4A3A4"/>
          </p15:clr>
        </p15:guide>
        <p15:guide id="2" pos="62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철원" initials="최" lastIdx="3" clrIdx="0">
    <p:extLst>
      <p:ext uri="{19B8F6BF-5375-455C-9EA6-DF929625EA0E}">
        <p15:presenceInfo xmlns:p15="http://schemas.microsoft.com/office/powerpoint/2012/main" userId="S::cheolwon@ajou.ac.kr::a8d6fbde-3f8c-4574-b782-8aa9d188b8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5"/>
    <a:srgbClr val="001A50"/>
    <a:srgbClr val="0000FF"/>
    <a:srgbClr val="C8C9E7"/>
    <a:srgbClr val="FFFF99"/>
    <a:srgbClr val="C00000"/>
    <a:srgbClr val="528BBF"/>
    <a:srgbClr val="5B9BD5"/>
    <a:srgbClr val="FF00FF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85412" autoAdjust="0"/>
  </p:normalViewPr>
  <p:slideViewPr>
    <p:cSldViewPr snapToGrid="0" showGuides="1">
      <p:cViewPr varScale="1">
        <p:scale>
          <a:sx n="97" d="100"/>
          <a:sy n="97" d="100"/>
        </p:scale>
        <p:origin x="1926" y="84"/>
      </p:cViewPr>
      <p:guideLst>
        <p:guide orient="horz" pos="1480"/>
        <p:guide pos="623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4320"/>
    </p:cViewPr>
  </p:sorterViewPr>
  <p:notesViewPr>
    <p:cSldViewPr snapToGrid="0" showGuides="1">
      <p:cViewPr varScale="1">
        <p:scale>
          <a:sx n="55" d="100"/>
          <a:sy n="55" d="100"/>
        </p:scale>
        <p:origin x="-2904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r">
              <a:defRPr sz="1200"/>
            </a:lvl1pPr>
          </a:lstStyle>
          <a:p>
            <a:fld id="{83BC8547-A548-4D1C-88E2-268D97D6ED9B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8350"/>
            <a:ext cx="5543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40" tIns="47320" rIns="94640" bIns="473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4640" tIns="47320" rIns="94640" bIns="473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r">
              <a:defRPr sz="1200"/>
            </a:lvl1pPr>
          </a:lstStyle>
          <a:p>
            <a:fld id="{C3594037-3E8E-4380-A04E-44B9E107C0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67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94037-3E8E-4380-A04E-44B9E107C0C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83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 &gt; influence field : </a:t>
            </a:r>
            <a:r>
              <a:rPr lang="ko-KR" altLang="en-US" dirty="0"/>
              <a:t>배제</a:t>
            </a:r>
            <a:endParaRPr lang="en-US" altLang="ko-KR" dirty="0"/>
          </a:p>
          <a:p>
            <a:r>
              <a:rPr lang="en-US" altLang="ko-KR" dirty="0"/>
              <a:t>D = 0 : </a:t>
            </a:r>
            <a:r>
              <a:rPr lang="ko-KR" altLang="en-US" dirty="0"/>
              <a:t>정확히 일치</a:t>
            </a:r>
            <a:endParaRPr lang="en-US" altLang="ko-KR" dirty="0"/>
          </a:p>
          <a:p>
            <a:r>
              <a:rPr lang="en-US" altLang="ko-KR" dirty="0"/>
              <a:t>Influence Field</a:t>
            </a:r>
            <a:r>
              <a:rPr lang="ko-KR" altLang="en-US" dirty="0"/>
              <a:t>의 크기는 </a:t>
            </a:r>
            <a:r>
              <a:rPr lang="en-US" altLang="ko-KR" dirty="0" err="1"/>
              <a:t>maxIF</a:t>
            </a:r>
            <a:r>
              <a:rPr lang="en-US" altLang="ko-KR" dirty="0"/>
              <a:t>/</a:t>
            </a:r>
            <a:r>
              <a:rPr lang="en-US" altLang="ko-KR" dirty="0" err="1"/>
              <a:t>minIF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/>
              <a:t>counter example</a:t>
            </a:r>
            <a:r>
              <a:rPr lang="ko-KR" altLang="en-US" dirty="0"/>
              <a:t>을 학습시켜서 조정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94037-3E8E-4380-A04E-44B9E107C0C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36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DNN-HMM</a:t>
            </a:r>
            <a:r>
              <a:rPr lang="ko-KR" altLang="en-US" dirty="0"/>
              <a:t>이 성능이 더 좋은데</a:t>
            </a:r>
            <a:r>
              <a:rPr lang="en-US" altLang="ko-KR" dirty="0"/>
              <a:t>, </a:t>
            </a:r>
            <a:r>
              <a:rPr lang="ko-KR" altLang="en-US" dirty="0"/>
              <a:t>그 이유로는 아마도 </a:t>
            </a:r>
            <a:r>
              <a:rPr lang="en-US" altLang="ko-KR" dirty="0"/>
              <a:t>‘</a:t>
            </a:r>
            <a:r>
              <a:rPr lang="ko-KR" altLang="en-US" dirty="0" err="1"/>
              <a:t>입력음성</a:t>
            </a:r>
            <a:r>
              <a:rPr lang="ko-KR" altLang="en-US" dirty="0"/>
              <a:t> 길이 </a:t>
            </a:r>
            <a:r>
              <a:rPr lang="en-US" altLang="ko-KR" dirty="0"/>
              <a:t>&gt;&gt; </a:t>
            </a:r>
            <a:r>
              <a:rPr lang="ko-KR" altLang="en-US" dirty="0"/>
              <a:t>출력 문자열 개수</a:t>
            </a:r>
            <a:r>
              <a:rPr lang="en-US" altLang="ko-KR" dirty="0"/>
              <a:t>’</a:t>
            </a:r>
            <a:r>
              <a:rPr lang="ko-KR" altLang="en-US" dirty="0"/>
              <a:t> 때문</a:t>
            </a:r>
            <a:endParaRPr lang="en-US" altLang="ko-KR" dirty="0"/>
          </a:p>
          <a:p>
            <a:r>
              <a:rPr lang="en-US" altLang="ko-KR" dirty="0"/>
              <a:t>DNN-HMM</a:t>
            </a:r>
            <a:r>
              <a:rPr lang="ko-KR" altLang="en-US" dirty="0"/>
              <a:t>이 </a:t>
            </a:r>
            <a:r>
              <a:rPr lang="en-US" altLang="ko-KR" dirty="0"/>
              <a:t>LSTM-RNN</a:t>
            </a:r>
            <a:r>
              <a:rPr lang="ko-KR" altLang="en-US" dirty="0"/>
              <a:t>의 구조로 확대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4037-3E8E-4380-A04E-44B9E107C0C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353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4037-3E8E-4380-A04E-44B9E107C0C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BEC7-F4C4-4D88-A8BA-8164A4BA0722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F75D-747A-4D7B-9456-651B61ECF1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37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BEC7-F4C4-4D88-A8BA-8164A4BA0722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F75D-747A-4D7B-9456-651B61ECF1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4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BEC7-F4C4-4D88-A8BA-8164A4BA0722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F75D-747A-4D7B-9456-651B61ECF1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854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mic Sans 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92502" y="718574"/>
            <a:ext cx="9085271" cy="0"/>
          </a:xfrm>
          <a:prstGeom prst="line">
            <a:avLst/>
          </a:prstGeom>
          <a:ln w="9525">
            <a:solidFill>
              <a:srgbClr val="1641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 userDrawn="1"/>
        </p:nvGrpSpPr>
        <p:grpSpPr>
          <a:xfrm>
            <a:off x="410" y="6426846"/>
            <a:ext cx="9905182" cy="432780"/>
            <a:chOff x="409" y="6426846"/>
            <a:chExt cx="9905182" cy="432780"/>
          </a:xfrm>
        </p:grpSpPr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" y="6426846"/>
              <a:ext cx="9905182" cy="432780"/>
            </a:xfrm>
            <a:prstGeom prst="rect">
              <a:avLst/>
            </a:prstGeom>
          </p:spPr>
        </p:pic>
        <p:pic>
          <p:nvPicPr>
            <p:cNvPr id="4098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56" t="93772" r="54416" b="3820"/>
            <a:stretch/>
          </p:blipFill>
          <p:spPr bwMode="auto">
            <a:xfrm>
              <a:off x="200472" y="6467062"/>
              <a:ext cx="1447800" cy="176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56" t="93772" r="54416" b="3820"/>
            <a:stretch/>
          </p:blipFill>
          <p:spPr bwMode="auto">
            <a:xfrm>
              <a:off x="200472" y="6607085"/>
              <a:ext cx="1447800" cy="176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56" t="93772" r="54416" b="3820"/>
            <a:stretch/>
          </p:blipFill>
          <p:spPr bwMode="auto">
            <a:xfrm>
              <a:off x="200472" y="6670908"/>
              <a:ext cx="1447800" cy="176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2"/>
            <p:cNvPicPr>
              <a:picLocks noChangeAspect="1" noChangeArrowheads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84" t="94124" r="77982" b="954"/>
            <a:stretch/>
          </p:blipFill>
          <p:spPr bwMode="auto">
            <a:xfrm>
              <a:off x="468512" y="6515478"/>
              <a:ext cx="718864" cy="217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327601" y="259201"/>
            <a:ext cx="9009459" cy="5055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buNone/>
              <a:defRPr lang="ko-KR" altLang="en-US" sz="2400" b="1" i="0" kern="1200" dirty="0">
                <a:solidFill>
                  <a:srgbClr val="164194"/>
                </a:solidFill>
                <a:latin typeface="Comic Sans MS" pitchFamily="66" charset="0"/>
                <a:ea typeface="굴림체" pitchFamily="49" charset="-127"/>
                <a:cs typeface="Segoe UI" pitchFamily="34" charset="0"/>
              </a:defRPr>
            </a:lvl1pPr>
          </a:lstStyle>
          <a:p>
            <a:pPr lvl="0"/>
            <a:r>
              <a:rPr lang="en-US" altLang="ko-KR" dirty="0"/>
              <a:t>Essence of This Page (</a:t>
            </a:r>
            <a:r>
              <a:rPr lang="ko-KR" altLang="en-US" dirty="0" err="1"/>
              <a:t>코믹산스체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370800" y="730802"/>
            <a:ext cx="9046696" cy="151288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ko-KR" altLang="en-US" sz="2000" kern="1200" baseline="0" dirty="0">
                <a:solidFill>
                  <a:schemeClr val="tx1"/>
                </a:solidFill>
                <a:latin typeface="Comic Sans MS" pitchFamily="66" charset="0"/>
                <a:ea typeface="+mn-ea"/>
                <a:cs typeface="Arial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Comic Sans MS" pitchFamily="66" charset="0"/>
                <a:cs typeface="Arial" pitchFamily="34" charset="0"/>
              </a:defRPr>
            </a:lvl2pPr>
          </a:lstStyle>
          <a:p>
            <a:pPr lvl="0"/>
            <a:r>
              <a:rPr lang="en-US" altLang="ko-KR" dirty="0"/>
              <a:t>Story 1</a:t>
            </a:r>
          </a:p>
          <a:p>
            <a:pPr lvl="1"/>
            <a:r>
              <a:rPr lang="en-US" altLang="ko-KR" dirty="0"/>
              <a:t>A</a:t>
            </a:r>
          </a:p>
          <a:p>
            <a:pPr lvl="0"/>
            <a:r>
              <a:rPr lang="en-US" altLang="ko-KR" dirty="0"/>
              <a:t>Story 2</a:t>
            </a:r>
          </a:p>
          <a:p>
            <a:pPr lvl="0"/>
            <a:r>
              <a:rPr lang="en-US" altLang="ko-KR" dirty="0"/>
              <a:t>Story 3</a:t>
            </a:r>
          </a:p>
        </p:txBody>
      </p:sp>
    </p:spTree>
    <p:extLst>
      <p:ext uri="{BB962C8B-B14F-4D97-AF65-F5344CB8AC3E}">
        <p14:creationId xmlns:p14="http://schemas.microsoft.com/office/powerpoint/2010/main" val="30948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BEC7-F4C4-4D88-A8BA-8164A4BA0722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F75D-747A-4D7B-9456-651B61ECF1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27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BEC7-F4C4-4D88-A8BA-8164A4BA0722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F75D-747A-4D7B-9456-651B61ECF1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56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BEC7-F4C4-4D88-A8BA-8164A4BA0722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F75D-747A-4D7B-9456-651B61ECF1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28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BEC7-F4C4-4D88-A8BA-8164A4BA0722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F75D-747A-4D7B-9456-651B61ECF1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40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BEC7-F4C4-4D88-A8BA-8164A4BA0722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F75D-747A-4D7B-9456-651B61ECF1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89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92501" y="718574"/>
            <a:ext cx="9085271" cy="0"/>
          </a:xfrm>
          <a:prstGeom prst="line">
            <a:avLst/>
          </a:prstGeom>
          <a:ln w="9525">
            <a:solidFill>
              <a:srgbClr val="1641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 userDrawn="1"/>
        </p:nvGrpSpPr>
        <p:grpSpPr>
          <a:xfrm>
            <a:off x="409" y="6426846"/>
            <a:ext cx="9905182" cy="432780"/>
            <a:chOff x="409" y="6426846"/>
            <a:chExt cx="9905182" cy="432780"/>
          </a:xfrm>
        </p:grpSpPr>
        <p:pic>
          <p:nvPicPr>
            <p:cNvPr id="5" name="그림 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" y="6426846"/>
              <a:ext cx="9905182" cy="432780"/>
            </a:xfrm>
            <a:prstGeom prst="rect">
              <a:avLst/>
            </a:prstGeom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56" t="93772" r="54416" b="3820"/>
            <a:stretch/>
          </p:blipFill>
          <p:spPr bwMode="auto">
            <a:xfrm>
              <a:off x="200472" y="6467062"/>
              <a:ext cx="1447800" cy="176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56" t="93772" r="54416" b="3820"/>
            <a:stretch/>
          </p:blipFill>
          <p:spPr bwMode="auto">
            <a:xfrm>
              <a:off x="200472" y="6607085"/>
              <a:ext cx="1447800" cy="176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56" t="93772" r="54416" b="3820"/>
            <a:stretch/>
          </p:blipFill>
          <p:spPr bwMode="auto">
            <a:xfrm>
              <a:off x="200472" y="6670908"/>
              <a:ext cx="1447800" cy="176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84" t="94124" r="77982" b="954"/>
            <a:stretch/>
          </p:blipFill>
          <p:spPr bwMode="auto">
            <a:xfrm>
              <a:off x="468512" y="6515478"/>
              <a:ext cx="718864" cy="217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1427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BEC7-F4C4-4D88-A8BA-8164A4BA0722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F75D-747A-4D7B-9456-651B61ECF1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86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BEC7-F4C4-4D88-A8BA-8164A4BA0722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F75D-747A-4D7B-9456-651B61ECF1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6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5BEC7-F4C4-4D88-A8BA-8164A4BA0722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5F75D-747A-4D7B-9456-651B61ECF1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&#236;&#181;&#156;&#236;&#178;&#160;&#236;&#155;&#144;\Downloads\HOJBC0_2015_v19n5_1047.pdf" TargetMode="External"/><Relationship Id="rId13" Type="http://schemas.openxmlformats.org/officeDocument/2006/relationships/hyperlink" Target="https://www.sciencepubco.com/index.php/ijet/article/view/23820/11941" TargetMode="External"/><Relationship Id="rId3" Type="http://schemas.openxmlformats.org/officeDocument/2006/relationships/hyperlink" Target="http://wiki.wikisecurity.net/identification:%EC%9D%8C%EC%84%B1_%EC%9D%B8%EC%8B%9D" TargetMode="External"/><Relationship Id="rId7" Type="http://schemas.openxmlformats.org/officeDocument/2006/relationships/hyperlink" Target="http://sanghyukchun.github.io/69/" TargetMode="External"/><Relationship Id="rId12" Type="http://schemas.openxmlformats.org/officeDocument/2006/relationships/hyperlink" Target="https://papers.nips.cc/paper/527-improved-hidden-markov-model-speech-recognition-using-radial-basis-function-networks.pdf" TargetMode="External"/><Relationship Id="rId17" Type="http://schemas.openxmlformats.org/officeDocument/2006/relationships/hyperlink" Target="https://patents.google.com/patent/KR20180018031A/ko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www.slideshare.net/xavigiro/endtoend-speech-recognition-with-recurrent-neural-networks-d3l6-deep-learning-for-speech-and-language-upc-2017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file:///C:\Users\&#236;&#181;&#156;&#236;&#178;&#160;&#236;&#155;&#144;\Downloads\re17.pdf" TargetMode="External"/><Relationship Id="rId11" Type="http://schemas.openxmlformats.org/officeDocument/2006/relationships/hyperlink" Target="http://readme.skplanet.com/wp-content/uploads/%ED%8A%B8%EB%9E%991-6.%EC%9D%8C%EC%84%B1-%EC%9D%B8%ED%84%B0%ED%8E%98%EC%9D%B4%EC%8A%A4%EC%9D%98-%EC%A7%84%ED%99%94.pdf" TargetMode="External"/><Relationship Id="rId5" Type="http://schemas.openxmlformats.org/officeDocument/2006/relationships/hyperlink" Target="https://www.aibril.com/web/solution/getMarketDetail.do?solSeq=4#none" TargetMode="External"/><Relationship Id="rId15" Type="http://schemas.openxmlformats.org/officeDocument/2006/relationships/hyperlink" Target="http://www.aistudy.co.kr/linguistics/speech/hidden_markov_model.htm" TargetMode="External"/><Relationship Id="rId10" Type="http://schemas.openxmlformats.org/officeDocument/2006/relationships/hyperlink" Target="http://home.sogang.ac.kr/sites/gsinfotech/study/kjw160724/Lists/b8/Attachments/1/%EB%8C%80%ED%99%94%ED%98%95_%EC%82%AC%EC%9A%A9%EC%9E%90_%EC%9D%B8%ED%84%B0%ED%8E%98%EC%9D%B4%EC%8A%A4_%EA%B0%95%EC%9D%98%EC%9E%90%EB%A3%8C.pdf" TargetMode="External"/><Relationship Id="rId4" Type="http://schemas.openxmlformats.org/officeDocument/2006/relationships/hyperlink" Target="https://brunch.co.kr/@kakao-it/105" TargetMode="External"/><Relationship Id="rId9" Type="http://schemas.openxmlformats.org/officeDocument/2006/relationships/hyperlink" Target="http://mysnu.org/community/newtechnology.php?search_order=&amp;search_part=&amp;c_cate1=&amp;mode=v&amp;idx=10585&amp;thisPageNum=" TargetMode="External"/><Relationship Id="rId14" Type="http://schemas.openxmlformats.org/officeDocument/2006/relationships/hyperlink" Target="http://mccormickml.com/2013/08/15/radial-basis-function-network-rbfn-tutorial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879" y="0"/>
            <a:ext cx="9905182" cy="6857434"/>
            <a:chOff x="818" y="6693"/>
            <a:chExt cx="9905182" cy="685743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" y="6693"/>
              <a:ext cx="9905182" cy="6857434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7113240" y="5157192"/>
              <a:ext cx="2520280" cy="13681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072" t="81985" r="13599" b="7845"/>
            <a:stretch/>
          </p:blipFill>
          <p:spPr bwMode="auto">
            <a:xfrm>
              <a:off x="8481393" y="6125542"/>
              <a:ext cx="936103" cy="327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5588" y="1909641"/>
            <a:ext cx="8781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28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Android,</a:t>
            </a:r>
            <a:r>
              <a:rPr lang="ko-KR" altLang="en-US" sz="28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GMM+HMM Based Keyword Recognition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17096" y="2996952"/>
            <a:ext cx="350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1400" b="1" dirty="0">
                <a:solidFill>
                  <a:srgbClr val="164194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JAN. 2019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B021FA-F0B7-4D2E-8626-B9C7B3BBDA40}"/>
              </a:ext>
            </a:extLst>
          </p:cNvPr>
          <p:cNvSpPr/>
          <p:nvPr/>
        </p:nvSpPr>
        <p:spPr>
          <a:xfrm>
            <a:off x="1343472" y="3076658"/>
            <a:ext cx="7055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NimbusSanL-Regu"/>
              </a:rPr>
              <a:t>Cheol won Choi, </a:t>
            </a:r>
            <a:r>
              <a:rPr lang="en-US" altLang="ko-KR" dirty="0">
                <a:latin typeface="NimbusSanL-ReguItal"/>
              </a:rPr>
              <a:t>Student Member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393F3-A0B7-40CE-A3F5-376943E4B956}"/>
              </a:ext>
            </a:extLst>
          </p:cNvPr>
          <p:cNvSpPr txBox="1">
            <a:spLocks/>
          </p:cNvSpPr>
          <p:nvPr/>
        </p:nvSpPr>
        <p:spPr>
          <a:xfrm>
            <a:off x="342816" y="285937"/>
            <a:ext cx="8915400" cy="4406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1"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solidFill>
                  <a:schemeClr val="accent1"/>
                </a:solidFill>
              </a:rPr>
              <a:t>Overview of Speech Recognition Process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B48226-E417-4FE0-8383-60F35F311B53}"/>
              </a:ext>
            </a:extLst>
          </p:cNvPr>
          <p:cNvSpPr/>
          <p:nvPr/>
        </p:nvSpPr>
        <p:spPr>
          <a:xfrm>
            <a:off x="458616" y="1047583"/>
            <a:ext cx="3106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Feature Extraction(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특징 추출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A449D-E507-4E99-BA59-881A105C7137}"/>
              </a:ext>
            </a:extLst>
          </p:cNvPr>
          <p:cNvSpPr txBox="1"/>
          <p:nvPr/>
        </p:nvSpPr>
        <p:spPr>
          <a:xfrm>
            <a:off x="529744" y="1414718"/>
            <a:ext cx="3726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: </a:t>
            </a:r>
            <a:r>
              <a:rPr lang="ko-KR" altLang="en-US" sz="1200" dirty="0"/>
              <a:t>대표적인 특징 추출의 방법으로는 </a:t>
            </a:r>
            <a:r>
              <a:rPr lang="en-US" altLang="ko-KR" sz="1200" dirty="0"/>
              <a:t>MFCC</a:t>
            </a:r>
            <a:r>
              <a:rPr lang="ko-KR" altLang="en-US" sz="1200" dirty="0"/>
              <a:t>가 존재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67A326-9C68-4B69-87B3-8D6B8D086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16" y="1035294"/>
            <a:ext cx="4000500" cy="1514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059D48-2C3E-4533-842C-44F402F16977}"/>
              </a:ext>
            </a:extLst>
          </p:cNvPr>
          <p:cNvSpPr txBox="1"/>
          <p:nvPr/>
        </p:nvSpPr>
        <p:spPr>
          <a:xfrm>
            <a:off x="100963" y="4094845"/>
            <a:ext cx="993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음성입력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3B8939-7CF4-4168-BD93-3E96DE4CDF5D}"/>
              </a:ext>
            </a:extLst>
          </p:cNvPr>
          <p:cNvSpPr txBox="1"/>
          <p:nvPr/>
        </p:nvSpPr>
        <p:spPr>
          <a:xfrm>
            <a:off x="5274783" y="3910179"/>
            <a:ext cx="267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2. </a:t>
            </a:r>
            <a:r>
              <a:rPr lang="ko-KR" altLang="en-US" sz="1200" dirty="0"/>
              <a:t>각 프레임에 대해 </a:t>
            </a:r>
            <a:r>
              <a:rPr lang="ko-KR" altLang="en-US" sz="1200" dirty="0" err="1"/>
              <a:t>파워스펙트럼의</a:t>
            </a:r>
            <a:r>
              <a:rPr lang="ko-KR" altLang="en-US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Periodogram estimate</a:t>
            </a:r>
            <a:r>
              <a:rPr lang="ko-KR" altLang="en-US" sz="1200" dirty="0"/>
              <a:t>을 계산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3F8579-148E-43E3-B751-019C4F36F623}"/>
              </a:ext>
            </a:extLst>
          </p:cNvPr>
          <p:cNvSpPr txBox="1"/>
          <p:nvPr/>
        </p:nvSpPr>
        <p:spPr>
          <a:xfrm>
            <a:off x="5385195" y="4486566"/>
            <a:ext cx="2414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>
                <a:solidFill>
                  <a:srgbClr val="FF0000"/>
                </a:solidFill>
              </a:rPr>
              <a:t>멜 필터 뱅크를 </a:t>
            </a:r>
            <a:r>
              <a:rPr lang="ko-KR" altLang="en-US" sz="1200" dirty="0"/>
              <a:t>파워 스펙트럼에 적용해서 주파수 정보를 알아낸다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21B38-2B96-41E8-A18C-C476E5BC9A1C}"/>
              </a:ext>
            </a:extLst>
          </p:cNvPr>
          <p:cNvSpPr txBox="1"/>
          <p:nvPr/>
        </p:nvSpPr>
        <p:spPr>
          <a:xfrm>
            <a:off x="6373323" y="3103209"/>
            <a:ext cx="2428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Periodogram estimate</a:t>
            </a:r>
            <a:r>
              <a:rPr lang="ko-KR" altLang="en-US" sz="1200" dirty="0"/>
              <a:t>가 인간의 </a:t>
            </a:r>
            <a:r>
              <a:rPr lang="ko-KR" altLang="en-US" sz="1200" b="1" dirty="0"/>
              <a:t>달팽이관</a:t>
            </a:r>
            <a:r>
              <a:rPr lang="ko-KR" altLang="en-US" sz="1200" dirty="0"/>
              <a:t>과 비슷한 역할을 해서 특징추출에 도움을 준다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817D4A-3849-49C4-92F1-419A426998F1}"/>
              </a:ext>
            </a:extLst>
          </p:cNvPr>
          <p:cNvSpPr txBox="1"/>
          <p:nvPr/>
        </p:nvSpPr>
        <p:spPr>
          <a:xfrm>
            <a:off x="5956937" y="5407207"/>
            <a:ext cx="2764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멜 필터 뱅크를 </a:t>
            </a:r>
            <a:r>
              <a:rPr lang="ko-KR" altLang="en-US" sz="1200" dirty="0"/>
              <a:t>통해 다양한 주파수들 사이에서 얼마만큼의 에너지가 있는지 얻을 수 있다</a:t>
            </a:r>
            <a:br>
              <a:rPr lang="ko-KR" altLang="en-US" sz="1200" dirty="0"/>
            </a:b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4E35E6-83C5-4D3E-98B2-48AF17159EC9}"/>
              </a:ext>
            </a:extLst>
          </p:cNvPr>
          <p:cNvSpPr txBox="1"/>
          <p:nvPr/>
        </p:nvSpPr>
        <p:spPr>
          <a:xfrm>
            <a:off x="2149910" y="2437042"/>
            <a:ext cx="15619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&lt;MFCC </a:t>
            </a:r>
            <a:r>
              <a:rPr lang="ko-KR" altLang="en-US" sz="1500" b="1" dirty="0"/>
              <a:t>순서</a:t>
            </a:r>
            <a:r>
              <a:rPr lang="en-US" altLang="ko-KR" sz="1500" b="1" dirty="0"/>
              <a:t>&gt;</a:t>
            </a:r>
            <a:endParaRPr lang="ko-KR" altLang="en-US" sz="1500" b="1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B883178-FC76-47E4-863C-441D86588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52" y="3007630"/>
            <a:ext cx="4000500" cy="300351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F8FCB7-7D20-4BCA-948F-A07256E25BE1}"/>
              </a:ext>
            </a:extLst>
          </p:cNvPr>
          <p:cNvCxnSpPr>
            <a:cxnSpLocks/>
          </p:cNvCxnSpPr>
          <p:nvPr/>
        </p:nvCxnSpPr>
        <p:spPr>
          <a:xfrm flipV="1">
            <a:off x="1062068" y="4235758"/>
            <a:ext cx="46967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BD6BB8-5CB8-4B31-9F32-6F1794742118}"/>
              </a:ext>
            </a:extLst>
          </p:cNvPr>
          <p:cNvCxnSpPr>
            <a:cxnSpLocks/>
          </p:cNvCxnSpPr>
          <p:nvPr/>
        </p:nvCxnSpPr>
        <p:spPr>
          <a:xfrm>
            <a:off x="4080387" y="4080654"/>
            <a:ext cx="133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83C349E-16E9-4364-A8D8-91C7453A54AA}"/>
              </a:ext>
            </a:extLst>
          </p:cNvPr>
          <p:cNvCxnSpPr>
            <a:cxnSpLocks/>
          </p:cNvCxnSpPr>
          <p:nvPr/>
        </p:nvCxnSpPr>
        <p:spPr>
          <a:xfrm>
            <a:off x="4011561" y="4640826"/>
            <a:ext cx="13736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982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DBFED25-EE20-4E76-B77F-9990DDB90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53" y="3235071"/>
            <a:ext cx="2619375" cy="1038225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BE191AA4-74C8-4992-9301-14AC35B5B1C8}"/>
              </a:ext>
            </a:extLst>
          </p:cNvPr>
          <p:cNvSpPr txBox="1">
            <a:spLocks/>
          </p:cNvSpPr>
          <p:nvPr/>
        </p:nvSpPr>
        <p:spPr>
          <a:xfrm>
            <a:off x="342816" y="285937"/>
            <a:ext cx="8915400" cy="4406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1"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solidFill>
                  <a:schemeClr val="accent1"/>
                </a:solidFill>
              </a:rPr>
              <a:t>Overview of Speech Recognition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EF676-AF15-4942-9248-93EBE1FBC48E}"/>
              </a:ext>
            </a:extLst>
          </p:cNvPr>
          <p:cNvSpPr txBox="1"/>
          <p:nvPr/>
        </p:nvSpPr>
        <p:spPr>
          <a:xfrm>
            <a:off x="493692" y="1280402"/>
            <a:ext cx="665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Acoustic Model(</a:t>
            </a:r>
            <a:r>
              <a:rPr lang="ko-KR" altLang="en-US" b="1" dirty="0"/>
              <a:t>음향 모델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특징벡터를 입력으로 받아서 </a:t>
            </a:r>
            <a:r>
              <a:rPr lang="en-US" altLang="ko-KR" dirty="0"/>
              <a:t>GMM+HMM </a:t>
            </a:r>
            <a:r>
              <a:rPr lang="ko-KR" altLang="en-US" dirty="0"/>
              <a:t>기반으로 음소를 인식하고</a:t>
            </a:r>
            <a:r>
              <a:rPr lang="en-US" altLang="ko-KR" dirty="0"/>
              <a:t>, </a:t>
            </a:r>
            <a:r>
              <a:rPr lang="ko-KR" altLang="en-US" dirty="0"/>
              <a:t>최적의</a:t>
            </a:r>
            <a:r>
              <a:rPr lang="en-US" altLang="ko-KR" dirty="0"/>
              <a:t>(</a:t>
            </a:r>
            <a:r>
              <a:rPr lang="ko-KR" altLang="en-US" dirty="0"/>
              <a:t>확률이 높은</a:t>
            </a:r>
            <a:r>
              <a:rPr lang="en-US" altLang="ko-KR" dirty="0"/>
              <a:t>)</a:t>
            </a:r>
            <a:r>
              <a:rPr lang="ko-KR" altLang="en-US" dirty="0"/>
              <a:t> 음소를 찾아서 단어를 인식한다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23693F-EE57-4933-ABB2-CB33897121D3}"/>
              </a:ext>
            </a:extLst>
          </p:cNvPr>
          <p:cNvSpPr/>
          <p:nvPr/>
        </p:nvSpPr>
        <p:spPr>
          <a:xfrm>
            <a:off x="6650969" y="3443706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Lucida Sans Unicode" panose="020B0602030504020204" pitchFamily="34" charset="0"/>
              </a:rPr>
              <a:t>Ho </a:t>
            </a:r>
            <a:r>
              <a:rPr lang="en-US" altLang="ko-KR" dirty="0" err="1">
                <a:solidFill>
                  <a:srgbClr val="000000"/>
                </a:solidFill>
                <a:latin typeface="Lucida Sans Unicode" panose="020B0602030504020204" pitchFamily="34" charset="0"/>
              </a:rPr>
              <a:t>ʊm</a:t>
            </a:r>
            <a:r>
              <a:rPr lang="en-US" altLang="ko-KR" dirty="0">
                <a:solidFill>
                  <a:srgbClr val="000000"/>
                </a:solidFill>
                <a:latin typeface="Lucida Sans Unicode" panose="020B060203050402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Lucida Sans Unicode" panose="020B0602030504020204" pitchFamily="34" charset="0"/>
              </a:rPr>
              <a:t>wɜ</a:t>
            </a:r>
            <a:r>
              <a:rPr lang="en-US" altLang="ko-KR" dirty="0">
                <a:solidFill>
                  <a:srgbClr val="000000"/>
                </a:solidFill>
                <a:latin typeface="Lucida Sans Unicode" panose="020B060203050402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Lucida Sans Unicode" panose="020B0602030504020204" pitchFamily="34" charset="0"/>
              </a:rPr>
              <a:t>rk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8A7746-F708-4CE5-815E-314720AA8D78}"/>
              </a:ext>
            </a:extLst>
          </p:cNvPr>
          <p:cNvSpPr/>
          <p:nvPr/>
        </p:nvSpPr>
        <p:spPr>
          <a:xfrm>
            <a:off x="6501889" y="3903964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Lucida Sans Unicode" panose="020B0602030504020204" pitchFamily="34" charset="0"/>
              </a:rPr>
              <a:t>=&gt; Homework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BD49CF-6E24-4FF9-9835-EB4B522232F1}"/>
              </a:ext>
            </a:extLst>
          </p:cNvPr>
          <p:cNvSpPr/>
          <p:nvPr/>
        </p:nvSpPr>
        <p:spPr>
          <a:xfrm>
            <a:off x="1991500" y="4399003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Lucida Sans Unicode" panose="020B0602030504020204" pitchFamily="34" charset="0"/>
              </a:rPr>
              <a:t>Input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0EA2B2F-7A68-46E0-BF5C-69D51303811B}"/>
              </a:ext>
            </a:extLst>
          </p:cNvPr>
          <p:cNvCxnSpPr>
            <a:cxnSpLocks/>
          </p:cNvCxnSpPr>
          <p:nvPr/>
        </p:nvCxnSpPr>
        <p:spPr>
          <a:xfrm>
            <a:off x="3755923" y="3628372"/>
            <a:ext cx="23597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F4E52-87FD-4200-8DD6-197ECC198C64}"/>
              </a:ext>
            </a:extLst>
          </p:cNvPr>
          <p:cNvSpPr/>
          <p:nvPr/>
        </p:nvSpPr>
        <p:spPr>
          <a:xfrm>
            <a:off x="3990663" y="3754183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Lucida Sans Unicode" panose="020B0602030504020204" pitchFamily="34" charset="0"/>
              </a:rPr>
              <a:t>Acoustic Model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BFBCE1-99E3-4841-80C1-E7AD686BD64B}"/>
              </a:ext>
            </a:extLst>
          </p:cNvPr>
          <p:cNvSpPr/>
          <p:nvPr/>
        </p:nvSpPr>
        <p:spPr>
          <a:xfrm>
            <a:off x="6932558" y="4399003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Lucida Sans Unicode" panose="020B0602030504020204" pitchFamily="34" charset="0"/>
              </a:rPr>
              <a:t>Output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68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8CF26-8B8C-46F9-AA5A-6997FB4222CB}"/>
              </a:ext>
            </a:extLst>
          </p:cNvPr>
          <p:cNvSpPr txBox="1">
            <a:spLocks/>
          </p:cNvSpPr>
          <p:nvPr/>
        </p:nvSpPr>
        <p:spPr>
          <a:xfrm>
            <a:off x="342816" y="285937"/>
            <a:ext cx="8915400" cy="4406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1"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solidFill>
                  <a:schemeClr val="accent1"/>
                </a:solidFill>
              </a:rPr>
              <a:t>Overview of Speech Recognition Process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42D4DB-990A-4CE3-9CE2-D85E057270C8}"/>
              </a:ext>
            </a:extLst>
          </p:cNvPr>
          <p:cNvSpPr/>
          <p:nvPr/>
        </p:nvSpPr>
        <p:spPr>
          <a:xfrm>
            <a:off x="450971" y="1081236"/>
            <a:ext cx="91727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Language Model(</a:t>
            </a:r>
            <a:r>
              <a:rPr lang="ko-KR" altLang="en-US" b="1" dirty="0"/>
              <a:t>언어 모델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방대한 텍스트를 분석해 모델 생성 </a:t>
            </a:r>
            <a:r>
              <a:rPr lang="en-US" altLang="ko-KR" dirty="0"/>
              <a:t>-&gt; </a:t>
            </a:r>
            <a:r>
              <a:rPr lang="ko-KR" altLang="en-US" dirty="0"/>
              <a:t>현재 인식되고 있는 단어들 간의 결합확률 예측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가장 높은 결합확률 선택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308D13-50DB-461A-8F69-48A81446429A}"/>
              </a:ext>
            </a:extLst>
          </p:cNvPr>
          <p:cNvSpPr/>
          <p:nvPr/>
        </p:nvSpPr>
        <p:spPr>
          <a:xfrm>
            <a:off x="450970" y="2172543"/>
            <a:ext cx="3167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나는 저녁에 </a:t>
            </a:r>
            <a:r>
              <a:rPr lang="ko-KR" altLang="en-US" dirty="0">
                <a:solidFill>
                  <a:srgbClr val="FF0000"/>
                </a:solidFill>
              </a:rPr>
              <a:t>밥을</a:t>
            </a:r>
            <a:r>
              <a:rPr lang="ko-KR" altLang="en-US" dirty="0"/>
              <a:t> 먹었다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A40467-EB70-442D-93E5-A3E467ECE7DA}"/>
              </a:ext>
            </a:extLst>
          </p:cNvPr>
          <p:cNvSpPr/>
          <p:nvPr/>
        </p:nvSpPr>
        <p:spPr>
          <a:xfrm>
            <a:off x="4953000" y="3066434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나는 저녁에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E41F11-E3A6-4D56-9F69-940FBF6A9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708530"/>
              </p:ext>
            </p:extLst>
          </p:nvPr>
        </p:nvGraphicFramePr>
        <p:xfrm>
          <a:off x="6698991" y="2680600"/>
          <a:ext cx="646331" cy="1140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331">
                  <a:extLst>
                    <a:ext uri="{9D8B030D-6E8A-4147-A177-3AD203B41FA5}">
                      <a16:colId xmlns:a16="http://schemas.microsoft.com/office/drawing/2014/main" val="1782282972"/>
                    </a:ext>
                  </a:extLst>
                </a:gridCol>
              </a:tblGrid>
              <a:tr h="3993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밥을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34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17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밤을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0123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5E3ABD3-24A8-4725-8E56-F99B57FC9B64}"/>
              </a:ext>
            </a:extLst>
          </p:cNvPr>
          <p:cNvSpPr/>
          <p:nvPr/>
        </p:nvSpPr>
        <p:spPr>
          <a:xfrm>
            <a:off x="7571986" y="3066434"/>
            <a:ext cx="68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B8617C-16E6-428A-971C-798DD452D280}"/>
              </a:ext>
            </a:extLst>
          </p:cNvPr>
          <p:cNvSpPr/>
          <p:nvPr/>
        </p:nvSpPr>
        <p:spPr>
          <a:xfrm>
            <a:off x="450971" y="3082724"/>
            <a:ext cx="2682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음향모델의 결과값  </a:t>
            </a:r>
            <a:r>
              <a:rPr lang="en-US" altLang="ko-KR" dirty="0"/>
              <a:t>=&gt; 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5B6ACDB-D111-4A01-A283-31DD3938A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882957"/>
              </p:ext>
            </p:extLst>
          </p:nvPr>
        </p:nvGraphicFramePr>
        <p:xfrm>
          <a:off x="3210428" y="2700500"/>
          <a:ext cx="646331" cy="1140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331">
                  <a:extLst>
                    <a:ext uri="{9D8B030D-6E8A-4147-A177-3AD203B41FA5}">
                      <a16:colId xmlns:a16="http://schemas.microsoft.com/office/drawing/2014/main" val="1782282972"/>
                    </a:ext>
                  </a:extLst>
                </a:gridCol>
              </a:tblGrid>
              <a:tr h="3993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밥을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34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방을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17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밤을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01234"/>
                  </a:ext>
                </a:extLst>
              </a:tr>
            </a:tbl>
          </a:graphicData>
        </a:graphic>
      </p:graphicFrame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95443D06-DEA9-4A0C-949D-3169D1F556C1}"/>
              </a:ext>
            </a:extLst>
          </p:cNvPr>
          <p:cNvSpPr/>
          <p:nvPr/>
        </p:nvSpPr>
        <p:spPr>
          <a:xfrm rot="5400000">
            <a:off x="6205723" y="3525301"/>
            <a:ext cx="598836" cy="1231235"/>
          </a:xfrm>
          <a:prstGeom prst="rightBrace">
            <a:avLst>
              <a:gd name="adj1" fmla="val 20820"/>
              <a:gd name="adj2" fmla="val 460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C0A14-FCA2-4AEF-BF33-43F8589A572D}"/>
              </a:ext>
            </a:extLst>
          </p:cNvPr>
          <p:cNvSpPr/>
          <p:nvPr/>
        </p:nvSpPr>
        <p:spPr>
          <a:xfrm>
            <a:off x="5974244" y="4530973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언어모델 </a:t>
            </a:r>
            <a:endParaRPr lang="en-US" alt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B18C40C-B792-498B-88B5-47C14833B2EC}"/>
              </a:ext>
            </a:extLst>
          </p:cNvPr>
          <p:cNvSpPr/>
          <p:nvPr/>
        </p:nvSpPr>
        <p:spPr>
          <a:xfrm>
            <a:off x="450970" y="5130434"/>
            <a:ext cx="3049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언어모델의 결과값 </a:t>
            </a:r>
            <a:endParaRPr lang="en-US" altLang="ko-KR" dirty="0"/>
          </a:p>
          <a:p>
            <a:r>
              <a:rPr lang="en-US" altLang="ko-KR" dirty="0"/>
              <a:t>=&gt;</a:t>
            </a:r>
            <a:r>
              <a:rPr lang="ko-KR" altLang="en-US" dirty="0"/>
              <a:t> 나는 저녁에 밥을 </a:t>
            </a:r>
            <a:r>
              <a:rPr lang="en-US" altLang="ko-KR" dirty="0"/>
              <a:t>+ …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C15B7CE3-4CB3-4414-B784-DB390665E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641980"/>
              </p:ext>
            </p:extLst>
          </p:nvPr>
        </p:nvGraphicFramePr>
        <p:xfrm>
          <a:off x="7227749" y="4140918"/>
          <a:ext cx="1463967" cy="1140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967">
                  <a:extLst>
                    <a:ext uri="{9D8B030D-6E8A-4147-A177-3AD203B41FA5}">
                      <a16:colId xmlns:a16="http://schemas.microsoft.com/office/drawing/2014/main" val="1782282972"/>
                    </a:ext>
                  </a:extLst>
                </a:gridCol>
              </a:tblGrid>
              <a:tr h="3993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밥을 </a:t>
                      </a:r>
                      <a:r>
                        <a:rPr lang="en-US" altLang="ko-KR" dirty="0"/>
                        <a:t>(98%)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34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방을 </a:t>
                      </a:r>
                      <a:r>
                        <a:rPr lang="en-US" altLang="ko-KR" dirty="0"/>
                        <a:t>(1%)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17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밤을 </a:t>
                      </a:r>
                      <a:r>
                        <a:rPr lang="en-US" altLang="ko-KR" dirty="0"/>
                        <a:t>(0.5%)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01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29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5796D-7F56-4330-91C1-29578B5A64BB}"/>
              </a:ext>
            </a:extLst>
          </p:cNvPr>
          <p:cNvSpPr txBox="1">
            <a:spLocks/>
          </p:cNvSpPr>
          <p:nvPr/>
        </p:nvSpPr>
        <p:spPr>
          <a:xfrm>
            <a:off x="342816" y="285937"/>
            <a:ext cx="8915400" cy="4406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1"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solidFill>
                  <a:schemeClr val="accent1"/>
                </a:solidFill>
              </a:rPr>
              <a:t>Overview of Speech Recognition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4A0DF0-E456-4E32-AAD3-14EC9FD9BC53}"/>
              </a:ext>
            </a:extLst>
          </p:cNvPr>
          <p:cNvSpPr txBox="1"/>
          <p:nvPr/>
        </p:nvSpPr>
        <p:spPr>
          <a:xfrm>
            <a:off x="573203" y="1133135"/>
            <a:ext cx="81578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Decoding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음향모델과 언어모델에서 최대확률을 </a:t>
            </a:r>
            <a:r>
              <a:rPr lang="ko-KR" altLang="en-US" b="1" dirty="0">
                <a:solidFill>
                  <a:srgbClr val="FF0000"/>
                </a:solidFill>
              </a:rPr>
              <a:t>단시간에</a:t>
            </a:r>
            <a:r>
              <a:rPr lang="ko-KR" altLang="en-US" dirty="0"/>
              <a:t> 찾는 작업이 디코딩 기술에 해당된다</a:t>
            </a:r>
            <a:r>
              <a:rPr lang="en-US" altLang="ko-KR" dirty="0"/>
              <a:t>. </a:t>
            </a:r>
            <a:r>
              <a:rPr lang="ko-KR" altLang="en-US" dirty="0"/>
              <a:t>디코딩 방법으로는 </a:t>
            </a:r>
            <a:r>
              <a:rPr lang="en-US" altLang="ko-KR" dirty="0"/>
              <a:t>Lexical Tree, </a:t>
            </a:r>
            <a:r>
              <a:rPr lang="en-US" altLang="ko-KR" dirty="0" err="1"/>
              <a:t>wFST</a:t>
            </a:r>
            <a:r>
              <a:rPr lang="en-US" altLang="ko-KR" dirty="0"/>
              <a:t> </a:t>
            </a:r>
            <a:r>
              <a:rPr lang="ko-KR" altLang="en-US" dirty="0"/>
              <a:t>디코딩이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519F9FC-C0A4-4F83-9670-84B5C07026DA}"/>
              </a:ext>
            </a:extLst>
          </p:cNvPr>
          <p:cNvGrpSpPr/>
          <p:nvPr/>
        </p:nvGrpSpPr>
        <p:grpSpPr>
          <a:xfrm>
            <a:off x="4800516" y="2832865"/>
            <a:ext cx="3215918" cy="2638499"/>
            <a:chOff x="4800516" y="2832865"/>
            <a:chExt cx="3215918" cy="26384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85DE29B-314A-4627-8CE1-D7478973F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516" y="3129091"/>
              <a:ext cx="3215918" cy="234227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B0B011-CE03-49A6-8520-78075F4BE7D5}"/>
                </a:ext>
              </a:extLst>
            </p:cNvPr>
            <p:cNvSpPr txBox="1"/>
            <p:nvPr/>
          </p:nvSpPr>
          <p:spPr>
            <a:xfrm>
              <a:off x="5481487" y="2832865"/>
              <a:ext cx="1435509" cy="366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</a:t>
              </a:r>
              <a:r>
                <a:rPr lang="ko-KR" altLang="en-US" dirty="0"/>
                <a:t>언어모델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CF49E9C-D27F-4A41-AA81-58345EF6F8AD}"/>
                </a:ext>
              </a:extLst>
            </p:cNvPr>
            <p:cNvSpPr/>
            <p:nvPr/>
          </p:nvSpPr>
          <p:spPr>
            <a:xfrm>
              <a:off x="6408475" y="4300227"/>
              <a:ext cx="1607959" cy="1171137"/>
            </a:xfrm>
            <a:prstGeom prst="rect">
              <a:avLst/>
            </a:prstGeom>
            <a:noFill/>
            <a:ln w="28575" cap="flat" cmpd="sng" algn="ctr">
              <a:solidFill>
                <a:srgbClr val="ED1B2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CF6A368-1384-4841-850F-7953288E0894}"/>
              </a:ext>
            </a:extLst>
          </p:cNvPr>
          <p:cNvGrpSpPr/>
          <p:nvPr/>
        </p:nvGrpSpPr>
        <p:grpSpPr>
          <a:xfrm>
            <a:off x="1174956" y="2922619"/>
            <a:ext cx="2327069" cy="2015327"/>
            <a:chOff x="1174956" y="2922619"/>
            <a:chExt cx="2327069" cy="201532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6E0EA72-B512-4078-AD42-40F9968BD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4956" y="3328221"/>
              <a:ext cx="2295525" cy="16097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DCA354-712B-456A-B5A8-FCFB87EE4CD5}"/>
                </a:ext>
              </a:extLst>
            </p:cNvPr>
            <p:cNvSpPr txBox="1"/>
            <p:nvPr/>
          </p:nvSpPr>
          <p:spPr>
            <a:xfrm>
              <a:off x="1582994" y="2922619"/>
              <a:ext cx="1435509" cy="366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</a:t>
              </a:r>
              <a:r>
                <a:rPr lang="ko-KR" altLang="en-US" dirty="0"/>
                <a:t>음향모델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E233583-71E7-407C-B335-EF1A60AE2E63}"/>
                </a:ext>
              </a:extLst>
            </p:cNvPr>
            <p:cNvSpPr/>
            <p:nvPr/>
          </p:nvSpPr>
          <p:spPr>
            <a:xfrm>
              <a:off x="2641336" y="3459936"/>
              <a:ext cx="328007" cy="293529"/>
            </a:xfrm>
            <a:prstGeom prst="rect">
              <a:avLst/>
            </a:prstGeom>
            <a:noFill/>
            <a:ln w="28575" cap="flat" cmpd="sng" algn="ctr">
              <a:solidFill>
                <a:srgbClr val="ED1B2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6A88374-25F8-4AD8-8797-13783CA12678}"/>
                </a:ext>
              </a:extLst>
            </p:cNvPr>
            <p:cNvSpPr/>
            <p:nvPr/>
          </p:nvSpPr>
          <p:spPr>
            <a:xfrm>
              <a:off x="2803568" y="3907304"/>
              <a:ext cx="328007" cy="293529"/>
            </a:xfrm>
            <a:prstGeom prst="rect">
              <a:avLst/>
            </a:prstGeom>
            <a:noFill/>
            <a:ln w="28575" cap="flat" cmpd="sng" algn="ctr">
              <a:solidFill>
                <a:srgbClr val="ED1B2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95FC5A8-BC19-4556-91FF-5BA74B758497}"/>
                </a:ext>
              </a:extLst>
            </p:cNvPr>
            <p:cNvGrpSpPr/>
            <p:nvPr/>
          </p:nvGrpSpPr>
          <p:grpSpPr>
            <a:xfrm>
              <a:off x="2966168" y="3588775"/>
              <a:ext cx="535857" cy="495139"/>
              <a:chOff x="2966168" y="3264310"/>
              <a:chExt cx="535857" cy="495139"/>
            </a:xfrm>
          </p:grpSpPr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19FD71E0-FCBE-42DB-9593-DC6CE897F9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26814" y="3759449"/>
                <a:ext cx="373623" cy="0"/>
              </a:xfrm>
              <a:prstGeom prst="straightConnector1">
                <a:avLst/>
              </a:prstGeom>
              <a:ln w="28575">
                <a:solidFill>
                  <a:srgbClr val="ED1B25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F926036E-7451-4FF5-A813-61EABACD82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6168" y="3264310"/>
                <a:ext cx="535857" cy="0"/>
              </a:xfrm>
              <a:prstGeom prst="line">
                <a:avLst/>
              </a:prstGeom>
              <a:ln w="28575">
                <a:solidFill>
                  <a:srgbClr val="ED1B2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6C089C6A-7B40-4D65-ABE4-3C04FE2B7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9533" y="3267072"/>
                <a:ext cx="0" cy="489154"/>
              </a:xfrm>
              <a:prstGeom prst="line">
                <a:avLst/>
              </a:prstGeom>
              <a:ln w="28575">
                <a:solidFill>
                  <a:srgbClr val="ED1B2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9128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60C24B3-B9B9-41B6-8F09-757D0EE3B5D2}"/>
              </a:ext>
            </a:extLst>
          </p:cNvPr>
          <p:cNvSpPr txBox="1">
            <a:spLocks/>
          </p:cNvSpPr>
          <p:nvPr/>
        </p:nvSpPr>
        <p:spPr>
          <a:xfrm>
            <a:off x="327604" y="239537"/>
            <a:ext cx="9009459" cy="50550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>
                <a:solidFill>
                  <a:schemeClr val="accent1"/>
                </a:solidFill>
              </a:rPr>
              <a:t>GMM</a:t>
            </a:r>
            <a:endParaRPr lang="ko-KR" altLang="en-US" sz="3000" b="1" dirty="0">
              <a:solidFill>
                <a:schemeClr val="accent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8343AA-E86E-4713-90F2-91F005AC5617}"/>
              </a:ext>
            </a:extLst>
          </p:cNvPr>
          <p:cNvSpPr txBox="1">
            <a:spLocks/>
          </p:cNvSpPr>
          <p:nvPr/>
        </p:nvSpPr>
        <p:spPr>
          <a:xfrm>
            <a:off x="237295" y="757962"/>
            <a:ext cx="9383004" cy="566999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690" dirty="0"/>
              <a:t>GMM(Gaussian Mixture Model)?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데이터가 </a:t>
            </a:r>
            <a:r>
              <a:rPr lang="en-US" altLang="ko-KR" sz="1800" dirty="0"/>
              <a:t>K</a:t>
            </a:r>
            <a:r>
              <a:rPr lang="ko-KR" altLang="en-US" sz="1800" dirty="0"/>
              <a:t>개의 정규분포로부터 생성되었다고 보는 모델</a:t>
            </a:r>
            <a:r>
              <a:rPr lang="en-US" altLang="ko-KR" sz="1800" dirty="0"/>
              <a:t>. </a:t>
            </a:r>
            <a:r>
              <a:rPr lang="ko-KR" altLang="en-US" sz="1800" dirty="0"/>
              <a:t>즉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K</a:t>
            </a:r>
            <a:r>
              <a:rPr lang="ko-KR" altLang="en-US" sz="1800" dirty="0"/>
              <a:t>개의 </a:t>
            </a:r>
            <a:r>
              <a:rPr lang="en-US" altLang="ko-KR" sz="1800" dirty="0"/>
              <a:t>GM(Gaussian Model)</a:t>
            </a:r>
            <a:r>
              <a:rPr lang="ko-KR" altLang="en-US" sz="1800" dirty="0"/>
              <a:t>의 혼합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9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9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90" dirty="0"/>
              <a:t>‘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9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9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90" dirty="0"/>
              <a:t>	      &lt;</a:t>
            </a:r>
            <a:r>
              <a:rPr lang="ko-KR" altLang="en-US" sz="1690" dirty="0"/>
              <a:t>가</a:t>
            </a:r>
            <a:r>
              <a:rPr lang="en-US" altLang="ko-KR" sz="1690" dirty="0"/>
              <a:t>&gt;			      &lt;</a:t>
            </a:r>
            <a:r>
              <a:rPr lang="ko-KR" altLang="en-US" sz="1690" dirty="0"/>
              <a:t>나</a:t>
            </a:r>
            <a:r>
              <a:rPr lang="en-US" altLang="ko-KR" sz="1690" dirty="0"/>
              <a:t>&gt;			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690" dirty="0"/>
              <a:t>사용되는 정리</a:t>
            </a:r>
            <a:r>
              <a:rPr lang="en-US" altLang="ko-KR" sz="1690" dirty="0"/>
              <a:t>/</a:t>
            </a:r>
            <a:r>
              <a:rPr lang="ko-KR" altLang="en-US" sz="1690" dirty="0"/>
              <a:t>알고리즘 </a:t>
            </a:r>
            <a:r>
              <a:rPr lang="en-US" altLang="ko-KR" sz="1690" dirty="0"/>
              <a:t>: K-means, EM algorithm</a:t>
            </a:r>
            <a:endParaRPr lang="ko-KR" altLang="en-US" sz="169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DFDCDE-E10B-4D10-BA83-A2A44232B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04" y="2512008"/>
            <a:ext cx="2857101" cy="287607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93D6CE5-EF01-4312-96BB-CFC789508E04}"/>
              </a:ext>
            </a:extLst>
          </p:cNvPr>
          <p:cNvGrpSpPr/>
          <p:nvPr/>
        </p:nvGrpSpPr>
        <p:grpSpPr>
          <a:xfrm>
            <a:off x="3621818" y="2246181"/>
            <a:ext cx="3584510" cy="3026368"/>
            <a:chOff x="3621818" y="1764399"/>
            <a:chExt cx="3584510" cy="302636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F32BED9-9BCB-4D16-9BBD-598B4A45E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6284" y="2067232"/>
              <a:ext cx="3370044" cy="272353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19C13D-E870-46B7-86EB-3912F7EFAA41}"/>
                </a:ext>
              </a:extLst>
            </p:cNvPr>
            <p:cNvSpPr txBox="1"/>
            <p:nvPr/>
          </p:nvSpPr>
          <p:spPr>
            <a:xfrm>
              <a:off x="3621818" y="400076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bə</a:t>
              </a:r>
              <a:endParaRPr lang="en-US" altLang="ko-KR" sz="20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B3888F-87C4-4C64-80DD-AE9EDC27D3B7}"/>
                </a:ext>
              </a:extLst>
            </p:cNvPr>
            <p:cNvSpPr txBox="1"/>
            <p:nvPr/>
          </p:nvSpPr>
          <p:spPr>
            <a:xfrm>
              <a:off x="5835938" y="1764399"/>
              <a:ext cx="11405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/>
                <a:t>bənænə</a:t>
              </a:r>
              <a:endParaRPr lang="en-US" altLang="ko-KR" sz="2000" b="1" dirty="0"/>
            </a:p>
            <a:p>
              <a:endParaRPr lang="ko-KR" altLang="en-US" sz="2000" b="1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C3C14412-9326-4B6B-A9A9-016E61E6A6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2233" y="3628372"/>
              <a:ext cx="412956" cy="3723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8812BA92-C881-41B7-A4B8-D8C463019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2454" y="3352800"/>
              <a:ext cx="176697" cy="6479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8B787A-5179-4104-93EC-B1A08E7A6D4E}"/>
                </a:ext>
              </a:extLst>
            </p:cNvPr>
            <p:cNvSpPr txBox="1"/>
            <p:nvPr/>
          </p:nvSpPr>
          <p:spPr>
            <a:xfrm>
              <a:off x="4233624" y="4002898"/>
              <a:ext cx="582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næ</a:t>
              </a:r>
              <a:endParaRPr lang="en-US" altLang="ko-KR" sz="2000" b="1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E287968-DE13-405C-958B-02D87FF647BA}"/>
                </a:ext>
              </a:extLst>
            </p:cNvPr>
            <p:cNvCxnSpPr>
              <a:cxnSpLocks/>
            </p:cNvCxnSpPr>
            <p:nvPr/>
          </p:nvCxnSpPr>
          <p:spPr>
            <a:xfrm>
              <a:off x="5042534" y="3024279"/>
              <a:ext cx="0" cy="976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B0E302-6D52-4512-9384-48F477160892}"/>
                </a:ext>
              </a:extLst>
            </p:cNvPr>
            <p:cNvSpPr txBox="1"/>
            <p:nvPr/>
          </p:nvSpPr>
          <p:spPr>
            <a:xfrm>
              <a:off x="4850689" y="4000769"/>
              <a:ext cx="582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nə</a:t>
              </a:r>
              <a:endParaRPr lang="en-US" altLang="ko-KR" sz="2000" b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12FC657-484D-4EBC-9CF8-56D29BF513E8}"/>
              </a:ext>
            </a:extLst>
          </p:cNvPr>
          <p:cNvSpPr txBox="1"/>
          <p:nvPr/>
        </p:nvSpPr>
        <p:spPr>
          <a:xfrm>
            <a:off x="7682772" y="3676784"/>
            <a:ext cx="215199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Input : </a:t>
            </a:r>
            <a:r>
              <a:rPr lang="ko-KR" altLang="en-US" sz="1500" dirty="0"/>
              <a:t>특징 벡터</a:t>
            </a:r>
            <a:endParaRPr lang="en-US" altLang="ko-KR" sz="1500" dirty="0"/>
          </a:p>
          <a:p>
            <a:r>
              <a:rPr lang="en-US" altLang="ko-KR" sz="1500" dirty="0"/>
              <a:t>Output</a:t>
            </a:r>
            <a:r>
              <a:rPr lang="ko-KR" altLang="en-US" sz="1500" dirty="0"/>
              <a:t> </a:t>
            </a:r>
            <a:r>
              <a:rPr lang="en-US" altLang="ko-KR" sz="1500" dirty="0"/>
              <a:t>:</a:t>
            </a:r>
            <a:r>
              <a:rPr lang="ko-KR" altLang="en-US" sz="1500" dirty="0"/>
              <a:t> </a:t>
            </a:r>
            <a:r>
              <a:rPr lang="ko-KR" altLang="en-US" sz="1500" dirty="0">
                <a:solidFill>
                  <a:srgbClr val="FF0000"/>
                </a:solidFill>
              </a:rPr>
              <a:t>확률이 가장 높은</a:t>
            </a:r>
            <a:r>
              <a:rPr lang="ko-KR" altLang="en-US" sz="1500" dirty="0"/>
              <a:t> 음소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73D6C9-3F3F-497D-B5F7-6F4A553F57A4}"/>
              </a:ext>
            </a:extLst>
          </p:cNvPr>
          <p:cNvSpPr txBox="1"/>
          <p:nvPr/>
        </p:nvSpPr>
        <p:spPr>
          <a:xfrm>
            <a:off x="4583821" y="1849835"/>
            <a:ext cx="2151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Ex) Banana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9267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405AB33-F045-493C-9F4B-681CCF09C872}"/>
              </a:ext>
            </a:extLst>
          </p:cNvPr>
          <p:cNvSpPr txBox="1">
            <a:spLocks/>
          </p:cNvSpPr>
          <p:nvPr/>
        </p:nvSpPr>
        <p:spPr>
          <a:xfrm>
            <a:off x="441571" y="201328"/>
            <a:ext cx="9249274" cy="5064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>
                <a:solidFill>
                  <a:schemeClr val="accent1"/>
                </a:solidFill>
              </a:rPr>
              <a:t>HMM</a:t>
            </a:r>
            <a:endParaRPr lang="ko-KR" altLang="en-US" sz="3000" b="1" dirty="0">
              <a:solidFill>
                <a:schemeClr val="accent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12790-8BBA-42DA-875D-3BEF6E8B5539}"/>
              </a:ext>
            </a:extLst>
          </p:cNvPr>
          <p:cNvSpPr txBox="1">
            <a:spLocks/>
          </p:cNvSpPr>
          <p:nvPr/>
        </p:nvSpPr>
        <p:spPr>
          <a:xfrm>
            <a:off x="342315" y="709580"/>
            <a:ext cx="9287399" cy="56790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690" dirty="0"/>
              <a:t>HMM(Hidden Markov Model)?</a:t>
            </a:r>
          </a:p>
          <a:p>
            <a:pPr marL="0" indent="0"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통계적 </a:t>
            </a:r>
            <a:r>
              <a:rPr lang="en-US" altLang="ko-KR" sz="1800" dirty="0"/>
              <a:t>MM(Markov Model)</a:t>
            </a:r>
            <a:r>
              <a:rPr lang="ko-KR" altLang="en-US" sz="1800" dirty="0"/>
              <a:t>의 하나로</a:t>
            </a:r>
            <a:r>
              <a:rPr lang="en-US" altLang="ko-KR" sz="1800" dirty="0"/>
              <a:t>, </a:t>
            </a:r>
            <a:r>
              <a:rPr lang="ko-KR" altLang="en-US" sz="1800" dirty="0"/>
              <a:t>시스템이 은닉된 상태와 관찰가능한 결과의 </a:t>
            </a:r>
            <a:r>
              <a:rPr lang="en-US" altLang="ko-KR" sz="1800" dirty="0"/>
              <a:t>2</a:t>
            </a:r>
            <a:r>
              <a:rPr lang="ko-KR" altLang="en-US" sz="1800" dirty="0"/>
              <a:t>가지 요소 이루어진 모델</a:t>
            </a:r>
            <a:r>
              <a:rPr lang="en-US" altLang="ko-KR" sz="1800" dirty="0"/>
              <a:t>(</a:t>
            </a:r>
            <a:r>
              <a:rPr lang="ko-KR" altLang="en-US" sz="1800" dirty="0"/>
              <a:t>출력 </a:t>
            </a:r>
            <a:r>
              <a:rPr lang="en-US" altLang="ko-KR" sz="1800" dirty="0"/>
              <a:t>: </a:t>
            </a:r>
            <a:r>
              <a:rPr lang="ko-KR" altLang="en-US" sz="1800" dirty="0"/>
              <a:t>관측 가능</a:t>
            </a:r>
            <a:r>
              <a:rPr lang="en-US" altLang="ko-KR" sz="1800" dirty="0"/>
              <a:t>, </a:t>
            </a:r>
            <a:r>
              <a:rPr lang="ko-KR" altLang="en-US" sz="1800" dirty="0"/>
              <a:t>상태의 흐름 </a:t>
            </a:r>
            <a:r>
              <a:rPr lang="en-US" altLang="ko-KR" sz="1800" dirty="0"/>
              <a:t>: </a:t>
            </a:r>
            <a:r>
              <a:rPr lang="ko-KR" altLang="en-US" sz="1800" dirty="0"/>
              <a:t>관측 못함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				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</a:t>
            </a:r>
          </a:p>
          <a:p>
            <a:pPr marL="0" indent="0">
              <a:buNone/>
            </a:pPr>
            <a:r>
              <a:rPr lang="en-US" altLang="ko-KR" sz="1800" dirty="0"/>
              <a:t>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690" dirty="0"/>
              <a:t>사용되는 정리</a:t>
            </a:r>
            <a:r>
              <a:rPr lang="en-US" altLang="ko-KR" sz="1690" dirty="0"/>
              <a:t>/</a:t>
            </a:r>
            <a:r>
              <a:rPr lang="ko-KR" altLang="en-US" sz="1690" dirty="0"/>
              <a:t>알고리즘 </a:t>
            </a:r>
            <a:endParaRPr lang="en-US" altLang="ko-KR" sz="1690" dirty="0"/>
          </a:p>
          <a:p>
            <a:pPr marL="0" indent="0">
              <a:buNone/>
            </a:pPr>
            <a:r>
              <a:rPr lang="en-US" altLang="ko-KR" sz="1800" dirty="0"/>
              <a:t>: </a:t>
            </a:r>
            <a:r>
              <a:rPr lang="ko-KR" altLang="en-US" sz="1800" dirty="0" err="1"/>
              <a:t>베이즈</a:t>
            </a:r>
            <a:r>
              <a:rPr lang="ko-KR" altLang="en-US" sz="1800" dirty="0"/>
              <a:t> 정리</a:t>
            </a:r>
            <a:r>
              <a:rPr lang="en-US" altLang="ko-KR" sz="1800" dirty="0"/>
              <a:t>(</a:t>
            </a:r>
            <a:r>
              <a:rPr lang="ko-KR" altLang="en-US" sz="1800" dirty="0"/>
              <a:t>조건부확률</a:t>
            </a:r>
            <a:r>
              <a:rPr lang="en-US" altLang="ko-KR" sz="1800" dirty="0"/>
              <a:t>), </a:t>
            </a:r>
            <a:r>
              <a:rPr lang="ko-KR" altLang="en-US" sz="1800" dirty="0"/>
              <a:t>전향</a:t>
            </a:r>
            <a:r>
              <a:rPr lang="en-US" altLang="ko-KR" sz="1800" dirty="0"/>
              <a:t>/</a:t>
            </a:r>
            <a:r>
              <a:rPr lang="ko-KR" altLang="en-US" sz="1800" dirty="0" err="1"/>
              <a:t>후향</a:t>
            </a:r>
            <a:r>
              <a:rPr lang="ko-KR" altLang="en-US" sz="1800" dirty="0"/>
              <a:t> 알고리즘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188192-E84B-49C0-BDCD-0000866F4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37" y="2623555"/>
            <a:ext cx="4007043" cy="2199798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7CFF775-09F8-45F8-B135-BCBB8AC9E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101323"/>
              </p:ext>
            </p:extLst>
          </p:nvPr>
        </p:nvGraphicFramePr>
        <p:xfrm>
          <a:off x="737419" y="2626778"/>
          <a:ext cx="3571636" cy="214693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892909">
                  <a:extLst>
                    <a:ext uri="{9D8B030D-6E8A-4147-A177-3AD203B41FA5}">
                      <a16:colId xmlns:a16="http://schemas.microsoft.com/office/drawing/2014/main" val="1983764140"/>
                    </a:ext>
                  </a:extLst>
                </a:gridCol>
                <a:gridCol w="892909">
                  <a:extLst>
                    <a:ext uri="{9D8B030D-6E8A-4147-A177-3AD203B41FA5}">
                      <a16:colId xmlns:a16="http://schemas.microsoft.com/office/drawing/2014/main" val="2690463833"/>
                    </a:ext>
                  </a:extLst>
                </a:gridCol>
                <a:gridCol w="892909">
                  <a:extLst>
                    <a:ext uri="{9D8B030D-6E8A-4147-A177-3AD203B41FA5}">
                      <a16:colId xmlns:a16="http://schemas.microsoft.com/office/drawing/2014/main" val="2051978183"/>
                    </a:ext>
                  </a:extLst>
                </a:gridCol>
                <a:gridCol w="892909">
                  <a:extLst>
                    <a:ext uri="{9D8B030D-6E8A-4147-A177-3AD203B41FA5}">
                      <a16:colId xmlns:a16="http://schemas.microsoft.com/office/drawing/2014/main" val="3619585233"/>
                    </a:ext>
                  </a:extLst>
                </a:gridCol>
              </a:tblGrid>
              <a:tr h="5044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nə</a:t>
                      </a:r>
                      <a:endParaRPr lang="en-US" altLang="ko-KR" sz="1800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426477"/>
                  </a:ext>
                </a:extLst>
              </a:tr>
              <a:tr h="433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709868"/>
                  </a:ext>
                </a:extLst>
              </a:tr>
              <a:tr h="433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173251"/>
                  </a:ext>
                </a:extLst>
              </a:tr>
              <a:tr h="504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nə</a:t>
                      </a:r>
                      <a:endParaRPr lang="en-US" altLang="ko-KR" sz="1800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352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247A5C-4F3C-4DC8-A91E-5AD3148250E0}"/>
              </a:ext>
            </a:extLst>
          </p:cNvPr>
          <p:cNvSpPr txBox="1"/>
          <p:nvPr/>
        </p:nvSpPr>
        <p:spPr>
          <a:xfrm>
            <a:off x="1071716" y="2172928"/>
            <a:ext cx="30873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</a:t>
            </a:r>
            <a:r>
              <a:rPr lang="ko-KR" altLang="en-US" sz="1500" dirty="0"/>
              <a:t>상태 전이 확률의 확률 분포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75553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42816" y="313233"/>
            <a:ext cx="8915400" cy="4406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1"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solidFill>
                  <a:schemeClr val="accent1"/>
                </a:solidFill>
              </a:rPr>
              <a:t>GMM+HMM Based Acoustic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3173" y="900135"/>
            <a:ext cx="44211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Acoustic Model(</a:t>
            </a:r>
            <a:r>
              <a: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음향모델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0254F18-6937-4A74-BA7D-E840D3DAE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8470"/>
              </p:ext>
            </p:extLst>
          </p:nvPr>
        </p:nvGraphicFramePr>
        <p:xfrm>
          <a:off x="531829" y="1468430"/>
          <a:ext cx="8128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67555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43406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고전 방식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새로운 방식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142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GMM – HMM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DNN-HMM or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end-to-end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4905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3D5BD0C-4CAF-4B69-8C6B-FC96929DD33F}"/>
              </a:ext>
            </a:extLst>
          </p:cNvPr>
          <p:cNvSpPr txBox="1"/>
          <p:nvPr/>
        </p:nvSpPr>
        <p:spPr>
          <a:xfrm>
            <a:off x="531829" y="2694039"/>
            <a:ext cx="74716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GMM</a:t>
            </a:r>
            <a:r>
              <a:rPr lang="ko-KR" altLang="en-US" dirty="0"/>
              <a:t>을 적용하는 이유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음성 현상은 복잡한 현상인데</a:t>
            </a:r>
            <a:r>
              <a:rPr lang="en-US" altLang="ko-KR" dirty="0"/>
              <a:t>, </a:t>
            </a:r>
            <a:r>
              <a:rPr lang="ko-KR" altLang="en-US" dirty="0"/>
              <a:t>복잡한 현상에 대한 부분을 더 잘 설명할 수 있는 부분 </a:t>
            </a:r>
            <a:r>
              <a:rPr lang="en-US" altLang="ko-KR" dirty="0"/>
              <a:t>model</a:t>
            </a:r>
            <a:r>
              <a:rPr lang="ko-KR" altLang="en-US" dirty="0"/>
              <a:t>들을 먼저 만들고</a:t>
            </a:r>
            <a:r>
              <a:rPr lang="en-US" altLang="ko-KR" dirty="0"/>
              <a:t>, </a:t>
            </a:r>
            <a:r>
              <a:rPr lang="ko-KR" altLang="en-US" dirty="0"/>
              <a:t>이 부분 </a:t>
            </a:r>
            <a:r>
              <a:rPr lang="en-US" altLang="ko-KR" dirty="0"/>
              <a:t>model</a:t>
            </a:r>
            <a:r>
              <a:rPr lang="ko-KR" altLang="en-US" dirty="0"/>
              <a:t>들을 잘 결합하여 전체 현상을 설명하는 </a:t>
            </a:r>
            <a:r>
              <a:rPr lang="en-US" altLang="ko-KR" dirty="0"/>
              <a:t>Local Model</a:t>
            </a:r>
            <a:r>
              <a:rPr lang="ko-KR" altLang="en-US" dirty="0"/>
              <a:t>의 대표적 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HMM</a:t>
            </a:r>
            <a:r>
              <a:rPr lang="ko-KR" altLang="en-US" dirty="0"/>
              <a:t>을 적용하는 이유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음소들의 연속적인 변화를 예측하기 위해서 적용</a:t>
            </a:r>
          </a:p>
        </p:txBody>
      </p:sp>
    </p:spTree>
    <p:extLst>
      <p:ext uri="{BB962C8B-B14F-4D97-AF65-F5344CB8AC3E}">
        <p14:creationId xmlns:p14="http://schemas.microsoft.com/office/powerpoint/2010/main" val="1000858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D2E27C5-3D02-4FE3-8493-47DF33B9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30" y="3020072"/>
            <a:ext cx="2164977" cy="18108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8258FC-177C-4C03-84A5-C5BC064E0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8" y="3012220"/>
            <a:ext cx="3198391" cy="17498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E0141A-7B0E-4EF2-ADE8-0CF34A5DEBC7}"/>
              </a:ext>
            </a:extLst>
          </p:cNvPr>
          <p:cNvSpPr txBox="1"/>
          <p:nvPr/>
        </p:nvSpPr>
        <p:spPr>
          <a:xfrm>
            <a:off x="531828" y="1376044"/>
            <a:ext cx="8915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Acoustic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의 과정</a:t>
            </a:r>
            <a:endParaRPr lang="en-US" altLang="ko-KR" dirty="0"/>
          </a:p>
          <a:p>
            <a:r>
              <a:rPr lang="en-US" altLang="ko-KR" dirty="0"/>
              <a:t>: Input</a:t>
            </a:r>
            <a:r>
              <a:rPr lang="ko-KR" altLang="en-US" dirty="0"/>
              <a:t>으로 들어온 음성을 음소단위의 </a:t>
            </a:r>
            <a:r>
              <a:rPr lang="en-US" altLang="ko-KR" dirty="0"/>
              <a:t>GMM</a:t>
            </a:r>
            <a:r>
              <a:rPr lang="ko-KR" altLang="en-US" dirty="0"/>
              <a:t>으로 모델링화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음소들의 연속적 변화 </a:t>
            </a:r>
            <a:r>
              <a:rPr lang="en-US" altLang="ko-KR" dirty="0"/>
              <a:t>=&gt; </a:t>
            </a:r>
            <a:r>
              <a:rPr lang="en-US" altLang="ko-KR" b="1" dirty="0">
                <a:solidFill>
                  <a:srgbClr val="FF0000"/>
                </a:solidFill>
              </a:rPr>
              <a:t>HMM</a:t>
            </a:r>
            <a:r>
              <a:rPr lang="ko-KR" altLang="en-US" b="1" dirty="0">
                <a:solidFill>
                  <a:srgbClr val="FF0000"/>
                </a:solidFill>
              </a:rPr>
              <a:t>으로 예측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이유 </a:t>
            </a:r>
            <a:r>
              <a:rPr lang="en-US" altLang="ko-KR" b="1" dirty="0">
                <a:solidFill>
                  <a:srgbClr val="FF0000"/>
                </a:solidFill>
              </a:rPr>
              <a:t>: GMM</a:t>
            </a:r>
            <a:r>
              <a:rPr lang="ko-KR" altLang="en-US" b="1" dirty="0">
                <a:solidFill>
                  <a:srgbClr val="FF0000"/>
                </a:solidFill>
              </a:rPr>
              <a:t>은 시간순으로 표현이 불가</a:t>
            </a:r>
            <a:r>
              <a:rPr lang="en-US" altLang="ko-KR" b="1" dirty="0">
                <a:solidFill>
                  <a:srgbClr val="FF0000"/>
                </a:solidFill>
              </a:rPr>
              <a:t> 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D1757-B19D-4274-A3DF-A92DC45CAA9A}"/>
              </a:ext>
            </a:extLst>
          </p:cNvPr>
          <p:cNvSpPr txBox="1"/>
          <p:nvPr/>
        </p:nvSpPr>
        <p:spPr>
          <a:xfrm>
            <a:off x="914400" y="5350089"/>
            <a:ext cx="8170606" cy="287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&lt;GMM&gt;					   &lt;HMM&gt;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D227FE4-3DE2-4974-B9AC-41EAC5E9BCFC}"/>
              </a:ext>
            </a:extLst>
          </p:cNvPr>
          <p:cNvSpPr/>
          <p:nvPr/>
        </p:nvSpPr>
        <p:spPr>
          <a:xfrm>
            <a:off x="4118090" y="3602257"/>
            <a:ext cx="1215102" cy="660568"/>
          </a:xfrm>
          <a:prstGeom prst="rightArrow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D7B5AFD-848D-440B-9340-31C897929C24}"/>
              </a:ext>
            </a:extLst>
          </p:cNvPr>
          <p:cNvSpPr txBox="1">
            <a:spLocks/>
          </p:cNvSpPr>
          <p:nvPr/>
        </p:nvSpPr>
        <p:spPr>
          <a:xfrm>
            <a:off x="342816" y="313233"/>
            <a:ext cx="8915400" cy="4406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1"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solidFill>
                  <a:schemeClr val="accent1"/>
                </a:solidFill>
              </a:rPr>
              <a:t>GMM+HMM Based Acoustic Model</a:t>
            </a:r>
          </a:p>
        </p:txBody>
      </p:sp>
    </p:spTree>
    <p:extLst>
      <p:ext uri="{BB962C8B-B14F-4D97-AF65-F5344CB8AC3E}">
        <p14:creationId xmlns:p14="http://schemas.microsoft.com/office/powerpoint/2010/main" val="903443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42816" y="293569"/>
            <a:ext cx="8915400" cy="4406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1"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solidFill>
                  <a:schemeClr val="accent1"/>
                </a:solidFill>
              </a:rPr>
              <a:t>RBFN Based Keyword Recognition of MHE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D8E298-1EB6-4BAB-B166-DDE26294903A}"/>
              </a:ext>
            </a:extLst>
          </p:cNvPr>
          <p:cNvSpPr txBox="1"/>
          <p:nvPr/>
        </p:nvSpPr>
        <p:spPr>
          <a:xfrm>
            <a:off x="342816" y="1651820"/>
            <a:ext cx="5604387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30" dirty="0"/>
              <a:t>RBFN(Radial Basis Function Network)?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신경 네트워크의 일종으로</a:t>
            </a:r>
            <a:r>
              <a:rPr lang="en-US" altLang="ko-KR" dirty="0"/>
              <a:t>, input</a:t>
            </a:r>
            <a:r>
              <a:rPr lang="ko-KR" altLang="en-US" dirty="0"/>
              <a:t>의 유사성에 </a:t>
            </a:r>
            <a:endParaRPr lang="en-US" altLang="ko-KR" dirty="0"/>
          </a:p>
          <a:p>
            <a:r>
              <a:rPr lang="ko-KR" altLang="en-US" dirty="0"/>
              <a:t>따라 분류해서 같은 모양이나 색으로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0F14D9-B348-49C7-A1F3-7E17DB46D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459" y="1582994"/>
            <a:ext cx="3143250" cy="2552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5D1F7-CAA9-4DD7-A48B-BCC533078E3B}"/>
              </a:ext>
            </a:extLst>
          </p:cNvPr>
          <p:cNvSpPr txBox="1"/>
          <p:nvPr/>
        </p:nvSpPr>
        <p:spPr>
          <a:xfrm>
            <a:off x="342816" y="3514151"/>
            <a:ext cx="4927274" cy="1451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30" dirty="0"/>
              <a:t>음성인식의 기준</a:t>
            </a:r>
            <a:endParaRPr lang="en-US" altLang="ko-KR" sz="1630" dirty="0"/>
          </a:p>
          <a:p>
            <a:r>
              <a:rPr lang="en-US" altLang="ko-KR" dirty="0"/>
              <a:t>: </a:t>
            </a:r>
            <a:r>
              <a:rPr lang="ko-KR" altLang="en-US" dirty="0"/>
              <a:t>한 </a:t>
            </a:r>
            <a:r>
              <a:rPr lang="ko-KR" altLang="en-US" dirty="0" err="1"/>
              <a:t>글자씩</a:t>
            </a:r>
            <a:r>
              <a:rPr lang="ko-KR" altLang="en-US" dirty="0"/>
              <a:t> 인식하며</a:t>
            </a:r>
            <a:r>
              <a:rPr lang="en-US" altLang="ko-KR" dirty="0"/>
              <a:t>,</a:t>
            </a:r>
            <a:r>
              <a:rPr lang="ko-KR" altLang="en-US" dirty="0"/>
              <a:t> 각 </a:t>
            </a:r>
            <a:r>
              <a:rPr lang="en-US" altLang="ko-KR" dirty="0"/>
              <a:t>Category</a:t>
            </a:r>
            <a:r>
              <a:rPr lang="ko-KR" altLang="en-US" dirty="0"/>
              <a:t>의 중심으로부터의 거리가 가장 가까운 </a:t>
            </a:r>
            <a:r>
              <a:rPr lang="en-US" altLang="ko-KR" dirty="0"/>
              <a:t>Category</a:t>
            </a:r>
            <a:r>
              <a:rPr lang="ko-KR" altLang="en-US" dirty="0"/>
              <a:t>에 속할 확률이 높다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어떠한 영역에도 속하지 않을 시</a:t>
            </a:r>
            <a:r>
              <a:rPr lang="en-US" altLang="ko-KR" dirty="0"/>
              <a:t>, Unknown</a:t>
            </a:r>
            <a:r>
              <a:rPr lang="ko-KR" altLang="en-US" dirty="0"/>
              <a:t>으로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533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FDA81-6A06-452E-9CEA-52B6722FD82C}"/>
              </a:ext>
            </a:extLst>
          </p:cNvPr>
          <p:cNvSpPr txBox="1">
            <a:spLocks/>
          </p:cNvSpPr>
          <p:nvPr/>
        </p:nvSpPr>
        <p:spPr>
          <a:xfrm>
            <a:off x="342816" y="293569"/>
            <a:ext cx="8915400" cy="4406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1"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solidFill>
                  <a:schemeClr val="accent1"/>
                </a:solidFill>
              </a:rPr>
              <a:t>Difference, comparing to GMM+HMM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3EB567-7A4E-4AEE-AA16-42622CF985A1}"/>
              </a:ext>
            </a:extLst>
          </p:cNvPr>
          <p:cNvSpPr txBox="1"/>
          <p:nvPr/>
        </p:nvSpPr>
        <p:spPr>
          <a:xfrm>
            <a:off x="334296" y="1347018"/>
            <a:ext cx="42770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GMM+HMM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음성인식 최소 단위 </a:t>
            </a:r>
            <a:r>
              <a:rPr lang="en-US" altLang="ko-KR" dirty="0"/>
              <a:t>: </a:t>
            </a:r>
            <a:r>
              <a:rPr lang="ko-KR" altLang="en-US" dirty="0"/>
              <a:t>음소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결과에 관여하는 것 </a:t>
            </a:r>
            <a:r>
              <a:rPr lang="en-US" altLang="ko-KR" dirty="0"/>
              <a:t>: </a:t>
            </a:r>
            <a:r>
              <a:rPr lang="ko-KR" altLang="en-US" dirty="0"/>
              <a:t>거리 </a:t>
            </a:r>
            <a:r>
              <a:rPr lang="en-US" altLang="ko-KR" dirty="0"/>
              <a:t>+ </a:t>
            </a:r>
            <a:r>
              <a:rPr lang="ko-KR" altLang="en-US" dirty="0"/>
              <a:t>밀도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정확성 </a:t>
            </a:r>
            <a:r>
              <a:rPr lang="en-US" altLang="ko-KR" dirty="0"/>
              <a:t>: </a:t>
            </a:r>
            <a:r>
              <a:rPr lang="ko-KR" altLang="en-US" dirty="0"/>
              <a:t>높음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이후에 올 글자에 대한 예측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RBFN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음성인식 최소 단위 </a:t>
            </a:r>
            <a:r>
              <a:rPr lang="en-US" altLang="ko-KR" dirty="0"/>
              <a:t>: </a:t>
            </a:r>
            <a:r>
              <a:rPr lang="ko-KR" altLang="en-US" dirty="0"/>
              <a:t>글자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결과에 관여하는 것 </a:t>
            </a:r>
            <a:r>
              <a:rPr lang="en-US" altLang="ko-KR" dirty="0"/>
              <a:t>: </a:t>
            </a:r>
            <a:r>
              <a:rPr lang="ko-KR" altLang="en-US" dirty="0"/>
              <a:t>거리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정확성 </a:t>
            </a:r>
            <a:r>
              <a:rPr lang="en-US" altLang="ko-KR" dirty="0"/>
              <a:t>: GMM+HMM</a:t>
            </a:r>
            <a:r>
              <a:rPr lang="ko-KR" altLang="en-US" dirty="0"/>
              <a:t>보다 떨어짐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GMM</a:t>
            </a:r>
            <a:r>
              <a:rPr lang="ko-KR" altLang="en-US" dirty="0"/>
              <a:t>의 기능을 </a:t>
            </a:r>
            <a:r>
              <a:rPr lang="en-US" altLang="ko-KR" dirty="0"/>
              <a:t>RBFN</a:t>
            </a:r>
            <a:r>
              <a:rPr lang="ko-KR" altLang="en-US" dirty="0"/>
              <a:t>이 대체 하지만</a:t>
            </a:r>
            <a:r>
              <a:rPr lang="en-US" altLang="ko-KR" dirty="0"/>
              <a:t>, HMM</a:t>
            </a:r>
            <a:r>
              <a:rPr lang="ko-KR" altLang="en-US" dirty="0"/>
              <a:t>을 대체하는 기능이 없으므로</a:t>
            </a:r>
            <a:r>
              <a:rPr lang="en-US" altLang="ko-KR" dirty="0"/>
              <a:t> </a:t>
            </a:r>
            <a:r>
              <a:rPr lang="ko-KR" altLang="en-US" dirty="0"/>
              <a:t>이후에 올 글자에 대한 예측 가능성이 현저히 떨어진다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8E7BEF-8656-4EC2-9B3D-59FD0E48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028" y="773574"/>
            <a:ext cx="4919419" cy="2609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8242E5F-8731-4FB8-BA04-90D6FAFAD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462" y="3831661"/>
            <a:ext cx="44005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0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6602BD-A5FB-4A24-987A-3DE554568C64}"/>
              </a:ext>
            </a:extLst>
          </p:cNvPr>
          <p:cNvSpPr txBox="1"/>
          <p:nvPr/>
        </p:nvSpPr>
        <p:spPr>
          <a:xfrm>
            <a:off x="375986" y="973805"/>
            <a:ext cx="9154027" cy="6331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100" b="1" dirty="0" err="1"/>
              <a:t>FunStudy</a:t>
            </a:r>
            <a:r>
              <a:rPr lang="en-US" altLang="ko-KR" sz="2100" b="1" dirty="0"/>
              <a:t> Application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100" b="1" dirty="0"/>
              <a:t>안드로이드 어플</a:t>
            </a:r>
            <a:r>
              <a:rPr lang="en-US" altLang="ko-KR" sz="2100" b="1" dirty="0"/>
              <a:t>(</a:t>
            </a:r>
            <a:r>
              <a:rPr lang="en-US" altLang="ko-KR" sz="2100" b="1" dirty="0" err="1"/>
              <a:t>FunStudy</a:t>
            </a:r>
            <a:r>
              <a:rPr lang="en-US" altLang="ko-KR" sz="2100" b="1" dirty="0"/>
              <a:t>) </a:t>
            </a:r>
            <a:r>
              <a:rPr lang="ko-KR" altLang="en-US" sz="2100" b="1" dirty="0"/>
              <a:t>현황</a:t>
            </a:r>
            <a:endParaRPr lang="en-US" altLang="ko-KR" sz="21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1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100" b="1" dirty="0"/>
              <a:t>Speech Recognition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100" b="1" dirty="0"/>
              <a:t>전반적인 음성인식 프로세스의 구조</a:t>
            </a:r>
            <a:endParaRPr lang="en-US" altLang="ko-KR" sz="21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100" b="1" dirty="0"/>
              <a:t>GMM+HMM </a:t>
            </a:r>
            <a:r>
              <a:rPr lang="ko-KR" altLang="en-US" sz="2100" b="1" dirty="0"/>
              <a:t>기반의 </a:t>
            </a:r>
            <a:r>
              <a:rPr lang="en-US" altLang="ko-KR" sz="2100" b="1" dirty="0"/>
              <a:t>Acoustic Model(Keyword Recognition)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100" b="1" dirty="0"/>
              <a:t>MHE</a:t>
            </a:r>
            <a:r>
              <a:rPr lang="ko-KR" altLang="en-US" sz="2100" b="1" dirty="0"/>
              <a:t>의 </a:t>
            </a:r>
            <a:r>
              <a:rPr lang="en-US" altLang="ko-KR" sz="2100" b="1" dirty="0"/>
              <a:t>RBFN</a:t>
            </a:r>
            <a:r>
              <a:rPr lang="ko-KR" altLang="en-US" sz="2100" b="1" dirty="0"/>
              <a:t> 기반의 </a:t>
            </a:r>
            <a:r>
              <a:rPr lang="en-US" altLang="ko-KR" sz="2100" b="1" dirty="0"/>
              <a:t>Keyword</a:t>
            </a:r>
            <a:r>
              <a:rPr lang="ko-KR" altLang="en-US" sz="2100" b="1" dirty="0"/>
              <a:t> </a:t>
            </a:r>
            <a:r>
              <a:rPr lang="en-US" altLang="ko-KR" sz="2100" b="1" dirty="0"/>
              <a:t>Recognition</a:t>
            </a:r>
            <a:r>
              <a:rPr lang="ko-KR" altLang="en-US" sz="2100" b="1" dirty="0"/>
              <a:t> </a:t>
            </a:r>
            <a:endParaRPr lang="en-US" altLang="ko-KR" sz="19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100" b="1" dirty="0"/>
              <a:t>최신 음성인식 기술 트렌드</a:t>
            </a:r>
            <a:endParaRPr lang="en-US" altLang="ko-KR" sz="21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1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100" b="1" dirty="0"/>
              <a:t>Reference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1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1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100" b="1" dirty="0"/>
          </a:p>
        </p:txBody>
      </p:sp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6C0EC2B-56C4-46FE-A599-69743310766C}"/>
              </a:ext>
            </a:extLst>
          </p:cNvPr>
          <p:cNvSpPr txBox="1">
            <a:spLocks/>
          </p:cNvSpPr>
          <p:nvPr/>
        </p:nvSpPr>
        <p:spPr>
          <a:xfrm>
            <a:off x="403201" y="224031"/>
            <a:ext cx="11088565" cy="505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74295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950" b="1" kern="1200" dirty="0">
                <a:solidFill>
                  <a:srgbClr val="164194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>
                <a:solidFill>
                  <a:schemeClr val="accent1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408989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42816" y="285937"/>
            <a:ext cx="8915400" cy="4406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1"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solidFill>
                  <a:schemeClr val="accent1"/>
                </a:solidFill>
              </a:rPr>
              <a:t>Current Speech Recognition System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2E90F-0D08-4695-BA39-C3492D4D8BDC}"/>
              </a:ext>
            </a:extLst>
          </p:cNvPr>
          <p:cNvSpPr txBox="1"/>
          <p:nvPr/>
        </p:nvSpPr>
        <p:spPr>
          <a:xfrm>
            <a:off x="442453" y="1081548"/>
            <a:ext cx="40803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최신 음성인식 기술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1.DNN-HMM</a:t>
            </a:r>
          </a:p>
          <a:p>
            <a:r>
              <a:rPr lang="en-US" altLang="ko-KR" dirty="0"/>
              <a:t> :GMM </a:t>
            </a:r>
            <a:r>
              <a:rPr lang="ko-KR" altLang="en-US" dirty="0"/>
              <a:t>확률 모델 부분만을 딥러닝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연속된 </a:t>
            </a:r>
            <a:r>
              <a:rPr lang="en-US" altLang="ko-KR" dirty="0"/>
              <a:t>frame</a:t>
            </a:r>
            <a:r>
              <a:rPr lang="ko-KR" altLang="en-US" dirty="0"/>
              <a:t>의 특징벡터를 </a:t>
            </a:r>
            <a:endParaRPr lang="en-US" altLang="ko-KR" dirty="0"/>
          </a:p>
          <a:p>
            <a:r>
              <a:rPr lang="ko-KR" altLang="en-US" dirty="0"/>
              <a:t>슈퍼벡터로 만들어서 이용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=&gt;GMM-HMM</a:t>
            </a:r>
            <a:r>
              <a:rPr lang="ko-KR" altLang="en-US" dirty="0"/>
              <a:t>대비 효율성 </a:t>
            </a:r>
            <a:r>
              <a:rPr lang="en-US" altLang="ko-KR" dirty="0"/>
              <a:t>20% </a:t>
            </a:r>
            <a:r>
              <a:rPr lang="ko-KR" altLang="en-US" dirty="0"/>
              <a:t>증가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			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E80152-90B1-45BD-AD17-7D6A09BB3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858" y="3774964"/>
            <a:ext cx="2877081" cy="2553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DBEACA-9E1F-4C81-A833-5FEA3993F10E}"/>
              </a:ext>
            </a:extLst>
          </p:cNvPr>
          <p:cNvSpPr txBox="1"/>
          <p:nvPr/>
        </p:nvSpPr>
        <p:spPr>
          <a:xfrm>
            <a:off x="5953344" y="791119"/>
            <a:ext cx="1949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&lt;DNN-HMM&gt;</a:t>
            </a:r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7D58E0-28C5-453B-A3CD-198F20BC0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516" y="1081548"/>
            <a:ext cx="2503450" cy="21595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B109A49-CE98-4219-8E4C-FE7C490E7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2572" y="1151747"/>
            <a:ext cx="2503451" cy="20169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8C8018-4EF3-4D6A-A5A2-B715A94724CE}"/>
              </a:ext>
            </a:extLst>
          </p:cNvPr>
          <p:cNvSpPr txBox="1"/>
          <p:nvPr/>
        </p:nvSpPr>
        <p:spPr>
          <a:xfrm>
            <a:off x="442453" y="3666262"/>
            <a:ext cx="49259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2.End-to-End</a:t>
            </a:r>
            <a:r>
              <a:rPr lang="en-US" altLang="ko-KR" dirty="0"/>
              <a:t>				        </a:t>
            </a:r>
          </a:p>
          <a:p>
            <a:r>
              <a:rPr lang="en-US" altLang="ko-KR" dirty="0"/>
              <a:t>: HMM</a:t>
            </a:r>
            <a:r>
              <a:rPr lang="ko-KR" altLang="en-US" dirty="0"/>
              <a:t>으로 음성의 변화를 예측하는 부분까지 포함하여 신경망으로 대체한 방식으로</a:t>
            </a:r>
            <a:r>
              <a:rPr lang="en-US" altLang="ko-KR" dirty="0"/>
              <a:t>, </a:t>
            </a:r>
            <a:r>
              <a:rPr lang="ko-KR" altLang="en-US" dirty="0"/>
              <a:t>기존 음성인식 구현을 위해 필요한 신호처리</a:t>
            </a:r>
            <a:r>
              <a:rPr lang="en-US" altLang="ko-KR" dirty="0"/>
              <a:t>, </a:t>
            </a:r>
            <a:r>
              <a:rPr lang="ko-KR" altLang="en-US" dirty="0"/>
              <a:t>발음변환</a:t>
            </a:r>
            <a:r>
              <a:rPr lang="en-US" altLang="ko-KR" dirty="0"/>
              <a:t>, </a:t>
            </a:r>
            <a:r>
              <a:rPr lang="ko-KR" altLang="en-US" dirty="0"/>
              <a:t>언어모델</a:t>
            </a:r>
            <a:r>
              <a:rPr lang="en-US" altLang="ko-KR" dirty="0"/>
              <a:t>, </a:t>
            </a:r>
            <a:r>
              <a:rPr lang="ko-KR" altLang="en-US" dirty="0"/>
              <a:t>디코딩 단계의 모델링을 신경망이 학습하게 한다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충분한 양의 데이터가 있어야만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6C5E3D-F538-43E3-9FD1-EC06F8464983}"/>
              </a:ext>
            </a:extLst>
          </p:cNvPr>
          <p:cNvSpPr txBox="1"/>
          <p:nvPr/>
        </p:nvSpPr>
        <p:spPr>
          <a:xfrm>
            <a:off x="6485054" y="3343097"/>
            <a:ext cx="1949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&lt;End-to-End&gt;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413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A800C-0D7B-4F20-8725-9CC9782AC4B0}"/>
              </a:ext>
            </a:extLst>
          </p:cNvPr>
          <p:cNvSpPr txBox="1">
            <a:spLocks/>
          </p:cNvSpPr>
          <p:nvPr/>
        </p:nvSpPr>
        <p:spPr>
          <a:xfrm>
            <a:off x="342816" y="276105"/>
            <a:ext cx="8915400" cy="4406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1"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solidFill>
                  <a:schemeClr val="accent1"/>
                </a:solidFill>
              </a:rPr>
              <a:t>Reference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CA31F-C9D1-416C-9CCD-431D248FE337}"/>
              </a:ext>
            </a:extLst>
          </p:cNvPr>
          <p:cNvSpPr txBox="1"/>
          <p:nvPr/>
        </p:nvSpPr>
        <p:spPr>
          <a:xfrm>
            <a:off x="342816" y="706950"/>
            <a:ext cx="898799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u="sng" dirty="0">
                <a:hlinkClick r:id="rId3"/>
              </a:rPr>
              <a:t>http://wiki.wikisecurity.net/identification:%EC%9D%8C%EC%84%B1_%EC%9D%B8%EC%8B%9D</a:t>
            </a:r>
            <a:endParaRPr lang="en-US" altLang="ko-KR" sz="1100" u="sng" dirty="0">
              <a:hlinkClick r:id="rId4"/>
            </a:endParaRPr>
          </a:p>
          <a:p>
            <a:endParaRPr lang="en-US" altLang="ko-KR" sz="1100" u="sng" dirty="0">
              <a:hlinkClick r:id="rId4"/>
            </a:endParaRPr>
          </a:p>
          <a:p>
            <a:r>
              <a:rPr lang="en-US" altLang="ko-KR" sz="1100" u="sng" dirty="0">
                <a:hlinkClick r:id="rId4"/>
              </a:rPr>
              <a:t>https://brunch.co.kr/@kakao-it/105</a:t>
            </a:r>
            <a:endParaRPr lang="en-US" altLang="ko-KR" sz="1100" dirty="0"/>
          </a:p>
          <a:p>
            <a:endParaRPr lang="en-US" altLang="ko-KR" sz="1100" u="sng" dirty="0">
              <a:hlinkClick r:id="rId5"/>
            </a:endParaRPr>
          </a:p>
          <a:p>
            <a:r>
              <a:rPr lang="en-US" altLang="ko-KR" sz="1100" u="sng" dirty="0">
                <a:hlinkClick r:id="rId5"/>
              </a:rPr>
              <a:t>https://www.aibril.com/web/solution/getMarketDetail.do?solSeq=4#none</a:t>
            </a:r>
            <a:endParaRPr lang="ko-KR" altLang="ko-KR" sz="1100" dirty="0"/>
          </a:p>
          <a:p>
            <a:endParaRPr lang="en-US" altLang="ko-KR" sz="1100" u="sng" dirty="0"/>
          </a:p>
          <a:p>
            <a:r>
              <a:rPr lang="en-US" altLang="ko-KR" sz="1100" u="sng" dirty="0">
                <a:hlinkClick r:id="rId6"/>
              </a:rPr>
              <a:t>re17.pdf</a:t>
            </a:r>
            <a:endParaRPr lang="ko-KR" altLang="ko-KR" sz="1100" dirty="0"/>
          </a:p>
          <a:p>
            <a:endParaRPr lang="en-US" altLang="ko-KR" sz="1100" u="sng" dirty="0">
              <a:hlinkClick r:id="rId7"/>
            </a:endParaRPr>
          </a:p>
          <a:p>
            <a:r>
              <a:rPr lang="en-US" altLang="ko-KR" sz="1100" u="sng" dirty="0">
                <a:hlinkClick r:id="rId7"/>
              </a:rPr>
              <a:t>http://sanghyukchun.github.io/69/</a:t>
            </a:r>
            <a:endParaRPr lang="ko-KR" altLang="ko-KR" sz="1100" dirty="0"/>
          </a:p>
          <a:p>
            <a:endParaRPr lang="en-US" altLang="ko-KR" sz="1100" u="sng" dirty="0">
              <a:hlinkClick r:id="rId8"/>
            </a:endParaRPr>
          </a:p>
          <a:p>
            <a:r>
              <a:rPr lang="en-US" altLang="ko-KR" sz="1100" u="sng" dirty="0">
                <a:hlinkClick r:id="rId8"/>
              </a:rPr>
              <a:t>HOJBC0_2015_v19n5_1047.pdf</a:t>
            </a:r>
            <a:endParaRPr lang="en-US" altLang="ko-KR" sz="1100" u="sng" dirty="0"/>
          </a:p>
          <a:p>
            <a:endParaRPr lang="en-US" altLang="ko-KR" sz="1100" u="sng" dirty="0">
              <a:hlinkClick r:id="rId9"/>
            </a:endParaRPr>
          </a:p>
          <a:p>
            <a:r>
              <a:rPr lang="en-US" altLang="ko-KR" sz="1100" u="sng" dirty="0">
                <a:hlinkClick r:id="rId9"/>
              </a:rPr>
              <a:t>http://mysnu.org/community/newtechnology.php?search_order=&amp;search_part=&amp;c_cate1=&amp;mode=v&amp;idx=10585&amp;thisPageNum=</a:t>
            </a:r>
            <a:endParaRPr lang="ko-KR" altLang="ko-KR" sz="1100" dirty="0"/>
          </a:p>
          <a:p>
            <a:endParaRPr lang="en-US" altLang="ko-KR" sz="1100" u="sng" dirty="0">
              <a:hlinkClick r:id="rId10"/>
            </a:endParaRPr>
          </a:p>
          <a:p>
            <a:r>
              <a:rPr lang="en-US" altLang="ko-KR" sz="1100" u="sng" dirty="0">
                <a:hlinkClick r:id="rId10"/>
              </a:rPr>
              <a:t>http://home.sogang.ac.kr/sites/gsinfotech/study/kjw160724/Lists/b8/Attachments/1/%EB%8C%80%ED%99%94%ED%98%95_%EC%82%AC%EC%9A%A9%EC%9E%90_%EC%9D%B8%ED%84%B0%ED%8E%98%EC%9D%B4%EC%8A%A4_%EA%B0%95%EC%9D%98%EC%9E%90%EB%A3%8C.pdf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endParaRPr lang="en-US" altLang="ko-KR" sz="1100" u="sng" dirty="0"/>
          </a:p>
          <a:p>
            <a:r>
              <a:rPr lang="en-US" altLang="ko-KR" sz="1100" u="sng" dirty="0">
                <a:hlinkClick r:id="rId11"/>
              </a:rPr>
              <a:t>http://readme.skplanet.com/wp-content/uploads/%ED%8A%B8%EB%9E%991-6.%EC%9D%8C%EC%84%B1-%EC%9D%B8%ED%84%B0%ED%8E%98%EC%9D%B4%EC%8A%A4%EC%9D%98-%EC%A7%84%ED%99%94.pdf</a:t>
            </a:r>
            <a:endParaRPr lang="ko-KR" altLang="ko-KR" sz="1100" dirty="0"/>
          </a:p>
          <a:p>
            <a:endParaRPr lang="en-US" altLang="ko-KR" sz="1100" u="sng" dirty="0"/>
          </a:p>
          <a:p>
            <a:r>
              <a:rPr lang="en-US" altLang="ko-KR" sz="1100" u="sng" dirty="0">
                <a:hlinkClick r:id="rId12"/>
              </a:rPr>
              <a:t>https://papers.nips.cc/paper/527-improved-hidden-markov-model-speech-recognition-using-radial-basis-function-networks.pdf</a:t>
            </a:r>
            <a:endParaRPr lang="en-US" altLang="ko-KR" sz="1100" u="sng" dirty="0"/>
          </a:p>
          <a:p>
            <a:endParaRPr lang="ko-KR" altLang="ko-KR" sz="1100" dirty="0"/>
          </a:p>
          <a:p>
            <a:r>
              <a:rPr lang="en-US" altLang="ko-KR" sz="1100" u="sng" dirty="0">
                <a:hlinkClick r:id="rId13"/>
              </a:rPr>
              <a:t>https://www.sciencepubco.com/index.php/ijet/article/view/23820/11941</a:t>
            </a:r>
            <a:endParaRPr lang="en-US" altLang="ko-KR" sz="1100" u="sng" dirty="0"/>
          </a:p>
          <a:p>
            <a:endParaRPr lang="ko-KR" altLang="ko-KR" sz="1100" dirty="0"/>
          </a:p>
          <a:p>
            <a:r>
              <a:rPr lang="en-US" altLang="ko-KR" sz="1100" u="sng" dirty="0">
                <a:hlinkClick r:id="rId14"/>
              </a:rPr>
              <a:t>http://mccormickml.com/2013/08/15/radial-basis-function-network-rbfn-tutorial/</a:t>
            </a:r>
            <a:endParaRPr lang="en-US" altLang="ko-KR" sz="1100" u="sng" dirty="0"/>
          </a:p>
          <a:p>
            <a:endParaRPr lang="en-US" altLang="ko-KR" sz="1100" u="sng" dirty="0"/>
          </a:p>
          <a:p>
            <a:r>
              <a:rPr lang="en-US" altLang="ko-KR" sz="1100" dirty="0">
                <a:hlinkClick r:id="rId15"/>
              </a:rPr>
              <a:t>http://www.aistudy.co.kr/linguistics/speech/hidden_markov_model.htm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>
                <a:hlinkClick r:id="rId16"/>
              </a:rPr>
              <a:t>https://www.slideshare.net/xavigiro/endtoend-speech-recognition-with-recurrent-neural-networks-d3l6-deep-learning-for-speech-and-language-upc-2017</a:t>
            </a:r>
            <a:endParaRPr lang="en-US" altLang="ko-KR" sz="1100" dirty="0"/>
          </a:p>
          <a:p>
            <a:endParaRPr lang="en-US" altLang="ko-KR" sz="1100" u="sng" dirty="0"/>
          </a:p>
          <a:p>
            <a:r>
              <a:rPr lang="en-US" altLang="ko-KR" sz="1100" u="sng" dirty="0">
                <a:hlinkClick r:id="rId17"/>
              </a:rPr>
              <a:t>https://patents.google.com/patent/KR20180018031A/ko</a:t>
            </a:r>
            <a:endParaRPr lang="en-US" altLang="ko-KR" sz="1100" u="sng" dirty="0"/>
          </a:p>
          <a:p>
            <a:endParaRPr lang="en-US" altLang="ko-KR" sz="1100" u="sng" dirty="0"/>
          </a:p>
          <a:p>
            <a:pPr marL="285750" indent="-285750">
              <a:buFontTx/>
              <a:buChar char="-"/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0598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5411" t="7825"/>
          <a:stretch/>
        </p:blipFill>
        <p:spPr>
          <a:xfrm>
            <a:off x="6789907" y="2200711"/>
            <a:ext cx="2227634" cy="3670464"/>
          </a:xfrm>
          <a:prstGeom prst="rect">
            <a:avLst/>
          </a:prstGeom>
        </p:spPr>
      </p:pic>
      <p:sp>
        <p:nvSpPr>
          <p:cNvPr id="3" name="타원형 설명선 2"/>
          <p:cNvSpPr/>
          <p:nvPr/>
        </p:nvSpPr>
        <p:spPr>
          <a:xfrm>
            <a:off x="3521414" y="943584"/>
            <a:ext cx="4056434" cy="2237361"/>
          </a:xfrm>
          <a:prstGeom prst="wedgeEllipseCallout">
            <a:avLst>
              <a:gd name="adj1" fmla="val 36721"/>
              <a:gd name="adj2" fmla="val 5467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32" name="Picture 8" descr="thanks에 대한 이미지 검색결과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003" y="1153689"/>
            <a:ext cx="287419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25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7C9411-1249-4926-B92D-CC4DB2469F44}"/>
              </a:ext>
            </a:extLst>
          </p:cNvPr>
          <p:cNvSpPr txBox="1"/>
          <p:nvPr/>
        </p:nvSpPr>
        <p:spPr>
          <a:xfrm>
            <a:off x="2074606" y="3057794"/>
            <a:ext cx="6322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solidFill>
                  <a:schemeClr val="accent1"/>
                </a:solidFill>
              </a:rPr>
              <a:t>FunStudy</a:t>
            </a:r>
            <a:r>
              <a:rPr lang="en-US" altLang="ko-KR" sz="4000" b="1" dirty="0">
                <a:solidFill>
                  <a:schemeClr val="accent1"/>
                </a:solidFill>
              </a:rPr>
              <a:t> Application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85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0AAF5E3-EBBE-42B0-8E8D-3CA73712D28D}"/>
              </a:ext>
            </a:extLst>
          </p:cNvPr>
          <p:cNvSpPr txBox="1">
            <a:spLocks/>
          </p:cNvSpPr>
          <p:nvPr/>
        </p:nvSpPr>
        <p:spPr>
          <a:xfrm>
            <a:off x="327604" y="239537"/>
            <a:ext cx="9009459" cy="50550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 err="1">
                <a:solidFill>
                  <a:schemeClr val="accent1"/>
                </a:solidFill>
              </a:rPr>
              <a:t>FunStudy</a:t>
            </a:r>
            <a:r>
              <a:rPr lang="en-US" altLang="ko-KR" sz="3000" b="1" dirty="0">
                <a:solidFill>
                  <a:schemeClr val="accent1"/>
                </a:solidFill>
              </a:rPr>
              <a:t> Application</a:t>
            </a:r>
            <a:endParaRPr lang="ko-KR" altLang="en-US" sz="3000" b="1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CCA8F1-36B3-46D6-9FB8-0650D319A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81" y="1243363"/>
            <a:ext cx="3381375" cy="4133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12A5AE-185C-42BC-A2E7-58F59CF8D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700" y="1749898"/>
            <a:ext cx="2320819" cy="36314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CDF6F1-CB66-4236-80D9-BC9ED006B21E}"/>
              </a:ext>
            </a:extLst>
          </p:cNvPr>
          <p:cNvSpPr txBox="1"/>
          <p:nvPr/>
        </p:nvSpPr>
        <p:spPr>
          <a:xfrm>
            <a:off x="3724169" y="1285675"/>
            <a:ext cx="21780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&lt;</a:t>
            </a:r>
            <a:r>
              <a:rPr lang="en-US" altLang="ko-KR" sz="1700" dirty="0" err="1"/>
              <a:t>MainActivity</a:t>
            </a:r>
            <a:r>
              <a:rPr lang="en-US" altLang="ko-KR" sz="1700" dirty="0"/>
              <a:t>&gt;</a:t>
            </a:r>
            <a:endParaRPr lang="ko-KR" altLang="en-US" sz="1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F1850D-4BB1-405F-9B2B-98110FFE4488}"/>
              </a:ext>
            </a:extLst>
          </p:cNvPr>
          <p:cNvSpPr txBox="1"/>
          <p:nvPr/>
        </p:nvSpPr>
        <p:spPr>
          <a:xfrm>
            <a:off x="7437657" y="4833330"/>
            <a:ext cx="2050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누르면</a:t>
            </a:r>
            <a:r>
              <a:rPr lang="en-US" altLang="ko-KR" sz="1200" dirty="0"/>
              <a:t>, </a:t>
            </a:r>
            <a:r>
              <a:rPr lang="ko-KR" altLang="en-US" sz="1200" dirty="0"/>
              <a:t>탐지된 블루투스의 목록을 보여준다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5FA8979-48E5-433C-99E5-9A3C06143A2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717016" y="5064162"/>
            <a:ext cx="1720641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77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019A153-BE23-45CB-AF56-F5D2821283DD}"/>
              </a:ext>
            </a:extLst>
          </p:cNvPr>
          <p:cNvSpPr txBox="1">
            <a:spLocks/>
          </p:cNvSpPr>
          <p:nvPr/>
        </p:nvSpPr>
        <p:spPr>
          <a:xfrm>
            <a:off x="327604" y="239537"/>
            <a:ext cx="9009459" cy="50550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 err="1">
                <a:solidFill>
                  <a:schemeClr val="accent1"/>
                </a:solidFill>
              </a:rPr>
              <a:t>FunStudy</a:t>
            </a:r>
            <a:r>
              <a:rPr lang="en-US" altLang="ko-KR" sz="3000" b="1" dirty="0">
                <a:solidFill>
                  <a:schemeClr val="accent1"/>
                </a:solidFill>
              </a:rPr>
              <a:t> Application</a:t>
            </a:r>
            <a:endParaRPr lang="ko-KR" altLang="en-US" sz="30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19C2EA-D090-4769-9159-6D8EBB3228D2}"/>
              </a:ext>
            </a:extLst>
          </p:cNvPr>
          <p:cNvSpPr txBox="1"/>
          <p:nvPr/>
        </p:nvSpPr>
        <p:spPr>
          <a:xfrm>
            <a:off x="5074677" y="5632335"/>
            <a:ext cx="177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TimeReset</a:t>
            </a:r>
            <a:r>
              <a:rPr lang="ko-KR" altLang="en-US" sz="1200" dirty="0"/>
              <a:t>을 누르면 </a:t>
            </a:r>
            <a:r>
              <a:rPr lang="en-US" altLang="ko-KR" sz="1200" dirty="0" err="1"/>
              <a:t>PieChart</a:t>
            </a:r>
            <a:r>
              <a:rPr lang="en-US" altLang="ko-KR" sz="1200" dirty="0"/>
              <a:t> </a:t>
            </a:r>
            <a:r>
              <a:rPr lang="ko-KR" altLang="en-US" sz="1200" dirty="0"/>
              <a:t>초기화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637764-5E63-4111-830E-5DD4C67A2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81" y="1243363"/>
            <a:ext cx="6109864" cy="417421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891993A-FC6F-441B-99C1-52075B20AD4F}"/>
              </a:ext>
            </a:extLst>
          </p:cNvPr>
          <p:cNvCxnSpPr>
            <a:cxnSpLocks/>
          </p:cNvCxnSpPr>
          <p:nvPr/>
        </p:nvCxnSpPr>
        <p:spPr>
          <a:xfrm>
            <a:off x="1966453" y="4695679"/>
            <a:ext cx="149480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7241447-B457-4584-8DFE-BDA256277220}"/>
              </a:ext>
            </a:extLst>
          </p:cNvPr>
          <p:cNvCxnSpPr>
            <a:cxnSpLocks/>
          </p:cNvCxnSpPr>
          <p:nvPr/>
        </p:nvCxnSpPr>
        <p:spPr>
          <a:xfrm flipV="1">
            <a:off x="4171335" y="1614454"/>
            <a:ext cx="1852427" cy="8042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281DB1-E3F4-4595-AD4B-BD4E6F3DF2A6}"/>
              </a:ext>
            </a:extLst>
          </p:cNvPr>
          <p:cNvSpPr txBox="1"/>
          <p:nvPr/>
        </p:nvSpPr>
        <p:spPr>
          <a:xfrm>
            <a:off x="6688106" y="891112"/>
            <a:ext cx="238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수행한 작업에 따른 그림변화</a:t>
            </a:r>
            <a:endParaRPr lang="en-US" altLang="ko-KR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7B6C172-B17A-457F-A100-6E2E7E40FCCF}"/>
              </a:ext>
            </a:extLst>
          </p:cNvPr>
          <p:cNvSpPr/>
          <p:nvPr/>
        </p:nvSpPr>
        <p:spPr>
          <a:xfrm>
            <a:off x="4424518" y="3598609"/>
            <a:ext cx="580103" cy="442451"/>
          </a:xfrm>
          <a:prstGeom prst="ellipse">
            <a:avLst/>
          </a:prstGeom>
          <a:noFill/>
          <a:ln w="28575" cap="flat" cmpd="sng" algn="ctr">
            <a:solidFill>
              <a:srgbClr val="ED1B2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A5BDAE4-895D-4CA5-B15E-06A306AB8924}"/>
              </a:ext>
            </a:extLst>
          </p:cNvPr>
          <p:cNvCxnSpPr>
            <a:cxnSpLocks/>
          </p:cNvCxnSpPr>
          <p:nvPr/>
        </p:nvCxnSpPr>
        <p:spPr>
          <a:xfrm flipH="1">
            <a:off x="5004624" y="3510100"/>
            <a:ext cx="1683482" cy="3097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78F084A-DA65-4674-B15D-BF852B3FF61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201265" y="3401645"/>
            <a:ext cx="648929" cy="60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33B90A-D796-4B18-B0C9-8207BEEF567F}"/>
              </a:ext>
            </a:extLst>
          </p:cNvPr>
          <p:cNvSpPr txBox="1"/>
          <p:nvPr/>
        </p:nvSpPr>
        <p:spPr>
          <a:xfrm>
            <a:off x="5850194" y="3263145"/>
            <a:ext cx="2855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Click</a:t>
            </a:r>
            <a:r>
              <a:rPr lang="ko-KR" altLang="en-US" sz="1200" dirty="0"/>
              <a:t>하면 </a:t>
            </a:r>
            <a:r>
              <a:rPr lang="ko-KR" altLang="en-US" sz="1200" dirty="0">
                <a:solidFill>
                  <a:srgbClr val="FF0000"/>
                </a:solidFill>
              </a:rPr>
              <a:t>여기</a:t>
            </a:r>
            <a:r>
              <a:rPr lang="ko-KR" altLang="en-US" sz="1200" dirty="0"/>
              <a:t>에 시간이 표시된다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845DF6-F224-4636-9DB5-3DF52ACD0C1E}"/>
              </a:ext>
            </a:extLst>
          </p:cNvPr>
          <p:cNvSpPr/>
          <p:nvPr/>
        </p:nvSpPr>
        <p:spPr>
          <a:xfrm>
            <a:off x="4714569" y="2231923"/>
            <a:ext cx="1135625" cy="31818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54BC533-C4A1-4255-AE5F-704139B3C060}"/>
              </a:ext>
            </a:extLst>
          </p:cNvPr>
          <p:cNvCxnSpPr>
            <a:cxnSpLocks/>
          </p:cNvCxnSpPr>
          <p:nvPr/>
        </p:nvCxnSpPr>
        <p:spPr>
          <a:xfrm>
            <a:off x="5850194" y="2401896"/>
            <a:ext cx="93408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B3051C-147F-46ED-8FD8-8E7846BD2CF6}"/>
              </a:ext>
            </a:extLst>
          </p:cNvPr>
          <p:cNvSpPr txBox="1"/>
          <p:nvPr/>
        </p:nvSpPr>
        <p:spPr>
          <a:xfrm>
            <a:off x="6784279" y="2251966"/>
            <a:ext cx="1425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공부한 시간 표시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51978B-656F-42C2-B922-F1826901407E}"/>
              </a:ext>
            </a:extLst>
          </p:cNvPr>
          <p:cNvSpPr txBox="1"/>
          <p:nvPr/>
        </p:nvSpPr>
        <p:spPr>
          <a:xfrm>
            <a:off x="508657" y="5583854"/>
            <a:ext cx="306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History Check</a:t>
            </a:r>
            <a:r>
              <a:rPr lang="ko-KR" altLang="en-US" sz="1200" dirty="0"/>
              <a:t>를 누르면</a:t>
            </a:r>
            <a:r>
              <a:rPr lang="en-US" altLang="ko-KR" sz="1200" dirty="0"/>
              <a:t>, Flash memory</a:t>
            </a:r>
            <a:r>
              <a:rPr lang="ko-KR" altLang="en-US" sz="1200" dirty="0"/>
              <a:t>에 저장되어 있던 정보를 서버에 전달한다 </a:t>
            </a:r>
            <a:r>
              <a:rPr lang="en-US" altLang="ko-KR" sz="1200" dirty="0"/>
              <a:t>(</a:t>
            </a:r>
            <a:r>
              <a:rPr lang="ko-KR" altLang="en-US" sz="1200" dirty="0"/>
              <a:t>아직 완성 안됨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B1304E-9692-4389-89A4-91DA4E958970}"/>
              </a:ext>
            </a:extLst>
          </p:cNvPr>
          <p:cNvSpPr/>
          <p:nvPr/>
        </p:nvSpPr>
        <p:spPr>
          <a:xfrm>
            <a:off x="4866968" y="2599515"/>
            <a:ext cx="1012923" cy="1777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40F7C26-CF7F-4E65-B793-A046E3AC00CE}"/>
              </a:ext>
            </a:extLst>
          </p:cNvPr>
          <p:cNvCxnSpPr>
            <a:cxnSpLocks/>
          </p:cNvCxnSpPr>
          <p:nvPr/>
        </p:nvCxnSpPr>
        <p:spPr>
          <a:xfrm>
            <a:off x="5884606" y="2672281"/>
            <a:ext cx="8035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EF8101A-C4DA-45E3-8B26-ED0DE60455EA}"/>
              </a:ext>
            </a:extLst>
          </p:cNvPr>
          <p:cNvSpPr txBox="1"/>
          <p:nvPr/>
        </p:nvSpPr>
        <p:spPr>
          <a:xfrm>
            <a:off x="6744951" y="2564979"/>
            <a:ext cx="2509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지난 </a:t>
            </a:r>
            <a:r>
              <a:rPr lang="en-US" altLang="ko-KR" sz="1200" dirty="0"/>
              <a:t>1</a:t>
            </a:r>
            <a:r>
              <a:rPr lang="ko-KR" altLang="en-US" sz="1200" dirty="0"/>
              <a:t>분간 수행한 작업 표시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B017CA1-7412-49DD-B80D-4FAC93FE4777}"/>
              </a:ext>
            </a:extLst>
          </p:cNvPr>
          <p:cNvCxnSpPr>
            <a:cxnSpLocks/>
          </p:cNvCxnSpPr>
          <p:nvPr/>
        </p:nvCxnSpPr>
        <p:spPr>
          <a:xfrm>
            <a:off x="4731775" y="5246827"/>
            <a:ext cx="0" cy="61721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B43C19-CD3E-43AB-9C0C-7C1ED88C64B9}"/>
              </a:ext>
            </a:extLst>
          </p:cNvPr>
          <p:cNvCxnSpPr>
            <a:cxnSpLocks/>
          </p:cNvCxnSpPr>
          <p:nvPr/>
        </p:nvCxnSpPr>
        <p:spPr>
          <a:xfrm>
            <a:off x="4720919" y="5869859"/>
            <a:ext cx="38297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C1802DB-379D-4F94-9B5D-DF34920A0C1F}"/>
              </a:ext>
            </a:extLst>
          </p:cNvPr>
          <p:cNvCxnSpPr>
            <a:cxnSpLocks/>
          </p:cNvCxnSpPr>
          <p:nvPr/>
        </p:nvCxnSpPr>
        <p:spPr>
          <a:xfrm>
            <a:off x="3920613" y="5271405"/>
            <a:ext cx="0" cy="61721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C9F92B8-C613-4AF6-AEC9-732A887DE629}"/>
              </a:ext>
            </a:extLst>
          </p:cNvPr>
          <p:cNvCxnSpPr>
            <a:cxnSpLocks/>
          </p:cNvCxnSpPr>
          <p:nvPr/>
        </p:nvCxnSpPr>
        <p:spPr>
          <a:xfrm flipH="1">
            <a:off x="3461262" y="5879232"/>
            <a:ext cx="46846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3B01A98-EB7F-487A-AA3C-98858E920540}"/>
              </a:ext>
            </a:extLst>
          </p:cNvPr>
          <p:cNvGrpSpPr/>
          <p:nvPr/>
        </p:nvGrpSpPr>
        <p:grpSpPr>
          <a:xfrm>
            <a:off x="6023762" y="1296872"/>
            <a:ext cx="3749998" cy="635163"/>
            <a:chOff x="29496" y="2258273"/>
            <a:chExt cx="9444411" cy="2143130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16C25C6-3E64-4D6F-BF2C-0D5EFBC00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6" y="2258277"/>
              <a:ext cx="1563400" cy="21431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8BB51283-1345-4E02-A0E0-CC4038F65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2896" y="2258276"/>
              <a:ext cx="1482246" cy="2143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8ACFFA0-77C8-4A38-88DF-4FEAA72C5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142" y="2258274"/>
              <a:ext cx="1673188" cy="2143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C230DA1-EE40-48DD-AEED-CB1312CB5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8330" y="2258274"/>
              <a:ext cx="1673189" cy="2143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234A1CD5-4411-466A-876D-10E69D7AD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1518" y="2258274"/>
              <a:ext cx="1570143" cy="2143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422ADE00-AEBB-43FA-B086-2AB5C6121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91661" y="2258273"/>
              <a:ext cx="1482246" cy="21431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2500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B0E4C07-F9E0-4BE5-9824-A5DFB0C61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236" y="1086741"/>
            <a:ext cx="1999922" cy="306676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9B42219-EF79-4C6E-89E7-819420297BBE}"/>
              </a:ext>
            </a:extLst>
          </p:cNvPr>
          <p:cNvSpPr/>
          <p:nvPr/>
        </p:nvSpPr>
        <p:spPr>
          <a:xfrm>
            <a:off x="5840358" y="753744"/>
            <a:ext cx="167148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 &lt;</a:t>
            </a:r>
            <a:r>
              <a:rPr lang="en-US" altLang="ko-KR" sz="1500" dirty="0" err="1"/>
              <a:t>MainActivity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0886D-0863-4F53-902B-4CB6338324FA}"/>
              </a:ext>
            </a:extLst>
          </p:cNvPr>
          <p:cNvSpPr txBox="1"/>
          <p:nvPr/>
        </p:nvSpPr>
        <p:spPr>
          <a:xfrm>
            <a:off x="580671" y="767532"/>
            <a:ext cx="26547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</a:t>
            </a:r>
            <a:r>
              <a:rPr lang="en-US" altLang="ko-KR" sz="1500" dirty="0" err="1"/>
              <a:t>MypageMainActivity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4260C4D-8D88-449F-9BA7-D60C6CE0DB72}"/>
              </a:ext>
            </a:extLst>
          </p:cNvPr>
          <p:cNvCxnSpPr>
            <a:cxnSpLocks/>
          </p:cNvCxnSpPr>
          <p:nvPr/>
        </p:nvCxnSpPr>
        <p:spPr>
          <a:xfrm>
            <a:off x="7492181" y="1229028"/>
            <a:ext cx="46211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1D88AA-E8EF-4AA9-820C-696EBE480456}"/>
              </a:ext>
            </a:extLst>
          </p:cNvPr>
          <p:cNvSpPr txBox="1"/>
          <p:nvPr/>
        </p:nvSpPr>
        <p:spPr>
          <a:xfrm>
            <a:off x="7905137" y="1054570"/>
            <a:ext cx="1884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누르면</a:t>
            </a:r>
            <a:r>
              <a:rPr lang="en-US" altLang="ko-KR" sz="1200" dirty="0"/>
              <a:t>, </a:t>
            </a:r>
            <a:r>
              <a:rPr lang="ko-KR" altLang="en-US" sz="1200" dirty="0"/>
              <a:t>연결되어 있는 기기와 블루투스 연결을 해제한다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6270ED6-F572-4DBC-9F12-7D9D92BA46AB}"/>
              </a:ext>
            </a:extLst>
          </p:cNvPr>
          <p:cNvCxnSpPr>
            <a:cxnSpLocks/>
          </p:cNvCxnSpPr>
          <p:nvPr/>
        </p:nvCxnSpPr>
        <p:spPr>
          <a:xfrm flipH="1">
            <a:off x="2880851" y="1229028"/>
            <a:ext cx="288085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C252F01-0907-4B5E-8BA6-361130CA2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658" y="3406551"/>
            <a:ext cx="2150373" cy="30040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D9C97B-A8EA-42AB-8A99-88239FB9B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27" y="1120193"/>
            <a:ext cx="2339171" cy="326776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F267AB18-1D67-4DC4-838F-0D99A44D6300}"/>
              </a:ext>
            </a:extLst>
          </p:cNvPr>
          <p:cNvSpPr/>
          <p:nvPr/>
        </p:nvSpPr>
        <p:spPr>
          <a:xfrm>
            <a:off x="1612322" y="1820484"/>
            <a:ext cx="157316" cy="158616"/>
          </a:xfrm>
          <a:prstGeom prst="ellipse">
            <a:avLst/>
          </a:prstGeom>
          <a:noFill/>
          <a:ln w="28575" cap="flat" cmpd="sng" algn="ctr">
            <a:solidFill>
              <a:srgbClr val="ED1B2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7BBAA2-9DD7-4DA3-9C2B-26BD184D8D00}"/>
              </a:ext>
            </a:extLst>
          </p:cNvPr>
          <p:cNvSpPr txBox="1"/>
          <p:nvPr/>
        </p:nvSpPr>
        <p:spPr>
          <a:xfrm>
            <a:off x="3097161" y="1288697"/>
            <a:ext cx="2423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 page</a:t>
            </a:r>
            <a:r>
              <a:rPr lang="ko-KR" altLang="en-US" sz="1200" dirty="0"/>
              <a:t>를 클릭하면</a:t>
            </a:r>
            <a:r>
              <a:rPr lang="en-US" altLang="ko-KR" sz="1200" dirty="0"/>
              <a:t>, </a:t>
            </a:r>
            <a:r>
              <a:rPr lang="ko-KR" altLang="en-US" sz="1200" dirty="0"/>
              <a:t>현재 쌓인 데이터를 서버로 전달 </a:t>
            </a:r>
            <a:r>
              <a:rPr lang="en-US" altLang="ko-KR" sz="1200" dirty="0"/>
              <a:t>+</a:t>
            </a:r>
          </a:p>
          <a:p>
            <a:r>
              <a:rPr lang="ko-KR" altLang="en-US" sz="1200" dirty="0"/>
              <a:t>서버로부터 일주일간 공부량을 받아와서 막대그래프로 표시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5AE8B1-AF4E-4244-9256-35CE658E5534}"/>
              </a:ext>
            </a:extLst>
          </p:cNvPr>
          <p:cNvCxnSpPr>
            <a:cxnSpLocks/>
          </p:cNvCxnSpPr>
          <p:nvPr/>
        </p:nvCxnSpPr>
        <p:spPr>
          <a:xfrm flipV="1">
            <a:off x="1700812" y="5026381"/>
            <a:ext cx="1396349" cy="127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1942C4F-05F8-4A20-9316-27B66F3E9C2C}"/>
              </a:ext>
            </a:extLst>
          </p:cNvPr>
          <p:cNvCxnSpPr>
            <a:cxnSpLocks/>
          </p:cNvCxnSpPr>
          <p:nvPr/>
        </p:nvCxnSpPr>
        <p:spPr>
          <a:xfrm>
            <a:off x="1700812" y="1979100"/>
            <a:ext cx="0" cy="305998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01C245-8B8C-4D59-9092-3D752BD5E60A}"/>
              </a:ext>
            </a:extLst>
          </p:cNvPr>
          <p:cNvSpPr txBox="1"/>
          <p:nvPr/>
        </p:nvSpPr>
        <p:spPr>
          <a:xfrm>
            <a:off x="449812" y="5168885"/>
            <a:ext cx="243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특정날짜를 누르면</a:t>
            </a:r>
            <a:r>
              <a:rPr lang="en-US" altLang="ko-KR" sz="1200" dirty="0"/>
              <a:t>, </a:t>
            </a:r>
            <a:r>
              <a:rPr lang="ko-KR" altLang="en-US" sz="1200" dirty="0"/>
              <a:t>해당 날짜에 수행한 작업들을 막대그래프로 표시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E69207-FD3E-42D6-80C2-5F6F4C86C54A}"/>
              </a:ext>
            </a:extLst>
          </p:cNvPr>
          <p:cNvSpPr txBox="1"/>
          <p:nvPr/>
        </p:nvSpPr>
        <p:spPr>
          <a:xfrm>
            <a:off x="3007133" y="3053890"/>
            <a:ext cx="26547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</a:t>
            </a:r>
            <a:r>
              <a:rPr lang="en-US" altLang="ko-KR" sz="1500" dirty="0" err="1"/>
              <a:t>ShowStudyDataActivity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17" name="텍스트 개체 틀 1">
            <a:extLst>
              <a:ext uri="{FF2B5EF4-FFF2-40B4-BE49-F238E27FC236}">
                <a16:creationId xmlns:a16="http://schemas.microsoft.com/office/drawing/2014/main" id="{559326C4-140F-4905-92D9-92FF7FEADB8F}"/>
              </a:ext>
            </a:extLst>
          </p:cNvPr>
          <p:cNvSpPr txBox="1">
            <a:spLocks/>
          </p:cNvSpPr>
          <p:nvPr/>
        </p:nvSpPr>
        <p:spPr>
          <a:xfrm>
            <a:off x="327604" y="239537"/>
            <a:ext cx="9009459" cy="50550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 err="1">
                <a:solidFill>
                  <a:schemeClr val="accent1"/>
                </a:solidFill>
              </a:rPr>
              <a:t>FunStudy</a:t>
            </a:r>
            <a:r>
              <a:rPr lang="en-US" altLang="ko-KR" sz="3000" b="1" dirty="0">
                <a:solidFill>
                  <a:schemeClr val="accent1"/>
                </a:solidFill>
              </a:rPr>
              <a:t> Application</a:t>
            </a:r>
            <a:endParaRPr lang="ko-KR" altLang="en-US" sz="3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83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E965A3-6962-4C98-8046-9FC31A50D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228" y="1350110"/>
            <a:ext cx="2241998" cy="335378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A1DBD83-B69C-4F8F-A0E3-A64497440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13" y="1779639"/>
            <a:ext cx="5498071" cy="197623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9B166A3-CD30-4673-9813-A5A94C073FCD}"/>
              </a:ext>
            </a:extLst>
          </p:cNvPr>
          <p:cNvSpPr/>
          <p:nvPr/>
        </p:nvSpPr>
        <p:spPr>
          <a:xfrm>
            <a:off x="1651819" y="1363033"/>
            <a:ext cx="269403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 &lt;Firebase Authentication&gt;</a:t>
            </a:r>
            <a:endParaRPr lang="ko-KR" altLang="en-US" sz="1500" dirty="0"/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A1E5D967-0FFF-426D-AA57-9DDD72855812}"/>
              </a:ext>
            </a:extLst>
          </p:cNvPr>
          <p:cNvSpPr txBox="1">
            <a:spLocks/>
          </p:cNvSpPr>
          <p:nvPr/>
        </p:nvSpPr>
        <p:spPr>
          <a:xfrm>
            <a:off x="327604" y="239537"/>
            <a:ext cx="9009459" cy="50550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 err="1">
                <a:solidFill>
                  <a:schemeClr val="accent1"/>
                </a:solidFill>
              </a:rPr>
              <a:t>FunStudy</a:t>
            </a:r>
            <a:r>
              <a:rPr lang="en-US" altLang="ko-KR" sz="3000" b="1" dirty="0">
                <a:solidFill>
                  <a:schemeClr val="accent1"/>
                </a:solidFill>
              </a:rPr>
              <a:t> Application</a:t>
            </a:r>
            <a:endParaRPr lang="ko-KR" altLang="en-US" sz="30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76B05-EEE1-4DEF-A4F7-A1573CFC06A7}"/>
              </a:ext>
            </a:extLst>
          </p:cNvPr>
          <p:cNvSpPr txBox="1"/>
          <p:nvPr/>
        </p:nvSpPr>
        <p:spPr>
          <a:xfrm>
            <a:off x="1066678" y="4012012"/>
            <a:ext cx="379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첫 화면에서 이메일을 입력하면 위와 같이 저장되며</a:t>
            </a:r>
            <a:r>
              <a:rPr lang="en-US" altLang="ko-KR" sz="1200" dirty="0"/>
              <a:t>, UID</a:t>
            </a:r>
            <a:r>
              <a:rPr lang="ko-KR" altLang="en-US" sz="1200" dirty="0"/>
              <a:t>를 할당한다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B4030CA-B956-4242-83ED-CE2EF1A58BED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961907" y="3146323"/>
            <a:ext cx="1796906" cy="8656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E99F541-6711-4634-A268-18B08A6B3219}"/>
              </a:ext>
            </a:extLst>
          </p:cNvPr>
          <p:cNvSpPr/>
          <p:nvPr/>
        </p:nvSpPr>
        <p:spPr>
          <a:xfrm>
            <a:off x="4109884" y="2845988"/>
            <a:ext cx="1465006" cy="30033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B703A-1D71-470A-B4BA-6CABCCCA8EC7}"/>
              </a:ext>
            </a:extLst>
          </p:cNvPr>
          <p:cNvSpPr txBox="1"/>
          <p:nvPr/>
        </p:nvSpPr>
        <p:spPr>
          <a:xfrm>
            <a:off x="1715364" y="4891728"/>
            <a:ext cx="468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할당된 각 </a:t>
            </a:r>
            <a:r>
              <a:rPr lang="en-US" altLang="ko-KR" sz="1200" dirty="0"/>
              <a:t>UID</a:t>
            </a:r>
            <a:r>
              <a:rPr lang="ko-KR" altLang="en-US" sz="1200" dirty="0"/>
              <a:t>에는 </a:t>
            </a:r>
            <a:r>
              <a:rPr lang="en-US" altLang="ko-KR" sz="1200" dirty="0"/>
              <a:t>2</a:t>
            </a:r>
            <a:r>
              <a:rPr lang="ko-KR" altLang="en-US" sz="1200" dirty="0"/>
              <a:t>중 </a:t>
            </a:r>
            <a:r>
              <a:rPr lang="en-US" altLang="ko-KR" sz="1200" dirty="0"/>
              <a:t>HashMap</a:t>
            </a:r>
            <a:r>
              <a:rPr lang="ko-KR" altLang="en-US" sz="1200" dirty="0"/>
              <a:t>인 </a:t>
            </a:r>
            <a:r>
              <a:rPr lang="en-US" altLang="ko-KR" sz="1200" dirty="0"/>
              <a:t>&lt;</a:t>
            </a:r>
            <a:r>
              <a:rPr lang="ko-KR" altLang="en-US" sz="1200" dirty="0"/>
              <a:t>날짜</a:t>
            </a:r>
            <a:r>
              <a:rPr lang="en-US" altLang="ko-KR" sz="1200" dirty="0"/>
              <a:t>,&lt;Category, Value&gt;&gt;</a:t>
            </a:r>
            <a:r>
              <a:rPr lang="ko-KR" altLang="en-US" sz="1200" dirty="0"/>
              <a:t> 형태로 저장된다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02FEBE-77CD-46AB-81A3-131FF10BAA24}"/>
              </a:ext>
            </a:extLst>
          </p:cNvPr>
          <p:cNvSpPr/>
          <p:nvPr/>
        </p:nvSpPr>
        <p:spPr>
          <a:xfrm>
            <a:off x="6479461" y="2232149"/>
            <a:ext cx="2005781" cy="14352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726DFFE-DDFC-47E0-BCBA-360325DBE1D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057961" y="3667432"/>
            <a:ext cx="2421500" cy="1224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5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F6E13F-5E14-47E0-9E29-20DDD62F8320}"/>
              </a:ext>
            </a:extLst>
          </p:cNvPr>
          <p:cNvSpPr txBox="1"/>
          <p:nvPr/>
        </p:nvSpPr>
        <p:spPr>
          <a:xfrm>
            <a:off x="2526891" y="3075057"/>
            <a:ext cx="4975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</a:rPr>
              <a:t>Speech Recognition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15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42816" y="285937"/>
            <a:ext cx="8915400" cy="4406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1"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solidFill>
                  <a:schemeClr val="accent1"/>
                </a:solidFill>
              </a:rPr>
              <a:t>Overview of Speech Recognition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0FEE2-1AE8-4FD5-ADBB-DE9E9AFC3F4C}"/>
              </a:ext>
            </a:extLst>
          </p:cNvPr>
          <p:cNvSpPr txBox="1"/>
          <p:nvPr/>
        </p:nvSpPr>
        <p:spPr>
          <a:xfrm>
            <a:off x="1059510" y="4618277"/>
            <a:ext cx="72904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  <a:p>
            <a:pPr>
              <a:spcAft>
                <a:spcPts val="600"/>
              </a:spcAft>
            </a:pP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음성입력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파형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특징 추출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음향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언어모델 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디코딩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인식된 문장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			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5C1D7-037F-4109-8E30-0C3AC20310C6}"/>
              </a:ext>
            </a:extLst>
          </p:cNvPr>
          <p:cNvSpPr txBox="1"/>
          <p:nvPr/>
        </p:nvSpPr>
        <p:spPr>
          <a:xfrm>
            <a:off x="3733717" y="3948418"/>
            <a:ext cx="196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음성인식 과정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458BF1-7A36-4844-B61C-1F6CFB39E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25" y="1293610"/>
            <a:ext cx="3944199" cy="21430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B8A592-BF55-4874-BEBF-FEE554FB2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369350"/>
            <a:ext cx="4820264" cy="149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30867</TotalTime>
  <Words>1260</Words>
  <Application>Microsoft Office PowerPoint</Application>
  <PresentationFormat>A4 용지(210x297mm)</PresentationFormat>
  <Paragraphs>236</Paragraphs>
  <Slides>22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NimbusSanL-Regu</vt:lpstr>
      <vt:lpstr>NimbusSanL-ReguItal</vt:lpstr>
      <vt:lpstr>맑은 고딕</vt:lpstr>
      <vt:lpstr>Arial</vt:lpstr>
      <vt:lpstr>Calibri</vt:lpstr>
      <vt:lpstr>Comic Sans MS</vt:lpstr>
      <vt:lpstr>Lucida Sans Unicode</vt:lpstr>
      <vt:lpstr>Segoe UI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jisun</dc:creator>
  <cp:lastModifiedBy>최철원</cp:lastModifiedBy>
  <cp:revision>1116</cp:revision>
  <cp:lastPrinted>2014-11-21T12:23:41Z</cp:lastPrinted>
  <dcterms:created xsi:type="dcterms:W3CDTF">2013-11-06T01:35:41Z</dcterms:created>
  <dcterms:modified xsi:type="dcterms:W3CDTF">2019-01-22T11:55:35Z</dcterms:modified>
</cp:coreProperties>
</file>