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77" r:id="rId4"/>
    <p:sldId id="266" r:id="rId5"/>
    <p:sldId id="264" r:id="rId6"/>
    <p:sldId id="269" r:id="rId7"/>
    <p:sldId id="267" r:id="rId8"/>
    <p:sldId id="271" r:id="rId9"/>
    <p:sldId id="270" r:id="rId10"/>
    <p:sldId id="268" r:id="rId11"/>
    <p:sldId id="276" r:id="rId12"/>
    <p:sldId id="265" r:id="rId13"/>
  </p:sldIdLst>
  <p:sldSz cx="9144000" cy="6858000" type="screen4x3"/>
  <p:notesSz cx="6794500" cy="99314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LG스마트체 Regular" panose="020B0600000101010101" pitchFamily="50" charset="-127"/>
      <p:regular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247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pos="2880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2744">
          <p15:clr>
            <a:srgbClr val="A4A3A4"/>
          </p15:clr>
        </p15:guide>
        <p15:guide id="10" pos="3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1"/>
    <p:restoredTop sz="94689"/>
  </p:normalViewPr>
  <p:slideViewPr>
    <p:cSldViewPr>
      <p:cViewPr varScale="1">
        <p:scale>
          <a:sx n="110" d="100"/>
          <a:sy n="110" d="100"/>
        </p:scale>
        <p:origin x="2046" y="102"/>
      </p:cViewPr>
      <p:guideLst>
        <p:guide orient="horz" pos="2160"/>
        <p:guide orient="horz" pos="618"/>
        <p:guide orient="horz" pos="3974"/>
        <p:guide orient="horz" pos="4247"/>
        <p:guide orient="horz" pos="346"/>
        <p:guide pos="2880"/>
        <p:guide pos="158"/>
        <p:guide pos="5602"/>
        <p:guide pos="2744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2862" y="-7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121D-6105-41BE-86F8-DC2619327FED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BB1E-B90C-4278-AEB0-6B71730D2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9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DB64A-23E9-4745-8075-08B401B97F60}" type="datetimeFigureOut">
              <a:rPr kumimoji="1" lang="ko-KR" altLang="en-US" smtClean="0"/>
              <a:t>2020-08-25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8D68-757F-DB43-B6C7-1167269441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84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35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89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56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31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87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62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회고 필요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동기화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입사  후 개발</a:t>
            </a:r>
            <a:r>
              <a:rPr kumimoji="1" lang="en-US" altLang="ko-KR"/>
              <a:t>,</a:t>
            </a:r>
            <a:r>
              <a:rPr kumimoji="1" lang="ko-KR" altLang="en-US"/>
              <a:t> 배포해보고싶다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111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70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8D68-757F-DB43-B6C7-1167269441A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75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 flipV="1">
            <a:off x="250825" y="2636912"/>
            <a:ext cx="8642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323528" y="2708921"/>
            <a:ext cx="8568952" cy="504055"/>
          </a:xfrm>
        </p:spPr>
        <p:txBody>
          <a:bodyPr anchor="ctr">
            <a:normAutofit/>
          </a:bodyPr>
          <a:lstStyle>
            <a:lvl1pPr algn="l">
              <a:defRPr sz="2400" b="0" cap="all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2176" y="6356350"/>
            <a:ext cx="2133600" cy="365125"/>
          </a:xfrm>
        </p:spPr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2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33EDBD1D-4E9C-4D75-B15A-F8969B4BF3E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 descr="lgcns.pn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385523"/>
            <a:ext cx="1332721" cy="4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9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9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21.png"/><Relationship Id="rId5" Type="http://schemas.openxmlformats.org/officeDocument/2006/relationships/image" Target="../media/image17.jpeg"/><Relationship Id="rId10" Type="http://schemas.openxmlformats.org/officeDocument/2006/relationships/image" Target="../media/image16.jpeg"/><Relationship Id="rId4" Type="http://schemas.openxmlformats.org/officeDocument/2006/relationships/image" Target="../media/image12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568952" cy="7920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 </a:t>
            </a:r>
            <a:r>
              <a:rPr lang="ko-KR" altLang="en-US" sz="32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신입채용</a:t>
            </a:r>
            <a:r>
              <a:rPr lang="ko-KR" altLang="en-US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32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인턴십</a:t>
            </a:r>
            <a:r>
              <a:rPr lang="ko-KR" altLang="en-US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과정</a:t>
            </a:r>
            <a:r>
              <a:rPr lang="en-US" altLang="ko-KR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최종과제 발표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539552" y="4941168"/>
            <a:ext cx="66967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marL="342900" indent="-342900" algn="l" defTabSz="957263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26987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376238" indent="53816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indent="-115093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5825" indent="-23971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130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0702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274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846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2020. 08. 27  </a:t>
            </a:r>
          </a:p>
          <a:p>
            <a:pPr marL="0" lvl="0" indent="0" latinLnBrk="0">
              <a:spcBef>
                <a:spcPct val="50000"/>
              </a:spcBef>
              <a:buNone/>
              <a:defRPr/>
            </a:pPr>
            <a:r>
              <a:rPr lang="ko-KR" altLang="en-US" sz="1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DT Innovation </a:t>
            </a:r>
            <a:r>
              <a:rPr lang="ko-KR" altLang="en-US" sz="1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개발혁신센터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       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모바일플랫폼 팀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임희철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42858B9-644D-1C4D-B8D2-66998C163AF0}"/>
              </a:ext>
            </a:extLst>
          </p:cNvPr>
          <p:cNvSpPr/>
          <p:nvPr/>
        </p:nvSpPr>
        <p:spPr>
          <a:xfrm>
            <a:off x="251519" y="1511679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6A3C969-9FD6-9744-9FF3-0071ABAC8F61}"/>
              </a:ext>
            </a:extLst>
          </p:cNvPr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환경설정 정보 반영 여부 확인</a:t>
            </a: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4314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테스트 진행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6FC36BB-BB7F-9F42-A429-97CD63F36F5A}"/>
              </a:ext>
            </a:extLst>
          </p:cNvPr>
          <p:cNvSpPr/>
          <p:nvPr/>
        </p:nvSpPr>
        <p:spPr>
          <a:xfrm>
            <a:off x="4602402" y="2055104"/>
            <a:ext cx="4001195" cy="35094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543DE44-F008-CD4C-8AED-A266E6499F6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9941" y="2983993"/>
            <a:ext cx="936000" cy="1741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9A8B016-7DDF-5340-A18D-778465027E0C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9804" y="2983993"/>
            <a:ext cx="936000" cy="1741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32CFF53-917C-0A48-B025-CC4B60B94FDF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3245" y="2983993"/>
            <a:ext cx="936000" cy="1741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04E6BCC-5FDF-EC4C-9C0B-2790FB00CABC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261" y="2983993"/>
            <a:ext cx="936000" cy="1741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E8179B7-1911-CD40-9394-C8B5BE7053FD}"/>
              </a:ext>
            </a:extLst>
          </p:cNvPr>
          <p:cNvSpPr/>
          <p:nvPr/>
        </p:nvSpPr>
        <p:spPr>
          <a:xfrm>
            <a:off x="537414" y="2055104"/>
            <a:ext cx="3962579" cy="35094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 화면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ICON type </a:t>
            </a:r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LIST </a:t>
            </a:r>
            <a:r>
              <a:rPr lang="en-US" altLang="ko-KR" sz="15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type</a:t>
            </a:r>
          </a:p>
          <a:p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알림</a:t>
            </a: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진동 → </a:t>
            </a:r>
            <a:r>
              <a:rPr lang="ko-KR" altLang="en-US" sz="15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벨소리</a:t>
            </a:r>
            <a:endParaRPr lang="en-US" altLang="ko-KR" sz="15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일정 미리 알림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→ </a:t>
            </a:r>
            <a:r>
              <a:rPr lang="en-US" altLang="ko-KR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60</a:t>
            </a:r>
            <a:r>
              <a:rPr lang="ko-KR" altLang="en-US" sz="15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endParaRPr lang="en-US" altLang="ko-KR" sz="15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동기화 기간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→ </a:t>
            </a:r>
            <a:r>
              <a:rPr lang="en-US" altLang="ko-KR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15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5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서명 내용 </a:t>
            </a:r>
            <a:r>
              <a:rPr lang="ko-KR" altLang="en-US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endParaRPr lang="en-US" altLang="ko-KR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일정 기준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월간 → 목록</a:t>
            </a:r>
            <a:endParaRPr lang="en-US" altLang="ko-KR" sz="15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등등 </a:t>
            </a:r>
            <a:r>
              <a:rPr lang="en-US" altLang="ko-KR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default</a:t>
            </a:r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값에서 변경하여 테스트</a:t>
            </a:r>
            <a:endParaRPr lang="en-US" altLang="ko-KR" sz="15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AFACA62-1421-AE42-ACC3-EA40DBAA0F7C}"/>
              </a:ext>
            </a:extLst>
          </p:cNvPr>
          <p:cNvSpPr/>
          <p:nvPr/>
        </p:nvSpPr>
        <p:spPr>
          <a:xfrm>
            <a:off x="1614102" y="1916832"/>
            <a:ext cx="1809202" cy="276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</a:t>
            </a:r>
            <a:r>
              <a:rPr kumimoji="1"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#1</a:t>
            </a:r>
            <a:endParaRPr kumimoji="1"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C043A3-3D12-AF44-ACEA-994CE7661550}"/>
              </a:ext>
            </a:extLst>
          </p:cNvPr>
          <p:cNvSpPr/>
          <p:nvPr/>
        </p:nvSpPr>
        <p:spPr>
          <a:xfrm>
            <a:off x="5683793" y="1916832"/>
            <a:ext cx="1809202" cy="276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</a:t>
            </a:r>
            <a:r>
              <a:rPr kumimoji="1"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#2</a:t>
            </a:r>
            <a:endParaRPr kumimoji="1"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="" xmlns:a16="http://schemas.microsoft.com/office/drawing/2014/main" id="{1916D48A-E58E-FA43-8CAF-232EDE00AA74}"/>
              </a:ext>
            </a:extLst>
          </p:cNvPr>
          <p:cNvSpPr/>
          <p:nvPr/>
        </p:nvSpPr>
        <p:spPr>
          <a:xfrm>
            <a:off x="4212473" y="1844824"/>
            <a:ext cx="719054" cy="4243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2B0C5F3-E116-134B-A7A5-9D719084C704}"/>
              </a:ext>
            </a:extLst>
          </p:cNvPr>
          <p:cNvSpPr/>
          <p:nvPr/>
        </p:nvSpPr>
        <p:spPr>
          <a:xfrm>
            <a:off x="5978244" y="3487799"/>
            <a:ext cx="1249510" cy="424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반영 완료</a:t>
            </a:r>
            <a:endParaRPr kumimoji="1" lang="en-US" altLang="ko-KR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60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5859AC0-E5C8-FD4D-BFA0-3F68ACADA7CA}"/>
              </a:ext>
            </a:extLst>
          </p:cNvPr>
          <p:cNvSpPr/>
          <p:nvPr/>
        </p:nvSpPr>
        <p:spPr>
          <a:xfrm>
            <a:off x="251520" y="1511679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                      </a:t>
            </a:r>
            <a:endParaRPr lang="en-US" altLang="ko-KR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            </a:t>
            </a:r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790A2F5-36FD-154B-9444-D4BFE6A36506}"/>
              </a:ext>
            </a:extLst>
          </p:cNvPr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동기화 문제</a:t>
            </a:r>
            <a:endParaRPr lang="ko-KR" altLang="en-US" b="1" u="sng" dirty="0">
              <a:solidFill>
                <a:srgbClr val="AA1239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16217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kern="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개선 방향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0C89BCF-D3EF-1D43-BB6A-FC29F5C63931}"/>
              </a:ext>
            </a:extLst>
          </p:cNvPr>
          <p:cNvGrpSpPr/>
          <p:nvPr/>
        </p:nvGrpSpPr>
        <p:grpSpPr>
          <a:xfrm>
            <a:off x="445222" y="2135878"/>
            <a:ext cx="8253555" cy="2438144"/>
            <a:chOff x="467544" y="1838611"/>
            <a:chExt cx="8253555" cy="2438144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0DFE6B4-9064-2044-9567-B0F9199C5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9600" y="1838611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FE6454C-5FA8-B34E-AFC1-7D45A1897370}"/>
                </a:ext>
              </a:extLst>
            </p:cNvPr>
            <p:cNvSpPr/>
            <p:nvPr/>
          </p:nvSpPr>
          <p:spPr>
            <a:xfrm>
              <a:off x="2859600" y="3987921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환경설정 </a:t>
              </a:r>
              <a:r>
                <a:rPr kumimoji="1" lang="ko-KR" altLang="en-US" sz="1200" spc="-1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셋팅</a:t>
              </a:r>
              <a:endParaRPr kumimoji="1" lang="ko-KR" altLang="en-US" sz="1200" spc="-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" name="오른쪽 화살표[R] 13">
              <a:extLst>
                <a:ext uri="{FF2B5EF4-FFF2-40B4-BE49-F238E27FC236}">
                  <a16:creationId xmlns="" xmlns:a16="http://schemas.microsoft.com/office/drawing/2014/main" id="{515D6B8D-2810-734F-A8B1-B6762AE0A3C7}"/>
                </a:ext>
              </a:extLst>
            </p:cNvPr>
            <p:cNvSpPr/>
            <p:nvPr/>
          </p:nvSpPr>
          <p:spPr>
            <a:xfrm>
              <a:off x="5377427" y="2758377"/>
              <a:ext cx="468000" cy="16948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9" name="오른쪽 화살표[R] 38">
              <a:extLst>
                <a:ext uri="{FF2B5EF4-FFF2-40B4-BE49-F238E27FC236}">
                  <a16:creationId xmlns="" xmlns:a16="http://schemas.microsoft.com/office/drawing/2014/main" id="{C9F8ECBA-2D82-C340-AD86-B34EFDAEE8C2}"/>
                </a:ext>
              </a:extLst>
            </p:cNvPr>
            <p:cNvSpPr/>
            <p:nvPr/>
          </p:nvSpPr>
          <p:spPr>
            <a:xfrm>
              <a:off x="6706320" y="2767267"/>
              <a:ext cx="468000" cy="16948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B270CCD3-B07D-7B44-9727-93C07E4D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47264" y="1838611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342331E2-F79F-DB40-8B7C-B178616B6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34047" y="1838611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5D2D76E3-0D13-FF44-99A5-E7C42813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34796" y="1838611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3DD8EA68-D036-FF48-B81E-D8FD9B201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35545" y="1838611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오른쪽 화살표[R] 21">
              <a:extLst>
                <a:ext uri="{FF2B5EF4-FFF2-40B4-BE49-F238E27FC236}">
                  <a16:creationId xmlns="" xmlns:a16="http://schemas.microsoft.com/office/drawing/2014/main" id="{A607ABAA-F0ED-B64C-8180-EBFDCF853667}"/>
                </a:ext>
              </a:extLst>
            </p:cNvPr>
            <p:cNvSpPr/>
            <p:nvPr/>
          </p:nvSpPr>
          <p:spPr>
            <a:xfrm>
              <a:off x="5377427" y="2758377"/>
              <a:ext cx="468000" cy="16948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58FB963-AFE9-5448-9255-AA7CD4AFCAD4}"/>
                </a:ext>
              </a:extLst>
            </p:cNvPr>
            <p:cNvSpPr/>
            <p:nvPr/>
          </p:nvSpPr>
          <p:spPr>
            <a:xfrm>
              <a:off x="4047264" y="3988723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홈화면</a:t>
              </a:r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설정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1DEC46C1-79A4-BF4F-B04A-88767F1FA2A1}"/>
                </a:ext>
              </a:extLst>
            </p:cNvPr>
            <p:cNvSpPr/>
            <p:nvPr/>
          </p:nvSpPr>
          <p:spPr>
            <a:xfrm>
              <a:off x="5234047" y="3987921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알림 설정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6CCFD0A6-CA6E-D945-9429-C924FBCB7688}"/>
                </a:ext>
              </a:extLst>
            </p:cNvPr>
            <p:cNvSpPr/>
            <p:nvPr/>
          </p:nvSpPr>
          <p:spPr>
            <a:xfrm>
              <a:off x="6429192" y="3984046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잠금 설정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EF224AA-ADE0-C047-A252-77846C473F1E}"/>
                </a:ext>
              </a:extLst>
            </p:cNvPr>
            <p:cNvSpPr/>
            <p:nvPr/>
          </p:nvSpPr>
          <p:spPr>
            <a:xfrm>
              <a:off x="7641099" y="3987922"/>
              <a:ext cx="1080000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 화면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A34E6644-2E11-4F44-AC8E-559CA3406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4861" y="1838611"/>
              <a:ext cx="1080000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EC53B7EA-D779-3F49-A032-66CF1E27D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7944" y="1838611"/>
              <a:ext cx="1080000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B4554FFE-1CC6-5648-95A2-7AF74E9A9BDD}"/>
                </a:ext>
              </a:extLst>
            </p:cNvPr>
            <p:cNvSpPr/>
            <p:nvPr/>
          </p:nvSpPr>
          <p:spPr>
            <a:xfrm>
              <a:off x="467544" y="3987921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로그인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C0FEDF47-2E37-AE4B-95E6-6BA4061C024D}"/>
                </a:ext>
              </a:extLst>
            </p:cNvPr>
            <p:cNvSpPr/>
            <p:nvPr/>
          </p:nvSpPr>
          <p:spPr>
            <a:xfrm>
              <a:off x="1667944" y="3988723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사용가이드</a:t>
              </a:r>
              <a:endPara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38" name="그림 37" descr="컴퓨터, 시계이(가) 표시된 사진&#10;&#10;자동 생성된 설명">
            <a:extLst>
              <a:ext uri="{FF2B5EF4-FFF2-40B4-BE49-F238E27FC236}">
                <a16:creationId xmlns="" xmlns:a16="http://schemas.microsoft.com/office/drawing/2014/main" id="{FDBE1109-7E73-2E40-BF7D-02B7D25AE95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857377"/>
            <a:ext cx="1235919" cy="1235919"/>
          </a:xfrm>
          <a:prstGeom prst="rect">
            <a:avLst/>
          </a:prstGeom>
        </p:spPr>
      </p:pic>
      <p:sp>
        <p:nvSpPr>
          <p:cNvPr id="31" name="오른쪽 화살표[R] 30">
            <a:extLst>
              <a:ext uri="{FF2B5EF4-FFF2-40B4-BE49-F238E27FC236}">
                <a16:creationId xmlns="" xmlns:a16="http://schemas.microsoft.com/office/drawing/2014/main" id="{BB9EAC2A-B096-1E42-A602-C7AD43354729}"/>
              </a:ext>
            </a:extLst>
          </p:cNvPr>
          <p:cNvSpPr/>
          <p:nvPr/>
        </p:nvSpPr>
        <p:spPr>
          <a:xfrm>
            <a:off x="6228184" y="5510850"/>
            <a:ext cx="814517" cy="4027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오른쪽 화살표[R] 4">
            <a:extLst>
              <a:ext uri="{FF2B5EF4-FFF2-40B4-BE49-F238E27FC236}">
                <a16:creationId xmlns="" xmlns:a16="http://schemas.microsoft.com/office/drawing/2014/main" id="{2406BDDE-413A-F643-A8A9-BD11CEDCA82A}"/>
              </a:ext>
            </a:extLst>
          </p:cNvPr>
          <p:cNvSpPr/>
          <p:nvPr/>
        </p:nvSpPr>
        <p:spPr>
          <a:xfrm>
            <a:off x="1591630" y="1659199"/>
            <a:ext cx="6148722" cy="764711"/>
          </a:xfrm>
          <a:prstGeom prst="rightArrow">
            <a:avLst/>
          </a:prstGeom>
          <a:solidFill>
            <a:srgbClr val="AA12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화면에 표시할 데이터를 불러오는 과정</a:t>
            </a:r>
            <a:endParaRPr kumimoji="1" lang="ko-KR" altLang="en-US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아래쪽 화살표 설명선[D] 20">
            <a:extLst>
              <a:ext uri="{FF2B5EF4-FFF2-40B4-BE49-F238E27FC236}">
                <a16:creationId xmlns="" xmlns:a16="http://schemas.microsoft.com/office/drawing/2014/main" id="{3DD2C9D1-FD5D-DC43-9491-4AFC877E8351}"/>
              </a:ext>
            </a:extLst>
          </p:cNvPr>
          <p:cNvSpPr/>
          <p:nvPr/>
        </p:nvSpPr>
        <p:spPr>
          <a:xfrm>
            <a:off x="4022131" y="4080094"/>
            <a:ext cx="2278061" cy="1293122"/>
          </a:xfrm>
          <a:prstGeom prst="downArrowCallout">
            <a:avLst>
              <a:gd name="adj1" fmla="val 17696"/>
              <a:gd name="adj2" fmla="val 20286"/>
              <a:gd name="adj3" fmla="val 25000"/>
              <a:gd name="adj4" fmla="val 37635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</a:t>
            </a:r>
            <a:r>
              <a:rPr kumimoji="1"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skip</a:t>
            </a:r>
            <a:endParaRPr kumimoji="1" lang="ko-KR" altLang="en-US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1061" y="55108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동기화 시간 감소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052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5388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되돌아보기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DE3A892-9747-034B-93A5-EC4AA0483916}"/>
              </a:ext>
            </a:extLst>
          </p:cNvPr>
          <p:cNvSpPr/>
          <p:nvPr/>
        </p:nvSpPr>
        <p:spPr>
          <a:xfrm>
            <a:off x="251520" y="980727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힘들었던 점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2C34A8A-1D00-6341-82F5-348F9A941D5B}"/>
              </a:ext>
            </a:extLst>
          </p:cNvPr>
          <p:cNvSpPr/>
          <p:nvPr/>
        </p:nvSpPr>
        <p:spPr>
          <a:xfrm>
            <a:off x="4787900" y="1484784"/>
            <a:ext cx="4104456" cy="48245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기초 지식의 중요성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구조 이해의 중요성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주석 처리의 중요성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기능 단위 모듈화의 중요성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협업 과정과 문서화의 중요성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FDAC7CF-BFA8-CF4C-A6A3-0AD2BAF758E6}"/>
              </a:ext>
            </a:extLst>
          </p:cNvPr>
          <p:cNvSpPr/>
          <p:nvPr/>
        </p:nvSpPr>
        <p:spPr>
          <a:xfrm>
            <a:off x="251520" y="1484784"/>
            <a:ext cx="4104456" cy="2031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코드 이해하기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새로운 개발언어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프레임워크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34F4DFC-0C08-6B42-A197-463A1E989329}"/>
              </a:ext>
            </a:extLst>
          </p:cNvPr>
          <p:cNvSpPr/>
          <p:nvPr/>
        </p:nvSpPr>
        <p:spPr>
          <a:xfrm>
            <a:off x="4787900" y="980727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느낀 점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C1F9F6D3-2DDB-644A-B6F3-106FD4D31CE3}"/>
              </a:ext>
            </a:extLst>
          </p:cNvPr>
          <p:cNvSpPr/>
          <p:nvPr/>
        </p:nvSpPr>
        <p:spPr>
          <a:xfrm>
            <a:off x="253791" y="3753088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좋았던 점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B6314334-8DB0-064E-A9F3-9AA61205FD74}"/>
              </a:ext>
            </a:extLst>
          </p:cNvPr>
          <p:cNvSpPr/>
          <p:nvPr/>
        </p:nvSpPr>
        <p:spPr>
          <a:xfrm>
            <a:off x="253791" y="4278252"/>
            <a:ext cx="4104456" cy="2031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담당 멘토님의 지도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실무 경험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체계적인 협업 분위기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툴 활용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1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179348"/>
            <a:ext cx="31739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수행업무 소개</a:t>
            </a:r>
            <a:r>
              <a:rPr lang="en-US" altLang="ko-KR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배운 점</a:t>
            </a:r>
            <a:r>
              <a:rPr lang="en-US" altLang="ko-KR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980727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수행업무 소개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395536" y="1124744"/>
            <a:ext cx="6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7900" y="1541948"/>
            <a:ext cx="4104456" cy="47673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다양한 </a:t>
            </a:r>
            <a:r>
              <a:rPr kumimoji="1" lang="ko-KR" altLang="en-US" b="1" kern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개발언어와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프레임워크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500" kern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하이브리드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App,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Android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.NET 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프레임워크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MS SQL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협업 방식</a:t>
            </a: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협업 툴 사용법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스크럼 미팅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Wire, Messenger, SVN,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MS teams 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구조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Client, Server, DB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모듈 분석 방법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요구사항 분석 및 구현 방법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541948"/>
            <a:ext cx="4104456" cy="47673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en-US" altLang="ko-KR" b="1" kern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mOfficePlus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환경설정 유지 모듈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0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단말 환경설정 정보를 서버에 저장</a:t>
            </a:r>
            <a:endParaRPr kumimoji="1" lang="en-US" altLang="ko-KR" sz="15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kumimoji="1" lang="ko-KR" altLang="en-US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단말 </a:t>
            </a:r>
            <a:r>
              <a:rPr kumimoji="1" lang="ko-KR" altLang="en-US" sz="1500" kern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세팅</a:t>
            </a:r>
            <a:r>
              <a:rPr kumimoji="1" lang="ko-KR" altLang="en-US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 기존이력 자동 적용 </a:t>
            </a:r>
            <a:endParaRPr kumimoji="1" lang="en-US" altLang="ko-KR" sz="15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0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b="1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모듈의 필요성 및 기존의 한계점</a:t>
            </a:r>
            <a:endParaRPr kumimoji="1" lang="en-US" altLang="ko-KR" b="1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0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다양한 </a:t>
            </a:r>
            <a:r>
              <a:rPr kumimoji="1" lang="ko-KR" altLang="en-US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단말 사용유저 증가</a:t>
            </a:r>
            <a:endParaRPr kumimoji="1" lang="en-US" altLang="ko-KR" sz="1500" kern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kumimoji="1" lang="ko-KR" altLang="en-US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휴대폰 교체 주기 감소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500" kern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앱</a:t>
            </a:r>
            <a:r>
              <a:rPr kumimoji="1" lang="ko-KR" altLang="en-US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</a:t>
            </a:r>
            <a:r>
              <a:rPr kumimoji="1" lang="ko-KR" altLang="en-US" sz="1500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시 마다 환경설정 필요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0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기대 효과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환경설정 정보를 간편하게 관리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7900" y="980727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배운 것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20646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 방법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개발언어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프레임워크 학습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6058238-D27A-A142-80BF-4629570DB616}"/>
              </a:ext>
            </a:extLst>
          </p:cNvPr>
          <p:cNvSpPr/>
          <p:nvPr/>
        </p:nvSpPr>
        <p:spPr>
          <a:xfrm>
            <a:off x="251519" y="1556791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Hybrid</a:t>
            </a:r>
            <a:r>
              <a:rPr lang="ko-KR" altLang="en-US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4184DB2-15C3-5047-8EDA-7080B5B6A100}"/>
              </a:ext>
            </a:extLst>
          </p:cNvPr>
          <p:cNvSpPr/>
          <p:nvPr/>
        </p:nvSpPr>
        <p:spPr>
          <a:xfrm>
            <a:off x="251519" y="2060848"/>
            <a:ext cx="4104456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Web, </a:t>
            </a:r>
            <a:r>
              <a:rPr kumimoji="1" lang="en-US" altLang="ko-KR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Native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운영의 효율 증가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BB880C9-030C-EE42-8748-11C361C9927B}"/>
              </a:ext>
            </a:extLst>
          </p:cNvPr>
          <p:cNvSpPr/>
          <p:nvPr/>
        </p:nvSpPr>
        <p:spPr>
          <a:xfrm>
            <a:off x="251519" y="4005063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.NET </a:t>
            </a:r>
            <a:r>
              <a:rPr lang="en-US" altLang="ko-KR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Framework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CA2BC55-38B2-354E-9900-09558AC00238}"/>
              </a:ext>
            </a:extLst>
          </p:cNvPr>
          <p:cNvSpPr/>
          <p:nvPr/>
        </p:nvSpPr>
        <p:spPr>
          <a:xfrm>
            <a:off x="251519" y="4509120"/>
            <a:ext cx="4104456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C#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언어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구현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DB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연동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프로시저 호출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75032D9-C8D8-3144-B6D3-C5561650D63F}"/>
              </a:ext>
            </a:extLst>
          </p:cNvPr>
          <p:cNvSpPr/>
          <p:nvPr/>
        </p:nvSpPr>
        <p:spPr>
          <a:xfrm>
            <a:off x="4788025" y="1556791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Android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1D2BAD7-5DE4-294A-821A-472DBE1FE2F1}"/>
              </a:ext>
            </a:extLst>
          </p:cNvPr>
          <p:cNvSpPr/>
          <p:nvPr/>
        </p:nvSpPr>
        <p:spPr>
          <a:xfrm>
            <a:off x="4788025" y="2060848"/>
            <a:ext cx="4104456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접근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설정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위젯 환경설정 관리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7505FE9D-65FF-6741-9644-73564977C0FE}"/>
              </a:ext>
            </a:extLst>
          </p:cNvPr>
          <p:cNvSpPr/>
          <p:nvPr/>
        </p:nvSpPr>
        <p:spPr>
          <a:xfrm>
            <a:off x="4788025" y="4005063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u="sng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MS SQL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945F043-2548-2149-AF8C-644FA39AC35A}"/>
              </a:ext>
            </a:extLst>
          </p:cNvPr>
          <p:cNvSpPr/>
          <p:nvPr/>
        </p:nvSpPr>
        <p:spPr>
          <a:xfrm>
            <a:off x="4788025" y="4509120"/>
            <a:ext cx="4104456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구성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테이블</a:t>
            </a: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뷰</a:t>
            </a: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Query, Stored Procedure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1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7857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 방법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19" y="1511679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최종과제 명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mOfficePlus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환경설정 유지 모듈 구축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22FE055-2D81-534D-BB31-E6A885CD96DA}"/>
              </a:ext>
            </a:extLst>
          </p:cNvPr>
          <p:cNvSpPr/>
          <p:nvPr/>
        </p:nvSpPr>
        <p:spPr>
          <a:xfrm>
            <a:off x="2843808" y="1846337"/>
            <a:ext cx="3528392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FBC7FDE-1A83-0F4A-A921-04B33E7746A5}"/>
              </a:ext>
            </a:extLst>
          </p:cNvPr>
          <p:cNvSpPr/>
          <p:nvPr/>
        </p:nvSpPr>
        <p:spPr>
          <a:xfrm>
            <a:off x="3051793" y="1988840"/>
            <a:ext cx="3112422" cy="1153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0C7B99E-E69D-4346-9AD2-B048D7839477}"/>
              </a:ext>
            </a:extLst>
          </p:cNvPr>
          <p:cNvSpPr/>
          <p:nvPr/>
        </p:nvSpPr>
        <p:spPr>
          <a:xfrm>
            <a:off x="5270452" y="3529709"/>
            <a:ext cx="893762" cy="893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90CEDB3-550C-5D45-A0E9-43DB2682A685}"/>
              </a:ext>
            </a:extLst>
          </p:cNvPr>
          <p:cNvSpPr/>
          <p:nvPr/>
        </p:nvSpPr>
        <p:spPr>
          <a:xfrm>
            <a:off x="3051793" y="4675859"/>
            <a:ext cx="3112422" cy="1153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E292DA5-FBC7-B647-97AB-B47F31757132}"/>
              </a:ext>
            </a:extLst>
          </p:cNvPr>
          <p:cNvSpPr/>
          <p:nvPr/>
        </p:nvSpPr>
        <p:spPr>
          <a:xfrm>
            <a:off x="3044401" y="3525224"/>
            <a:ext cx="951537" cy="893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17CB652-FC8B-D548-8DD5-66B92180064A}"/>
              </a:ext>
            </a:extLst>
          </p:cNvPr>
          <p:cNvSpPr/>
          <p:nvPr/>
        </p:nvSpPr>
        <p:spPr>
          <a:xfrm>
            <a:off x="4067944" y="3305051"/>
            <a:ext cx="1130502" cy="1222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" name="그림 29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CDBE958E-EFC0-1148-8148-2CA4437D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31" y="4754774"/>
            <a:ext cx="965768" cy="84743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B434EC5C-2706-BD48-8436-C8AB79ABF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62" y="3429000"/>
            <a:ext cx="965768" cy="84743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C713CEA6-4BB7-3E42-9036-9978660C7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194" y="2062361"/>
            <a:ext cx="965768" cy="84743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51A50A1A-2235-C74C-9C0F-53079FD08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495" y="2062361"/>
            <a:ext cx="965768" cy="8474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F5A8503-E402-4843-93AD-D41F9F00342B}"/>
              </a:ext>
            </a:extLst>
          </p:cNvPr>
          <p:cNvSpPr txBox="1"/>
          <p:nvPr/>
        </p:nvSpPr>
        <p:spPr>
          <a:xfrm>
            <a:off x="3196286" y="2909793"/>
            <a:ext cx="103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</a:t>
            </a:r>
            <a:r>
              <a:rPr kumimoji="1"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#1</a:t>
            </a:r>
            <a:endParaRPr kumimoji="1"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83C23E5-C12C-E444-9749-1AEDCBE0542F}"/>
              </a:ext>
            </a:extLst>
          </p:cNvPr>
          <p:cNvSpPr txBox="1"/>
          <p:nvPr/>
        </p:nvSpPr>
        <p:spPr>
          <a:xfrm>
            <a:off x="5111715" y="2910109"/>
            <a:ext cx="8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</a:t>
            </a:r>
            <a:endParaRPr kumimoji="1"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="" xmlns:a16="http://schemas.microsoft.com/office/drawing/2014/main" id="{9F98A04E-9CA6-AE41-B2F2-0CD6D2B0D6A5}"/>
              </a:ext>
            </a:extLst>
          </p:cNvPr>
          <p:cNvSpPr/>
          <p:nvPr/>
        </p:nvSpPr>
        <p:spPr>
          <a:xfrm>
            <a:off x="4322998" y="2401334"/>
            <a:ext cx="579461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FB557EE-0505-014F-B785-E34B3B61F88C}"/>
              </a:ext>
            </a:extLst>
          </p:cNvPr>
          <p:cNvSpPr/>
          <p:nvPr/>
        </p:nvSpPr>
        <p:spPr>
          <a:xfrm>
            <a:off x="5868144" y="3187423"/>
            <a:ext cx="106149" cy="991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="" xmlns:a16="http://schemas.microsoft.com/office/drawing/2014/main" id="{2C026965-380F-B846-AF80-510A423C7C81}"/>
              </a:ext>
            </a:extLst>
          </p:cNvPr>
          <p:cNvSpPr/>
          <p:nvPr/>
        </p:nvSpPr>
        <p:spPr>
          <a:xfrm rot="10800000">
            <a:off x="5364089" y="4051600"/>
            <a:ext cx="579461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67079B6-99CF-3441-BE4F-801A36CA5CE6}"/>
              </a:ext>
            </a:extLst>
          </p:cNvPr>
          <p:cNvSpPr/>
          <p:nvPr/>
        </p:nvSpPr>
        <p:spPr>
          <a:xfrm rot="5400000">
            <a:off x="3453369" y="3592460"/>
            <a:ext cx="89722" cy="482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오른쪽 화살표[R] 39">
            <a:extLst>
              <a:ext uri="{FF2B5EF4-FFF2-40B4-BE49-F238E27FC236}">
                <a16:creationId xmlns="" xmlns:a16="http://schemas.microsoft.com/office/drawing/2014/main" id="{0632B6A1-2CA0-2D4E-B6BC-071B48FDD5C8}"/>
              </a:ext>
            </a:extLst>
          </p:cNvPr>
          <p:cNvSpPr/>
          <p:nvPr/>
        </p:nvSpPr>
        <p:spPr>
          <a:xfrm rot="5400000">
            <a:off x="2884066" y="4114595"/>
            <a:ext cx="835583" cy="1902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230772-47EC-D340-9E17-A6BC130E4EB3}"/>
              </a:ext>
            </a:extLst>
          </p:cNvPr>
          <p:cNvSpPr txBox="1"/>
          <p:nvPr/>
        </p:nvSpPr>
        <p:spPr>
          <a:xfrm>
            <a:off x="5148064" y="3740254"/>
            <a:ext cx="708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kumimoji="1"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4B8C5A6-26A0-0B41-B28C-E35A933766D3}"/>
              </a:ext>
            </a:extLst>
          </p:cNvPr>
          <p:cNvSpPr txBox="1"/>
          <p:nvPr/>
        </p:nvSpPr>
        <p:spPr>
          <a:xfrm>
            <a:off x="3275856" y="3933056"/>
            <a:ext cx="7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불러</a:t>
            </a:r>
            <a:endParaRPr kumimoji="1"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kumimoji="1"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오기</a:t>
            </a:r>
            <a:endParaRPr kumimoji="1"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오른쪽 화살표[R] 42">
            <a:extLst>
              <a:ext uri="{FF2B5EF4-FFF2-40B4-BE49-F238E27FC236}">
                <a16:creationId xmlns="" xmlns:a16="http://schemas.microsoft.com/office/drawing/2014/main" id="{FEE1C498-F0AC-094D-8706-AEC93F9CD234}"/>
              </a:ext>
            </a:extLst>
          </p:cNvPr>
          <p:cNvSpPr/>
          <p:nvPr/>
        </p:nvSpPr>
        <p:spPr>
          <a:xfrm>
            <a:off x="4378636" y="5093747"/>
            <a:ext cx="579461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02C6A8FA-AE6F-4A42-8916-5F7B89321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194" y="4754774"/>
            <a:ext cx="965768" cy="8474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AECA0FF-6C14-D448-9202-5DE2B9074BFD}"/>
              </a:ext>
            </a:extLst>
          </p:cNvPr>
          <p:cNvSpPr txBox="1"/>
          <p:nvPr/>
        </p:nvSpPr>
        <p:spPr>
          <a:xfrm>
            <a:off x="4949223" y="5600273"/>
            <a:ext cx="1129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D9A1A92-A8CE-9945-8DA2-0949B00E0937}"/>
              </a:ext>
            </a:extLst>
          </p:cNvPr>
          <p:cNvSpPr txBox="1"/>
          <p:nvPr/>
        </p:nvSpPr>
        <p:spPr>
          <a:xfrm>
            <a:off x="4125120" y="4235734"/>
            <a:ext cx="96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Server/DB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64CAE97-9B7F-954F-8D6E-69C5B9F0A35F}"/>
              </a:ext>
            </a:extLst>
          </p:cNvPr>
          <p:cNvSpPr txBox="1"/>
          <p:nvPr/>
        </p:nvSpPr>
        <p:spPr>
          <a:xfrm>
            <a:off x="3164076" y="5597991"/>
            <a:ext cx="103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</a:t>
            </a:r>
            <a:r>
              <a:rPr kumimoji="1"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#2</a:t>
            </a:r>
            <a:endParaRPr kumimoji="1"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9BCCF0-10E8-2F4A-AC0F-38AE6FB0FEE4}"/>
              </a:ext>
            </a:extLst>
          </p:cNvPr>
          <p:cNvSpPr/>
          <p:nvPr/>
        </p:nvSpPr>
        <p:spPr>
          <a:xfrm>
            <a:off x="557417" y="1837615"/>
            <a:ext cx="1911702" cy="14234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환경설정</a:t>
            </a:r>
            <a:endParaRPr kumimoji="1"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[Client] – DMS</a:t>
            </a: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var _CONFIG</a:t>
            </a: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var _CONFIG_ORG</a:t>
            </a:r>
            <a:b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알림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메일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일정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디자인 설정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69CC9875-0D6F-2046-9B80-E1DB5E0C94BA}"/>
              </a:ext>
            </a:extLst>
          </p:cNvPr>
          <p:cNvCxnSpPr>
            <a:cxnSpLocks/>
            <a:stCxn id="2" idx="3"/>
            <a:endCxn id="52" idx="1"/>
          </p:cNvCxnSpPr>
          <p:nvPr/>
        </p:nvCxnSpPr>
        <p:spPr>
          <a:xfrm>
            <a:off x="2469119" y="2549363"/>
            <a:ext cx="582674" cy="16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904C90B-8AF0-614C-8E29-6E4FF7BCA7DE}"/>
              </a:ext>
            </a:extLst>
          </p:cNvPr>
          <p:cNvSpPr/>
          <p:nvPr/>
        </p:nvSpPr>
        <p:spPr>
          <a:xfrm>
            <a:off x="6743673" y="1645464"/>
            <a:ext cx="1842910" cy="1264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정보 저장</a:t>
            </a:r>
            <a:endParaRPr kumimoji="1"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[Server] – .NET</a:t>
            </a: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정보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JSON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호출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SetDeviceConfig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 )</a:t>
            </a:r>
            <a:endParaRPr kumimoji="1"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A12B262-C943-164E-A067-DEC646918F8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6164215" y="2277629"/>
            <a:ext cx="579458" cy="1655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E6A0FF9-921A-EA41-9303-11B4FBD87D9C}"/>
              </a:ext>
            </a:extLst>
          </p:cNvPr>
          <p:cNvSpPr/>
          <p:nvPr/>
        </p:nvSpPr>
        <p:spPr>
          <a:xfrm>
            <a:off x="6755926" y="2972397"/>
            <a:ext cx="1842910" cy="1782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데이터베이스 </a:t>
            </a:r>
            <a:r>
              <a:rPr kumimoji="1"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algn="ctr"/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[DB] – MS SQL</a:t>
            </a: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[Stored Procedure]</a:t>
            </a: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 정보 저장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900" spc="-7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DBO.MON_DEVICE_CONFIG_UPT</a:t>
            </a:r>
          </a:p>
          <a:p>
            <a:endParaRPr kumimoji="1" lang="en-US" altLang="ko-KR" sz="900" spc="-7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ko-KR" altLang="en-US" sz="900" spc="-7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 정보 불러오기</a:t>
            </a:r>
            <a:endParaRPr kumimoji="1" lang="en-US" altLang="ko-KR" sz="900" spc="-7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900" spc="-7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DBO.USP_COM_USER_SETTING_SEL</a:t>
            </a:r>
            <a:endParaRPr kumimoji="1" lang="ko-KR" altLang="en-US" sz="900" spc="-7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2B26AC5B-4512-8D45-B9A9-0D10D7BC3A00}"/>
              </a:ext>
            </a:extLst>
          </p:cNvPr>
          <p:cNvCxnSpPr>
            <a:cxnSpLocks/>
          </p:cNvCxnSpPr>
          <p:nvPr/>
        </p:nvCxnSpPr>
        <p:spPr>
          <a:xfrm flipH="1" flipV="1">
            <a:off x="5212654" y="4528037"/>
            <a:ext cx="1531019" cy="9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B47C2D4-F777-4549-B711-285B20C7BB0B}"/>
              </a:ext>
            </a:extLst>
          </p:cNvPr>
          <p:cNvSpPr/>
          <p:nvPr/>
        </p:nvSpPr>
        <p:spPr>
          <a:xfrm>
            <a:off x="558500" y="3345910"/>
            <a:ext cx="1911702" cy="26879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정보 불러오기</a:t>
            </a:r>
            <a:endParaRPr kumimoji="1"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[Server] – </a:t>
            </a:r>
            <a:r>
              <a:rPr kumimoji="1"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.Net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JSON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정보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호출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1"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GetDeviceConfig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 )</a:t>
            </a: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데이터 유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무에 따라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디폴트 </a:t>
            </a:r>
            <a:r>
              <a:rPr kumimoji="1" lang="ko-KR" altLang="en-US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설정값과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차이에 따라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정보 유지 팝업 생성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시나리오 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#1,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#2)</a:t>
            </a: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아니오 클릭에 따라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정보 </a:t>
            </a:r>
            <a:r>
              <a:rPr kumimoji="1" lang="ko-KR" altLang="en-US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셋팅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시나리오 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#2,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#3)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CCC70737-6A7B-AF49-85BD-BEC29BD2AA7E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 flipV="1">
            <a:off x="2470202" y="3971829"/>
            <a:ext cx="574199" cy="71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A10DD3AC-48DE-5449-A2EB-DE14FAB87BA3}"/>
              </a:ext>
            </a:extLst>
          </p:cNvPr>
          <p:cNvSpPr/>
          <p:nvPr/>
        </p:nvSpPr>
        <p:spPr>
          <a:xfrm>
            <a:off x="6755926" y="4815478"/>
            <a:ext cx="1829118" cy="1349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환경설정</a:t>
            </a:r>
            <a:endParaRPr kumimoji="1"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var _CONFIG_ORG</a:t>
            </a:r>
          </a:p>
          <a:p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var _CONFIG_SERVER</a:t>
            </a:r>
            <a:b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디바이스에 설정 반영 </a:t>
            </a:r>
            <a:endParaRPr kumimoji="1"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서버 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호출 및 </a:t>
            </a:r>
            <a:r>
              <a:rPr kumimoji="1"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kumimoji="1"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저장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2755F35B-3AE2-5244-BFAD-57B9E02FDDD4}"/>
              </a:ext>
            </a:extLst>
          </p:cNvPr>
          <p:cNvCxnSpPr>
            <a:cxnSpLocks/>
            <a:stCxn id="78" idx="1"/>
            <a:endCxn id="64" idx="3"/>
          </p:cNvCxnSpPr>
          <p:nvPr/>
        </p:nvCxnSpPr>
        <p:spPr>
          <a:xfrm flipH="1" flipV="1">
            <a:off x="6164215" y="5252402"/>
            <a:ext cx="591711" cy="237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5AD86573-AEBA-844D-AC90-C7186AA8935F}"/>
              </a:ext>
            </a:extLst>
          </p:cNvPr>
          <p:cNvSpPr/>
          <p:nvPr/>
        </p:nvSpPr>
        <p:spPr>
          <a:xfrm>
            <a:off x="2968931" y="1929237"/>
            <a:ext cx="251999" cy="251999"/>
          </a:xfrm>
          <a:prstGeom prst="ellipse">
            <a:avLst/>
          </a:prstGeom>
          <a:solidFill>
            <a:srgbClr val="AA12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1F22592-46C7-7D4A-B16C-3CC21958D98F}"/>
              </a:ext>
            </a:extLst>
          </p:cNvPr>
          <p:cNvSpPr/>
          <p:nvPr/>
        </p:nvSpPr>
        <p:spPr>
          <a:xfrm>
            <a:off x="5232419" y="3429000"/>
            <a:ext cx="251999" cy="251999"/>
          </a:xfrm>
          <a:prstGeom prst="ellipse">
            <a:avLst/>
          </a:prstGeom>
          <a:solidFill>
            <a:srgbClr val="AA12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49ADDCA-C7A4-E442-914F-6C5277C4B6F0}"/>
              </a:ext>
            </a:extLst>
          </p:cNvPr>
          <p:cNvSpPr/>
          <p:nvPr/>
        </p:nvSpPr>
        <p:spPr>
          <a:xfrm>
            <a:off x="4009750" y="3245083"/>
            <a:ext cx="251999" cy="251999"/>
          </a:xfrm>
          <a:prstGeom prst="ellipse">
            <a:avLst/>
          </a:prstGeom>
          <a:solidFill>
            <a:srgbClr val="AA12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614B3B2D-9EAB-F448-8F27-FDCC7EF12591}"/>
              </a:ext>
            </a:extLst>
          </p:cNvPr>
          <p:cNvSpPr/>
          <p:nvPr/>
        </p:nvSpPr>
        <p:spPr>
          <a:xfrm>
            <a:off x="2985469" y="3470635"/>
            <a:ext cx="251999" cy="251999"/>
          </a:xfrm>
          <a:prstGeom prst="ellipse">
            <a:avLst/>
          </a:prstGeom>
          <a:solidFill>
            <a:srgbClr val="AA12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1375F8F9-0A31-BB4C-AC06-B7C27977F215}"/>
              </a:ext>
            </a:extLst>
          </p:cNvPr>
          <p:cNvSpPr/>
          <p:nvPr/>
        </p:nvSpPr>
        <p:spPr>
          <a:xfrm>
            <a:off x="2979514" y="4601800"/>
            <a:ext cx="251999" cy="251999"/>
          </a:xfrm>
          <a:prstGeom prst="ellipse">
            <a:avLst/>
          </a:prstGeom>
          <a:solidFill>
            <a:srgbClr val="AA12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8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B845C78-019C-DB48-AA13-8C53F363220B}"/>
              </a:ext>
            </a:extLst>
          </p:cNvPr>
          <p:cNvSpPr/>
          <p:nvPr/>
        </p:nvSpPr>
        <p:spPr>
          <a:xfrm>
            <a:off x="251520" y="980728"/>
            <a:ext cx="4104456" cy="5328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7857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 방법</a:t>
            </a:r>
            <a:endParaRPr kumimoji="1" lang="en-US" altLang="ko-KR" sz="2400" b="1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75AFCCF-0A60-D945-BCAA-F946579C079A}"/>
              </a:ext>
            </a:extLst>
          </p:cNvPr>
          <p:cNvSpPr/>
          <p:nvPr/>
        </p:nvSpPr>
        <p:spPr>
          <a:xfrm>
            <a:off x="4787900" y="1541948"/>
            <a:ext cx="4104456" cy="47673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tlCol="0" anchor="t"/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2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스크럼 미팅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업무 단위 마무리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예외 사항 발생 시 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멘토링을 통해 해결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✓ wire</a:t>
            </a: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협력 공간</a:t>
            </a:r>
            <a:endParaRPr kumimoji="1" lang="en-US" altLang="ko-KR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환경설정 메뉴 분석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 시나리오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데이터베이스 설계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코멘트를 통해 소통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Messenger, </a:t>
            </a:r>
            <a:r>
              <a:rPr kumimoji="1" lang="en-US" altLang="ko-KR" b="1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SVN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500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코드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자료 공유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공간적 제약을 해결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b="1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✓ MS </a:t>
            </a:r>
            <a:r>
              <a:rPr kumimoji="1" lang="en-US" altLang="ko-KR" b="1" kern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teams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500" b="1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재택근무 시 활용</a:t>
            </a:r>
            <a:r>
              <a:rPr kumimoji="1" lang="en-US" altLang="ko-KR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sz="1500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의사소통 효율 증대</a:t>
            </a:r>
            <a:endParaRPr kumimoji="1" lang="en-US" altLang="ko-KR" sz="1500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D41314D-F5A1-B849-B5D8-33E81AF4A399}"/>
              </a:ext>
            </a:extLst>
          </p:cNvPr>
          <p:cNvSpPr/>
          <p:nvPr/>
        </p:nvSpPr>
        <p:spPr>
          <a:xfrm>
            <a:off x="4787900" y="980727"/>
            <a:ext cx="410445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u="sng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스크럼 미팅</a:t>
            </a:r>
            <a:r>
              <a:rPr kumimoji="1" lang="en-US" altLang="ko-KR" b="1" u="sng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kumimoji="1" lang="ko-KR" altLang="en-US" b="1" u="sng" kern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협업 툴 활용 </a:t>
            </a:r>
            <a:endParaRPr kumimoji="1" lang="en-US" altLang="ko-KR" b="1" u="sng" kern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3748" y="1124281"/>
            <a:ext cx="3960000" cy="5041486"/>
            <a:chOff x="503748" y="1176999"/>
            <a:chExt cx="3960000" cy="50414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48" y="1176999"/>
              <a:ext cx="3960000" cy="259418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48" y="3543046"/>
              <a:ext cx="3960000" cy="196694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48" y="4365103"/>
              <a:ext cx="3960000" cy="185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40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BF09DD2-D969-4549-865A-B3EB2D10B759}"/>
              </a:ext>
            </a:extLst>
          </p:cNvPr>
          <p:cNvSpPr/>
          <p:nvPr/>
        </p:nvSpPr>
        <p:spPr>
          <a:xfrm>
            <a:off x="251519" y="1511679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1AD96F1-D72B-FA41-844C-42B19B61AAE7}"/>
              </a:ext>
            </a:extLst>
          </p:cNvPr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시나리오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#1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로그인 유저의 최근 환경설정 정보 이력 </a:t>
            </a:r>
            <a:r>
              <a:rPr lang="ko-KR" altLang="en-US" b="1" u="sng" dirty="0">
                <a:solidFill>
                  <a:srgbClr val="AA1239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없음</a:t>
            </a: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4314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테스트 진행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69FD7B54-1FE6-C748-9525-84CE65682E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9E0AF8DE-1EE6-6D4D-95DB-655CC1AD4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1606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C9BE14CC-2599-5345-B311-9515F4D3B1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669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384FBE56-53D5-934C-95B2-1FB3B39EB4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6016" y="2650915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3296F630-2934-B044-9A1A-CAC5842C9F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3078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5B5C76B2-872E-C84B-BAD7-B20C85A65E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425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3DC4A3BB-EFD7-A440-AE64-D589FF9674CE}"/>
              </a:ext>
            </a:extLst>
          </p:cNvPr>
          <p:cNvSpPr/>
          <p:nvPr/>
        </p:nvSpPr>
        <p:spPr>
          <a:xfrm>
            <a:off x="748259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</a:t>
            </a:r>
          </a:p>
        </p:txBody>
      </p:sp>
      <p:sp>
        <p:nvSpPr>
          <p:cNvPr id="82" name="오른쪽 화살표[R] 81">
            <a:extLst>
              <a:ext uri="{FF2B5EF4-FFF2-40B4-BE49-F238E27FC236}">
                <a16:creationId xmlns="" xmlns:a16="http://schemas.microsoft.com/office/drawing/2014/main" id="{B5F7FC38-18DB-CF40-B591-3FE247A8C5CA}"/>
              </a:ext>
            </a:extLst>
          </p:cNvPr>
          <p:cNvSpPr/>
          <p:nvPr/>
        </p:nvSpPr>
        <p:spPr>
          <a:xfrm>
            <a:off x="1691680" y="3566807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오른쪽 화살표[R] 82">
            <a:extLst>
              <a:ext uri="{FF2B5EF4-FFF2-40B4-BE49-F238E27FC236}">
                <a16:creationId xmlns="" xmlns:a16="http://schemas.microsoft.com/office/drawing/2014/main" id="{EF329DEC-AC9A-B449-B19B-3E8DE6023C8C}"/>
              </a:ext>
            </a:extLst>
          </p:cNvPr>
          <p:cNvSpPr/>
          <p:nvPr/>
        </p:nvSpPr>
        <p:spPr>
          <a:xfrm>
            <a:off x="3009107" y="356680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오른쪽 화살표[R] 83">
            <a:extLst>
              <a:ext uri="{FF2B5EF4-FFF2-40B4-BE49-F238E27FC236}">
                <a16:creationId xmlns="" xmlns:a16="http://schemas.microsoft.com/office/drawing/2014/main" id="{16D7E62A-6468-8C4E-9C26-F16090ED6686}"/>
              </a:ext>
            </a:extLst>
          </p:cNvPr>
          <p:cNvSpPr/>
          <p:nvPr/>
        </p:nvSpPr>
        <p:spPr>
          <a:xfrm>
            <a:off x="4311968" y="356680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오른쪽 화살표[R] 84">
            <a:extLst>
              <a:ext uri="{FF2B5EF4-FFF2-40B4-BE49-F238E27FC236}">
                <a16:creationId xmlns="" xmlns:a16="http://schemas.microsoft.com/office/drawing/2014/main" id="{8620C119-EB48-9044-8DDF-2FFB2BC069F3}"/>
              </a:ext>
            </a:extLst>
          </p:cNvPr>
          <p:cNvSpPr/>
          <p:nvPr/>
        </p:nvSpPr>
        <p:spPr>
          <a:xfrm>
            <a:off x="5660730" y="356680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오른쪽 화살표[R] 85">
            <a:extLst>
              <a:ext uri="{FF2B5EF4-FFF2-40B4-BE49-F238E27FC236}">
                <a16:creationId xmlns="" xmlns:a16="http://schemas.microsoft.com/office/drawing/2014/main" id="{13F50B03-7955-EC42-9327-25AE6AFB656F}"/>
              </a:ext>
            </a:extLst>
          </p:cNvPr>
          <p:cNvSpPr/>
          <p:nvPr/>
        </p:nvSpPr>
        <p:spPr>
          <a:xfrm>
            <a:off x="6982972" y="3560920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5C59454-7A04-5646-9E6E-28230E1734AA}"/>
              </a:ext>
            </a:extLst>
          </p:cNvPr>
          <p:cNvSpPr/>
          <p:nvPr/>
        </p:nvSpPr>
        <p:spPr>
          <a:xfrm>
            <a:off x="2071606" y="4797152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사용가이드</a:t>
            </a:r>
            <a:endParaRPr kumimoji="1"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9EED57B-FD9E-A945-B4AA-1D77A56C6277}"/>
              </a:ext>
            </a:extLst>
          </p:cNvPr>
          <p:cNvSpPr/>
          <p:nvPr/>
        </p:nvSpPr>
        <p:spPr>
          <a:xfrm>
            <a:off x="3392669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홈화면</a:t>
            </a:r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설정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E310DC5-5FD9-6748-8902-10DB527D46ED}"/>
              </a:ext>
            </a:extLst>
          </p:cNvPr>
          <p:cNvSpPr/>
          <p:nvPr/>
        </p:nvSpPr>
        <p:spPr>
          <a:xfrm>
            <a:off x="4710412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알림 설정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44D4B3A-3B2D-9A48-89B7-DBFC7CF25A0A}"/>
              </a:ext>
            </a:extLst>
          </p:cNvPr>
          <p:cNvSpPr/>
          <p:nvPr/>
        </p:nvSpPr>
        <p:spPr>
          <a:xfrm>
            <a:off x="6048632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잠금 설정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C41A01B-4D17-E545-A0DF-47724B692973}"/>
              </a:ext>
            </a:extLst>
          </p:cNvPr>
          <p:cNvSpPr/>
          <p:nvPr/>
        </p:nvSpPr>
        <p:spPr>
          <a:xfrm>
            <a:off x="7364618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5351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44F0DA5-0222-C740-BB65-ABA122C91DAF}"/>
              </a:ext>
            </a:extLst>
          </p:cNvPr>
          <p:cNvSpPr/>
          <p:nvPr/>
        </p:nvSpPr>
        <p:spPr>
          <a:xfrm>
            <a:off x="251519" y="1511679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09E80C1-6C81-374E-BC82-008EBFDF2B77}"/>
              </a:ext>
            </a:extLst>
          </p:cNvPr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시나리오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#2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로그인 유저의 최근 환경설정 정보 이력 </a:t>
            </a:r>
            <a:r>
              <a:rPr lang="ko-KR" altLang="en-US" b="1" u="sng" dirty="0">
                <a:solidFill>
                  <a:srgbClr val="AA1239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존재</a:t>
            </a: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4314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테스트 진행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0DFE6B4-9064-2044-9567-B0F9199C5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4339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9AE9439-589C-3D40-882B-848377B5BE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686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FE6454C-5FA8-B34E-AFC1-7D45A1897370}"/>
              </a:ext>
            </a:extLst>
          </p:cNvPr>
          <p:cNvSpPr/>
          <p:nvPr/>
        </p:nvSpPr>
        <p:spPr>
          <a:xfrm>
            <a:off x="1234339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="" xmlns:a16="http://schemas.microsoft.com/office/drawing/2014/main" id="{A5963DD8-971C-1049-937D-B49322D53E44}"/>
              </a:ext>
            </a:extLst>
          </p:cNvPr>
          <p:cNvSpPr/>
          <p:nvPr/>
        </p:nvSpPr>
        <p:spPr>
          <a:xfrm>
            <a:off x="2177760" y="3566807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AD69E77-5D1E-9845-8CED-7E7B7D84D413}"/>
              </a:ext>
            </a:extLst>
          </p:cNvPr>
          <p:cNvSpPr/>
          <p:nvPr/>
        </p:nvSpPr>
        <p:spPr>
          <a:xfrm>
            <a:off x="2557686" y="4797152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사용가이드</a:t>
            </a:r>
            <a:endParaRPr kumimoji="1"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1B0872A-6707-114C-95E6-89C4FF6E3843}"/>
              </a:ext>
            </a:extLst>
          </p:cNvPr>
          <p:cNvSpPr/>
          <p:nvPr/>
        </p:nvSpPr>
        <p:spPr>
          <a:xfrm>
            <a:off x="3878749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팝업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E2F41FE-2AE2-9145-9A2C-91288B1501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8749" y="2650182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오른쪽 화살표[R] 13">
            <a:extLst>
              <a:ext uri="{FF2B5EF4-FFF2-40B4-BE49-F238E27FC236}">
                <a16:creationId xmlns="" xmlns:a16="http://schemas.microsoft.com/office/drawing/2014/main" id="{515D6B8D-2810-734F-A8B1-B6762AE0A3C7}"/>
              </a:ext>
            </a:extLst>
          </p:cNvPr>
          <p:cNvSpPr/>
          <p:nvPr/>
        </p:nvSpPr>
        <p:spPr>
          <a:xfrm>
            <a:off x="3495187" y="356680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="" xmlns:a16="http://schemas.microsoft.com/office/drawing/2014/main" id="{C9F8ECBA-2D82-C340-AD86-B34EFDAEE8C2}"/>
              </a:ext>
            </a:extLst>
          </p:cNvPr>
          <p:cNvSpPr/>
          <p:nvPr/>
        </p:nvSpPr>
        <p:spPr>
          <a:xfrm>
            <a:off x="4824080" y="357569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CBD9526-C26B-224B-832E-29635036AD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40" y="3041059"/>
            <a:ext cx="2768868" cy="1390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833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2486C1D-80C5-6A4B-9CC6-98C3C36A60AF}"/>
              </a:ext>
            </a:extLst>
          </p:cNvPr>
          <p:cNvSpPr/>
          <p:nvPr/>
        </p:nvSpPr>
        <p:spPr>
          <a:xfrm>
            <a:off x="251519" y="1511679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취소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클릭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B1A0D90-11F5-8C48-9FB6-305F5D654AAD}"/>
              </a:ext>
            </a:extLst>
          </p:cNvPr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시나리오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#2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로그인 유저의 최근 환경설정 정보 이력 </a:t>
            </a:r>
            <a:r>
              <a:rPr lang="ko-KR" altLang="en-US" b="1" u="sng" dirty="0">
                <a:solidFill>
                  <a:srgbClr val="AA1239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존재</a:t>
            </a: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4314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테스트 진행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441C50A-02F7-4A44-9E39-D3679B8FFC85}"/>
              </a:ext>
            </a:extLst>
          </p:cNvPr>
          <p:cNvGrpSpPr/>
          <p:nvPr/>
        </p:nvGrpSpPr>
        <p:grpSpPr>
          <a:xfrm>
            <a:off x="1359979" y="2647040"/>
            <a:ext cx="6380373" cy="2438144"/>
            <a:chOff x="748259" y="2647040"/>
            <a:chExt cx="6380373" cy="2438144"/>
          </a:xfrm>
        </p:grpSpPr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A547CA48-3571-934E-8448-CACD6768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259" y="2647040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9018CB2F-4B56-F641-A881-B0F50025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1606" y="2647040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8A1745BD-6E82-D949-ABB3-033C3879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92669" y="2647040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C38E9E02-2725-8243-A9D0-6AFA5F026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016" y="2650915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4612EE8B-BC47-DA49-A8C6-3B448777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43078" y="2647040"/>
              <a:ext cx="1079999" cy="2009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B70B2F3E-F056-3449-9CED-8F4AC0D6DD88}"/>
                </a:ext>
              </a:extLst>
            </p:cNvPr>
            <p:cNvSpPr/>
            <p:nvPr/>
          </p:nvSpPr>
          <p:spPr>
            <a:xfrm>
              <a:off x="748259" y="4796350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팝업</a:t>
              </a:r>
            </a:p>
          </p:txBody>
        </p:sp>
        <p:sp>
          <p:nvSpPr>
            <p:cNvPr id="24" name="오른쪽 화살표[R] 23">
              <a:extLst>
                <a:ext uri="{FF2B5EF4-FFF2-40B4-BE49-F238E27FC236}">
                  <a16:creationId xmlns="" xmlns:a16="http://schemas.microsoft.com/office/drawing/2014/main" id="{CDB5A8FE-4EE5-CC46-B311-70C1A1D349BC}"/>
                </a:ext>
              </a:extLst>
            </p:cNvPr>
            <p:cNvSpPr/>
            <p:nvPr/>
          </p:nvSpPr>
          <p:spPr>
            <a:xfrm>
              <a:off x="1691680" y="3566807"/>
              <a:ext cx="468000" cy="16948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오른쪽 화살표[R] 24">
              <a:extLst>
                <a:ext uri="{FF2B5EF4-FFF2-40B4-BE49-F238E27FC236}">
                  <a16:creationId xmlns="" xmlns:a16="http://schemas.microsoft.com/office/drawing/2014/main" id="{18E44FAC-FAAA-CF45-888D-09ABCCBCE4F2}"/>
                </a:ext>
              </a:extLst>
            </p:cNvPr>
            <p:cNvSpPr/>
            <p:nvPr/>
          </p:nvSpPr>
          <p:spPr>
            <a:xfrm>
              <a:off x="3009107" y="3566806"/>
              <a:ext cx="468000" cy="16948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오른쪽 화살표[R] 25">
              <a:extLst>
                <a:ext uri="{FF2B5EF4-FFF2-40B4-BE49-F238E27FC236}">
                  <a16:creationId xmlns="" xmlns:a16="http://schemas.microsoft.com/office/drawing/2014/main" id="{06DA2A2A-C4D1-594F-B05D-615238CA3940}"/>
                </a:ext>
              </a:extLst>
            </p:cNvPr>
            <p:cNvSpPr/>
            <p:nvPr/>
          </p:nvSpPr>
          <p:spPr>
            <a:xfrm>
              <a:off x="4311968" y="3566806"/>
              <a:ext cx="468000" cy="16948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" name="오른쪽 화살표[R] 26">
              <a:extLst>
                <a:ext uri="{FF2B5EF4-FFF2-40B4-BE49-F238E27FC236}">
                  <a16:creationId xmlns="" xmlns:a16="http://schemas.microsoft.com/office/drawing/2014/main" id="{0B24F18F-A293-9C4C-8A65-5CC43578B1E8}"/>
                </a:ext>
              </a:extLst>
            </p:cNvPr>
            <p:cNvSpPr/>
            <p:nvPr/>
          </p:nvSpPr>
          <p:spPr>
            <a:xfrm>
              <a:off x="5660730" y="3566806"/>
              <a:ext cx="468000" cy="16948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9E254F5D-4782-7944-AFBC-55B09AF03163}"/>
                </a:ext>
              </a:extLst>
            </p:cNvPr>
            <p:cNvSpPr/>
            <p:nvPr/>
          </p:nvSpPr>
          <p:spPr>
            <a:xfrm>
              <a:off x="2071606" y="4797152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홈화면</a:t>
              </a:r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설정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0C96D07-B918-5845-9510-A2EE549A7D0F}"/>
                </a:ext>
              </a:extLst>
            </p:cNvPr>
            <p:cNvSpPr/>
            <p:nvPr/>
          </p:nvSpPr>
          <p:spPr>
            <a:xfrm>
              <a:off x="3392669" y="4796350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알림 설정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0DD8C3D7-27A9-7745-9A75-455ACE084328}"/>
                </a:ext>
              </a:extLst>
            </p:cNvPr>
            <p:cNvSpPr/>
            <p:nvPr/>
          </p:nvSpPr>
          <p:spPr>
            <a:xfrm>
              <a:off x="4710412" y="4796350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잠금 설정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EE0065B9-EAA2-CE42-BA0A-B0CF73B7A516}"/>
                </a:ext>
              </a:extLst>
            </p:cNvPr>
            <p:cNvSpPr/>
            <p:nvPr/>
          </p:nvSpPr>
          <p:spPr>
            <a:xfrm>
              <a:off x="6048632" y="4796350"/>
              <a:ext cx="1080000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3C3F344-D5BF-AE4E-A953-324548B09AA3}"/>
              </a:ext>
            </a:extLst>
          </p:cNvPr>
          <p:cNvSpPr/>
          <p:nvPr/>
        </p:nvSpPr>
        <p:spPr>
          <a:xfrm>
            <a:off x="2683325" y="2204864"/>
            <a:ext cx="5051471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시나리오 </a:t>
            </a:r>
            <a:r>
              <a:rPr kumimoji="1"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#1</a:t>
            </a:r>
            <a:r>
              <a:rPr kumimoji="1"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동일</a:t>
            </a:r>
            <a:endParaRPr kumimoji="1" lang="en-US" altLang="ko-KR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31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5859AC0-E5C8-FD4D-BFA0-3F68ACADA7CA}"/>
              </a:ext>
            </a:extLst>
          </p:cNvPr>
          <p:cNvSpPr/>
          <p:nvPr/>
        </p:nvSpPr>
        <p:spPr>
          <a:xfrm>
            <a:off x="251520" y="1511679"/>
            <a:ext cx="8641655" cy="47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</a:t>
            </a:r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클릭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790A2F5-36FD-154B-9444-D4BFE6A36506}"/>
              </a:ext>
            </a:extLst>
          </p:cNvPr>
          <p:cNvSpPr/>
          <p:nvPr/>
        </p:nvSpPr>
        <p:spPr>
          <a:xfrm>
            <a:off x="251519" y="981075"/>
            <a:ext cx="8641655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시나리오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#2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로그인 유저의 최근 환경설정 정보 이력 </a:t>
            </a:r>
            <a:r>
              <a:rPr lang="ko-KR" altLang="en-US" b="1" u="sng" dirty="0">
                <a:solidFill>
                  <a:srgbClr val="AA1239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존재</a:t>
            </a: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51520" y="214481"/>
            <a:ext cx="14314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테스트 진행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0DFE6B4-9064-2044-9567-B0F9199C5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259" y="2647040"/>
            <a:ext cx="1079999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9AE9439-589C-3D40-882B-848377B5BE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1606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FE6454C-5FA8-B34E-AFC1-7D45A1897370}"/>
              </a:ext>
            </a:extLst>
          </p:cNvPr>
          <p:cNvSpPr/>
          <p:nvPr/>
        </p:nvSpPr>
        <p:spPr>
          <a:xfrm>
            <a:off x="748259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pc="-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</a:t>
            </a:r>
            <a:r>
              <a:rPr kumimoji="1" lang="ko-KR" altLang="en-US" sz="1200" spc="-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셋팅</a:t>
            </a:r>
            <a:endParaRPr kumimoji="1" lang="ko-KR" altLang="en-US" sz="1200" spc="-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AD69E77-5D1E-9845-8CED-7E7B7D84D413}"/>
              </a:ext>
            </a:extLst>
          </p:cNvPr>
          <p:cNvSpPr/>
          <p:nvPr/>
        </p:nvSpPr>
        <p:spPr>
          <a:xfrm>
            <a:off x="2071606" y="4797152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사용가이드</a:t>
            </a:r>
            <a:endParaRPr kumimoji="1"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1B0872A-6707-114C-95E6-89C4FF6E3843}"/>
              </a:ext>
            </a:extLst>
          </p:cNvPr>
          <p:cNvSpPr/>
          <p:nvPr/>
        </p:nvSpPr>
        <p:spPr>
          <a:xfrm>
            <a:off x="3392669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팝업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E2F41FE-2AE2-9145-9A2C-91288B1501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669" y="2650182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오른쪽 화살표[R] 38">
            <a:extLst>
              <a:ext uri="{FF2B5EF4-FFF2-40B4-BE49-F238E27FC236}">
                <a16:creationId xmlns="" xmlns:a16="http://schemas.microsoft.com/office/drawing/2014/main" id="{C9F8ECBA-2D82-C340-AD86-B34EFDAEE8C2}"/>
              </a:ext>
            </a:extLst>
          </p:cNvPr>
          <p:cNvSpPr/>
          <p:nvPr/>
        </p:nvSpPr>
        <p:spPr>
          <a:xfrm>
            <a:off x="4338000" y="357569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270CCD3-B07D-7B44-9727-93C07E4D16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1606" y="2647040"/>
            <a:ext cx="1079999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42331E2-F79F-DB40-8B7C-B178616B6D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669" y="2647040"/>
            <a:ext cx="1079999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D2D76E3-0D13-FF44-99A5-E7C4281379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6016" y="2650915"/>
            <a:ext cx="1079999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3DD8EA68-D036-FF48-B81E-D8FD9B201C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3078" y="2647040"/>
            <a:ext cx="1079999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73B4042-4892-5249-8560-E63B5A8FF09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425" y="2647040"/>
            <a:ext cx="1080000" cy="200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오른쪽 화살표[R] 22">
            <a:extLst>
              <a:ext uri="{FF2B5EF4-FFF2-40B4-BE49-F238E27FC236}">
                <a16:creationId xmlns="" xmlns:a16="http://schemas.microsoft.com/office/drawing/2014/main" id="{DA39B02D-2238-564F-B9CA-78636CCA5482}"/>
              </a:ext>
            </a:extLst>
          </p:cNvPr>
          <p:cNvSpPr/>
          <p:nvPr/>
        </p:nvSpPr>
        <p:spPr>
          <a:xfrm>
            <a:off x="4311968" y="356680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="" xmlns:a16="http://schemas.microsoft.com/office/drawing/2014/main" id="{E1B4A4F7-B044-984A-A796-E1F92716EECF}"/>
              </a:ext>
            </a:extLst>
          </p:cNvPr>
          <p:cNvSpPr/>
          <p:nvPr/>
        </p:nvSpPr>
        <p:spPr>
          <a:xfrm>
            <a:off x="5660730" y="3566806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58FB963-AFE9-5448-9255-AA7CD4AFCAD4}"/>
              </a:ext>
            </a:extLst>
          </p:cNvPr>
          <p:cNvSpPr/>
          <p:nvPr/>
        </p:nvSpPr>
        <p:spPr>
          <a:xfrm>
            <a:off x="2071606" y="4797152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홈화면</a:t>
            </a:r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DEC46C1-79A4-BF4F-B04A-88767F1FA2A1}"/>
              </a:ext>
            </a:extLst>
          </p:cNvPr>
          <p:cNvSpPr/>
          <p:nvPr/>
        </p:nvSpPr>
        <p:spPr>
          <a:xfrm>
            <a:off x="3392669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알림 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CCFD0A6-CA6E-D945-9429-C924FBCB7688}"/>
              </a:ext>
            </a:extLst>
          </p:cNvPr>
          <p:cNvSpPr/>
          <p:nvPr/>
        </p:nvSpPr>
        <p:spPr>
          <a:xfrm>
            <a:off x="4710412" y="4796350"/>
            <a:ext cx="108000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잠금 설정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EF224AA-ADE0-C047-A252-77846C473F1E}"/>
              </a:ext>
            </a:extLst>
          </p:cNvPr>
          <p:cNvSpPr/>
          <p:nvPr/>
        </p:nvSpPr>
        <p:spPr>
          <a:xfrm>
            <a:off x="6048632" y="4796351"/>
            <a:ext cx="108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 홈</a:t>
            </a:r>
            <a:endParaRPr kumimoji="1"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리스트 형</a:t>
            </a:r>
            <a:r>
              <a:rPr kumimoji="1"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kumimoji="1"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F55734D-6C71-4549-859D-6790895359B7}"/>
              </a:ext>
            </a:extLst>
          </p:cNvPr>
          <p:cNvSpPr/>
          <p:nvPr/>
        </p:nvSpPr>
        <p:spPr>
          <a:xfrm>
            <a:off x="7364618" y="4796350"/>
            <a:ext cx="1080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홈</a:t>
            </a:r>
            <a:endParaRPr kumimoji="1"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형</a:t>
            </a:r>
            <a:r>
              <a:rPr kumimoji="1"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kumimoji="1"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D73CF94-5A57-354E-B93D-856AA147A448}"/>
                  </a:ext>
                </a:extLst>
              </p:cNvPr>
              <p:cNvSpPr txBox="1"/>
              <p:nvPr/>
            </p:nvSpPr>
            <p:spPr>
              <a:xfrm>
                <a:off x="6761517" y="3074468"/>
                <a:ext cx="984244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7500" b="1" i="0" smtClean="0">
                          <a:solidFill>
                            <a:srgbClr val="AA1239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kumimoji="1" lang="ko-KR" altLang="en-US" sz="75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Baloo" panose="03080902040302020200" pitchFamily="66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73CF94-5A57-354E-B93D-856AA147A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517" y="3074468"/>
                <a:ext cx="984244" cy="115416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8191AED-498C-6A4D-9F1A-0CB173373B09}"/>
              </a:ext>
            </a:extLst>
          </p:cNvPr>
          <p:cNvSpPr/>
          <p:nvPr/>
        </p:nvSpPr>
        <p:spPr>
          <a:xfrm>
            <a:off x="2198684" y="3203845"/>
            <a:ext cx="2150132" cy="929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</a:t>
            </a:r>
            <a:endParaRPr lang="en-US" altLang="ko-KR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Skip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="" xmlns:a16="http://schemas.microsoft.com/office/drawing/2014/main" id="{A5963DD8-971C-1049-937D-B49322D53E44}"/>
              </a:ext>
            </a:extLst>
          </p:cNvPr>
          <p:cNvSpPr/>
          <p:nvPr/>
        </p:nvSpPr>
        <p:spPr>
          <a:xfrm>
            <a:off x="1691680" y="3566807"/>
            <a:ext cx="468000" cy="1694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46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727</Words>
  <Application>Microsoft Office PowerPoint</Application>
  <PresentationFormat>화면 슬라이드 쇼(4:3)</PresentationFormat>
  <Paragraphs>279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Wingdings</vt:lpstr>
      <vt:lpstr>LG스마트체 Regular</vt:lpstr>
      <vt:lpstr>Cambria Math</vt:lpstr>
      <vt:lpstr>Arial</vt:lpstr>
      <vt:lpstr>Baloo</vt:lpstr>
      <vt:lpstr>Office 테마</vt:lpstr>
      <vt:lpstr>LG CNS 신입채용 인턴십 과정 최종과제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생활건강 벤치마킹 결과 보고</dc:title>
  <dc:creator>sean_park</dc:creator>
  <cp:lastModifiedBy>임희철 사원 모바일플랫폼팀 (cheolyeing@lgcns.com, )</cp:lastModifiedBy>
  <cp:revision>73</cp:revision>
  <cp:lastPrinted>2016-11-22T23:35:14Z</cp:lastPrinted>
  <dcterms:created xsi:type="dcterms:W3CDTF">2012-02-16T07:48:35Z</dcterms:created>
  <dcterms:modified xsi:type="dcterms:W3CDTF">2020-08-25T08:05:26Z</dcterms:modified>
</cp:coreProperties>
</file>