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0" autoAdjust="0"/>
    <p:restoredTop sz="90754" autoAdjust="0"/>
  </p:normalViewPr>
  <p:slideViewPr>
    <p:cSldViewPr>
      <p:cViewPr>
        <p:scale>
          <a:sx n="90" d="100"/>
          <a:sy n="90" d="100"/>
        </p:scale>
        <p:origin x="-20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71D4-D48A-46A6-80C4-EBEB394D4913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86D3-058D-43A0-9C30-6693629BE3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MEBN-RM </a:t>
            </a:r>
            <a:r>
              <a:rPr lang="ko-KR" altLang="en-US" dirty="0" smtClean="0"/>
              <a:t>룰</a:t>
            </a:r>
            <a:endParaRPr lang="en-US" altLang="ko-KR" dirty="0" smtClean="0"/>
          </a:p>
          <a:p>
            <a:r>
              <a:rPr lang="en-US" altLang="ko-KR" dirty="0" smtClean="0"/>
              <a:t>(1) Create</a:t>
            </a:r>
            <a:r>
              <a:rPr lang="en-US" altLang="ko-KR" baseline="0" dirty="0" smtClean="0"/>
              <a:t> all entity tables (2) for all resident nodes, add time and create relationship tables.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F86D3-058D-43A0-9C30-6693629BE3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23825"/>
            <a:ext cx="7427913" cy="66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3888" y="476672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Interpreted</a:t>
            </a:r>
          </a:p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4725144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63888" y="2600908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3663026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1538790"/>
            <a:ext cx="151216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MTI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0192" y="3284984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Location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V,</a:t>
            </a:r>
            <a:r>
              <a:rPr lang="en-US" altLang="ko-KR" dirty="0" smtClean="0"/>
              <a:t> R,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00192" y="656692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ActualObject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I</a:t>
            </a:r>
            <a:r>
              <a:rPr lang="en-US" altLang="ko-KR" dirty="0" smtClean="0"/>
              <a:t>, V,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2096852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ObserverOf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13" name="꺾인 연결선 12"/>
          <p:cNvCxnSpPr>
            <a:stCxn id="4" idx="3"/>
            <a:endCxn id="10" idx="1"/>
          </p:cNvCxnSpPr>
          <p:nvPr/>
        </p:nvCxnSpPr>
        <p:spPr>
          <a:xfrm>
            <a:off x="5076056" y="836712"/>
            <a:ext cx="1224136" cy="1800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꺾인 연결선 13"/>
          <p:cNvCxnSpPr>
            <a:stCxn id="6" idx="3"/>
            <a:endCxn id="10" idx="1"/>
          </p:cNvCxnSpPr>
          <p:nvPr/>
        </p:nvCxnSpPr>
        <p:spPr>
          <a:xfrm flipV="1">
            <a:off x="5076056" y="1016732"/>
            <a:ext cx="1224136" cy="1944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꺾인 연결선 16"/>
          <p:cNvCxnSpPr>
            <a:stCxn id="6" idx="3"/>
            <a:endCxn id="9" idx="1"/>
          </p:cNvCxnSpPr>
          <p:nvPr/>
        </p:nvCxnSpPr>
        <p:spPr>
          <a:xfrm>
            <a:off x="5076056" y="2960948"/>
            <a:ext cx="1224136" cy="6840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꺾인 연결선 13"/>
          <p:cNvCxnSpPr>
            <a:stCxn id="6" idx="3"/>
            <a:endCxn id="11" idx="1"/>
          </p:cNvCxnSpPr>
          <p:nvPr/>
        </p:nvCxnSpPr>
        <p:spPr>
          <a:xfrm flipV="1">
            <a:off x="5076056" y="2456892"/>
            <a:ext cx="1224136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꺾인 연결선 13"/>
          <p:cNvCxnSpPr>
            <a:stCxn id="8" idx="3"/>
            <a:endCxn id="11" idx="1"/>
          </p:cNvCxnSpPr>
          <p:nvPr/>
        </p:nvCxnSpPr>
        <p:spPr>
          <a:xfrm>
            <a:off x="5076056" y="1898830"/>
            <a:ext cx="1224136" cy="5580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꺾인 연결선 13"/>
          <p:cNvCxnSpPr>
            <a:stCxn id="7" idx="3"/>
            <a:endCxn id="9" idx="1"/>
          </p:cNvCxnSpPr>
          <p:nvPr/>
        </p:nvCxnSpPr>
        <p:spPr>
          <a:xfrm flipV="1">
            <a:off x="5076056" y="3645024"/>
            <a:ext cx="1224136" cy="3780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683568" y="3667528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MTI_Condition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M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38" name="꺾인 연결선 13"/>
          <p:cNvCxnSpPr>
            <a:stCxn id="5" idx="1"/>
            <a:endCxn id="37" idx="3"/>
          </p:cNvCxnSpPr>
          <p:nvPr/>
        </p:nvCxnSpPr>
        <p:spPr>
          <a:xfrm rot="10800000">
            <a:off x="2627784" y="4027568"/>
            <a:ext cx="936104" cy="10576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꺾인 연결선 13"/>
          <p:cNvCxnSpPr>
            <a:stCxn id="6" idx="1"/>
            <a:endCxn id="37" idx="3"/>
          </p:cNvCxnSpPr>
          <p:nvPr/>
        </p:nvCxnSpPr>
        <p:spPr>
          <a:xfrm rot="10800000" flipV="1">
            <a:off x="2627784" y="2960948"/>
            <a:ext cx="936104" cy="10666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꺾인 연결선 13"/>
          <p:cNvCxnSpPr>
            <a:stCxn id="8" idx="1"/>
            <a:endCxn id="37" idx="3"/>
          </p:cNvCxnSpPr>
          <p:nvPr/>
        </p:nvCxnSpPr>
        <p:spPr>
          <a:xfrm rot="10800000" flipV="1">
            <a:off x="2627784" y="1898830"/>
            <a:ext cx="936104" cy="2128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직사각형 66"/>
          <p:cNvSpPr/>
          <p:nvPr/>
        </p:nvSpPr>
        <p:spPr>
          <a:xfrm>
            <a:off x="683568" y="2483896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Speed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68" name="꺾인 연결선 13"/>
          <p:cNvCxnSpPr>
            <a:stCxn id="6" idx="1"/>
            <a:endCxn id="67" idx="3"/>
          </p:cNvCxnSpPr>
          <p:nvPr/>
        </p:nvCxnSpPr>
        <p:spPr>
          <a:xfrm rot="10800000">
            <a:off x="2627784" y="2843936"/>
            <a:ext cx="936104" cy="1170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꺾인 연결선 13"/>
          <p:cNvCxnSpPr>
            <a:stCxn id="7" idx="1"/>
            <a:endCxn id="67" idx="3"/>
          </p:cNvCxnSpPr>
          <p:nvPr/>
        </p:nvCxnSpPr>
        <p:spPr>
          <a:xfrm rot="10800000">
            <a:off x="2627784" y="2843936"/>
            <a:ext cx="936104" cy="1179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꺾인 연결선 13"/>
          <p:cNvCxnSpPr>
            <a:stCxn id="5" idx="1"/>
            <a:endCxn id="67" idx="3"/>
          </p:cNvCxnSpPr>
          <p:nvPr/>
        </p:nvCxnSpPr>
        <p:spPr>
          <a:xfrm rot="10800000">
            <a:off x="2627784" y="2843936"/>
            <a:ext cx="936104" cy="22412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직사각형 76"/>
          <p:cNvSpPr/>
          <p:nvPr/>
        </p:nvSpPr>
        <p:spPr>
          <a:xfrm>
            <a:off x="683568" y="1300264"/>
            <a:ext cx="1944216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Speed_RPT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I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78" name="꺾인 연결선 13"/>
          <p:cNvCxnSpPr>
            <a:stCxn id="4" idx="1"/>
            <a:endCxn id="77" idx="3"/>
          </p:cNvCxnSpPr>
          <p:nvPr/>
        </p:nvCxnSpPr>
        <p:spPr>
          <a:xfrm rot="10800000" flipV="1">
            <a:off x="2627784" y="836712"/>
            <a:ext cx="936104" cy="8235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꺾인 연결선 13"/>
          <p:cNvCxnSpPr>
            <a:stCxn id="7" idx="1"/>
            <a:endCxn id="77" idx="3"/>
          </p:cNvCxnSpPr>
          <p:nvPr/>
        </p:nvCxnSpPr>
        <p:spPr>
          <a:xfrm rot="10800000">
            <a:off x="2627784" y="1660304"/>
            <a:ext cx="936104" cy="2362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꺾인 연결선 13"/>
          <p:cNvCxnSpPr>
            <a:stCxn id="5" idx="1"/>
            <a:endCxn id="77" idx="3"/>
          </p:cNvCxnSpPr>
          <p:nvPr/>
        </p:nvCxnSpPr>
        <p:spPr>
          <a:xfrm rot="10800000">
            <a:off x="2627784" y="1660304"/>
            <a:ext cx="936104" cy="3424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직사각형 86"/>
          <p:cNvSpPr/>
          <p:nvPr/>
        </p:nvSpPr>
        <p:spPr>
          <a:xfrm>
            <a:off x="683568" y="116632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Vehicle_Type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V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683568" y="4851158"/>
            <a:ext cx="1944216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Danger_Level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R</a:t>
            </a:r>
            <a:r>
              <a:rPr lang="en-US" altLang="ko-KR" dirty="0" smtClean="0"/>
              <a:t>,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cxnSp>
        <p:nvCxnSpPr>
          <p:cNvPr id="89" name="꺾인 연결선 13"/>
          <p:cNvCxnSpPr>
            <a:stCxn id="5" idx="1"/>
            <a:endCxn id="88" idx="3"/>
          </p:cNvCxnSpPr>
          <p:nvPr/>
        </p:nvCxnSpPr>
        <p:spPr>
          <a:xfrm rot="10800000" flipV="1">
            <a:off x="2627784" y="5085184"/>
            <a:ext cx="936104" cy="1260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꺾인 연결선 13"/>
          <p:cNvCxnSpPr>
            <a:stCxn id="7" idx="1"/>
            <a:endCxn id="88" idx="3"/>
          </p:cNvCxnSpPr>
          <p:nvPr/>
        </p:nvCxnSpPr>
        <p:spPr>
          <a:xfrm rot="10800000" flipV="1">
            <a:off x="2627784" y="4023066"/>
            <a:ext cx="936104" cy="11881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꺾인 연결선 13"/>
          <p:cNvCxnSpPr>
            <a:stCxn id="5" idx="1"/>
            <a:endCxn id="87" idx="3"/>
          </p:cNvCxnSpPr>
          <p:nvPr/>
        </p:nvCxnSpPr>
        <p:spPr>
          <a:xfrm rot="10800000">
            <a:off x="2627784" y="476672"/>
            <a:ext cx="936104" cy="46085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꺾인 연결선 13"/>
          <p:cNvCxnSpPr>
            <a:stCxn id="6" idx="1"/>
            <a:endCxn id="87" idx="3"/>
          </p:cNvCxnSpPr>
          <p:nvPr/>
        </p:nvCxnSpPr>
        <p:spPr>
          <a:xfrm rot="10800000">
            <a:off x="2627784" y="476672"/>
            <a:ext cx="936104" cy="2484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꺾인 연결선 13"/>
          <p:cNvCxnSpPr>
            <a:stCxn id="5" idx="3"/>
            <a:endCxn id="9" idx="1"/>
          </p:cNvCxnSpPr>
          <p:nvPr/>
        </p:nvCxnSpPr>
        <p:spPr>
          <a:xfrm flipV="1">
            <a:off x="5076056" y="3645024"/>
            <a:ext cx="1224136" cy="1440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직사각형 103"/>
          <p:cNvSpPr/>
          <p:nvPr/>
        </p:nvSpPr>
        <p:spPr>
          <a:xfrm>
            <a:off x="7668344" y="5256584"/>
            <a:ext cx="118762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Time can be ignored</a:t>
            </a:r>
          </a:p>
        </p:txBody>
      </p:sp>
      <p:cxnSp>
        <p:nvCxnSpPr>
          <p:cNvPr id="105" name="꺾인 연결선 13"/>
          <p:cNvCxnSpPr>
            <a:stCxn id="5" idx="3"/>
            <a:endCxn id="11" idx="1"/>
          </p:cNvCxnSpPr>
          <p:nvPr/>
        </p:nvCxnSpPr>
        <p:spPr>
          <a:xfrm flipV="1">
            <a:off x="5076056" y="2456892"/>
            <a:ext cx="1224136" cy="26282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꺾인 연결선 13"/>
          <p:cNvCxnSpPr>
            <a:stCxn id="5" idx="3"/>
            <a:endCxn id="10" idx="1"/>
          </p:cNvCxnSpPr>
          <p:nvPr/>
        </p:nvCxnSpPr>
        <p:spPr>
          <a:xfrm flipV="1">
            <a:off x="5076056" y="1016732"/>
            <a:ext cx="1224136" cy="4068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5724128" y="5301208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All things are associated with time.</a:t>
            </a:r>
          </a:p>
          <a:p>
            <a:r>
              <a:rPr lang="en-US" altLang="ko-KR" sz="800" dirty="0" smtClean="0"/>
              <a:t>Some can be ignored.</a:t>
            </a:r>
            <a:endParaRPr lang="ko-KR" altLang="en-US" sz="800" dirty="0"/>
          </a:p>
        </p:txBody>
      </p:sp>
      <p:sp>
        <p:nvSpPr>
          <p:cNvPr id="120" name="직사각형 119"/>
          <p:cNvSpPr/>
          <p:nvPr/>
        </p:nvSpPr>
        <p:spPr>
          <a:xfrm>
            <a:off x="467544" y="5643825"/>
            <a:ext cx="79208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Entity: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    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Resident: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Context: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R,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sz="1400" dirty="0" smtClean="0"/>
              <a:t>=&gt; {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V,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-&gt;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6300192" y="4437112"/>
            <a:ext cx="19442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Predecessor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u="sng" dirty="0" smtClean="0"/>
              <a:t>T,</a:t>
            </a:r>
            <a:r>
              <a:rPr lang="en-US" altLang="ko-KR" dirty="0" smtClean="0"/>
              <a:t> </a:t>
            </a:r>
            <a:r>
              <a:rPr lang="en-US" altLang="ko-KR" b="1" u="sng" dirty="0" smtClean="0"/>
              <a:t>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꺾인 연결선 13"/>
          <p:cNvCxnSpPr>
            <a:stCxn id="5" idx="3"/>
            <a:endCxn id="45" idx="1"/>
          </p:cNvCxnSpPr>
          <p:nvPr/>
        </p:nvCxnSpPr>
        <p:spPr>
          <a:xfrm flipV="1">
            <a:off x="5076056" y="4797152"/>
            <a:ext cx="1224136" cy="288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220072" y="58772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Context node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Resident node </a:t>
            </a:r>
            <a:r>
              <a:rPr lang="ko-KR" altLang="en-US" sz="1200" dirty="0" smtClean="0"/>
              <a:t>를 테이블을 만들 때 구분하지 않는다</a:t>
            </a:r>
            <a:r>
              <a:rPr lang="en-US" altLang="ko-KR" sz="1200" dirty="0" smtClean="0"/>
              <a:t>!!</a:t>
            </a:r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같은 키를 공유하면 그 테이블에 다 </a:t>
            </a:r>
            <a:endParaRPr lang="en-US" altLang="ko-KR" sz="1200" dirty="0" smtClean="0"/>
          </a:p>
          <a:p>
            <a:r>
              <a:rPr lang="ko-KR" altLang="en-US" sz="1200" dirty="0" smtClean="0"/>
              <a:t>넣는다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Static Mtheory: time </a:t>
            </a:r>
            <a:r>
              <a:rPr lang="ko-KR" altLang="en-US" dirty="0" smtClean="0"/>
              <a:t>연관 되지 않음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Dynamic Mtheory: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Time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3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: current t, past t, and future t. current t</a:t>
            </a:r>
            <a:r>
              <a:rPr lang="ko-KR" altLang="en-US" dirty="0" smtClean="0"/>
              <a:t>는 쿼리 시점임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기본적으로 모든 </a:t>
            </a:r>
            <a:r>
              <a:rPr lang="en-US" altLang="ko-KR" dirty="0" smtClean="0"/>
              <a:t>PSAW </a:t>
            </a:r>
            <a:r>
              <a:rPr lang="ko-KR" altLang="en-US" dirty="0" smtClean="0"/>
              <a:t>모델은</a:t>
            </a:r>
            <a:r>
              <a:rPr lang="en-US" altLang="ko-KR" dirty="0" smtClean="0"/>
              <a:t> Dynamic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MEBN </a:t>
            </a:r>
            <a:r>
              <a:rPr lang="ko-KR" altLang="en-US" dirty="0" smtClean="0"/>
              <a:t>모델 에서는 </a:t>
            </a:r>
            <a:r>
              <a:rPr lang="en-US" altLang="ko-KR" dirty="0" smtClean="0"/>
              <a:t>current t</a:t>
            </a:r>
            <a:r>
              <a:rPr lang="ko-KR" altLang="en-US" dirty="0" smtClean="0"/>
              <a:t>는 생략가능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RM </a:t>
            </a:r>
            <a:r>
              <a:rPr lang="ko-KR" altLang="en-US" dirty="0" smtClean="0"/>
              <a:t>모델에서는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변하지 않는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생략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vehicle_type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vehicle</a:t>
            </a:r>
            <a:r>
              <a:rPr lang="ko-KR" altLang="en-US" dirty="0" smtClean="0"/>
              <a:t> 테이블의 </a:t>
            </a:r>
            <a:r>
              <a:rPr lang="en-US" altLang="ko-KR" dirty="0" err="1" smtClean="0"/>
              <a:t>attr</a:t>
            </a:r>
            <a:r>
              <a:rPr lang="ko-KR" altLang="en-US" dirty="0" smtClean="0"/>
              <a:t>로 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따로 테이블을 </a:t>
            </a:r>
            <a:r>
              <a:rPr lang="ko-KR" altLang="en-US" dirty="0" err="1" smtClean="0"/>
              <a:t>만들필요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). MEBN-&gt;RM </a:t>
            </a:r>
            <a:r>
              <a:rPr lang="ko-KR" altLang="en-US" dirty="0" smtClean="0"/>
              <a:t>변환 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자동으로 들어감 왜냐 </a:t>
            </a:r>
            <a:r>
              <a:rPr lang="en-US" altLang="ko-KR" dirty="0" smtClean="0"/>
              <a:t>Static/Dynamic Mtheory</a:t>
            </a:r>
            <a:r>
              <a:rPr lang="ko-KR" altLang="en-US" dirty="0" smtClean="0"/>
              <a:t>인지 아닌지 모르기 때문 그리고 </a:t>
            </a:r>
            <a:r>
              <a:rPr lang="en-US" altLang="ko-KR" dirty="0" smtClean="0"/>
              <a:t>RM</a:t>
            </a:r>
            <a:r>
              <a:rPr lang="ko-KR" altLang="en-US" dirty="0" smtClean="0"/>
              <a:t>은 인스턴스 모델이기 때문에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이 인스턴스를 표현하게 됨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MEBN -&gt; RM converting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Extract all entities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Extract all combination entities from resident nodes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If time is omitted, add time 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If same entities (e.g., married(per1 and per2)) are in a resident node, create also this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Create entity tables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Create relationship tables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Add attributes for all resident nodes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Update </a:t>
            </a:r>
            <a:r>
              <a:rPr lang="en-US" altLang="ko-KR" dirty="0" smtClean="0"/>
              <a:t>all domains for attributes from </a:t>
            </a:r>
            <a:r>
              <a:rPr lang="en-US" altLang="ko-KR" dirty="0" smtClean="0"/>
              <a:t>(</a:t>
            </a:r>
            <a:r>
              <a:rPr lang="en-US" altLang="ko-KR" dirty="0" smtClean="0"/>
              <a:t>e.g., </a:t>
            </a:r>
            <a:r>
              <a:rPr lang="en-US" altLang="ko-KR" dirty="0" err="1" smtClean="0"/>
              <a:t>rgn</a:t>
            </a:r>
            <a:r>
              <a:rPr lang="en-US" altLang="ko-KR" dirty="0" smtClean="0"/>
              <a:t> = location(vehicle))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98884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39552" y="2684917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552" y="338099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9552" y="4077072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07704" y="3140968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907704" y="234888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393305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4" idx="3"/>
            <a:endCxn id="49" idx="1"/>
          </p:cNvCxnSpPr>
          <p:nvPr/>
        </p:nvCxnSpPr>
        <p:spPr>
          <a:xfrm>
            <a:off x="1475656" y="2204864"/>
            <a:ext cx="432048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5" idx="3"/>
            <a:endCxn id="49" idx="1"/>
          </p:cNvCxnSpPr>
          <p:nvPr/>
        </p:nvCxnSpPr>
        <p:spPr>
          <a:xfrm flipV="1">
            <a:off x="1475656" y="2564904"/>
            <a:ext cx="432048" cy="3360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3"/>
            <a:endCxn id="48" idx="1"/>
          </p:cNvCxnSpPr>
          <p:nvPr/>
        </p:nvCxnSpPr>
        <p:spPr>
          <a:xfrm>
            <a:off x="1475656" y="2900941"/>
            <a:ext cx="432048" cy="456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6" idx="3"/>
            <a:endCxn id="48" idx="1"/>
          </p:cNvCxnSpPr>
          <p:nvPr/>
        </p:nvCxnSpPr>
        <p:spPr>
          <a:xfrm flipV="1">
            <a:off x="1475656" y="3356992"/>
            <a:ext cx="432048" cy="240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7" idx="3"/>
            <a:endCxn id="50" idx="1"/>
          </p:cNvCxnSpPr>
          <p:nvPr/>
        </p:nvCxnSpPr>
        <p:spPr>
          <a:xfrm flipV="1">
            <a:off x="1475656" y="4149080"/>
            <a:ext cx="432048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6" idx="3"/>
            <a:endCxn id="50" idx="1"/>
          </p:cNvCxnSpPr>
          <p:nvPr/>
        </p:nvCxnSpPr>
        <p:spPr>
          <a:xfrm>
            <a:off x="1475656" y="3597018"/>
            <a:ext cx="432048" cy="5520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9" idx="2"/>
            <a:endCxn id="48" idx="0"/>
          </p:cNvCxnSpPr>
          <p:nvPr/>
        </p:nvCxnSpPr>
        <p:spPr>
          <a:xfrm rot="5400000">
            <a:off x="2195736" y="2960948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2"/>
            <a:endCxn id="50" idx="0"/>
          </p:cNvCxnSpPr>
          <p:nvPr/>
        </p:nvCxnSpPr>
        <p:spPr>
          <a:xfrm rot="5400000">
            <a:off x="2195736" y="3753036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0" idx="3"/>
            <a:endCxn id="49" idx="3"/>
          </p:cNvCxnSpPr>
          <p:nvPr/>
        </p:nvCxnSpPr>
        <p:spPr>
          <a:xfrm flipV="1">
            <a:off x="2843808" y="2564904"/>
            <a:ext cx="12700" cy="1584176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1840" y="3212976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Cycle is not allowed.</a:t>
            </a:r>
            <a:endParaRPr lang="ko-KR" altLang="en-US" sz="11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915816" y="3068960"/>
            <a:ext cx="288032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RM-&gt;MEBN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220072" y="47667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A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220072" y="1035968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C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6876256" y="47667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6876256" y="1035968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300192" y="2780928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AB.attr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372200" y="378904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BC.attr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300192" y="486916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CD.attr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07" idx="2"/>
            <a:endCxn id="109" idx="0"/>
          </p:cNvCxnSpPr>
          <p:nvPr/>
        </p:nvCxnSpPr>
        <p:spPr>
          <a:xfrm rot="16200000" flipH="1">
            <a:off x="6804248" y="3465004"/>
            <a:ext cx="576064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09" idx="2"/>
            <a:endCxn id="110" idx="0"/>
          </p:cNvCxnSpPr>
          <p:nvPr/>
        </p:nvCxnSpPr>
        <p:spPr>
          <a:xfrm rot="5400000">
            <a:off x="6768244" y="4509120"/>
            <a:ext cx="648072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5796136" y="2420888"/>
            <a:ext cx="25922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5948536" y="2573288"/>
            <a:ext cx="2295872" cy="179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84168" y="3573016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순서도: 페이지 연결자 134"/>
          <p:cNvSpPr/>
          <p:nvPr/>
        </p:nvSpPr>
        <p:spPr>
          <a:xfrm rot="10800000">
            <a:off x="4572000" y="2132856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572000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137" name="순서도: 페이지 연결자 136"/>
          <p:cNvSpPr/>
          <p:nvPr/>
        </p:nvSpPr>
        <p:spPr>
          <a:xfrm rot="10800000">
            <a:off x="4788024" y="328498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788024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139" name="순서도: 페이지 연결자 138"/>
          <p:cNvSpPr/>
          <p:nvPr/>
        </p:nvSpPr>
        <p:spPr>
          <a:xfrm rot="10800000">
            <a:off x="4788024" y="38610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788024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141" name="순서도: 페이지 연결자 140"/>
          <p:cNvSpPr/>
          <p:nvPr/>
        </p:nvSpPr>
        <p:spPr>
          <a:xfrm rot="10800000">
            <a:off x="5004048" y="472514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004048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143" name="순서도: 페이지 연결자 142"/>
          <p:cNvSpPr/>
          <p:nvPr/>
        </p:nvSpPr>
        <p:spPr>
          <a:xfrm rot="10800000">
            <a:off x="5004048" y="530120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004048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MEBN-&gt;RM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403648" y="106950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A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403648" y="162880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C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3059832" y="106950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059832" y="162880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 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835696" y="265368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AB.attr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907704" y="3661792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BC.attr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835696" y="4741912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CD.attr</a:t>
            </a:r>
            <a:endParaRPr lang="ko-KR" altLang="en-US" dirty="0"/>
          </a:p>
        </p:txBody>
      </p:sp>
      <p:cxnSp>
        <p:nvCxnSpPr>
          <p:cNvPr id="112" name="꺾인 연결선 111"/>
          <p:cNvCxnSpPr>
            <a:stCxn id="107" idx="2"/>
            <a:endCxn id="109" idx="0"/>
          </p:cNvCxnSpPr>
          <p:nvPr/>
        </p:nvCxnSpPr>
        <p:spPr>
          <a:xfrm rot="16200000" flipH="1">
            <a:off x="2339752" y="3337756"/>
            <a:ext cx="576064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09" idx="2"/>
            <a:endCxn id="110" idx="0"/>
          </p:cNvCxnSpPr>
          <p:nvPr/>
        </p:nvCxnSpPr>
        <p:spPr>
          <a:xfrm rot="5400000">
            <a:off x="2303748" y="4381872"/>
            <a:ext cx="648072" cy="72008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1331640" y="2293640"/>
            <a:ext cx="25922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484040" y="2446040"/>
            <a:ext cx="2295872" cy="179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19672" y="3445768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16216" y="184482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16216" y="2540901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516216" y="3236978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16216" y="3933056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884368" y="2996952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884368" y="220486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884368" y="3789040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33" idx="3"/>
            <a:endCxn id="38" idx="1"/>
          </p:cNvCxnSpPr>
          <p:nvPr/>
        </p:nvCxnSpPr>
        <p:spPr>
          <a:xfrm>
            <a:off x="7452320" y="2060848"/>
            <a:ext cx="432048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4" idx="3"/>
            <a:endCxn id="38" idx="1"/>
          </p:cNvCxnSpPr>
          <p:nvPr/>
        </p:nvCxnSpPr>
        <p:spPr>
          <a:xfrm flipV="1">
            <a:off x="7452320" y="2420888"/>
            <a:ext cx="432048" cy="3360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4" idx="3"/>
            <a:endCxn id="37" idx="1"/>
          </p:cNvCxnSpPr>
          <p:nvPr/>
        </p:nvCxnSpPr>
        <p:spPr>
          <a:xfrm>
            <a:off x="7452320" y="2756925"/>
            <a:ext cx="432048" cy="456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5" idx="3"/>
            <a:endCxn id="37" idx="1"/>
          </p:cNvCxnSpPr>
          <p:nvPr/>
        </p:nvCxnSpPr>
        <p:spPr>
          <a:xfrm flipV="1">
            <a:off x="7452320" y="3212976"/>
            <a:ext cx="432048" cy="240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6" idx="3"/>
            <a:endCxn id="39" idx="1"/>
          </p:cNvCxnSpPr>
          <p:nvPr/>
        </p:nvCxnSpPr>
        <p:spPr>
          <a:xfrm flipV="1">
            <a:off x="7452320" y="4005064"/>
            <a:ext cx="432048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5" idx="3"/>
            <a:endCxn id="39" idx="1"/>
          </p:cNvCxnSpPr>
          <p:nvPr/>
        </p:nvCxnSpPr>
        <p:spPr>
          <a:xfrm>
            <a:off x="7452320" y="3453002"/>
            <a:ext cx="432048" cy="5520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8" idx="2"/>
            <a:endCxn id="37" idx="0"/>
          </p:cNvCxnSpPr>
          <p:nvPr/>
        </p:nvCxnSpPr>
        <p:spPr>
          <a:xfrm rot="5400000">
            <a:off x="8172400" y="2816932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7" idx="2"/>
            <a:endCxn id="39" idx="0"/>
          </p:cNvCxnSpPr>
          <p:nvPr/>
        </p:nvCxnSpPr>
        <p:spPr>
          <a:xfrm rot="5400000">
            <a:off x="8172400" y="3609020"/>
            <a:ext cx="360040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페이지 연결자 58"/>
          <p:cNvSpPr/>
          <p:nvPr/>
        </p:nvSpPr>
        <p:spPr>
          <a:xfrm rot="10800000">
            <a:off x="35497" y="2132856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497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61" name="순서도: 페이지 연결자 60"/>
          <p:cNvSpPr/>
          <p:nvPr/>
        </p:nvSpPr>
        <p:spPr>
          <a:xfrm rot="10800000">
            <a:off x="251521" y="328498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1521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AB</a:t>
            </a:r>
            <a:endParaRPr lang="ko-KR" altLang="en-US" dirty="0"/>
          </a:p>
        </p:txBody>
      </p:sp>
      <p:sp>
        <p:nvSpPr>
          <p:cNvPr id="64" name="순서도: 페이지 연결자 63"/>
          <p:cNvSpPr/>
          <p:nvPr/>
        </p:nvSpPr>
        <p:spPr>
          <a:xfrm rot="10800000">
            <a:off x="251521" y="38610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1521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67" name="순서도: 페이지 연결자 66"/>
          <p:cNvSpPr/>
          <p:nvPr/>
        </p:nvSpPr>
        <p:spPr>
          <a:xfrm rot="10800000">
            <a:off x="467545" y="4725144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545" y="48691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69" name="순서도: 페이지 연결자 68"/>
          <p:cNvSpPr/>
          <p:nvPr/>
        </p:nvSpPr>
        <p:spPr>
          <a:xfrm rot="10800000">
            <a:off x="467545" y="530120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7545" y="54452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995936" y="5949280"/>
            <a:ext cx="151216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BCD.attr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9912" y="4653136"/>
            <a:ext cx="194421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>
            <a:stCxn id="110" idx="3"/>
            <a:endCxn id="71" idx="0"/>
          </p:cNvCxnSpPr>
          <p:nvPr/>
        </p:nvCxnSpPr>
        <p:spPr>
          <a:xfrm>
            <a:off x="3347864" y="4957936"/>
            <a:ext cx="1404156" cy="99134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페이지 연결자 78"/>
          <p:cNvSpPr/>
          <p:nvPr/>
        </p:nvSpPr>
        <p:spPr>
          <a:xfrm rot="10800000">
            <a:off x="2699791" y="5579948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99791" y="57239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82" name="순서도: 페이지 연결자 81"/>
          <p:cNvSpPr/>
          <p:nvPr/>
        </p:nvSpPr>
        <p:spPr>
          <a:xfrm rot="10800000">
            <a:off x="2699791" y="6156012"/>
            <a:ext cx="1008112" cy="504056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99791" y="63000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CD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076056" y="2924944"/>
            <a:ext cx="93610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BCD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36" idx="1"/>
            <a:endCxn id="84" idx="3"/>
          </p:cNvCxnSpPr>
          <p:nvPr/>
        </p:nvCxnSpPr>
        <p:spPr>
          <a:xfrm rot="10800000">
            <a:off x="6012160" y="3140968"/>
            <a:ext cx="504056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35" idx="1"/>
            <a:endCxn id="84" idx="3"/>
          </p:cNvCxnSpPr>
          <p:nvPr/>
        </p:nvCxnSpPr>
        <p:spPr>
          <a:xfrm rot="10800000">
            <a:off x="6012160" y="3140968"/>
            <a:ext cx="504056" cy="3120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34" idx="1"/>
            <a:endCxn id="84" idx="3"/>
          </p:cNvCxnSpPr>
          <p:nvPr/>
        </p:nvCxnSpPr>
        <p:spPr>
          <a:xfrm rot="10800000" flipV="1">
            <a:off x="6012160" y="2756924"/>
            <a:ext cx="504056" cy="3840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24128" y="5013176"/>
            <a:ext cx="3515706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err="1" smtClean="0"/>
              <a:t>컨텍스트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노드들의</a:t>
            </a:r>
            <a:r>
              <a:rPr lang="ko-KR" altLang="en-US" sz="1100" dirty="0" smtClean="0"/>
              <a:t> 조합의 </a:t>
            </a:r>
            <a:r>
              <a:rPr lang="en-US" altLang="ko-KR" sz="1100" dirty="0" err="1" smtClean="0"/>
              <a:t>Mfrag</a:t>
            </a:r>
            <a:r>
              <a:rPr lang="ko-KR" altLang="en-US" sz="1100" dirty="0" smtClean="0"/>
              <a:t>는</a:t>
            </a:r>
            <a:r>
              <a:rPr lang="en-US" altLang="ko-KR" sz="1100" dirty="0" smtClean="0"/>
              <a:t>(BC and CD)</a:t>
            </a:r>
          </a:p>
          <a:p>
            <a:r>
              <a:rPr lang="ko-KR" altLang="en-US" sz="1100" dirty="0" smtClean="0"/>
              <a:t>그 안에 있는 </a:t>
            </a:r>
            <a:r>
              <a:rPr lang="en-US" altLang="ko-KR" sz="1100" dirty="0" smtClean="0"/>
              <a:t>resident node </a:t>
            </a:r>
            <a:r>
              <a:rPr lang="ko-KR" altLang="en-US" sz="1100" dirty="0" smtClean="0"/>
              <a:t>는 새로운 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(BCD) </a:t>
            </a:r>
            <a:r>
              <a:rPr lang="ko-KR" altLang="en-US" sz="1100" dirty="0" smtClean="0"/>
              <a:t>가 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pPr>
              <a:buFont typeface="Arial" charset="0"/>
              <a:buChar char="•"/>
            </a:pPr>
            <a:r>
              <a:rPr lang="ko-KR" altLang="en-US" sz="1100" dirty="0" smtClean="0"/>
              <a:t>명심해야 할 것은 </a:t>
            </a:r>
            <a:r>
              <a:rPr lang="en-US" altLang="ko-KR" sz="1100" dirty="0" smtClean="0"/>
              <a:t>MEBN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RV</a:t>
            </a:r>
            <a:r>
              <a:rPr lang="ko-KR" altLang="en-US" sz="1100" dirty="0" smtClean="0"/>
              <a:t>의 변수는 순서가 있</a:t>
            </a:r>
            <a:endParaRPr lang="en-US" altLang="ko-KR" sz="1100" dirty="0" smtClean="0"/>
          </a:p>
          <a:p>
            <a:r>
              <a:rPr lang="ko-KR" altLang="en-US" sz="1100" dirty="0" smtClean="0"/>
              <a:t>지만 </a:t>
            </a:r>
            <a:r>
              <a:rPr lang="en-US" altLang="ko-KR" sz="1100" dirty="0" smtClean="0"/>
              <a:t>(e.g., </a:t>
            </a:r>
            <a:r>
              <a:rPr lang="en-US" altLang="ko-KR" sz="1100" dirty="0" err="1" smtClean="0"/>
              <a:t>PatherOf</a:t>
            </a:r>
            <a:r>
              <a:rPr lang="en-US" altLang="ko-KR" sz="1100" dirty="0" smtClean="0"/>
              <a:t>(A, B)) RM </a:t>
            </a:r>
            <a:r>
              <a:rPr lang="ko-KR" altLang="en-US" sz="1100" dirty="0" smtClean="0"/>
              <a:t>의 키에는 순서가 없</a:t>
            </a:r>
            <a:endParaRPr lang="en-US" altLang="ko-KR" sz="1100" dirty="0" smtClean="0"/>
          </a:p>
          <a:p>
            <a:r>
              <a:rPr lang="ko-KR" altLang="en-US" sz="1100" dirty="0" smtClean="0"/>
              <a:t>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err="1" smtClean="0"/>
              <a:t>PatherOf</a:t>
            </a:r>
            <a:r>
              <a:rPr lang="en-US" altLang="ko-KR" sz="1100" dirty="0" smtClean="0"/>
              <a:t>(A, B) 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A = </a:t>
            </a:r>
            <a:r>
              <a:rPr lang="en-US" altLang="ko-KR" sz="1100" dirty="0" err="1" smtClean="0"/>
              <a:t>PartherOf</a:t>
            </a:r>
            <a:r>
              <a:rPr lang="en-US" altLang="ko-KR" sz="1100" dirty="0" smtClean="0"/>
              <a:t>(B) </a:t>
            </a:r>
            <a:r>
              <a:rPr lang="ko-KR" altLang="en-US" sz="1100" dirty="0" smtClean="0"/>
              <a:t>로 </a:t>
            </a:r>
            <a:endParaRPr lang="en-US" altLang="ko-KR" sz="1100" dirty="0" smtClean="0"/>
          </a:p>
          <a:p>
            <a:r>
              <a:rPr lang="ko-KR" altLang="en-US" sz="1100" dirty="0" smtClean="0"/>
              <a:t>변경하여 순서를 가지도록 변경한다 </a:t>
            </a:r>
            <a:r>
              <a:rPr lang="en-US" altLang="ko-KR" sz="1100" dirty="0" smtClean="0"/>
              <a:t>(?). </a:t>
            </a:r>
            <a:r>
              <a:rPr lang="ko-KR" altLang="en-US" sz="1100" dirty="0" smtClean="0"/>
              <a:t>또는 </a:t>
            </a:r>
            <a:r>
              <a:rPr lang="en-US" altLang="ko-KR" sz="1100" dirty="0" smtClean="0"/>
              <a:t>RM</a:t>
            </a:r>
            <a:r>
              <a:rPr lang="ko-KR" altLang="en-US" sz="1100" dirty="0" smtClean="0"/>
              <a:t>을</a:t>
            </a:r>
            <a:endParaRPr lang="en-US" altLang="ko-KR" sz="1100" dirty="0" smtClean="0"/>
          </a:p>
          <a:p>
            <a:r>
              <a:rPr lang="ko-KR" altLang="en-US" sz="1100" dirty="0" smtClean="0"/>
              <a:t>만들 때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우리는 </a:t>
            </a:r>
            <a:r>
              <a:rPr lang="en-US" altLang="ko-KR" sz="1100" dirty="0" smtClean="0"/>
              <a:t>attribute </a:t>
            </a:r>
            <a:r>
              <a:rPr lang="ko-KR" altLang="en-US" sz="1100" dirty="0" smtClean="0"/>
              <a:t>에 적용된 </a:t>
            </a:r>
            <a:r>
              <a:rPr lang="en-US" altLang="ko-KR" sz="1100" dirty="0" smtClean="0"/>
              <a:t>key </a:t>
            </a:r>
            <a:r>
              <a:rPr lang="ko-KR" altLang="en-US" sz="1100" dirty="0" smtClean="0"/>
              <a:t>들에 순서가</a:t>
            </a:r>
            <a:endParaRPr lang="en-US" altLang="ko-KR" sz="1100" dirty="0" smtClean="0"/>
          </a:p>
          <a:p>
            <a:r>
              <a:rPr lang="ko-KR" altLang="en-US" sz="1100" dirty="0" smtClean="0"/>
              <a:t>있다</a:t>
            </a:r>
            <a:r>
              <a:rPr lang="en-US" altLang="ko-KR" sz="1100" dirty="0" smtClean="0"/>
              <a:t>”</a:t>
            </a:r>
            <a:r>
              <a:rPr lang="ko-KR" altLang="en-US" sz="1100" dirty="0" smtClean="0"/>
              <a:t>라고 정의해야 한다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548</Words>
  <Application>Microsoft Office PowerPoint</Application>
  <PresentationFormat>화면 슬라이드 쇼(4:3)</PresentationFormat>
  <Paragraphs>109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Rule</vt:lpstr>
      <vt:lpstr>MEBN -&gt; RM converting Rule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Cheol Young Park</cp:lastModifiedBy>
  <cp:revision>45</cp:revision>
  <dcterms:created xsi:type="dcterms:W3CDTF">2006-10-05T04:04:58Z</dcterms:created>
  <dcterms:modified xsi:type="dcterms:W3CDTF">2015-12-16T17:23:33Z</dcterms:modified>
</cp:coreProperties>
</file>