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0" r:id="rId3"/>
    <p:sldId id="281" r:id="rId4"/>
    <p:sldId id="287" r:id="rId5"/>
    <p:sldId id="282" r:id="rId6"/>
    <p:sldId id="296" r:id="rId7"/>
    <p:sldId id="286" r:id="rId8"/>
    <p:sldId id="297" r:id="rId9"/>
    <p:sldId id="285" r:id="rId10"/>
    <p:sldId id="298" r:id="rId11"/>
    <p:sldId id="299" r:id="rId12"/>
    <p:sldId id="288" r:id="rId13"/>
    <p:sldId id="301" r:id="rId14"/>
    <p:sldId id="302" r:id="rId15"/>
    <p:sldId id="294" r:id="rId16"/>
    <p:sldId id="291" r:id="rId17"/>
    <p:sldId id="300" r:id="rId18"/>
    <p:sldId id="284" r:id="rId19"/>
    <p:sldId id="292" r:id="rId20"/>
    <p:sldId id="269" r:id="rId21"/>
    <p:sldId id="270" r:id="rId22"/>
    <p:sldId id="267" r:id="rId23"/>
    <p:sldId id="271" r:id="rId24"/>
    <p:sldId id="295" r:id="rId25"/>
    <p:sldId id="273" r:id="rId26"/>
    <p:sldId id="277" r:id="rId27"/>
    <p:sldId id="276" r:id="rId28"/>
    <p:sldId id="293" r:id="rId29"/>
  </p:sldIdLst>
  <p:sldSz cx="9144000" cy="6858000" type="screen4x3"/>
  <p:notesSz cx="7010400" cy="9296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25" autoAdjust="0"/>
  </p:normalViewPr>
  <p:slideViewPr>
    <p:cSldViewPr>
      <p:cViewPr>
        <p:scale>
          <a:sx n="80" d="100"/>
          <a:sy n="80" d="100"/>
        </p:scale>
        <p:origin x="-21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67" tIns="46585" rIns="93167" bIns="4658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67" tIns="46585" rIns="93167" bIns="46585" rtlCol="0"/>
          <a:lstStyle>
            <a:lvl1pPr algn="r">
              <a:defRPr sz="1200"/>
            </a:lvl1pPr>
          </a:lstStyle>
          <a:p>
            <a:fld id="{80DC286E-184B-4C1C-B7B1-F9D7F88E336C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5" rIns="93167" bIns="46585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67" tIns="46585" rIns="93167" bIns="4658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7" tIns="46585" rIns="93167" bIns="4658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7" tIns="46585" rIns="93167" bIns="46585" rtlCol="0" anchor="b"/>
          <a:lstStyle>
            <a:lvl1pPr algn="r">
              <a:defRPr sz="1200"/>
            </a:lvl1pPr>
          </a:lstStyle>
          <a:p>
            <a:fld id="{53CE232B-4480-4714-998D-EBE301F79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EC2B-7B64-46ED-A0E5-C431FD6FD552}" type="datetime1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B7AF-B641-48DE-9EEF-AE08422F4D75}" type="datetime1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AFC5-BCF0-4C74-9CEC-9EB07FE130B6}" type="datetime1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A3F7-805A-4E4B-A3CB-7F66721EDBA1}" type="datetime1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400-29F2-491B-BA33-713F0C875E55}" type="datetime1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9B7C-4043-48E1-9C6E-782706ED1FB6}" type="datetime1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FEAD-601E-4C16-875D-B192F77F4D00}" type="datetime1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D0-DDB2-4437-8841-1080E38A46AF}" type="datetime1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6E81-EFAD-4BAC-93D4-73C5C26D2033}" type="datetime1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D3C8-0EF1-4AA2-B2E6-F905EB8B0809}" type="datetime1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F5AA-8D61-4208-84F7-D9EBC9ACA19A}" type="datetime1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917CD-6926-4D41-B145-C0E171D9D3CC}" type="datetime1">
              <a:rPr lang="ko-KR" altLang="en-US" smtClean="0"/>
              <a:pPr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mnoml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MSAW Engine Web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Cheol Young Park &amp; </a:t>
            </a:r>
            <a:r>
              <a:rPr lang="en-US" sz="2400" dirty="0" err="1" smtClean="0"/>
              <a:t>Shou</a:t>
            </a:r>
            <a:r>
              <a:rPr lang="en-US" sz="2400" dirty="0" smtClean="0"/>
              <a:t> Matsumoto</a:t>
            </a:r>
          </a:p>
          <a:p>
            <a:endParaRPr lang="en-US" sz="2400" dirty="0" smtClean="0"/>
          </a:p>
          <a:p>
            <a:r>
              <a:rPr lang="en-US" sz="2400" dirty="0" smtClean="0"/>
              <a:t>3/7/2017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0" y="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 3: Steps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297656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395536" y="404664"/>
            <a:ext cx="196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1. Select RV</a:t>
            </a:r>
            <a:endParaRPr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403648" y="980728"/>
            <a:ext cx="720080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980728"/>
            <a:ext cx="297656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3779912" y="404664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2. Put a value</a:t>
            </a:r>
            <a:endParaRPr 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788024" y="980728"/>
            <a:ext cx="720080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48064" y="6206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5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007221"/>
            <a:ext cx="297656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467544" y="2431157"/>
            <a:ext cx="293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3. Run cause analysis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63688" y="27089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3528" y="31409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59632" y="42210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MSAW Engine Web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Canvas </a:t>
            </a:r>
          </a:p>
          <a:p>
            <a:pPr lvl="1"/>
            <a:r>
              <a:rPr lang="en-US" dirty="0" smtClean="0"/>
              <a:t>Nodes [Discrete, Continuous]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Color </a:t>
            </a:r>
          </a:p>
          <a:p>
            <a:pPr lvl="2"/>
            <a:r>
              <a:rPr lang="en-US" dirty="0" smtClean="0"/>
              <a:t>Type</a:t>
            </a:r>
          </a:p>
          <a:p>
            <a:pPr lvl="2"/>
            <a:r>
              <a:rPr lang="en-US" dirty="0" smtClean="0"/>
              <a:t>Additional information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Edges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Color</a:t>
            </a:r>
          </a:p>
          <a:p>
            <a:pPr lvl="2"/>
            <a:r>
              <a:rPr lang="en-US" dirty="0" smtClean="0"/>
              <a:t>Type</a:t>
            </a:r>
          </a:p>
          <a:p>
            <a:pPr lvl="2"/>
            <a:r>
              <a:rPr lang="en-US" dirty="0" smtClean="0"/>
              <a:t>…</a:t>
            </a:r>
          </a:p>
          <a:p>
            <a:r>
              <a:rPr lang="en-US" dirty="0" smtClean="0"/>
              <a:t>Like D3, Node-RED, </a:t>
            </a:r>
            <a:r>
              <a:rPr lang="en-US" dirty="0" smtClean="0">
                <a:hlinkClick r:id="rId2"/>
              </a:rPr>
              <a:t>http://www.nomnoml.com/</a:t>
            </a:r>
            <a:endParaRPr lang="en-US" dirty="0" smtClean="0"/>
          </a:p>
          <a:p>
            <a:r>
              <a:rPr lang="en-US" dirty="0" smtClean="0"/>
              <a:t>http://www.cotrino.com/starpaths/</a:t>
            </a:r>
          </a:p>
          <a:p>
            <a:r>
              <a:rPr lang="en-US" dirty="0" smtClean="0"/>
              <a:t>Draw Nodes given a cyber factory system (CFS) file</a:t>
            </a:r>
          </a:p>
          <a:p>
            <a:r>
              <a:rPr lang="en-US" dirty="0" smtClean="0"/>
              <a:t>Update Nodes given reasoning results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MSAW Engine Web Nodes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2195736" y="2276872"/>
            <a:ext cx="1224136" cy="576064"/>
          </a:xfrm>
          <a:prstGeom prst="roundRect">
            <a:avLst>
              <a:gd name="adj" fmla="val 29614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600" b="0" kern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5736" y="2276872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Name</a:t>
            </a:r>
            <a:endParaRPr lang="en-US" kern="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67744" y="2564904"/>
            <a:ext cx="1080120" cy="216024"/>
          </a:xfrm>
          <a:prstGeom prst="roundRect">
            <a:avLst/>
          </a:prstGeom>
          <a:solidFill>
            <a:schemeClr val="accent1">
              <a:alpha val="37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267744" y="2564904"/>
            <a:ext cx="648072" cy="21602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2195736" y="2564904"/>
            <a:ext cx="1224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12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55%</a:t>
            </a:r>
            <a:endParaRPr lang="en-US" sz="1600" kern="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79712" y="1772816"/>
            <a:ext cx="1584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e.g., Discrete                                                          </a:t>
            </a:r>
            <a:endParaRPr lang="en-US" kern="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436096" y="2276872"/>
            <a:ext cx="1224136" cy="576064"/>
          </a:xfrm>
          <a:prstGeom prst="roundRect">
            <a:avLst>
              <a:gd name="adj" fmla="val 29614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600" b="0" kern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36096" y="2276872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Name</a:t>
            </a:r>
            <a:endParaRPr lang="en-US" kern="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508104" y="2564904"/>
            <a:ext cx="1080120" cy="216024"/>
          </a:xfrm>
          <a:prstGeom prst="roundRect">
            <a:avLst/>
          </a:prstGeom>
          <a:solidFill>
            <a:schemeClr val="accent1">
              <a:alpha val="37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24128" y="2564904"/>
            <a:ext cx="648072" cy="21602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/>
          <p:cNvSpPr/>
          <p:nvPr/>
        </p:nvSpPr>
        <p:spPr>
          <a:xfrm>
            <a:off x="5436096" y="2564904"/>
            <a:ext cx="1224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12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10</a:t>
            </a:r>
            <a:endParaRPr lang="en-US" sz="1600" kern="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20072" y="1772816"/>
            <a:ext cx="1584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e.g., Continuous</a:t>
            </a:r>
            <a:endParaRPr lang="en-US" kern="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04048" y="2575937"/>
            <a:ext cx="1224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12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5</a:t>
            </a:r>
            <a:endParaRPr lang="en-US" sz="1600" kern="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68144" y="2564904"/>
            <a:ext cx="1224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12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15</a:t>
            </a:r>
            <a:endParaRPr lang="en-US" sz="1600" kern="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95736" y="2564904"/>
            <a:ext cx="1224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StateA</a:t>
            </a:r>
            <a:endParaRPr lang="en-US" sz="1600" kern="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2195736" y="3573016"/>
            <a:ext cx="1224136" cy="1368152"/>
          </a:xfrm>
          <a:prstGeom prst="roundRect">
            <a:avLst>
              <a:gd name="adj" fmla="val 29614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600" b="0" kern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95736" y="3573016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Name</a:t>
            </a:r>
            <a:endParaRPr lang="en-US" kern="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267744" y="3861048"/>
            <a:ext cx="1080120" cy="216024"/>
          </a:xfrm>
          <a:prstGeom prst="roundRect">
            <a:avLst/>
          </a:prstGeom>
          <a:solidFill>
            <a:schemeClr val="accent1">
              <a:alpha val="37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67744" y="3861048"/>
            <a:ext cx="648072" cy="21602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직사각형 28"/>
          <p:cNvSpPr/>
          <p:nvPr/>
        </p:nvSpPr>
        <p:spPr>
          <a:xfrm>
            <a:off x="2195736" y="3861048"/>
            <a:ext cx="1224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12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55%</a:t>
            </a:r>
            <a:endParaRPr lang="en-US" sz="1600" kern="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95736" y="3861048"/>
            <a:ext cx="1224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StateA</a:t>
            </a:r>
            <a:endParaRPr lang="en-US" sz="1600" kern="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267744" y="4160113"/>
            <a:ext cx="1080120" cy="216024"/>
          </a:xfrm>
          <a:prstGeom prst="roundRect">
            <a:avLst/>
          </a:prstGeom>
          <a:solidFill>
            <a:schemeClr val="accent1">
              <a:alpha val="37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67744" y="4160113"/>
            <a:ext cx="288032" cy="204991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/>
          <p:cNvSpPr/>
          <p:nvPr/>
        </p:nvSpPr>
        <p:spPr>
          <a:xfrm>
            <a:off x="2195736" y="4160113"/>
            <a:ext cx="1224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12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15%</a:t>
            </a:r>
            <a:endParaRPr lang="en-US" sz="1600" kern="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95736" y="4160113"/>
            <a:ext cx="1224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StateB</a:t>
            </a:r>
            <a:endParaRPr lang="en-US" sz="1600" kern="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267744" y="4437112"/>
            <a:ext cx="1080120" cy="216024"/>
          </a:xfrm>
          <a:prstGeom prst="roundRect">
            <a:avLst/>
          </a:prstGeom>
          <a:solidFill>
            <a:schemeClr val="accent1">
              <a:alpha val="37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267744" y="4437112"/>
            <a:ext cx="432048" cy="21602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직사각형 36"/>
          <p:cNvSpPr/>
          <p:nvPr/>
        </p:nvSpPr>
        <p:spPr>
          <a:xfrm>
            <a:off x="2195736" y="4437112"/>
            <a:ext cx="1224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12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30%</a:t>
            </a:r>
            <a:endParaRPr lang="en-US" sz="1600" kern="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95736" y="4437112"/>
            <a:ext cx="1224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1200" kern="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StateC</a:t>
            </a:r>
            <a:endParaRPr lang="en-US" sz="1600" kern="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5364088" y="3789040"/>
            <a:ext cx="1584176" cy="1224136"/>
          </a:xfrm>
          <a:prstGeom prst="roundRect">
            <a:avLst>
              <a:gd name="adj" fmla="val 29614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600" b="0" kern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64088" y="3789040"/>
            <a:ext cx="1584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Name</a:t>
            </a:r>
            <a:endParaRPr lang="en-US" kern="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2868" y="4149080"/>
            <a:ext cx="1109372" cy="78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직사각형 41"/>
          <p:cNvSpPr/>
          <p:nvPr/>
        </p:nvSpPr>
        <p:spPr>
          <a:xfrm>
            <a:off x="144016" y="2420888"/>
            <a:ext cx="1584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Default: </a:t>
            </a:r>
            <a:endParaRPr lang="en-US" b="1" kern="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9512" y="4077072"/>
            <a:ext cx="1584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1400" b="1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Extended: </a:t>
            </a:r>
            <a:endParaRPr lang="en-US" b="1" kern="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 bwMode="auto">
          <a:xfrm>
            <a:off x="1799692" y="2780928"/>
            <a:ext cx="1224136" cy="79208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Process 1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4067944" y="2780928"/>
            <a:ext cx="1224136" cy="79208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Process 2</a:t>
            </a:r>
            <a:endParaRPr kumimoji="0" lang="en-US" sz="1600" b="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084168" y="2780928"/>
            <a:ext cx="1224136" cy="79208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Process 3</a:t>
            </a:r>
            <a:endParaRPr kumimoji="0" lang="en-US" sz="1600" b="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6" name="직선 화살표 연결선 45"/>
          <p:cNvCxnSpPr>
            <a:stCxn id="22" idx="3"/>
            <a:endCxn id="23" idx="1"/>
          </p:cNvCxnSpPr>
          <p:nvPr/>
        </p:nvCxnSpPr>
        <p:spPr bwMode="auto">
          <a:xfrm>
            <a:off x="3023828" y="3176972"/>
            <a:ext cx="1044116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직선 화살표 연결선 48"/>
          <p:cNvCxnSpPr>
            <a:stCxn id="23" idx="3"/>
            <a:endCxn id="24" idx="1"/>
          </p:cNvCxnSpPr>
          <p:nvPr/>
        </p:nvCxnSpPr>
        <p:spPr bwMode="auto">
          <a:xfrm>
            <a:off x="5292080" y="3176972"/>
            <a:ext cx="79208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직선 화살표 연결선 51"/>
          <p:cNvCxnSpPr>
            <a:stCxn id="40962" idx="3"/>
            <a:endCxn id="22" idx="1"/>
          </p:cNvCxnSpPr>
          <p:nvPr/>
        </p:nvCxnSpPr>
        <p:spPr bwMode="auto">
          <a:xfrm>
            <a:off x="1115616" y="1646802"/>
            <a:ext cx="684076" cy="153017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직선 화살표 연결선 56"/>
          <p:cNvCxnSpPr>
            <a:stCxn id="61" idx="1"/>
            <a:endCxn id="22" idx="2"/>
          </p:cNvCxnSpPr>
          <p:nvPr/>
        </p:nvCxnSpPr>
        <p:spPr bwMode="auto">
          <a:xfrm rot="10800000">
            <a:off x="2411760" y="3573016"/>
            <a:ext cx="72008" cy="810090"/>
          </a:xfrm>
          <a:prstGeom prst="bentConnector2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직선 화살표 연결선 63"/>
          <p:cNvCxnSpPr>
            <a:stCxn id="24" idx="3"/>
            <a:endCxn id="86" idx="1"/>
          </p:cNvCxnSpPr>
          <p:nvPr/>
        </p:nvCxnSpPr>
        <p:spPr bwMode="auto">
          <a:xfrm flipV="1">
            <a:off x="7308304" y="2438890"/>
            <a:ext cx="576064" cy="73808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직선 화살표 연결선 51"/>
          <p:cNvCxnSpPr>
            <a:stCxn id="85" idx="3"/>
          </p:cNvCxnSpPr>
          <p:nvPr/>
        </p:nvCxnSpPr>
        <p:spPr bwMode="auto">
          <a:xfrm>
            <a:off x="3851920" y="2510898"/>
            <a:ext cx="612068" cy="270030"/>
          </a:xfrm>
          <a:prstGeom prst="bentConnector2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직선 화살표 연결선 51"/>
          <p:cNvCxnSpPr>
            <a:endCxn id="84" idx="1"/>
          </p:cNvCxnSpPr>
          <p:nvPr/>
        </p:nvCxnSpPr>
        <p:spPr bwMode="auto">
          <a:xfrm rot="5400000" flipH="1" flipV="1">
            <a:off x="2168733" y="2033845"/>
            <a:ext cx="774086" cy="720080"/>
          </a:xfrm>
          <a:prstGeom prst="bentConnector2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MSAW Engine Web Example</a:t>
            </a:r>
            <a:endParaRPr lang="en-US" sz="24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0828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20888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609020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323528" y="31409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8" name="직선 화살표 연결선 51"/>
          <p:cNvCxnSpPr>
            <a:stCxn id="33" idx="3"/>
            <a:endCxn id="22" idx="1"/>
          </p:cNvCxnSpPr>
          <p:nvPr/>
        </p:nvCxnSpPr>
        <p:spPr bwMode="auto">
          <a:xfrm>
            <a:off x="1115616" y="2114854"/>
            <a:ext cx="684076" cy="106211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직선 화살표 연결선 51"/>
          <p:cNvCxnSpPr>
            <a:stCxn id="35" idx="3"/>
            <a:endCxn id="22" idx="1"/>
          </p:cNvCxnSpPr>
          <p:nvPr/>
        </p:nvCxnSpPr>
        <p:spPr bwMode="auto">
          <a:xfrm>
            <a:off x="1115616" y="2654914"/>
            <a:ext cx="684076" cy="52205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직선 화살표 연결선 51"/>
          <p:cNvCxnSpPr>
            <a:stCxn id="36" idx="3"/>
            <a:endCxn id="22" idx="1"/>
          </p:cNvCxnSpPr>
          <p:nvPr/>
        </p:nvCxnSpPr>
        <p:spPr bwMode="auto">
          <a:xfrm flipV="1">
            <a:off x="1115616" y="3176972"/>
            <a:ext cx="684076" cy="66607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149080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653136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5229200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5733256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" name="직선 화살표 연결선 56"/>
          <p:cNvCxnSpPr>
            <a:stCxn id="62" idx="1"/>
            <a:endCxn id="22" idx="2"/>
          </p:cNvCxnSpPr>
          <p:nvPr/>
        </p:nvCxnSpPr>
        <p:spPr bwMode="auto">
          <a:xfrm rot="10800000">
            <a:off x="2411760" y="3573016"/>
            <a:ext cx="72008" cy="1314146"/>
          </a:xfrm>
          <a:prstGeom prst="bentConnector2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직선 화살표 연결선 56"/>
          <p:cNvCxnSpPr>
            <a:stCxn id="63" idx="1"/>
            <a:endCxn id="22" idx="2"/>
          </p:cNvCxnSpPr>
          <p:nvPr/>
        </p:nvCxnSpPr>
        <p:spPr bwMode="auto">
          <a:xfrm rot="10800000">
            <a:off x="2411760" y="3573016"/>
            <a:ext cx="72008" cy="1890210"/>
          </a:xfrm>
          <a:prstGeom prst="bentConnector2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직선 화살표 연결선 56"/>
          <p:cNvCxnSpPr>
            <a:stCxn id="65" idx="1"/>
            <a:endCxn id="22" idx="2"/>
          </p:cNvCxnSpPr>
          <p:nvPr/>
        </p:nvCxnSpPr>
        <p:spPr bwMode="auto">
          <a:xfrm rot="10800000">
            <a:off x="2411760" y="3573016"/>
            <a:ext cx="72008" cy="2394266"/>
          </a:xfrm>
          <a:prstGeom prst="bentConnector2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196752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772816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276872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204864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708920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284984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789040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1" name="직선 화살표 연결선 63"/>
          <p:cNvCxnSpPr>
            <a:stCxn id="24" idx="3"/>
            <a:endCxn id="87" idx="1"/>
          </p:cNvCxnSpPr>
          <p:nvPr/>
        </p:nvCxnSpPr>
        <p:spPr bwMode="auto">
          <a:xfrm flipV="1">
            <a:off x="7308304" y="2942946"/>
            <a:ext cx="576064" cy="23402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직선 화살표 연결선 63"/>
          <p:cNvCxnSpPr>
            <a:stCxn id="24" idx="3"/>
            <a:endCxn id="87" idx="1"/>
          </p:cNvCxnSpPr>
          <p:nvPr/>
        </p:nvCxnSpPr>
        <p:spPr bwMode="auto">
          <a:xfrm flipV="1">
            <a:off x="7308304" y="2942946"/>
            <a:ext cx="576064" cy="23402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직선 화살표 연결선 63"/>
          <p:cNvCxnSpPr>
            <a:stCxn id="24" idx="3"/>
            <a:endCxn id="88" idx="1"/>
          </p:cNvCxnSpPr>
          <p:nvPr/>
        </p:nvCxnSpPr>
        <p:spPr bwMode="auto">
          <a:xfrm>
            <a:off x="7308304" y="3176972"/>
            <a:ext cx="576064" cy="34203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직선 화살표 연결선 63"/>
          <p:cNvCxnSpPr>
            <a:stCxn id="24" idx="3"/>
            <a:endCxn id="89" idx="1"/>
          </p:cNvCxnSpPr>
          <p:nvPr/>
        </p:nvCxnSpPr>
        <p:spPr bwMode="auto">
          <a:xfrm>
            <a:off x="7308304" y="3176972"/>
            <a:ext cx="576064" cy="84609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직선 화살표 연결선 51"/>
          <p:cNvCxnSpPr>
            <a:endCxn id="85" idx="1"/>
          </p:cNvCxnSpPr>
          <p:nvPr/>
        </p:nvCxnSpPr>
        <p:spPr bwMode="auto">
          <a:xfrm rot="5400000" flipH="1" flipV="1">
            <a:off x="2420761" y="2285873"/>
            <a:ext cx="270030" cy="720080"/>
          </a:xfrm>
          <a:prstGeom prst="bentConnector2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직선 화살표 연결선 51"/>
          <p:cNvCxnSpPr>
            <a:endCxn id="83" idx="1"/>
          </p:cNvCxnSpPr>
          <p:nvPr/>
        </p:nvCxnSpPr>
        <p:spPr bwMode="auto">
          <a:xfrm rot="5400000" flipH="1" flipV="1">
            <a:off x="1880701" y="1745813"/>
            <a:ext cx="1350150" cy="720080"/>
          </a:xfrm>
          <a:prstGeom prst="bentConnector2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직선 화살표 연결선 51"/>
          <p:cNvCxnSpPr>
            <a:stCxn id="84" idx="3"/>
          </p:cNvCxnSpPr>
          <p:nvPr/>
        </p:nvCxnSpPr>
        <p:spPr bwMode="auto">
          <a:xfrm>
            <a:off x="3851920" y="2006842"/>
            <a:ext cx="612068" cy="774086"/>
          </a:xfrm>
          <a:prstGeom prst="bentConnector2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직선 화살표 연결선 51"/>
          <p:cNvCxnSpPr>
            <a:stCxn id="83" idx="3"/>
          </p:cNvCxnSpPr>
          <p:nvPr/>
        </p:nvCxnSpPr>
        <p:spPr bwMode="auto">
          <a:xfrm>
            <a:off x="3851920" y="1430778"/>
            <a:ext cx="612068" cy="1350150"/>
          </a:xfrm>
          <a:prstGeom prst="bentConnector2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직선 화살표 연결선 51"/>
          <p:cNvCxnSpPr>
            <a:stCxn id="123" idx="3"/>
          </p:cNvCxnSpPr>
          <p:nvPr/>
        </p:nvCxnSpPr>
        <p:spPr bwMode="auto">
          <a:xfrm>
            <a:off x="6192180" y="2492896"/>
            <a:ext cx="612068" cy="270030"/>
          </a:xfrm>
          <a:prstGeom prst="bentConnector2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직선 화살표 연결선 51"/>
          <p:cNvCxnSpPr>
            <a:endCxn id="122" idx="1"/>
          </p:cNvCxnSpPr>
          <p:nvPr/>
        </p:nvCxnSpPr>
        <p:spPr bwMode="auto">
          <a:xfrm rot="5400000" flipH="1" flipV="1">
            <a:off x="4508993" y="2015843"/>
            <a:ext cx="774086" cy="720080"/>
          </a:xfrm>
          <a:prstGeom prst="bentConnector2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6076" y="1754814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6076" y="2258870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4" name="직선 화살표 연결선 51"/>
          <p:cNvCxnSpPr>
            <a:endCxn id="123" idx="1"/>
          </p:cNvCxnSpPr>
          <p:nvPr/>
        </p:nvCxnSpPr>
        <p:spPr bwMode="auto">
          <a:xfrm rot="5400000" flipH="1" flipV="1">
            <a:off x="4761021" y="2267871"/>
            <a:ext cx="270030" cy="720080"/>
          </a:xfrm>
          <a:prstGeom prst="bentConnector2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5" name="직선 화살표 연결선 51"/>
          <p:cNvCxnSpPr/>
          <p:nvPr/>
        </p:nvCxnSpPr>
        <p:spPr bwMode="auto">
          <a:xfrm rot="5400000" flipH="1" flipV="1">
            <a:off x="4220961" y="1727811"/>
            <a:ext cx="1350150" cy="720080"/>
          </a:xfrm>
          <a:prstGeom prst="bentConnector2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6" name="직선 화살표 연결선 51"/>
          <p:cNvCxnSpPr>
            <a:stCxn id="122" idx="3"/>
          </p:cNvCxnSpPr>
          <p:nvPr/>
        </p:nvCxnSpPr>
        <p:spPr bwMode="auto">
          <a:xfrm>
            <a:off x="6192180" y="1988840"/>
            <a:ext cx="612068" cy="774086"/>
          </a:xfrm>
          <a:prstGeom prst="bentConnector2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직선 화살표 연결선 51"/>
          <p:cNvCxnSpPr/>
          <p:nvPr/>
        </p:nvCxnSpPr>
        <p:spPr bwMode="auto">
          <a:xfrm>
            <a:off x="6192180" y="1412776"/>
            <a:ext cx="612068" cy="1350150"/>
          </a:xfrm>
          <a:prstGeom prst="bentConnector2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160748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9" name="직선 화살표 연결선 56"/>
          <p:cNvCxnSpPr>
            <a:stCxn id="130" idx="1"/>
          </p:cNvCxnSpPr>
          <p:nvPr/>
        </p:nvCxnSpPr>
        <p:spPr bwMode="auto">
          <a:xfrm rot="10800000">
            <a:off x="4716016" y="3573016"/>
            <a:ext cx="72008" cy="810090"/>
          </a:xfrm>
          <a:prstGeom prst="bentConnector2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4149080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4653136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5229200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5733256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4" name="직선 화살표 연결선 56"/>
          <p:cNvCxnSpPr>
            <a:stCxn id="131" idx="1"/>
          </p:cNvCxnSpPr>
          <p:nvPr/>
        </p:nvCxnSpPr>
        <p:spPr bwMode="auto">
          <a:xfrm rot="10800000">
            <a:off x="4716016" y="3573016"/>
            <a:ext cx="72008" cy="1314146"/>
          </a:xfrm>
          <a:prstGeom prst="bentConnector2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5" name="직선 화살표 연결선 56"/>
          <p:cNvCxnSpPr>
            <a:stCxn id="132" idx="1"/>
          </p:cNvCxnSpPr>
          <p:nvPr/>
        </p:nvCxnSpPr>
        <p:spPr bwMode="auto">
          <a:xfrm rot="10800000">
            <a:off x="4716016" y="3573016"/>
            <a:ext cx="72008" cy="1890210"/>
          </a:xfrm>
          <a:prstGeom prst="bentConnector2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6" name="직선 화살표 연결선 56"/>
          <p:cNvCxnSpPr>
            <a:stCxn id="133" idx="1"/>
          </p:cNvCxnSpPr>
          <p:nvPr/>
        </p:nvCxnSpPr>
        <p:spPr bwMode="auto">
          <a:xfrm rot="10800000">
            <a:off x="4716016" y="3573016"/>
            <a:ext cx="72008" cy="2394266"/>
          </a:xfrm>
          <a:prstGeom prst="bentConnector2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7" name="직선 화살표 연결선 56"/>
          <p:cNvCxnSpPr>
            <a:stCxn id="138" idx="1"/>
          </p:cNvCxnSpPr>
          <p:nvPr/>
        </p:nvCxnSpPr>
        <p:spPr bwMode="auto">
          <a:xfrm rot="10800000">
            <a:off x="6660233" y="3573016"/>
            <a:ext cx="72008" cy="810090"/>
          </a:xfrm>
          <a:prstGeom prst="bentConnector2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1" y="4149080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1" y="4653136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1" y="5229200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1" y="5733256"/>
            <a:ext cx="936104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2" name="직선 화살표 연결선 56"/>
          <p:cNvCxnSpPr>
            <a:stCxn id="139" idx="1"/>
          </p:cNvCxnSpPr>
          <p:nvPr/>
        </p:nvCxnSpPr>
        <p:spPr bwMode="auto">
          <a:xfrm rot="10800000">
            <a:off x="6660233" y="3573016"/>
            <a:ext cx="72008" cy="1314146"/>
          </a:xfrm>
          <a:prstGeom prst="bentConnector2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직선 화살표 연결선 56"/>
          <p:cNvCxnSpPr>
            <a:stCxn id="140" idx="1"/>
          </p:cNvCxnSpPr>
          <p:nvPr/>
        </p:nvCxnSpPr>
        <p:spPr bwMode="auto">
          <a:xfrm rot="10800000">
            <a:off x="6660233" y="3573016"/>
            <a:ext cx="72008" cy="1890210"/>
          </a:xfrm>
          <a:prstGeom prst="bentConnector2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4" name="직선 화살표 연결선 56"/>
          <p:cNvCxnSpPr>
            <a:stCxn id="141" idx="1"/>
          </p:cNvCxnSpPr>
          <p:nvPr/>
        </p:nvCxnSpPr>
        <p:spPr bwMode="auto">
          <a:xfrm rot="10800000">
            <a:off x="6660233" y="3573016"/>
            <a:ext cx="72008" cy="2394266"/>
          </a:xfrm>
          <a:prstGeom prst="bentConnector2">
            <a:avLst/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MSAW Engine Web Console Example</a:t>
            </a:r>
            <a:endParaRPr lang="en-US" sz="24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12776"/>
            <a:ext cx="6656469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직사각형 69"/>
          <p:cNvSpPr/>
          <p:nvPr/>
        </p:nvSpPr>
        <p:spPr>
          <a:xfrm>
            <a:off x="179512" y="1052736"/>
            <a:ext cx="1368152" cy="331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Nodes:</a:t>
            </a:r>
          </a:p>
          <a:p>
            <a:pPr algn="ctr"/>
            <a:r>
              <a:rPr lang="en-US" sz="1400" dirty="0" smtClean="0"/>
              <a:t>N1</a:t>
            </a:r>
          </a:p>
          <a:p>
            <a:pPr algn="ctr"/>
            <a:r>
              <a:rPr lang="en-US" sz="1400" dirty="0" smtClean="0"/>
              <a:t>N2:</a:t>
            </a:r>
          </a:p>
          <a:p>
            <a:pPr algn="ctr"/>
            <a:r>
              <a:rPr lang="en-US" sz="1400" dirty="0" smtClean="0"/>
              <a:t>Distribution</a:t>
            </a:r>
          </a:p>
          <a:p>
            <a:pPr algn="ctr"/>
            <a:endParaRPr 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179512" y="4365104"/>
            <a:ext cx="1368152" cy="1656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Buttons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MSAW Engine Structure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3779912" y="3203684"/>
            <a:ext cx="1872208" cy="1152128"/>
          </a:xfrm>
          <a:prstGeom prst="rect">
            <a:avLst/>
          </a:prstGeom>
          <a:solidFill>
            <a:sysClr val="window" lastClr="FFFFFF">
              <a:alpha val="58000"/>
            </a:sys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16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MSAW Engine Web (JSP)</a:t>
            </a:r>
            <a:endParaRPr kumimoji="0" lang="en-US" sz="1600" b="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83568" y="3203684"/>
            <a:ext cx="1872208" cy="1152128"/>
          </a:xfrm>
          <a:prstGeom prst="rect">
            <a:avLst/>
          </a:prstGeom>
          <a:solidFill>
            <a:sysClr val="window" lastClr="FFFFFF">
              <a:alpha val="58000"/>
            </a:sys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16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MSAW Engine (JAVA)</a:t>
            </a:r>
            <a:endParaRPr kumimoji="0" lang="en-US" sz="1600" b="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0" name="구부러진 연결선 9"/>
          <p:cNvCxnSpPr>
            <a:stCxn id="8" idx="0"/>
            <a:endCxn id="7" idx="0"/>
          </p:cNvCxnSpPr>
          <p:nvPr/>
        </p:nvCxnSpPr>
        <p:spPr>
          <a:xfrm rot="5400000" flipH="1" flipV="1">
            <a:off x="3167844" y="1655512"/>
            <a:ext cx="12700" cy="3096344"/>
          </a:xfrm>
          <a:prstGeom prst="curvedConnector3">
            <a:avLst>
              <a:gd name="adj1" fmla="val 4418182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7" idx="2"/>
            <a:endCxn id="8" idx="2"/>
          </p:cNvCxnSpPr>
          <p:nvPr/>
        </p:nvCxnSpPr>
        <p:spPr>
          <a:xfrm rot="5400000">
            <a:off x="3167844" y="2807640"/>
            <a:ext cx="12700" cy="3096344"/>
          </a:xfrm>
          <a:prstGeom prst="curvedConnector3">
            <a:avLst>
              <a:gd name="adj1" fmla="val 320259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95736" y="478786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 Analysis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63688" y="2276872"/>
            <a:ext cx="279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 Analysis Result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6876256" y="3203684"/>
            <a:ext cx="1872208" cy="1152128"/>
          </a:xfrm>
          <a:prstGeom prst="rect">
            <a:avLst/>
          </a:prstGeom>
          <a:solidFill>
            <a:sysClr val="window" lastClr="FFFFFF">
              <a:alpha val="58000"/>
            </a:sys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lang="en-US" sz="16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MSAW System</a:t>
            </a:r>
          </a:p>
          <a:p>
            <a:pPr algn="ctr" latinLnBrk="0"/>
            <a:r>
              <a:rPr lang="en-US" sz="16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(</a:t>
            </a:r>
            <a:r>
              <a:rPr lang="en-US" sz="16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JSP)</a:t>
            </a:r>
            <a:endParaRPr kumimoji="0" lang="en-US" sz="1600" b="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20" name="구부러진 연결선 19"/>
          <p:cNvCxnSpPr>
            <a:endCxn id="18" idx="0"/>
          </p:cNvCxnSpPr>
          <p:nvPr/>
        </p:nvCxnSpPr>
        <p:spPr>
          <a:xfrm rot="5400000" flipH="1" flipV="1">
            <a:off x="6264188" y="1655512"/>
            <a:ext cx="12700" cy="3096344"/>
          </a:xfrm>
          <a:prstGeom prst="curvedConnector3">
            <a:avLst>
              <a:gd name="adj1" fmla="val 4418182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18" idx="2"/>
          </p:cNvCxnSpPr>
          <p:nvPr/>
        </p:nvCxnSpPr>
        <p:spPr>
          <a:xfrm rot="5400000">
            <a:off x="6264188" y="2807640"/>
            <a:ext cx="12700" cy="3096344"/>
          </a:xfrm>
          <a:prstGeom prst="curvedConnector3">
            <a:avLst>
              <a:gd name="adj1" fmla="val 320259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92080" y="478786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 Analysis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60032" y="2276872"/>
            <a:ext cx="279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Response Analysis Result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71197" y="35010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24128" y="3501008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REST </a:t>
            </a:r>
            <a:r>
              <a:rPr lang="en-US" altLang="ko-KR" dirty="0" err="1" smtClean="0"/>
              <a:t>Ful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method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Java, JSP, Ajax,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r>
              <a:rPr lang="en-US" dirty="0" smtClean="0"/>
              <a:t>(?), </a:t>
            </a:r>
            <a:r>
              <a:rPr lang="en-US" dirty="0" err="1" smtClean="0"/>
              <a:t>MySQL</a:t>
            </a:r>
            <a:r>
              <a:rPr lang="en-US" dirty="0" smtClean="0"/>
              <a:t>, (No PHP)</a:t>
            </a:r>
          </a:p>
          <a:p>
            <a:r>
              <a:rPr lang="en-US" dirty="0" smtClean="0"/>
              <a:t>Each class/web page requires a test example</a:t>
            </a:r>
          </a:p>
          <a:p>
            <a:r>
              <a:rPr lang="en-US" dirty="0" smtClean="0"/>
              <a:t>Complete this module until 4/30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 smtClean="0"/>
              <a:t>Example data schema</a:t>
            </a:r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9512" y="767242"/>
          <a:ext cx="8784975" cy="5798426"/>
        </p:xfrm>
        <a:graphic>
          <a:graphicData uri="http://schemas.openxmlformats.org/drawingml/2006/table">
            <a:tbl>
              <a:tblPr/>
              <a:tblGrid>
                <a:gridCol w="947299"/>
                <a:gridCol w="391986"/>
                <a:gridCol w="471608"/>
                <a:gridCol w="336862"/>
                <a:gridCol w="1731271"/>
                <a:gridCol w="547148"/>
                <a:gridCol w="588941"/>
                <a:gridCol w="1797682"/>
                <a:gridCol w="355236"/>
                <a:gridCol w="248791"/>
                <a:gridCol w="976165"/>
                <a:gridCol w="391986"/>
              </a:tblGrid>
              <a:tr h="162512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Slab / Plate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RM Setting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Heater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Environment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69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Slab no. (SID) / Plate no. (PID)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RM Work Roll Diameter (RMWRD)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1207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Slab amount (SA)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Environmental temperature (ET)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518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Component Composition (CC)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0.177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RM ER Diameter (RMERD)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1002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Production time (per slab) (PT)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Gas (GS)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16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0.185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 of jobs after RM roll replacement (NRR)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00047 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 temperature for a slab (TT)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1107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Other1 (EV_OH1)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16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MN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0.414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Amount of work after RM roll replacement (ARR)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588900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energy (TE)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1100110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Other1 (RMS_OH1)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Other1 (HT_OH1)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51" marR="4651" marT="46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51" marR="4651" marT="46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0.013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RM Roll Work</a:t>
                      </a: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NB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Slab thickness (STH)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300.00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Slab width (SWT)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1700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NI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Slab length (SLN)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4950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Slab temperature (STEMP)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1107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51" marR="4651" marT="4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CR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Material hardness (MH)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75921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Pressure force (PF)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4464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Torque (TQ)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483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512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Slab thickness (STH)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30000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Roll Gap (RG)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280.25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512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Slab width (SWT)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1700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Rolling Speed (RS)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512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Slab Length (SLN)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4950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Pressure hardness (PH)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512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Weight  (WT)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19740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Reduction Amount (RA)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17.25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169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Slab temperature (STEMP)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1107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Reduction Rate (RR)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0,058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169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temperature distribution (TD)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Reduction Speed (RSPD)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2.09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512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foreign substance (FS)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RM start time (RM_ST)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20:37:15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512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shape (SH)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RM end time (RM_ET)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20:39:3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512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bubble (BB)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RM working time (RM_WT)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103.54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51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Other1 (SP_OH1)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Passing Time (RM_PT)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18.31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1696"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51" marR="4651" marT="46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51" marR="4651" marT="46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51" marR="4651" marT="465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Cooling water temperature (CWTEMP)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512"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51" marR="4651" marT="4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51" marR="4651" marT="4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651" marR="4651" marT="46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Cooling water speed (CWS)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5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Work roll state (WRS)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625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Other1 (RMW_OH1)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4651" marR="4651" marT="4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651" marR="4651" marT="465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5975823"/>
            <a:ext cx="21336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Module 2: HMLP Engine Web 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Module 1: MSAW Engine Web 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70173"/>
            <a:ext cx="81369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1. Upload Data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Upload an excel data or a relational data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66317"/>
            <a:ext cx="21240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805264"/>
            <a:ext cx="10287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877272"/>
            <a:ext cx="1381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1560" y="143832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Upload</a:t>
            </a:r>
            <a:endParaRPr lang="en-US" sz="105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88176"/>
            <a:ext cx="81369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2. Create a World Model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Add MFrags and Variables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805264"/>
            <a:ext cx="10287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877272"/>
            <a:ext cx="1381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539552" y="4581128"/>
            <a:ext cx="6120680" cy="11521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4581128"/>
            <a:ext cx="76328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[F: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MFrag_B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[C : Isa( kb,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KeyB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)] [R:AttributeB1, AttributeB1]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]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5229200"/>
            <a:ext cx="21240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804248" y="53012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Add</a:t>
            </a:r>
            <a:endParaRPr lang="en-US" sz="105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1456328"/>
            <a:ext cx="5832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MTheory: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RDB_Name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[F: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Table_A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[C : Isa( ka,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KeyA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)]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[R:AttributeA] 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[F: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MFrag_B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[C : Isa( kb,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KeyB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)]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[R:AttributeB1, </a:t>
            </a:r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AttributeB1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] </a:t>
            </a:r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Error: same name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] 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78884"/>
            <a:ext cx="81369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3. Create Rules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Add Rules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805264"/>
            <a:ext cx="10287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877272"/>
            <a:ext cx="1381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9552" y="4581128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AttributeA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-&gt; AttributeB1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4581128"/>
            <a:ext cx="6120680" cy="11521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5229200"/>
            <a:ext cx="21240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6804248" y="53012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Add</a:t>
            </a:r>
            <a:endParaRPr lang="en-US" sz="105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544" y="1456328"/>
            <a:ext cx="583264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MTheory: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RDB_Name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[F: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Table_A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[C : Isa( ka,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KeyA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)]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[R:AttributeA] 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[F: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MFrag_B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[C : Isa( kb,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KeyB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)]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[R:AttributeB1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	[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IP:AttributeA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]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] 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69592"/>
            <a:ext cx="8136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4. Update CLD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Edit CLD for variables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805264"/>
            <a:ext cx="10287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877272"/>
            <a:ext cx="1381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9552" y="4581128"/>
            <a:ext cx="763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Name New_CLD_1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if some v have (VehicleType = Tracked) [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	High = 0.3, Low = 0.7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] …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39552" y="4581128"/>
            <a:ext cx="6120680" cy="11521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5229200"/>
            <a:ext cx="21240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6804248" y="53012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Add</a:t>
            </a:r>
            <a:endParaRPr lang="en-US" sz="105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852936"/>
            <a:ext cx="4032448" cy="1440160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7544" y="1456328"/>
            <a:ext cx="583264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MTheory: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RDB_Name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[F: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Table_A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[C : Isa( ka,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KeyA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)]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[R:AttributeA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	[L: Categorical]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] 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[F: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MFrag_B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[C : Isa( kb,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KeyB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)]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[R:AttributeB1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	[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IP:AttributeA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	[L: Categorical]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]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] 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69592"/>
            <a:ext cx="8136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5. Set Joining Context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Set SQL where script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805264"/>
            <a:ext cx="10287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877272"/>
            <a:ext cx="1381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9552" y="4581128"/>
            <a:ext cx="49685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Where ka = kb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…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4581128"/>
            <a:ext cx="6120680" cy="11521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5229200"/>
            <a:ext cx="21240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6804248" y="53012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Add</a:t>
            </a:r>
            <a:endParaRPr lang="en-US" sz="105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2852936"/>
            <a:ext cx="4032448" cy="1440160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7544" y="1456328"/>
            <a:ext cx="583264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MTheory: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RDB_Name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[F: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Table_A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[C : Isa( ka,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KeyA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)]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[R:AttributeA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	[L: Categorical]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] 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[F: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MFrag_B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[C : Isa( kb,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KeyB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)]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[W: Where ka = kb ]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[R:AttributeB1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	[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IP:AttributeA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	[L: Categorical]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]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] 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100950"/>
            <a:ext cx="81369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6. Learn a MEBN model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Apply MEBN learning algorithm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805264"/>
            <a:ext cx="10287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877272"/>
            <a:ext cx="1381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5301208"/>
            <a:ext cx="21240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660232" y="537321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Learn</a:t>
            </a:r>
            <a:endParaRPr lang="en-US" sz="105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16016" y="1469102"/>
            <a:ext cx="4032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Learned MTheory: </a:t>
            </a:r>
          </a:p>
          <a:p>
            <a:pPr lvl="0"/>
            <a:r>
              <a:rPr lang="en-US" sz="1200" dirty="0" smtClean="0"/>
              <a:t>[F1: </a:t>
            </a:r>
            <a:r>
              <a:rPr lang="en-US" sz="1200" dirty="0" err="1" smtClean="0"/>
              <a:t>Mti_condition</a:t>
            </a:r>
            <a:endParaRPr lang="en-US" sz="1200" dirty="0" smtClean="0"/>
          </a:p>
          <a:p>
            <a:pPr lvl="0"/>
            <a:r>
              <a:rPr lang="en-US" sz="1200" dirty="0" smtClean="0"/>
              <a:t>   [C: Isa (</a:t>
            </a:r>
            <a:r>
              <a:rPr lang="en-US" sz="1200" i="1" dirty="0" smtClean="0"/>
              <a:t>v</a:t>
            </a:r>
            <a:r>
              <a:rPr lang="en-US" sz="1200" dirty="0" smtClean="0"/>
              <a:t>, VEHICLE), Isa (</a:t>
            </a:r>
            <a:r>
              <a:rPr lang="en-US" sz="1200" i="1" dirty="0" err="1" smtClean="0"/>
              <a:t>mti</a:t>
            </a:r>
            <a:r>
              <a:rPr lang="en-US" sz="1200" dirty="0" smtClean="0"/>
              <a:t>, MTI), Isa (</a:t>
            </a:r>
            <a:r>
              <a:rPr lang="en-US" sz="1200" i="1" dirty="0" smtClean="0"/>
              <a:t>t</a:t>
            </a:r>
            <a:r>
              <a:rPr lang="en-US" sz="1200" dirty="0" smtClean="0"/>
              <a:t>, TIME)] </a:t>
            </a:r>
          </a:p>
          <a:p>
            <a:pPr lvl="0"/>
            <a:r>
              <a:rPr lang="en-US" sz="1200" dirty="0" smtClean="0"/>
              <a:t>   [R: </a:t>
            </a:r>
            <a:r>
              <a:rPr lang="en-US" sz="1200" dirty="0" err="1" smtClean="0"/>
              <a:t>MTI_Condition</a:t>
            </a:r>
            <a:r>
              <a:rPr lang="en-US" sz="1200" dirty="0" smtClean="0"/>
              <a:t>(</a:t>
            </a:r>
            <a:r>
              <a:rPr lang="en-US" sz="1200" i="1" dirty="0" smtClean="0"/>
              <a:t>v</a:t>
            </a:r>
            <a:r>
              <a:rPr lang="en-US" sz="1200" dirty="0" smtClean="0"/>
              <a:t>, </a:t>
            </a:r>
            <a:r>
              <a:rPr lang="en-US" sz="1200" i="1" dirty="0" err="1" smtClean="0"/>
              <a:t>mti</a:t>
            </a:r>
            <a:r>
              <a:rPr lang="en-US" sz="1200" dirty="0" smtClean="0"/>
              <a:t>, </a:t>
            </a:r>
            <a:r>
              <a:rPr lang="en-US" sz="1200" i="1" dirty="0" smtClean="0"/>
              <a:t>t</a:t>
            </a:r>
            <a:r>
              <a:rPr lang="en-US" sz="1200" dirty="0" smtClean="0"/>
              <a:t>)]  </a:t>
            </a:r>
          </a:p>
          <a:p>
            <a:pPr lvl="0"/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67544" y="1456328"/>
            <a:ext cx="583264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MTheory: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RDB_Name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[F: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Table_A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[C : Isa( ka,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KeyA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)]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[R:AttributeA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	[L: Categorical]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] 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[F: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MFrag_B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[C : Isa( kb,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KeyB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)]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[W: Where ka = kb ]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[R:AttributeB1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	[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IP:AttributeA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	[L: Categorical]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	] 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] 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80045"/>
            <a:ext cx="81369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7. Reasoning for MEBN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Reasoning a MEBN model via entity information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805264"/>
            <a:ext cx="10287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877272"/>
            <a:ext cx="1381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9552" y="4653136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V = {v1, v2}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552" y="1304181"/>
            <a:ext cx="4032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Learned MTheory:</a:t>
            </a:r>
          </a:p>
          <a:p>
            <a:r>
              <a:rPr lang="en-US" sz="1200" dirty="0" smtClean="0"/>
              <a:t>[F1: </a:t>
            </a:r>
            <a:r>
              <a:rPr lang="en-US" sz="1200" dirty="0" err="1" smtClean="0"/>
              <a:t>Mti_condition</a:t>
            </a:r>
            <a:endParaRPr lang="en-US" sz="1200" dirty="0" smtClean="0"/>
          </a:p>
          <a:p>
            <a:pPr lvl="0"/>
            <a:r>
              <a:rPr lang="en-US" sz="1200" dirty="0" smtClean="0"/>
              <a:t>   [C: Isa (</a:t>
            </a:r>
            <a:r>
              <a:rPr lang="en-US" sz="1200" i="1" dirty="0" smtClean="0"/>
              <a:t>v</a:t>
            </a:r>
            <a:r>
              <a:rPr lang="en-US" sz="1200" dirty="0" smtClean="0"/>
              <a:t>, VEHICLE), Isa (</a:t>
            </a:r>
            <a:r>
              <a:rPr lang="en-US" sz="1200" i="1" dirty="0" err="1" smtClean="0"/>
              <a:t>mti</a:t>
            </a:r>
            <a:r>
              <a:rPr lang="en-US" sz="1200" dirty="0" smtClean="0"/>
              <a:t>, MTI), Isa (</a:t>
            </a:r>
            <a:r>
              <a:rPr lang="en-US" sz="1200" i="1" dirty="0" smtClean="0"/>
              <a:t>t</a:t>
            </a:r>
            <a:r>
              <a:rPr lang="en-US" sz="1200" dirty="0" smtClean="0"/>
              <a:t>, TIME)] </a:t>
            </a:r>
          </a:p>
          <a:p>
            <a:pPr lvl="0"/>
            <a:r>
              <a:rPr lang="en-US" sz="1200" dirty="0" smtClean="0"/>
              <a:t>   [R: </a:t>
            </a:r>
            <a:r>
              <a:rPr lang="en-US" sz="1200" dirty="0" err="1" smtClean="0"/>
              <a:t>MTI_Condition</a:t>
            </a:r>
            <a:r>
              <a:rPr lang="en-US" sz="1200" dirty="0" smtClean="0"/>
              <a:t>(</a:t>
            </a:r>
            <a:r>
              <a:rPr lang="en-US" sz="1200" i="1" dirty="0" smtClean="0"/>
              <a:t>v</a:t>
            </a:r>
            <a:r>
              <a:rPr lang="en-US" sz="1200" dirty="0" smtClean="0"/>
              <a:t>, </a:t>
            </a:r>
            <a:r>
              <a:rPr lang="en-US" sz="1200" i="1" dirty="0" err="1" smtClean="0"/>
              <a:t>mti</a:t>
            </a:r>
            <a:r>
              <a:rPr lang="en-US" sz="1200" dirty="0" smtClean="0"/>
              <a:t>, </a:t>
            </a:r>
            <a:r>
              <a:rPr lang="en-US" sz="1200" i="1" dirty="0" smtClean="0"/>
              <a:t>t</a:t>
            </a:r>
            <a:r>
              <a:rPr lang="en-US" sz="1200" dirty="0" smtClean="0"/>
              <a:t>)]  </a:t>
            </a:r>
          </a:p>
          <a:p>
            <a:pPr lvl="0"/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1160165"/>
            <a:ext cx="40324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SSBN: </a:t>
            </a:r>
          </a:p>
          <a:p>
            <a:pPr lvl="0"/>
            <a:r>
              <a:rPr lang="en-US" sz="1200" dirty="0" err="1" smtClean="0"/>
              <a:t>defineNode</a:t>
            </a:r>
            <a:r>
              <a:rPr lang="en-US" sz="1200" dirty="0" smtClean="0"/>
              <a:t>(DistanceToSensor_g1_s1_t1 , </a:t>
            </a:r>
            <a:r>
              <a:rPr lang="en-US" sz="1200" dirty="0" err="1" smtClean="0"/>
              <a:t>Desc</a:t>
            </a:r>
            <a:r>
              <a:rPr lang="en-US" sz="1200" dirty="0" smtClean="0"/>
              <a:t>); </a:t>
            </a:r>
          </a:p>
          <a:p>
            <a:pPr lvl="0"/>
            <a:r>
              <a:rPr lang="en-US" sz="1200" dirty="0" smtClean="0"/>
              <a:t>{ </a:t>
            </a:r>
            <a:r>
              <a:rPr lang="en-US" sz="1200" dirty="0" err="1" smtClean="0"/>
              <a:t>defineState</a:t>
            </a:r>
            <a:r>
              <a:rPr lang="en-US" sz="1200" dirty="0" smtClean="0"/>
              <a:t>(Discrete, Mid, Long, Short ); </a:t>
            </a:r>
          </a:p>
          <a:p>
            <a:pPr lvl="0"/>
            <a:r>
              <a:rPr lang="en-US" sz="1200" dirty="0" smtClean="0"/>
              <a:t>p( DistanceToSensor_g1_s1_t1 ) = </a:t>
            </a:r>
          </a:p>
          <a:p>
            <a:pPr lvl="0"/>
            <a:r>
              <a:rPr lang="en-US" sz="1200" dirty="0" smtClean="0"/>
              <a:t>{ Mid : .5780996240183319; Long : .0972435426817059; Short : .3246568332999622;  }</a:t>
            </a:r>
          </a:p>
          <a:p>
            <a:pPr lvl="0"/>
            <a:r>
              <a:rPr lang="en-US" sz="1200" dirty="0" smtClean="0"/>
              <a:t>}</a:t>
            </a:r>
          </a:p>
          <a:p>
            <a:pPr lvl="0"/>
            <a:endParaRPr 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539552" y="4581128"/>
            <a:ext cx="6120680" cy="11521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5229200"/>
            <a:ext cx="21240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6804248" y="53012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Reasoning</a:t>
            </a:r>
            <a:endParaRPr lang="en-US" sz="105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80045"/>
            <a:ext cx="81369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8. Reasoning for SSBN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Reasoning an SSBN via evidence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805264"/>
            <a:ext cx="10287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877272"/>
            <a:ext cx="1381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9552" y="4653136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A = F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552" y="1304181"/>
            <a:ext cx="40324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SSBN: </a:t>
            </a:r>
          </a:p>
          <a:p>
            <a:pPr lvl="0"/>
            <a:r>
              <a:rPr lang="en-US" sz="1200" dirty="0" err="1" smtClean="0"/>
              <a:t>defineNode</a:t>
            </a:r>
            <a:r>
              <a:rPr lang="en-US" sz="1200" dirty="0" smtClean="0"/>
              <a:t>(DistanceToSensor_g1_s1_t1 , </a:t>
            </a:r>
            <a:r>
              <a:rPr lang="en-US" sz="1200" dirty="0" err="1" smtClean="0"/>
              <a:t>Desc</a:t>
            </a:r>
            <a:r>
              <a:rPr lang="en-US" sz="1200" dirty="0" smtClean="0"/>
              <a:t>); </a:t>
            </a:r>
          </a:p>
          <a:p>
            <a:pPr lvl="0"/>
            <a:r>
              <a:rPr lang="en-US" sz="1200" dirty="0" smtClean="0"/>
              <a:t>{ </a:t>
            </a:r>
            <a:r>
              <a:rPr lang="en-US" sz="1200" dirty="0" err="1" smtClean="0"/>
              <a:t>defineState</a:t>
            </a:r>
            <a:r>
              <a:rPr lang="en-US" sz="1200" dirty="0" smtClean="0"/>
              <a:t>(Discrete, Mid, Long, Short ); </a:t>
            </a:r>
          </a:p>
          <a:p>
            <a:pPr lvl="0"/>
            <a:r>
              <a:rPr lang="en-US" sz="1200" dirty="0" smtClean="0"/>
              <a:t>p( DistanceToSensor_g1_s1_t1 ) = </a:t>
            </a:r>
          </a:p>
          <a:p>
            <a:pPr lvl="0"/>
            <a:r>
              <a:rPr lang="en-US" sz="1200" dirty="0" smtClean="0"/>
              <a:t>{ Mid : .5780996240183319; Long : .0972435426817059; Short : .3246568332999622;  }</a:t>
            </a:r>
          </a:p>
          <a:p>
            <a:pPr lvl="0"/>
            <a:r>
              <a:rPr lang="en-US" sz="1200" dirty="0" smtClean="0"/>
              <a:t>}</a:t>
            </a:r>
          </a:p>
          <a:p>
            <a:pPr lvl="0"/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16016" y="1304181"/>
            <a:ext cx="3960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Results: </a:t>
            </a:r>
          </a:p>
          <a:p>
            <a:pPr lvl="0"/>
            <a:r>
              <a:rPr lang="en-US" sz="1200" dirty="0" smtClean="0"/>
              <a:t>p( DistanceToSensor_g1_s1_t1 ) = </a:t>
            </a:r>
          </a:p>
          <a:p>
            <a:pPr lvl="0"/>
            <a:r>
              <a:rPr lang="en-US" sz="1200" dirty="0" smtClean="0"/>
              <a:t>	{ Mid : .5780996240183319; Long : .0972435426817059; Short : .3246568332999622;  }</a:t>
            </a:r>
          </a:p>
          <a:p>
            <a:pPr lvl="0"/>
            <a:r>
              <a:rPr lang="en-US" sz="1200" dirty="0" smtClean="0"/>
              <a:t>}</a:t>
            </a:r>
          </a:p>
          <a:p>
            <a:pPr lvl="0"/>
            <a:endParaRPr 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539552" y="4581128"/>
            <a:ext cx="6120680" cy="11521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5229200"/>
            <a:ext cx="21240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804248" y="53012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Reasoning</a:t>
            </a:r>
            <a:endParaRPr lang="en-US" sz="105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method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Java, JSP, Ajax,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r>
              <a:rPr lang="en-US" dirty="0" smtClean="0"/>
              <a:t>(?), </a:t>
            </a:r>
            <a:r>
              <a:rPr lang="en-US" dirty="0" err="1" smtClean="0"/>
              <a:t>MySQL</a:t>
            </a:r>
            <a:r>
              <a:rPr lang="en-US" dirty="0" smtClean="0"/>
              <a:t>, (No PHP)</a:t>
            </a:r>
          </a:p>
          <a:p>
            <a:r>
              <a:rPr lang="en-US" dirty="0" smtClean="0"/>
              <a:t>Each class/web page requires a test example</a:t>
            </a:r>
          </a:p>
          <a:p>
            <a:r>
              <a:rPr lang="en-US" dirty="0" smtClean="0"/>
              <a:t>Complete this module until 6/30</a:t>
            </a:r>
          </a:p>
          <a:p>
            <a:r>
              <a:rPr lang="en-US" dirty="0" smtClean="0"/>
              <a:t>Complete a report until 7/30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588224" y="2260029"/>
            <a:ext cx="15364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Pass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Roll 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Roll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Torque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Reduction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5046" y="4275162"/>
            <a:ext cx="62960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직선 화살표 연결선 29"/>
          <p:cNvCxnSpPr>
            <a:stCxn id="37" idx="2"/>
          </p:cNvCxnSpPr>
          <p:nvPr/>
        </p:nvCxnSpPr>
        <p:spPr>
          <a:xfrm>
            <a:off x="3815916" y="3573016"/>
            <a:ext cx="3723692" cy="1397471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37" idx="2"/>
          </p:cNvCxnSpPr>
          <p:nvPr/>
        </p:nvCxnSpPr>
        <p:spPr>
          <a:xfrm>
            <a:off x="3815916" y="3573016"/>
            <a:ext cx="1942517" cy="1406996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7" idx="2"/>
          </p:cNvCxnSpPr>
          <p:nvPr/>
        </p:nvCxnSpPr>
        <p:spPr>
          <a:xfrm flipH="1">
            <a:off x="3472434" y="3573016"/>
            <a:ext cx="343482" cy="1397471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8" idx="2"/>
          </p:cNvCxnSpPr>
          <p:nvPr/>
        </p:nvCxnSpPr>
        <p:spPr>
          <a:xfrm flipH="1">
            <a:off x="2091308" y="3573016"/>
            <a:ext cx="3308784" cy="1130771"/>
          </a:xfrm>
          <a:prstGeom prst="straightConnector1">
            <a:avLst/>
          </a:prstGeom>
          <a:ln w="3175">
            <a:solidFill>
              <a:schemeClr val="accent3">
                <a:lumMod val="75000"/>
              </a:schemeClr>
            </a:solidFill>
            <a:prstDash val="solid"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8" idx="2"/>
          </p:cNvCxnSpPr>
          <p:nvPr/>
        </p:nvCxnSpPr>
        <p:spPr>
          <a:xfrm>
            <a:off x="5400092" y="3573016"/>
            <a:ext cx="967942" cy="1273646"/>
          </a:xfrm>
          <a:prstGeom prst="straightConnector1">
            <a:avLst/>
          </a:prstGeom>
          <a:ln w="3175">
            <a:solidFill>
              <a:schemeClr val="accent3">
                <a:lumMod val="75000"/>
              </a:schemeClr>
            </a:solidFill>
            <a:prstDash val="solid"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8" idx="2"/>
          </p:cNvCxnSpPr>
          <p:nvPr/>
        </p:nvCxnSpPr>
        <p:spPr>
          <a:xfrm flipH="1">
            <a:off x="5025008" y="3573016"/>
            <a:ext cx="375084" cy="1121246"/>
          </a:xfrm>
          <a:prstGeom prst="straightConnector1">
            <a:avLst/>
          </a:prstGeom>
          <a:ln w="3175">
            <a:solidFill>
              <a:schemeClr val="accent3">
                <a:lumMod val="75000"/>
              </a:schemeClr>
            </a:solidFill>
            <a:prstDash val="solid"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2987824" y="2264636"/>
            <a:ext cx="3240360" cy="1383786"/>
          </a:xfrm>
          <a:prstGeom prst="roundRect">
            <a:avLst>
              <a:gd name="adj" fmla="val 5484"/>
            </a:avLst>
          </a:prstGeom>
          <a:solidFill>
            <a:schemeClr val="tx2">
              <a:lumMod val="20000"/>
              <a:lumOff val="80000"/>
              <a:alpha val="58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Smart Steel-Plate Development System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59832" y="3288382"/>
            <a:ext cx="1512168" cy="284634"/>
          </a:xfrm>
          <a:prstGeom prst="rect">
            <a:avLst/>
          </a:prstGeom>
          <a:ln w="3175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Sensor Module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44008" y="3288382"/>
            <a:ext cx="1512168" cy="284634"/>
          </a:xfrm>
          <a:prstGeom prst="rect">
            <a:avLst/>
          </a:prstGeom>
          <a:ln w="3175">
            <a:solidFill>
              <a:schemeClr val="accent3">
                <a:lumMod val="75000"/>
              </a:schemeClr>
            </a:solidFill>
            <a:prstDash val="solid"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Control Module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7417" y="2263427"/>
            <a:ext cx="13403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Readiness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228184" y="2928342"/>
            <a:ext cx="360040" cy="0"/>
          </a:xfrm>
          <a:prstGeom prst="straightConnector1">
            <a:avLst/>
          </a:prstGeom>
          <a:ln w="3175">
            <a:solidFill>
              <a:schemeClr val="accent3">
                <a:lumMod val="75000"/>
              </a:schemeClr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627784" y="2928342"/>
            <a:ext cx="360040" cy="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15816" y="1340768"/>
            <a:ext cx="2064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 smtClean="0"/>
              <a:t>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Reduce thickness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Improve flatness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Reduce Crack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4597637" y="1991219"/>
            <a:ext cx="0" cy="288032"/>
          </a:xfrm>
          <a:prstGeom prst="straightConnector1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65184" y="1342509"/>
            <a:ext cx="1439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 smtClean="0"/>
              <a:t>Productivity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  </a:t>
            </a:r>
            <a:r>
              <a:rPr lang="en-US" altLang="ko-KR" sz="1200" dirty="0" smtClean="0"/>
              <a:t>Reduce energy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  Reduce time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2915816" y="1135777"/>
            <a:ext cx="33843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/>
              <a:t>Multiple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763688" y="4725144"/>
            <a:ext cx="15364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Pass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Roll 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Roll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Torque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Reduction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5046" y="2402954"/>
            <a:ext cx="62960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2699792" y="476672"/>
            <a:ext cx="13403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Readiness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503744" y="5578207"/>
            <a:ext cx="2064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 smtClean="0"/>
              <a:t>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Reduce thickness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Improve flatness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Reduce Crack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453112" y="5579948"/>
            <a:ext cx="1439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 smtClean="0"/>
              <a:t>Productivity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  </a:t>
            </a:r>
            <a:r>
              <a:rPr lang="en-US" altLang="ko-KR" sz="1200" dirty="0" smtClean="0"/>
              <a:t>Reduce energy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/>
              <a:t>   Reduce time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5503744" y="5373216"/>
            <a:ext cx="33843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/>
              <a:t>Multiple Objectives</a:t>
            </a: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251520" y="2204864"/>
            <a:ext cx="1224136" cy="576064"/>
          </a:xfrm>
          <a:prstGeom prst="roundRect">
            <a:avLst>
              <a:gd name="adj" fmla="val 29614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Input 1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1799692" y="2780928"/>
            <a:ext cx="1224136" cy="79208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Process 1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4067944" y="2780928"/>
            <a:ext cx="1224136" cy="79208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Process 2</a:t>
            </a:r>
            <a:endParaRPr kumimoji="0" lang="en-US" sz="1600" b="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084168" y="2780928"/>
            <a:ext cx="1224136" cy="79208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Process 3</a:t>
            </a:r>
            <a:endParaRPr kumimoji="0" lang="en-US" sz="1600" b="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2771800" y="1916832"/>
            <a:ext cx="1224136" cy="576064"/>
          </a:xfrm>
          <a:prstGeom prst="roundRect">
            <a:avLst>
              <a:gd name="adj" fmla="val 2961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Item 1</a:t>
            </a: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5184068" y="1916832"/>
            <a:ext cx="1224136" cy="576064"/>
          </a:xfrm>
          <a:prstGeom prst="roundRect">
            <a:avLst>
              <a:gd name="adj" fmla="val 2961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Item 2</a:t>
            </a: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7740352" y="2888940"/>
            <a:ext cx="1224136" cy="576064"/>
          </a:xfrm>
          <a:prstGeom prst="roundRect">
            <a:avLst>
              <a:gd name="adj" fmla="val 2961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Ouput1</a:t>
            </a:r>
          </a:p>
        </p:txBody>
      </p:sp>
      <p:cxnSp>
        <p:nvCxnSpPr>
          <p:cNvPr id="46" name="직선 화살표 연결선 45"/>
          <p:cNvCxnSpPr>
            <a:stCxn id="22" idx="3"/>
            <a:endCxn id="23" idx="1"/>
          </p:cNvCxnSpPr>
          <p:nvPr/>
        </p:nvCxnSpPr>
        <p:spPr bwMode="auto">
          <a:xfrm>
            <a:off x="3023828" y="3176972"/>
            <a:ext cx="1044116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직선 화살표 연결선 48"/>
          <p:cNvCxnSpPr>
            <a:stCxn id="23" idx="3"/>
            <a:endCxn id="24" idx="1"/>
          </p:cNvCxnSpPr>
          <p:nvPr/>
        </p:nvCxnSpPr>
        <p:spPr bwMode="auto">
          <a:xfrm>
            <a:off x="5292080" y="3176972"/>
            <a:ext cx="79208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직선 화살표 연결선 51"/>
          <p:cNvCxnSpPr>
            <a:stCxn id="21" idx="2"/>
            <a:endCxn id="22" idx="1"/>
          </p:cNvCxnSpPr>
          <p:nvPr/>
        </p:nvCxnSpPr>
        <p:spPr bwMode="auto">
          <a:xfrm rot="16200000" flipH="1">
            <a:off x="1133618" y="2510898"/>
            <a:ext cx="396044" cy="936104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55" name="모서리가 둥근 직사각형 54"/>
          <p:cNvSpPr/>
          <p:nvPr/>
        </p:nvSpPr>
        <p:spPr bwMode="auto">
          <a:xfrm>
            <a:off x="1799692" y="4077072"/>
            <a:ext cx="1224136" cy="576064"/>
          </a:xfrm>
          <a:prstGeom prst="roundRect">
            <a:avLst>
              <a:gd name="adj" fmla="val 29614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Control 1</a:t>
            </a: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4067944" y="4077072"/>
            <a:ext cx="1224136" cy="576064"/>
          </a:xfrm>
          <a:prstGeom prst="roundRect">
            <a:avLst>
              <a:gd name="adj" fmla="val 29614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Control 2</a:t>
            </a:r>
          </a:p>
        </p:txBody>
      </p:sp>
      <p:cxnSp>
        <p:nvCxnSpPr>
          <p:cNvPr id="57" name="직선 화살표 연결선 56"/>
          <p:cNvCxnSpPr/>
          <p:nvPr/>
        </p:nvCxnSpPr>
        <p:spPr bwMode="auto">
          <a:xfrm flipV="1">
            <a:off x="2411760" y="3573016"/>
            <a:ext cx="0" cy="50405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58" name="직선 화살표 연결선 57"/>
          <p:cNvCxnSpPr>
            <a:stCxn id="56" idx="0"/>
            <a:endCxn id="23" idx="2"/>
          </p:cNvCxnSpPr>
          <p:nvPr/>
        </p:nvCxnSpPr>
        <p:spPr bwMode="auto">
          <a:xfrm flipV="1">
            <a:off x="4680012" y="3573016"/>
            <a:ext cx="0" cy="50405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59" name="모서리가 둥근 직사각형 58"/>
          <p:cNvSpPr/>
          <p:nvPr/>
        </p:nvSpPr>
        <p:spPr bwMode="auto">
          <a:xfrm>
            <a:off x="6084168" y="4077072"/>
            <a:ext cx="1224136" cy="576064"/>
          </a:xfrm>
          <a:prstGeom prst="roundRect">
            <a:avLst>
              <a:gd name="adj" fmla="val 29614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Control 3</a:t>
            </a:r>
          </a:p>
        </p:txBody>
      </p:sp>
      <p:cxnSp>
        <p:nvCxnSpPr>
          <p:cNvPr id="60" name="직선 화살표 연결선 59"/>
          <p:cNvCxnSpPr>
            <a:stCxn id="59" idx="0"/>
            <a:endCxn id="24" idx="2"/>
          </p:cNvCxnSpPr>
          <p:nvPr/>
        </p:nvCxnSpPr>
        <p:spPr bwMode="auto">
          <a:xfrm flipV="1">
            <a:off x="6696236" y="3573016"/>
            <a:ext cx="0" cy="50405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64" name="직선 화살표 연결선 63"/>
          <p:cNvCxnSpPr>
            <a:stCxn id="24" idx="3"/>
            <a:endCxn id="27" idx="1"/>
          </p:cNvCxnSpPr>
          <p:nvPr/>
        </p:nvCxnSpPr>
        <p:spPr bwMode="auto">
          <a:xfrm>
            <a:off x="7308304" y="3176972"/>
            <a:ext cx="43204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67" name="직선 화살표 연결선 51"/>
          <p:cNvCxnSpPr>
            <a:stCxn id="26" idx="3"/>
          </p:cNvCxnSpPr>
          <p:nvPr/>
        </p:nvCxnSpPr>
        <p:spPr bwMode="auto">
          <a:xfrm>
            <a:off x="6408204" y="2204864"/>
            <a:ext cx="396044" cy="576064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68" name="직선 화살표 연결선 51"/>
          <p:cNvCxnSpPr>
            <a:stCxn id="25" idx="3"/>
          </p:cNvCxnSpPr>
          <p:nvPr/>
        </p:nvCxnSpPr>
        <p:spPr bwMode="auto">
          <a:xfrm>
            <a:off x="3995936" y="2204864"/>
            <a:ext cx="540060" cy="576064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69" name="직선 화살표 연결선 51"/>
          <p:cNvCxnSpPr>
            <a:endCxn id="25" idx="1"/>
          </p:cNvCxnSpPr>
          <p:nvPr/>
        </p:nvCxnSpPr>
        <p:spPr bwMode="auto">
          <a:xfrm rot="5400000" flipH="1" flipV="1">
            <a:off x="2231740" y="2240868"/>
            <a:ext cx="576064" cy="504056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4" name="직선 화살표 연결선 51"/>
          <p:cNvCxnSpPr>
            <a:endCxn id="26" idx="1"/>
          </p:cNvCxnSpPr>
          <p:nvPr/>
        </p:nvCxnSpPr>
        <p:spPr bwMode="auto">
          <a:xfrm rot="5400000" flipH="1" flipV="1">
            <a:off x="4698014" y="2294874"/>
            <a:ext cx="576064" cy="396044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1" name="직선 연결선 80"/>
          <p:cNvCxnSpPr>
            <a:stCxn id="45" idx="0"/>
            <a:endCxn id="27" idx="2"/>
          </p:cNvCxnSpPr>
          <p:nvPr/>
        </p:nvCxnSpPr>
        <p:spPr>
          <a:xfrm flipV="1">
            <a:off x="7195932" y="3465004"/>
            <a:ext cx="1156488" cy="19082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 bwMode="auto">
          <a:xfrm>
            <a:off x="3059832" y="1844824"/>
            <a:ext cx="1224136" cy="792088"/>
          </a:xfrm>
          <a:prstGeom prst="rect">
            <a:avLst/>
          </a:prstGeom>
          <a:solidFill>
            <a:sysClr val="window" lastClr="FFFFFF">
              <a:alpha val="58000"/>
            </a:sys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Process 1</a:t>
            </a:r>
            <a:endParaRPr kumimoji="0" lang="en-US" sz="1600" b="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1619672" y="1952836"/>
            <a:ext cx="1224136" cy="576064"/>
          </a:xfrm>
          <a:prstGeom prst="roundRect">
            <a:avLst>
              <a:gd name="adj" fmla="val 29614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Input 1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4716016" y="1844824"/>
            <a:ext cx="1224136" cy="792088"/>
          </a:xfrm>
          <a:prstGeom prst="rect">
            <a:avLst/>
          </a:prstGeom>
          <a:solidFill>
            <a:sysClr val="window" lastClr="FFFFFF">
              <a:alpha val="58000"/>
            </a:sys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Process 2</a:t>
            </a:r>
            <a:endParaRPr kumimoji="0" lang="en-US" sz="1600" b="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/>
          <p:cNvCxnSpPr>
            <a:stCxn id="14" idx="3"/>
            <a:endCxn id="13" idx="1"/>
          </p:cNvCxnSpPr>
          <p:nvPr/>
        </p:nvCxnSpPr>
        <p:spPr bwMode="auto">
          <a:xfrm>
            <a:off x="2843808" y="2240868"/>
            <a:ext cx="21602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0" name="모서리가 둥근 직사각형 19"/>
          <p:cNvSpPr/>
          <p:nvPr/>
        </p:nvSpPr>
        <p:spPr bwMode="auto">
          <a:xfrm>
            <a:off x="3923928" y="1052736"/>
            <a:ext cx="1224136" cy="576064"/>
          </a:xfrm>
          <a:prstGeom prst="roundRect">
            <a:avLst>
              <a:gd name="adj" fmla="val 2961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Item 1</a:t>
            </a:r>
          </a:p>
        </p:txBody>
      </p:sp>
      <p:cxnSp>
        <p:nvCxnSpPr>
          <p:cNvPr id="21" name="직선 화살표 연결선 20"/>
          <p:cNvCxnSpPr>
            <a:stCxn id="13" idx="0"/>
            <a:endCxn id="20" idx="2"/>
          </p:cNvCxnSpPr>
          <p:nvPr/>
        </p:nvCxnSpPr>
        <p:spPr bwMode="auto">
          <a:xfrm flipV="1">
            <a:off x="3671900" y="1628800"/>
            <a:ext cx="864096" cy="216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>
            <a:stCxn id="20" idx="2"/>
            <a:endCxn id="18" idx="0"/>
          </p:cNvCxnSpPr>
          <p:nvPr/>
        </p:nvCxnSpPr>
        <p:spPr bwMode="auto">
          <a:xfrm>
            <a:off x="4535996" y="1628800"/>
            <a:ext cx="792088" cy="216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3" name="모서리가 둥근 직사각형 22"/>
          <p:cNvSpPr/>
          <p:nvPr/>
        </p:nvSpPr>
        <p:spPr bwMode="auto">
          <a:xfrm>
            <a:off x="6228184" y="1952836"/>
            <a:ext cx="1224136" cy="576064"/>
          </a:xfrm>
          <a:prstGeom prst="roundRect">
            <a:avLst>
              <a:gd name="adj" fmla="val 2961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Ouput1</a:t>
            </a:r>
          </a:p>
        </p:txBody>
      </p:sp>
      <p:cxnSp>
        <p:nvCxnSpPr>
          <p:cNvPr id="24" name="직선 화살표 연결선 23"/>
          <p:cNvCxnSpPr>
            <a:stCxn id="18" idx="3"/>
            <a:endCxn id="23" idx="1"/>
          </p:cNvCxnSpPr>
          <p:nvPr/>
        </p:nvCxnSpPr>
        <p:spPr bwMode="auto">
          <a:xfrm>
            <a:off x="5940152" y="2240868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5" name="모서리가 둥근 직사각형 24"/>
          <p:cNvSpPr/>
          <p:nvPr/>
        </p:nvSpPr>
        <p:spPr bwMode="auto">
          <a:xfrm>
            <a:off x="3059832" y="2924944"/>
            <a:ext cx="1224136" cy="576064"/>
          </a:xfrm>
          <a:prstGeom prst="roundRect">
            <a:avLst>
              <a:gd name="adj" fmla="val 29614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Control 1</a:t>
            </a: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4716016" y="2924944"/>
            <a:ext cx="1224136" cy="576064"/>
          </a:xfrm>
          <a:prstGeom prst="roundRect">
            <a:avLst>
              <a:gd name="adj" fmla="val 29614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Control 2</a:t>
            </a:r>
          </a:p>
        </p:txBody>
      </p:sp>
      <p:cxnSp>
        <p:nvCxnSpPr>
          <p:cNvPr id="27" name="직선 화살표 연결선 26"/>
          <p:cNvCxnSpPr>
            <a:stCxn id="25" idx="0"/>
            <a:endCxn id="13" idx="2"/>
          </p:cNvCxnSpPr>
          <p:nvPr/>
        </p:nvCxnSpPr>
        <p:spPr bwMode="auto">
          <a:xfrm flipV="1">
            <a:off x="3671900" y="2636912"/>
            <a:ext cx="0" cy="28803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8" name="직선 화살표 연결선 27"/>
          <p:cNvCxnSpPr>
            <a:stCxn id="26" idx="0"/>
            <a:endCxn id="18" idx="2"/>
          </p:cNvCxnSpPr>
          <p:nvPr/>
        </p:nvCxnSpPr>
        <p:spPr bwMode="auto">
          <a:xfrm flipV="1">
            <a:off x="5328084" y="2636912"/>
            <a:ext cx="0" cy="28803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9" name="직선 화살표 연결선 28"/>
          <p:cNvCxnSpPr>
            <a:stCxn id="13" idx="3"/>
            <a:endCxn id="18" idx="1"/>
          </p:cNvCxnSpPr>
          <p:nvPr/>
        </p:nvCxnSpPr>
        <p:spPr bwMode="auto">
          <a:xfrm>
            <a:off x="4283968" y="2240868"/>
            <a:ext cx="43204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내용 개체 틀 4"/>
          <p:cNvSpPr txBox="1">
            <a:spLocks/>
          </p:cNvSpPr>
          <p:nvPr/>
        </p:nvSpPr>
        <p:spPr>
          <a:xfrm>
            <a:off x="611560" y="3933056"/>
            <a:ext cx="8064896" cy="908643"/>
          </a:xfrm>
          <a:prstGeom prst="rect">
            <a:avLst/>
          </a:prstGeom>
        </p:spPr>
        <p:txBody>
          <a:bodyPr/>
          <a:lstStyle/>
          <a:p>
            <a:pPr marL="342900" lvl="0" indent="-342900" algn="just">
              <a:lnSpc>
                <a:spcPct val="130000"/>
              </a:lnSpc>
              <a:buClr>
                <a:srgbClr val="666699"/>
              </a:buClr>
              <a:buBlip>
                <a:blip r:embed="rId2"/>
              </a:buBlip>
            </a:pPr>
            <a:r>
              <a:rPr lang="en-US" altLang="ko-KR" sz="1400" b="1" kern="0" dirty="0" smtClean="0"/>
              <a:t>Approach 1:</a:t>
            </a:r>
            <a:r>
              <a:rPr lang="en-US" altLang="ko-KR" sz="1400" kern="0" dirty="0" smtClean="0"/>
              <a:t> In the real-time optimal manufacturing condition analysis using the Bayesian network, if the target output value (Ouput1) is set in a certain manufacturing process, the control value (Control 1 &amp; 2) is automatically set in correspondence with the input value Find function.</a:t>
            </a:r>
          </a:p>
          <a:p>
            <a:pPr marL="342900" lvl="0" indent="-342900" algn="just">
              <a:lnSpc>
                <a:spcPct val="130000"/>
              </a:lnSpc>
              <a:buClr>
                <a:srgbClr val="666699"/>
              </a:buClr>
            </a:pPr>
            <a:endParaRPr lang="en-US" altLang="ko-KR" sz="1400" kern="0" dirty="0" smtClean="0"/>
          </a:p>
          <a:p>
            <a:pPr marL="342900" indent="-342900" algn="just">
              <a:lnSpc>
                <a:spcPct val="130000"/>
              </a:lnSpc>
              <a:buClr>
                <a:srgbClr val="666699"/>
              </a:buClr>
              <a:buBlip>
                <a:blip r:embed="rId2"/>
              </a:buBlip>
            </a:pPr>
            <a:r>
              <a:rPr lang="en-US" altLang="ko-KR" sz="1400" b="1" kern="0" dirty="0" smtClean="0"/>
              <a:t>Approach 2:</a:t>
            </a:r>
            <a:r>
              <a:rPr lang="en-US" altLang="ko-KR" sz="1400" kern="0" dirty="0" smtClean="0"/>
              <a:t> Given constant inputs, changing controls will influence the outputs. We find a desirable output with such changing. Thus, simulating or searching controls for outputs.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 1: Real-time optimal manufacturing condition analysis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0" y="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 1: Steps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297656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395536" y="404664"/>
            <a:ext cx="308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1. Select an output RV</a:t>
            </a:r>
            <a:endParaRPr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555776" y="1412776"/>
            <a:ext cx="720080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980728"/>
            <a:ext cx="297656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3779912" y="404664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2. Put a value</a:t>
            </a:r>
            <a:endParaRPr 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940152" y="1412776"/>
            <a:ext cx="720080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300192" y="10527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5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007221"/>
            <a:ext cx="297656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467544" y="2431157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3. Run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43808" y="31409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5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670" y="2996952"/>
            <a:ext cx="297656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3827686" y="2420888"/>
            <a:ext cx="301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4. Sensor data are set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203950" y="31306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07904" y="3068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2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157192"/>
            <a:ext cx="297656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46"/>
          <p:cNvSpPr txBox="1"/>
          <p:nvPr/>
        </p:nvSpPr>
        <p:spPr>
          <a:xfrm>
            <a:off x="467544" y="4581128"/>
            <a:ext cx="505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5. Reasoning module finds control values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843808" y="52909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7762" y="5229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2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03648" y="63813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95736" y="63813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4221088"/>
            <a:ext cx="2231567" cy="246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4211960" y="5085184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6. Showing </a:t>
            </a:r>
          </a:p>
          <a:p>
            <a:r>
              <a:rPr lang="en-US" dirty="0" smtClean="0"/>
              <a:t>simulation results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13773" y="6021288"/>
            <a:ext cx="299473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RV1:  1  2  3  4  5  6  7 </a:t>
            </a:r>
          </a:p>
          <a:p>
            <a:r>
              <a:rPr lang="en-US" dirty="0" smtClean="0"/>
              <a:t>RV2: 12 12 12 12 12 12 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내용 개체 틀 4"/>
          <p:cNvSpPr txBox="1">
            <a:spLocks/>
          </p:cNvSpPr>
          <p:nvPr/>
        </p:nvSpPr>
        <p:spPr>
          <a:xfrm>
            <a:off x="395536" y="3717032"/>
            <a:ext cx="8064896" cy="908643"/>
          </a:xfrm>
          <a:prstGeom prst="rect">
            <a:avLst/>
          </a:prstGeom>
        </p:spPr>
        <p:txBody>
          <a:bodyPr/>
          <a:lstStyle/>
          <a:p>
            <a:pPr marL="342900" lvl="0" indent="-342900" algn="just">
              <a:lnSpc>
                <a:spcPct val="130000"/>
              </a:lnSpc>
              <a:buClr>
                <a:srgbClr val="666699"/>
              </a:buClr>
              <a:buBlip>
                <a:blip r:embed="rId2"/>
              </a:buBlip>
            </a:pPr>
            <a:r>
              <a:rPr lang="en-US" altLang="ko-KR" sz="1400" dirty="0" smtClean="0"/>
              <a:t>The forecasting and alarming of the manufacturing situation using the multi-Bayesian network is a function of informing the situation when the output value (Ouput1) of a certain output varying over time goes out of a certain range</a:t>
            </a:r>
          </a:p>
          <a:p>
            <a:pPr marL="342900" lvl="0" indent="-342900" algn="just">
              <a:lnSpc>
                <a:spcPct val="130000"/>
              </a:lnSpc>
              <a:buClr>
                <a:srgbClr val="666699"/>
              </a:buClr>
              <a:buBlip>
                <a:blip r:embed="rId2"/>
              </a:buBlip>
            </a:pPr>
            <a:r>
              <a:rPr lang="en-US" altLang="ko-KR" sz="1400" dirty="0" smtClean="0"/>
              <a:t>For example, in the above figure, for the current time T = 0, the inference engine generates a model with T = 1 and T = 2 and observes the predicted output value (Output1) continuously. If the estimated output value (Output1) exceeds the predetermined range (0 &lt;Output1 &lt;80), the status is notified. That is, "predicted output value exceeds 80 at T = 2“ </a:t>
            </a:r>
            <a:endParaRPr lang="ko-KR" altLang="en-US" sz="1400" dirty="0" smtClean="0"/>
          </a:p>
          <a:p>
            <a:pPr marL="342900" lvl="0" indent="-342900" algn="just">
              <a:lnSpc>
                <a:spcPct val="130000"/>
              </a:lnSpc>
              <a:buClr>
                <a:srgbClr val="666699"/>
              </a:buClr>
              <a:buBlip>
                <a:blip r:embed="rId2"/>
              </a:buBlip>
            </a:pPr>
            <a:endParaRPr lang="ko-KR" altLang="en-US" sz="1400" b="0" dirty="0" smtClean="0"/>
          </a:p>
        </p:txBody>
      </p:sp>
      <p:sp>
        <p:nvSpPr>
          <p:cNvPr id="5" name="직사각형 4"/>
          <p:cNvSpPr/>
          <p:nvPr/>
        </p:nvSpPr>
        <p:spPr bwMode="auto">
          <a:xfrm>
            <a:off x="755576" y="1412776"/>
            <a:ext cx="2376264" cy="230425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울릉도L" pitchFamily="18" charset="-127"/>
              </a:rPr>
              <a:t>T = 0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3203848" y="1412776"/>
            <a:ext cx="2376264" cy="230425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울릉도L" pitchFamily="18" charset="-127"/>
              </a:rPr>
              <a:t>T = 1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5652120" y="1412776"/>
            <a:ext cx="2376264" cy="2304256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sz="18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울릉도L" pitchFamily="18" charset="-127"/>
              </a:rPr>
              <a:t>T = 2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6948264" y="2348880"/>
            <a:ext cx="1944216" cy="792088"/>
          </a:xfrm>
          <a:prstGeom prst="roundRect">
            <a:avLst>
              <a:gd name="adj" fmla="val 2961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12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Ouput1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12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= </a:t>
            </a:r>
            <a:r>
              <a:rPr lang="fr-FR" altLang="ko-KR" sz="12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Average 88 standard deviation 10</a:t>
            </a:r>
            <a:endParaRPr kumimoji="0" lang="en-US" sz="1200" b="0" kern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5" y="548680"/>
            <a:ext cx="2232248" cy="9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548680"/>
            <a:ext cx="2232248" cy="9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548680"/>
            <a:ext cx="2232248" cy="9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연결선 11"/>
          <p:cNvCxnSpPr/>
          <p:nvPr/>
        </p:nvCxnSpPr>
        <p:spPr bwMode="auto">
          <a:xfrm flipH="1">
            <a:off x="6948264" y="1052736"/>
            <a:ext cx="504056" cy="1512168"/>
          </a:xfrm>
          <a:prstGeom prst="line">
            <a:avLst/>
          </a:prstGeom>
          <a:noFill/>
          <a:ln w="12700" cap="flat" cmpd="sng" algn="ctr">
            <a:solidFill>
              <a:srgbClr val="A1BBD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11" idx="3"/>
          </p:cNvCxnSpPr>
          <p:nvPr/>
        </p:nvCxnSpPr>
        <p:spPr bwMode="auto">
          <a:xfrm>
            <a:off x="7956376" y="1021859"/>
            <a:ext cx="864096" cy="1399029"/>
          </a:xfrm>
          <a:prstGeom prst="line">
            <a:avLst/>
          </a:prstGeom>
          <a:noFill/>
          <a:ln w="12700" cap="flat" cmpd="sng" algn="ctr">
            <a:solidFill>
              <a:srgbClr val="A1BBD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모서리가 둥근 직사각형 13"/>
          <p:cNvSpPr/>
          <p:nvPr/>
        </p:nvSpPr>
        <p:spPr bwMode="auto">
          <a:xfrm>
            <a:off x="4499992" y="2379757"/>
            <a:ext cx="1944216" cy="792088"/>
          </a:xfrm>
          <a:prstGeom prst="roundRect">
            <a:avLst>
              <a:gd name="adj" fmla="val 29614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12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Ouput1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12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= </a:t>
            </a:r>
            <a:r>
              <a:rPr lang="fr-FR" altLang="ko-KR" sz="12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Average 70 standard deviation 10</a:t>
            </a:r>
            <a:endParaRPr kumimoji="0" lang="en-US" sz="1200" b="0" kern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 bwMode="auto">
          <a:xfrm flipH="1">
            <a:off x="4499992" y="1083613"/>
            <a:ext cx="504056" cy="1512168"/>
          </a:xfrm>
          <a:prstGeom prst="line">
            <a:avLst/>
          </a:prstGeom>
          <a:noFill/>
          <a:ln w="12700" cap="flat" cmpd="sng" algn="ctr">
            <a:solidFill>
              <a:srgbClr val="A1BBD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/>
          <p:nvPr/>
        </p:nvCxnSpPr>
        <p:spPr bwMode="auto">
          <a:xfrm>
            <a:off x="5508104" y="1052736"/>
            <a:ext cx="864096" cy="1399029"/>
          </a:xfrm>
          <a:prstGeom prst="line">
            <a:avLst/>
          </a:prstGeom>
          <a:noFill/>
          <a:ln w="12700" cap="flat" cmpd="sng" algn="ctr">
            <a:solidFill>
              <a:srgbClr val="A1BBD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모서리가 둥근 직사각형 16"/>
          <p:cNvSpPr/>
          <p:nvPr/>
        </p:nvSpPr>
        <p:spPr bwMode="auto">
          <a:xfrm>
            <a:off x="2051720" y="2379757"/>
            <a:ext cx="1944216" cy="792088"/>
          </a:xfrm>
          <a:prstGeom prst="roundRect">
            <a:avLst>
              <a:gd name="adj" fmla="val 29614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12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Ouput1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12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= </a:t>
            </a:r>
            <a:r>
              <a:rPr lang="fr-FR" altLang="ko-KR" sz="12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Average 60 standard deviation 10</a:t>
            </a:r>
            <a:endParaRPr kumimoji="0" lang="en-US" sz="1200" b="0" kern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 bwMode="auto">
          <a:xfrm flipH="1">
            <a:off x="2051720" y="1083613"/>
            <a:ext cx="504056" cy="1512168"/>
          </a:xfrm>
          <a:prstGeom prst="line">
            <a:avLst/>
          </a:prstGeom>
          <a:noFill/>
          <a:ln w="12700" cap="flat" cmpd="sng" algn="ctr">
            <a:solidFill>
              <a:srgbClr val="A1BBD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>
            <a:off x="3059832" y="1052736"/>
            <a:ext cx="864096" cy="1399029"/>
          </a:xfrm>
          <a:prstGeom prst="line">
            <a:avLst/>
          </a:prstGeom>
          <a:noFill/>
          <a:ln w="12700" cap="flat" cmpd="sng" algn="ctr">
            <a:solidFill>
              <a:srgbClr val="A1BBD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0" y="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 2: Prediction and alarm of manufacturing situation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0" y="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 2: Steps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297656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395536" y="404664"/>
            <a:ext cx="205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1. Set a time</a:t>
            </a:r>
            <a:endParaRPr lang="en-US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3750" y="548680"/>
            <a:ext cx="297656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4427984" y="44624"/>
            <a:ext cx="374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2. Set evidence &amp; Reasoning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496" y="4149080"/>
            <a:ext cx="468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3. Check a value in the value function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9552" y="836712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 = 5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999109"/>
            <a:ext cx="297656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367261"/>
            <a:ext cx="297656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4644008" y="3367261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 = 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71800" y="2348880"/>
            <a:ext cx="504056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VF</a:t>
            </a:r>
            <a:endParaRPr lang="en-US" sz="1100" dirty="0"/>
          </a:p>
        </p:txBody>
      </p:sp>
      <p:cxnSp>
        <p:nvCxnSpPr>
          <p:cNvPr id="29" name="직선 화살표 연결선 28"/>
          <p:cNvCxnSpPr>
            <a:endCxn id="27" idx="0"/>
          </p:cNvCxnSpPr>
          <p:nvPr/>
        </p:nvCxnSpPr>
        <p:spPr>
          <a:xfrm>
            <a:off x="2843808" y="1772816"/>
            <a:ext cx="18002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100392" y="2924944"/>
            <a:ext cx="504056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VF</a:t>
            </a:r>
            <a:endParaRPr lang="en-US" sz="1100" dirty="0"/>
          </a:p>
        </p:txBody>
      </p:sp>
      <p:cxnSp>
        <p:nvCxnSpPr>
          <p:cNvPr id="52" name="직선 화살표 연결선 51"/>
          <p:cNvCxnSpPr>
            <a:stCxn id="24" idx="3"/>
            <a:endCxn id="40" idx="1"/>
          </p:cNvCxnSpPr>
          <p:nvPr/>
        </p:nvCxnSpPr>
        <p:spPr>
          <a:xfrm>
            <a:off x="7332538" y="2642047"/>
            <a:ext cx="767854" cy="426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40" idx="1"/>
          </p:cNvCxnSpPr>
          <p:nvPr/>
        </p:nvCxnSpPr>
        <p:spPr>
          <a:xfrm>
            <a:off x="7236296" y="1556792"/>
            <a:ext cx="864096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5" idx="3"/>
            <a:endCxn id="40" idx="1"/>
          </p:cNvCxnSpPr>
          <p:nvPr/>
        </p:nvCxnSpPr>
        <p:spPr>
          <a:xfrm flipV="1">
            <a:off x="7332538" y="3068960"/>
            <a:ext cx="767854" cy="941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675952" y="199910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 = 4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590420"/>
            <a:ext cx="297656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806444"/>
            <a:ext cx="297656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5238492"/>
            <a:ext cx="297656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TextBox 63"/>
          <p:cNvSpPr txBox="1"/>
          <p:nvPr/>
        </p:nvSpPr>
        <p:spPr>
          <a:xfrm>
            <a:off x="323528" y="5238492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 = 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419872" y="6174596"/>
            <a:ext cx="504056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VF</a:t>
            </a:r>
            <a:endParaRPr lang="en-US" sz="1100" dirty="0"/>
          </a:p>
        </p:txBody>
      </p:sp>
      <p:cxnSp>
        <p:nvCxnSpPr>
          <p:cNvPr id="66" name="직선 화살표 연결선 65"/>
          <p:cNvCxnSpPr>
            <a:endCxn id="65" idx="0"/>
          </p:cNvCxnSpPr>
          <p:nvPr/>
        </p:nvCxnSpPr>
        <p:spPr>
          <a:xfrm>
            <a:off x="3491880" y="5598532"/>
            <a:ext cx="18002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65" idx="0"/>
          </p:cNvCxnSpPr>
          <p:nvPr/>
        </p:nvCxnSpPr>
        <p:spPr>
          <a:xfrm flipH="1">
            <a:off x="3671900" y="5310500"/>
            <a:ext cx="4680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3" idx="3"/>
            <a:endCxn id="65" idx="0"/>
          </p:cNvCxnSpPr>
          <p:nvPr/>
        </p:nvCxnSpPr>
        <p:spPr>
          <a:xfrm>
            <a:off x="3012058" y="5881430"/>
            <a:ext cx="659842" cy="29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75552" y="480644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 = 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91880" y="6462628"/>
            <a:ext cx="210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value &lt; 1, alarm</a:t>
            </a:r>
            <a:endParaRPr 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076056" y="2924944"/>
            <a:ext cx="720080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436096" y="25649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940152" y="4293096"/>
            <a:ext cx="720080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300192" y="3933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5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 bwMode="auto">
          <a:xfrm>
            <a:off x="3203848" y="1628800"/>
            <a:ext cx="1224136" cy="792088"/>
          </a:xfrm>
          <a:prstGeom prst="rect">
            <a:avLst/>
          </a:prstGeom>
          <a:solidFill>
            <a:sysClr val="window" lastClr="FFFFFF">
              <a:alpha val="58000"/>
            </a:sys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Process 1</a:t>
            </a:r>
            <a:endParaRPr kumimoji="0" lang="en-US" sz="1600" b="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763688" y="1736812"/>
            <a:ext cx="1224136" cy="576064"/>
          </a:xfrm>
          <a:prstGeom prst="roundRect">
            <a:avLst>
              <a:gd name="adj" fmla="val 29614"/>
            </a:avLst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Input 2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860032" y="1628800"/>
            <a:ext cx="1224136" cy="792088"/>
          </a:xfrm>
          <a:prstGeom prst="rect">
            <a:avLst/>
          </a:prstGeom>
          <a:solidFill>
            <a:sysClr val="window" lastClr="FFFFFF">
              <a:alpha val="58000"/>
            </a:sys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Process 2</a:t>
            </a:r>
            <a:endParaRPr kumimoji="0" lang="en-US" sz="1600" b="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>
            <a:stCxn id="5" idx="3"/>
            <a:endCxn id="3" idx="1"/>
          </p:cNvCxnSpPr>
          <p:nvPr/>
        </p:nvCxnSpPr>
        <p:spPr bwMode="auto">
          <a:xfrm>
            <a:off x="2987824" y="2024844"/>
            <a:ext cx="21602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8" name="모서리가 둥근 직사각형 7"/>
          <p:cNvSpPr/>
          <p:nvPr/>
        </p:nvSpPr>
        <p:spPr bwMode="auto">
          <a:xfrm>
            <a:off x="3995936" y="692696"/>
            <a:ext cx="1224136" cy="576064"/>
          </a:xfrm>
          <a:prstGeom prst="roundRect">
            <a:avLst>
              <a:gd name="adj" fmla="val 29614"/>
            </a:avLst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Item 1</a:t>
            </a:r>
          </a:p>
        </p:txBody>
      </p:sp>
      <p:cxnSp>
        <p:nvCxnSpPr>
          <p:cNvPr id="9" name="직선 화살표 연결선 8"/>
          <p:cNvCxnSpPr>
            <a:stCxn id="3" idx="0"/>
            <a:endCxn id="8" idx="2"/>
          </p:cNvCxnSpPr>
          <p:nvPr/>
        </p:nvCxnSpPr>
        <p:spPr bwMode="auto">
          <a:xfrm flipV="1">
            <a:off x="3815916" y="1268760"/>
            <a:ext cx="792088" cy="36004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0" name="직선 화살표 연결선 9"/>
          <p:cNvCxnSpPr>
            <a:stCxn id="8" idx="2"/>
            <a:endCxn id="6" idx="0"/>
          </p:cNvCxnSpPr>
          <p:nvPr/>
        </p:nvCxnSpPr>
        <p:spPr bwMode="auto">
          <a:xfrm>
            <a:off x="4608004" y="1268760"/>
            <a:ext cx="864096" cy="36004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1" name="모서리가 둥근 직사각형 10"/>
          <p:cNvSpPr/>
          <p:nvPr/>
        </p:nvSpPr>
        <p:spPr bwMode="auto">
          <a:xfrm>
            <a:off x="6372200" y="1736812"/>
            <a:ext cx="1224136" cy="576064"/>
          </a:xfrm>
          <a:prstGeom prst="roundRect">
            <a:avLst>
              <a:gd name="adj" fmla="val 2961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Ouput1</a:t>
            </a:r>
          </a:p>
        </p:txBody>
      </p:sp>
      <p:cxnSp>
        <p:nvCxnSpPr>
          <p:cNvPr id="12" name="직선 화살표 연결선 11"/>
          <p:cNvCxnSpPr>
            <a:stCxn id="6" idx="3"/>
            <a:endCxn id="11" idx="1"/>
          </p:cNvCxnSpPr>
          <p:nvPr/>
        </p:nvCxnSpPr>
        <p:spPr bwMode="auto">
          <a:xfrm>
            <a:off x="6084168" y="2024844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>
            <a:stCxn id="3" idx="2"/>
            <a:endCxn id="21" idx="0"/>
          </p:cNvCxnSpPr>
          <p:nvPr/>
        </p:nvCxnSpPr>
        <p:spPr bwMode="auto">
          <a:xfrm>
            <a:off x="3815916" y="2420888"/>
            <a:ext cx="792088" cy="36004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4" name="직선 화살표 연결선 13"/>
          <p:cNvCxnSpPr>
            <a:stCxn id="21" idx="0"/>
            <a:endCxn id="6" idx="2"/>
          </p:cNvCxnSpPr>
          <p:nvPr/>
        </p:nvCxnSpPr>
        <p:spPr bwMode="auto">
          <a:xfrm flipV="1">
            <a:off x="4608004" y="2420888"/>
            <a:ext cx="864096" cy="36004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5" name="직선 화살표 연결선 14"/>
          <p:cNvCxnSpPr>
            <a:stCxn id="3" idx="3"/>
            <a:endCxn id="6" idx="1"/>
          </p:cNvCxnSpPr>
          <p:nvPr/>
        </p:nvCxnSpPr>
        <p:spPr bwMode="auto">
          <a:xfrm>
            <a:off x="4427984" y="2024844"/>
            <a:ext cx="43204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내용 개체 틀 4"/>
          <p:cNvSpPr txBox="1">
            <a:spLocks/>
          </p:cNvSpPr>
          <p:nvPr/>
        </p:nvSpPr>
        <p:spPr>
          <a:xfrm>
            <a:off x="539552" y="3789040"/>
            <a:ext cx="8064896" cy="908643"/>
          </a:xfrm>
          <a:prstGeom prst="rect">
            <a:avLst/>
          </a:prstGeom>
        </p:spPr>
        <p:txBody>
          <a:bodyPr/>
          <a:lstStyle/>
          <a:p>
            <a:pPr marL="342900" lvl="0" indent="-342900" algn="just">
              <a:lnSpc>
                <a:spcPct val="130000"/>
              </a:lnSpc>
              <a:buClr>
                <a:srgbClr val="666699"/>
              </a:buClr>
              <a:buBlip>
                <a:blip r:embed="rId2"/>
              </a:buBlip>
            </a:pPr>
            <a:r>
              <a:rPr lang="en-US" altLang="ko-KR" sz="1400" kern="0" dirty="0" smtClean="0"/>
              <a:t>Factor analysis is a function that analyzes which nodes (Input, Item, Output) are affected by other nodes</a:t>
            </a:r>
          </a:p>
          <a:p>
            <a:pPr marL="342900" lvl="0" indent="-342900" algn="just">
              <a:lnSpc>
                <a:spcPct val="130000"/>
              </a:lnSpc>
              <a:buClr>
                <a:srgbClr val="666699"/>
              </a:buClr>
              <a:buBlip>
                <a:blip r:embed="rId2"/>
              </a:buBlip>
            </a:pPr>
            <a:r>
              <a:rPr lang="en-US" altLang="ko-KR" sz="1400" kern="0" dirty="0" smtClean="0"/>
              <a:t>For example, the output value (Ouput1) shows how much the remaining nodes are affecting each other numerically </a:t>
            </a:r>
          </a:p>
          <a:p>
            <a:pPr marL="342900" lvl="0" indent="-342900" algn="just">
              <a:lnSpc>
                <a:spcPct val="130000"/>
              </a:lnSpc>
              <a:buClr>
                <a:srgbClr val="666699"/>
              </a:buClr>
              <a:buBlip>
                <a:blip r:embed="rId2"/>
              </a:buBlip>
            </a:pPr>
            <a:r>
              <a:rPr lang="en-US" altLang="ko-KR" sz="1400" b="1" kern="0" dirty="0" smtClean="0"/>
              <a:t>Approach 1:</a:t>
            </a:r>
            <a:r>
              <a:rPr lang="en-US" altLang="ko-KR" sz="1400" kern="0" dirty="0" smtClean="0"/>
              <a:t> Sensitivity Analysis can be used to find a variable whose change influence the output highly. Change the value of each node. Measure the change of the output for how much it was changed. </a:t>
            </a:r>
          </a:p>
          <a:p>
            <a:pPr marL="342900" lvl="0" indent="-342900" algn="just">
              <a:lnSpc>
                <a:spcPct val="130000"/>
              </a:lnSpc>
              <a:buClr>
                <a:srgbClr val="666699"/>
              </a:buClr>
              <a:buBlip>
                <a:blip r:embed="rId2"/>
              </a:buBlip>
            </a:pPr>
            <a:r>
              <a:rPr lang="en-US" altLang="ko-KR" sz="1400" b="1" kern="0" dirty="0" smtClean="0"/>
              <a:t>Approach 2:</a:t>
            </a:r>
            <a:r>
              <a:rPr lang="en-US" altLang="ko-KR" sz="1400" kern="0" dirty="0" smtClean="0"/>
              <a:t> Most Probable Explanation (MAP approach)/Max Propagation. This approach finds all values highly influencing the outputs. </a:t>
            </a:r>
            <a:endParaRPr lang="ko-KR" altLang="en-US" sz="1400" b="0" kern="0" dirty="0">
              <a:latin typeface="+mn-lt"/>
              <a:ea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763688" y="836712"/>
            <a:ext cx="1224136" cy="576064"/>
          </a:xfrm>
          <a:prstGeom prst="roundRect">
            <a:avLst>
              <a:gd name="adj" fmla="val 29614"/>
            </a:avLst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Input 1</a:t>
            </a:r>
          </a:p>
        </p:txBody>
      </p:sp>
      <p:cxnSp>
        <p:nvCxnSpPr>
          <p:cNvPr id="18" name="직선 화살표 연결선 17"/>
          <p:cNvCxnSpPr>
            <a:stCxn id="17" idx="3"/>
            <a:endCxn id="3" idx="1"/>
          </p:cNvCxnSpPr>
          <p:nvPr/>
        </p:nvCxnSpPr>
        <p:spPr bwMode="auto">
          <a:xfrm>
            <a:off x="2987824" y="1124744"/>
            <a:ext cx="216024" cy="9001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>
            <a:stCxn id="20" idx="3"/>
            <a:endCxn id="3" idx="1"/>
          </p:cNvCxnSpPr>
          <p:nvPr/>
        </p:nvCxnSpPr>
        <p:spPr bwMode="auto">
          <a:xfrm flipV="1">
            <a:off x="2987824" y="2024844"/>
            <a:ext cx="216024" cy="9001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0" name="모서리가 둥근 직사각형 19"/>
          <p:cNvSpPr/>
          <p:nvPr/>
        </p:nvSpPr>
        <p:spPr bwMode="auto">
          <a:xfrm>
            <a:off x="1763688" y="2636912"/>
            <a:ext cx="1224136" cy="576064"/>
          </a:xfrm>
          <a:prstGeom prst="roundRect">
            <a:avLst>
              <a:gd name="adj" fmla="val 29614"/>
            </a:avLst>
          </a:prstGeom>
          <a:solidFill>
            <a:srgbClr val="FFFF00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Input 3</a:t>
            </a: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3995936" y="2780928"/>
            <a:ext cx="1224136" cy="576064"/>
          </a:xfrm>
          <a:prstGeom prst="roundRect">
            <a:avLst>
              <a:gd name="adj" fmla="val 29614"/>
            </a:avLst>
          </a:prstGeom>
          <a:solidFill>
            <a:srgbClr val="FFC000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0" lang="en-US" sz="16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Item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 3: Analysis of Manufacturing Element Relationship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64288" y="908720"/>
            <a:ext cx="17123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Red means high impact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17968</TotalTime>
  <Words>1541</Words>
  <Application>Microsoft Office PowerPoint</Application>
  <PresentationFormat>화면 슬라이드 쇼(4:3)</PresentationFormat>
  <Paragraphs>690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MSAW Engine Web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MSAW Engine Web</vt:lpstr>
      <vt:lpstr>MSAW Engine Web Nodes</vt:lpstr>
      <vt:lpstr>MSAW Engine Web Example</vt:lpstr>
      <vt:lpstr>MSAW Engine Web Console Example</vt:lpstr>
      <vt:lpstr>MSAW Engine Structure</vt:lpstr>
      <vt:lpstr>Development method</vt:lpstr>
      <vt:lpstr>Example data schema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Development method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웹</dc:title>
  <dc:creator>Microsoft Corporation</dc:creator>
  <cp:lastModifiedBy>Young</cp:lastModifiedBy>
  <cp:revision>575</cp:revision>
  <dcterms:created xsi:type="dcterms:W3CDTF">2006-10-05T04:04:58Z</dcterms:created>
  <dcterms:modified xsi:type="dcterms:W3CDTF">2017-03-07T22:59:49Z</dcterms:modified>
</cp:coreProperties>
</file>