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3" r:id="rId4"/>
    <p:sldId id="269" r:id="rId5"/>
    <p:sldId id="271" r:id="rId6"/>
    <p:sldId id="268" r:id="rId7"/>
    <p:sldId id="257" r:id="rId8"/>
    <p:sldId id="259" r:id="rId9"/>
    <p:sldId id="266" r:id="rId10"/>
    <p:sldId id="267" r:id="rId11"/>
    <p:sldId id="264" r:id="rId12"/>
    <p:sldId id="261" r:id="rId13"/>
    <p:sldId id="262"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38" autoAdjust="0"/>
  </p:normalViewPr>
  <p:slideViewPr>
    <p:cSldViewPr snapToGrid="0">
      <p:cViewPr varScale="1">
        <p:scale>
          <a:sx n="107" d="100"/>
          <a:sy n="107" d="100"/>
        </p:scale>
        <p:origin x="138"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BBC267-EF8E-4237-B4F4-71CFB68A7BA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1D5BCCD3-1E36-4A02-A679-CC5FB1A66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FF30F52E-7DED-44B1-B638-70C69ADB502C}"/>
              </a:ext>
            </a:extLst>
          </p:cNvPr>
          <p:cNvSpPr>
            <a:spLocks noGrp="1"/>
          </p:cNvSpPr>
          <p:nvPr>
            <p:ph type="dt" sz="half" idx="10"/>
          </p:nvPr>
        </p:nvSpPr>
        <p:spPr/>
        <p:txBody>
          <a:bodyPr/>
          <a:lstStyle/>
          <a:p>
            <a:fld id="{6A36C1DF-8B2F-491F-9CEE-5EE02CA9264B}" type="datetimeFigureOut">
              <a:rPr lang="en-US" smtClean="0"/>
              <a:pPr/>
              <a:t>3/5/2020</a:t>
            </a:fld>
            <a:endParaRPr lang="en-US"/>
          </a:p>
        </p:txBody>
      </p:sp>
      <p:sp>
        <p:nvSpPr>
          <p:cNvPr id="5" name="바닥글 개체 틀 4">
            <a:extLst>
              <a:ext uri="{FF2B5EF4-FFF2-40B4-BE49-F238E27FC236}">
                <a16:creationId xmlns:a16="http://schemas.microsoft.com/office/drawing/2014/main" id="{514DFE70-3771-4A10-B197-C390830C7F55}"/>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DADFFC07-BD2E-4242-AE5E-173E1392C2CD}"/>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3356509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72C436-9F25-4A54-8DF1-7CF659C2D345}"/>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ED3EEA2A-322A-4FC3-AA58-2632736307A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7101A6CC-3265-4BF3-8AA2-1A0E71DB4650}"/>
              </a:ext>
            </a:extLst>
          </p:cNvPr>
          <p:cNvSpPr>
            <a:spLocks noGrp="1"/>
          </p:cNvSpPr>
          <p:nvPr>
            <p:ph type="dt" sz="half" idx="10"/>
          </p:nvPr>
        </p:nvSpPr>
        <p:spPr/>
        <p:txBody>
          <a:bodyPr/>
          <a:lstStyle/>
          <a:p>
            <a:fld id="{6A36C1DF-8B2F-491F-9CEE-5EE02CA9264B}" type="datetimeFigureOut">
              <a:rPr lang="en-US" smtClean="0"/>
              <a:pPr/>
              <a:t>3/5/2020</a:t>
            </a:fld>
            <a:endParaRPr lang="en-US"/>
          </a:p>
        </p:txBody>
      </p:sp>
      <p:sp>
        <p:nvSpPr>
          <p:cNvPr id="5" name="바닥글 개체 틀 4">
            <a:extLst>
              <a:ext uri="{FF2B5EF4-FFF2-40B4-BE49-F238E27FC236}">
                <a16:creationId xmlns:a16="http://schemas.microsoft.com/office/drawing/2014/main" id="{F9FC125E-684D-45EB-927A-B51348A785A7}"/>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AF0EE834-27BA-4F8B-95E5-9AD970F1450F}"/>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230460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A9B9C8D-A2FC-4EE5-B46A-0E5074C7A02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51539CFB-B8F9-420A-91B3-DB3D33FCF3B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2665D892-0080-4791-9AE7-8401E6B86AB1}"/>
              </a:ext>
            </a:extLst>
          </p:cNvPr>
          <p:cNvSpPr>
            <a:spLocks noGrp="1"/>
          </p:cNvSpPr>
          <p:nvPr>
            <p:ph type="dt" sz="half" idx="10"/>
          </p:nvPr>
        </p:nvSpPr>
        <p:spPr/>
        <p:txBody>
          <a:bodyPr/>
          <a:lstStyle/>
          <a:p>
            <a:fld id="{6A36C1DF-8B2F-491F-9CEE-5EE02CA9264B}" type="datetimeFigureOut">
              <a:rPr lang="en-US" smtClean="0"/>
              <a:pPr/>
              <a:t>3/5/2020</a:t>
            </a:fld>
            <a:endParaRPr lang="en-US"/>
          </a:p>
        </p:txBody>
      </p:sp>
      <p:sp>
        <p:nvSpPr>
          <p:cNvPr id="5" name="바닥글 개체 틀 4">
            <a:extLst>
              <a:ext uri="{FF2B5EF4-FFF2-40B4-BE49-F238E27FC236}">
                <a16:creationId xmlns:a16="http://schemas.microsoft.com/office/drawing/2014/main" id="{13AC21F9-AFEF-49D3-873C-4FF24546558E}"/>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8E0CEBFF-8114-4100-AEF4-47330A8ADBB1}"/>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75708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DC72B9-AFC0-4082-880C-5BDE56B492A4}"/>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923DF5F6-298D-4A41-BACE-D9F92E99F65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AB0EDCD4-0273-402F-8BC1-05CFD6B79C14}"/>
              </a:ext>
            </a:extLst>
          </p:cNvPr>
          <p:cNvSpPr>
            <a:spLocks noGrp="1"/>
          </p:cNvSpPr>
          <p:nvPr>
            <p:ph type="dt" sz="half" idx="10"/>
          </p:nvPr>
        </p:nvSpPr>
        <p:spPr/>
        <p:txBody>
          <a:bodyPr/>
          <a:lstStyle/>
          <a:p>
            <a:fld id="{6A36C1DF-8B2F-491F-9CEE-5EE02CA9264B}" type="datetimeFigureOut">
              <a:rPr lang="en-US" smtClean="0"/>
              <a:pPr/>
              <a:t>3/5/2020</a:t>
            </a:fld>
            <a:endParaRPr lang="en-US"/>
          </a:p>
        </p:txBody>
      </p:sp>
      <p:sp>
        <p:nvSpPr>
          <p:cNvPr id="5" name="바닥글 개체 틀 4">
            <a:extLst>
              <a:ext uri="{FF2B5EF4-FFF2-40B4-BE49-F238E27FC236}">
                <a16:creationId xmlns:a16="http://schemas.microsoft.com/office/drawing/2014/main" id="{4AF5FEBF-1EC4-4E37-AF59-A690BAAF970D}"/>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18F8A781-3508-4537-9398-1D6C2EA58127}"/>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9346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D3FF43-5563-4BDE-81A5-A1B908585C0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89DBA22C-CE07-4A88-9622-9ED23C2C7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945877B-D428-447F-9329-47702A588CD1}"/>
              </a:ext>
            </a:extLst>
          </p:cNvPr>
          <p:cNvSpPr>
            <a:spLocks noGrp="1"/>
          </p:cNvSpPr>
          <p:nvPr>
            <p:ph type="dt" sz="half" idx="10"/>
          </p:nvPr>
        </p:nvSpPr>
        <p:spPr/>
        <p:txBody>
          <a:bodyPr/>
          <a:lstStyle/>
          <a:p>
            <a:fld id="{6A36C1DF-8B2F-491F-9CEE-5EE02CA9264B}" type="datetimeFigureOut">
              <a:rPr lang="en-US" smtClean="0"/>
              <a:pPr/>
              <a:t>3/5/2020</a:t>
            </a:fld>
            <a:endParaRPr lang="en-US"/>
          </a:p>
        </p:txBody>
      </p:sp>
      <p:sp>
        <p:nvSpPr>
          <p:cNvPr id="5" name="바닥글 개체 틀 4">
            <a:extLst>
              <a:ext uri="{FF2B5EF4-FFF2-40B4-BE49-F238E27FC236}">
                <a16:creationId xmlns:a16="http://schemas.microsoft.com/office/drawing/2014/main" id="{E5F41E68-4703-4779-8EEE-5FBC7311FC20}"/>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A26A778-CAE2-40F1-8E77-53DE545B333A}"/>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89776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660AFC-BF02-4C50-926D-998A5A1E488A}"/>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2A1ADA39-8526-4358-A217-3F7977A28F1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7C951B59-229F-4316-82BB-893CB556744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3637500F-8E57-49B4-B6A8-A70C6CA224B9}"/>
              </a:ext>
            </a:extLst>
          </p:cNvPr>
          <p:cNvSpPr>
            <a:spLocks noGrp="1"/>
          </p:cNvSpPr>
          <p:nvPr>
            <p:ph type="dt" sz="half" idx="10"/>
          </p:nvPr>
        </p:nvSpPr>
        <p:spPr/>
        <p:txBody>
          <a:bodyPr/>
          <a:lstStyle/>
          <a:p>
            <a:fld id="{6A36C1DF-8B2F-491F-9CEE-5EE02CA9264B}" type="datetimeFigureOut">
              <a:rPr lang="en-US" smtClean="0"/>
              <a:pPr/>
              <a:t>3/5/2020</a:t>
            </a:fld>
            <a:endParaRPr lang="en-US"/>
          </a:p>
        </p:txBody>
      </p:sp>
      <p:sp>
        <p:nvSpPr>
          <p:cNvPr id="6" name="바닥글 개체 틀 5">
            <a:extLst>
              <a:ext uri="{FF2B5EF4-FFF2-40B4-BE49-F238E27FC236}">
                <a16:creationId xmlns:a16="http://schemas.microsoft.com/office/drawing/2014/main" id="{C6851715-EB16-41BA-A7EB-CD9036184066}"/>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851325D4-B8B2-47EF-B1E9-5A5DAB93B037}"/>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1729818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143AAB-279C-4F3B-AF92-570679B7D7AE}"/>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A88FC865-04DF-4534-8ABA-03DA1D8683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913B4C7-B2CB-4DB0-8863-E1A14A10B14C}"/>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A840469B-F9DB-49EB-AC28-ED1703C338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33E3C1FF-428C-4E60-9D21-7430A0E0DBD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F7DAF662-63E5-401E-A7DD-61A20FC3F62F}"/>
              </a:ext>
            </a:extLst>
          </p:cNvPr>
          <p:cNvSpPr>
            <a:spLocks noGrp="1"/>
          </p:cNvSpPr>
          <p:nvPr>
            <p:ph type="dt" sz="half" idx="10"/>
          </p:nvPr>
        </p:nvSpPr>
        <p:spPr/>
        <p:txBody>
          <a:bodyPr/>
          <a:lstStyle/>
          <a:p>
            <a:fld id="{6A36C1DF-8B2F-491F-9CEE-5EE02CA9264B}" type="datetimeFigureOut">
              <a:rPr lang="en-US" smtClean="0"/>
              <a:pPr/>
              <a:t>3/5/2020</a:t>
            </a:fld>
            <a:endParaRPr lang="en-US"/>
          </a:p>
        </p:txBody>
      </p:sp>
      <p:sp>
        <p:nvSpPr>
          <p:cNvPr id="8" name="바닥글 개체 틀 7">
            <a:extLst>
              <a:ext uri="{FF2B5EF4-FFF2-40B4-BE49-F238E27FC236}">
                <a16:creationId xmlns:a16="http://schemas.microsoft.com/office/drawing/2014/main" id="{CFD742F0-AB66-4BCD-A525-C0227C6F9641}"/>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748C586C-F6A6-4B89-BDBE-51B28D16F71E}"/>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145258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07E179-C8BF-4AF3-8BA7-2AC4330B5ED3}"/>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6821C909-8528-46A6-B9DA-90FF757EBF3A}"/>
              </a:ext>
            </a:extLst>
          </p:cNvPr>
          <p:cNvSpPr>
            <a:spLocks noGrp="1"/>
          </p:cNvSpPr>
          <p:nvPr>
            <p:ph type="dt" sz="half" idx="10"/>
          </p:nvPr>
        </p:nvSpPr>
        <p:spPr/>
        <p:txBody>
          <a:bodyPr/>
          <a:lstStyle/>
          <a:p>
            <a:fld id="{6A36C1DF-8B2F-491F-9CEE-5EE02CA9264B}" type="datetimeFigureOut">
              <a:rPr lang="en-US" smtClean="0"/>
              <a:pPr/>
              <a:t>3/5/2020</a:t>
            </a:fld>
            <a:endParaRPr lang="en-US"/>
          </a:p>
        </p:txBody>
      </p:sp>
      <p:sp>
        <p:nvSpPr>
          <p:cNvPr id="4" name="바닥글 개체 틀 3">
            <a:extLst>
              <a:ext uri="{FF2B5EF4-FFF2-40B4-BE49-F238E27FC236}">
                <a16:creationId xmlns:a16="http://schemas.microsoft.com/office/drawing/2014/main" id="{E4E75DF1-3DCA-4D10-A77A-BF8BEB3A0EB8}"/>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5E094E8D-355C-4CDC-9576-6B154DCFAD28}"/>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147873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C7A080D-2639-4893-9174-4110EB6B501D}"/>
              </a:ext>
            </a:extLst>
          </p:cNvPr>
          <p:cNvSpPr>
            <a:spLocks noGrp="1"/>
          </p:cNvSpPr>
          <p:nvPr>
            <p:ph type="dt" sz="half" idx="10"/>
          </p:nvPr>
        </p:nvSpPr>
        <p:spPr/>
        <p:txBody>
          <a:bodyPr/>
          <a:lstStyle/>
          <a:p>
            <a:fld id="{6A36C1DF-8B2F-491F-9CEE-5EE02CA9264B}" type="datetimeFigureOut">
              <a:rPr lang="en-US" smtClean="0"/>
              <a:pPr/>
              <a:t>3/5/2020</a:t>
            </a:fld>
            <a:endParaRPr lang="en-US"/>
          </a:p>
        </p:txBody>
      </p:sp>
      <p:sp>
        <p:nvSpPr>
          <p:cNvPr id="3" name="바닥글 개체 틀 2">
            <a:extLst>
              <a:ext uri="{FF2B5EF4-FFF2-40B4-BE49-F238E27FC236}">
                <a16:creationId xmlns:a16="http://schemas.microsoft.com/office/drawing/2014/main" id="{14AB8B88-B48B-4EC0-B1DC-66ADC5A06F68}"/>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679F574B-7E1F-4A0F-8076-14D097773123}"/>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285334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5C1875-3FFE-4A62-901A-3FD52B5F027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0F3F30BA-0689-435E-AF7E-2F2727EC3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B849CEBC-7DA1-4D12-9544-238B11085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FEBD0F0-D54D-480D-83A7-B8EAF4FDFD25}"/>
              </a:ext>
            </a:extLst>
          </p:cNvPr>
          <p:cNvSpPr>
            <a:spLocks noGrp="1"/>
          </p:cNvSpPr>
          <p:nvPr>
            <p:ph type="dt" sz="half" idx="10"/>
          </p:nvPr>
        </p:nvSpPr>
        <p:spPr/>
        <p:txBody>
          <a:bodyPr/>
          <a:lstStyle/>
          <a:p>
            <a:fld id="{6A36C1DF-8B2F-491F-9CEE-5EE02CA9264B}" type="datetimeFigureOut">
              <a:rPr lang="en-US" smtClean="0"/>
              <a:pPr/>
              <a:t>3/5/2020</a:t>
            </a:fld>
            <a:endParaRPr lang="en-US"/>
          </a:p>
        </p:txBody>
      </p:sp>
      <p:sp>
        <p:nvSpPr>
          <p:cNvPr id="6" name="바닥글 개체 틀 5">
            <a:extLst>
              <a:ext uri="{FF2B5EF4-FFF2-40B4-BE49-F238E27FC236}">
                <a16:creationId xmlns:a16="http://schemas.microsoft.com/office/drawing/2014/main" id="{E04BFF46-1DD1-4BCE-8BAE-19039E4D6519}"/>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1C0E57DC-16F3-4423-9736-B0C1C9906519}"/>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49428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6EBE69-7001-4497-9979-D2C7E97ED8A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99623A9B-5176-4162-BB99-A1BD81E0E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A8E107A3-ABC6-4D74-B876-C9698C4A0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CDEB770-9490-4D47-9EA9-6F6035387198}"/>
              </a:ext>
            </a:extLst>
          </p:cNvPr>
          <p:cNvSpPr>
            <a:spLocks noGrp="1"/>
          </p:cNvSpPr>
          <p:nvPr>
            <p:ph type="dt" sz="half" idx="10"/>
          </p:nvPr>
        </p:nvSpPr>
        <p:spPr/>
        <p:txBody>
          <a:bodyPr/>
          <a:lstStyle/>
          <a:p>
            <a:fld id="{6A36C1DF-8B2F-491F-9CEE-5EE02CA9264B}" type="datetimeFigureOut">
              <a:rPr lang="en-US" smtClean="0"/>
              <a:pPr/>
              <a:t>3/5/2020</a:t>
            </a:fld>
            <a:endParaRPr lang="en-US"/>
          </a:p>
        </p:txBody>
      </p:sp>
      <p:sp>
        <p:nvSpPr>
          <p:cNvPr id="6" name="바닥글 개체 틀 5">
            <a:extLst>
              <a:ext uri="{FF2B5EF4-FFF2-40B4-BE49-F238E27FC236}">
                <a16:creationId xmlns:a16="http://schemas.microsoft.com/office/drawing/2014/main" id="{94A518D7-D159-41A5-97BC-64946FEADFC1}"/>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A7C0E1D6-AD34-4B56-A299-23887CC0A0B5}"/>
              </a:ext>
            </a:extLst>
          </p:cNvPr>
          <p:cNvSpPr>
            <a:spLocks noGrp="1"/>
          </p:cNvSpPr>
          <p:nvPr>
            <p:ph type="sldNum" sz="quarter" idx="12"/>
          </p:nvPr>
        </p:nvSpPr>
        <p:spPr/>
        <p:txBody>
          <a:bodyPr/>
          <a:lstStyle/>
          <a:p>
            <a:fld id="{ACCF1FB5-0AFA-459F-B9C4-CD4AAF2C986D}" type="slidenum">
              <a:rPr lang="en-US" smtClean="0"/>
              <a:pPr/>
              <a:t>‹#›</a:t>
            </a:fld>
            <a:endParaRPr lang="en-US"/>
          </a:p>
        </p:txBody>
      </p:sp>
    </p:spTree>
    <p:extLst>
      <p:ext uri="{BB962C8B-B14F-4D97-AF65-F5344CB8AC3E}">
        <p14:creationId xmlns:p14="http://schemas.microsoft.com/office/powerpoint/2010/main" val="1917192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B28B36F-C83D-4C4E-9878-C5B5FCB60F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12FDD152-9A8A-4426-B4BB-ACA54338C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BD009743-6B31-4A85-A2DF-8B7791A573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6C1DF-8B2F-491F-9CEE-5EE02CA9264B}" type="datetimeFigureOut">
              <a:rPr lang="en-US" smtClean="0"/>
              <a:pPr/>
              <a:t>3/5/2020</a:t>
            </a:fld>
            <a:endParaRPr lang="en-US"/>
          </a:p>
        </p:txBody>
      </p:sp>
      <p:sp>
        <p:nvSpPr>
          <p:cNvPr id="5" name="바닥글 개체 틀 4">
            <a:extLst>
              <a:ext uri="{FF2B5EF4-FFF2-40B4-BE49-F238E27FC236}">
                <a16:creationId xmlns:a16="http://schemas.microsoft.com/office/drawing/2014/main" id="{13B2E7DD-6A3E-47FA-BA7D-DD48F0F6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B85DA574-F0C6-46E4-AC6D-E3FEA4F00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F1FB5-0AFA-459F-B9C4-CD4AAF2C986D}" type="slidenum">
              <a:rPr lang="en-US" smtClean="0"/>
              <a:pPr/>
              <a:t>‹#›</a:t>
            </a:fld>
            <a:endParaRPr lang="en-US"/>
          </a:p>
        </p:txBody>
      </p:sp>
    </p:spTree>
    <p:extLst>
      <p:ext uri="{BB962C8B-B14F-4D97-AF65-F5344CB8AC3E}">
        <p14:creationId xmlns:p14="http://schemas.microsoft.com/office/powerpoint/2010/main" val="28275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ebokwiki.org/wiki/System_Requiremen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67D13C-33CC-42FF-AA8E-1656772DA7F8}"/>
              </a:ext>
            </a:extLst>
          </p:cNvPr>
          <p:cNvSpPr>
            <a:spLocks noGrp="1"/>
          </p:cNvSpPr>
          <p:nvPr>
            <p:ph type="ctrTitle"/>
          </p:nvPr>
        </p:nvSpPr>
        <p:spPr/>
        <p:txBody>
          <a:bodyPr>
            <a:normAutofit fontScale="90000"/>
          </a:bodyPr>
          <a:lstStyle/>
          <a:p>
            <a:r>
              <a:rPr lang="en-US" dirty="0"/>
              <a:t>System Modeling Runtime Environment (SMRE): </a:t>
            </a:r>
            <a:r>
              <a:rPr lang="en-US" dirty="0" err="1"/>
              <a:t>SysMPy</a:t>
            </a:r>
            <a:endParaRPr lang="en-US" dirty="0"/>
          </a:p>
        </p:txBody>
      </p:sp>
      <p:sp>
        <p:nvSpPr>
          <p:cNvPr id="3" name="부제목 2">
            <a:extLst>
              <a:ext uri="{FF2B5EF4-FFF2-40B4-BE49-F238E27FC236}">
                <a16:creationId xmlns:a16="http://schemas.microsoft.com/office/drawing/2014/main" id="{347E4F45-3795-42C3-ADF5-BE9CCEF0F72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5784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err="1"/>
              <a:t>SysMPy</a:t>
            </a:r>
            <a:r>
              <a:rPr lang="en-US" sz="2400" b="1" dirty="0"/>
              <a:t> Operation (Old)</a:t>
            </a:r>
          </a:p>
        </p:txBody>
      </p:sp>
      <p:sp>
        <p:nvSpPr>
          <p:cNvPr id="29" name="직사각형 28">
            <a:extLst>
              <a:ext uri="{FF2B5EF4-FFF2-40B4-BE49-F238E27FC236}">
                <a16:creationId xmlns:a16="http://schemas.microsoft.com/office/drawing/2014/main" id="{E672AB82-8FA1-4109-9C5B-173AE6C11180}"/>
              </a:ext>
            </a:extLst>
          </p:cNvPr>
          <p:cNvSpPr/>
          <p:nvPr/>
        </p:nvSpPr>
        <p:spPr>
          <a:xfrm>
            <a:off x="3742923" y="537879"/>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Functional Modeling </a:t>
            </a:r>
            <a:endParaRPr lang="en-US" sz="1600" dirty="0">
              <a:latin typeface="Times New Roman" panose="02020603050405020304" pitchFamily="18" charset="0"/>
              <a:cs typeface="Times New Roman" panose="02020603050405020304" pitchFamily="18" charset="0"/>
            </a:endParaRPr>
          </a:p>
        </p:txBody>
      </p:sp>
      <p:sp>
        <p:nvSpPr>
          <p:cNvPr id="31" name="직사각형 30">
            <a:extLst>
              <a:ext uri="{FF2B5EF4-FFF2-40B4-BE49-F238E27FC236}">
                <a16:creationId xmlns:a16="http://schemas.microsoft.com/office/drawing/2014/main" id="{6F42DC5A-D19F-4466-99FA-2201301C7E71}"/>
              </a:ext>
            </a:extLst>
          </p:cNvPr>
          <p:cNvSpPr/>
          <p:nvPr/>
        </p:nvSpPr>
        <p:spPr>
          <a:xfrm>
            <a:off x="6284416" y="537879"/>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Functional</a:t>
            </a:r>
          </a:p>
          <a:p>
            <a:pPr algn="ctr"/>
            <a:r>
              <a:rPr lang="en-US" sz="1600" b="1" dirty="0">
                <a:latin typeface="Times New Roman" panose="02020603050405020304" pitchFamily="18" charset="0"/>
                <a:cs typeface="Times New Roman" panose="02020603050405020304" pitchFamily="18" charset="0"/>
              </a:rPr>
              <a:t>Simulation</a:t>
            </a:r>
          </a:p>
        </p:txBody>
      </p:sp>
      <p:cxnSp>
        <p:nvCxnSpPr>
          <p:cNvPr id="43" name="직선 화살표 연결선 42">
            <a:extLst>
              <a:ext uri="{FF2B5EF4-FFF2-40B4-BE49-F238E27FC236}">
                <a16:creationId xmlns:a16="http://schemas.microsoft.com/office/drawing/2014/main" id="{A42B6678-ACF2-430C-B00C-CD76CAAC0EE5}"/>
              </a:ext>
            </a:extLst>
          </p:cNvPr>
          <p:cNvCxnSpPr>
            <a:cxnSpLocks/>
            <a:stCxn id="29" idx="3"/>
            <a:endCxn id="31" idx="1"/>
          </p:cNvCxnSpPr>
          <p:nvPr/>
        </p:nvCxnSpPr>
        <p:spPr>
          <a:xfrm>
            <a:off x="5414842" y="939049"/>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직사각형 45">
            <a:extLst>
              <a:ext uri="{FF2B5EF4-FFF2-40B4-BE49-F238E27FC236}">
                <a16:creationId xmlns:a16="http://schemas.microsoft.com/office/drawing/2014/main" id="{26482F08-DECD-4953-A136-F6FBD13E7782}"/>
              </a:ext>
            </a:extLst>
          </p:cNvPr>
          <p:cNvSpPr/>
          <p:nvPr/>
        </p:nvSpPr>
        <p:spPr>
          <a:xfrm>
            <a:off x="3742923" y="2383495"/>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Physical Modeling</a:t>
            </a:r>
          </a:p>
        </p:txBody>
      </p:sp>
      <p:sp>
        <p:nvSpPr>
          <p:cNvPr id="48" name="직사각형 47">
            <a:extLst>
              <a:ext uri="{FF2B5EF4-FFF2-40B4-BE49-F238E27FC236}">
                <a16:creationId xmlns:a16="http://schemas.microsoft.com/office/drawing/2014/main" id="{F8B0738D-54E1-4DE6-80E8-94D455AE16E5}"/>
              </a:ext>
            </a:extLst>
          </p:cNvPr>
          <p:cNvSpPr/>
          <p:nvPr/>
        </p:nvSpPr>
        <p:spPr>
          <a:xfrm>
            <a:off x="6284416" y="2383495"/>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Physical</a:t>
            </a:r>
          </a:p>
          <a:p>
            <a:pPr algn="ctr"/>
            <a:r>
              <a:rPr lang="en-US" sz="1600" b="1" dirty="0">
                <a:latin typeface="Times New Roman" panose="02020603050405020304" pitchFamily="18" charset="0"/>
                <a:cs typeface="Times New Roman" panose="02020603050405020304" pitchFamily="18" charset="0"/>
              </a:rPr>
              <a:t>Simulation</a:t>
            </a:r>
          </a:p>
        </p:txBody>
      </p:sp>
      <p:cxnSp>
        <p:nvCxnSpPr>
          <p:cNvPr id="50" name="직선 화살표 연결선 49">
            <a:extLst>
              <a:ext uri="{FF2B5EF4-FFF2-40B4-BE49-F238E27FC236}">
                <a16:creationId xmlns:a16="http://schemas.microsoft.com/office/drawing/2014/main" id="{41A6EB48-738C-4BB7-820F-0FFCF5C7637C}"/>
              </a:ext>
            </a:extLst>
          </p:cNvPr>
          <p:cNvCxnSpPr>
            <a:cxnSpLocks/>
            <a:stCxn id="29" idx="2"/>
            <a:endCxn id="46" idx="0"/>
          </p:cNvCxnSpPr>
          <p:nvPr/>
        </p:nvCxnSpPr>
        <p:spPr>
          <a:xfrm>
            <a:off x="4578883" y="1340219"/>
            <a:ext cx="0" cy="1043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D5EBF72A-5637-4536-BC1D-AEC095F8F0B1}"/>
              </a:ext>
            </a:extLst>
          </p:cNvPr>
          <p:cNvCxnSpPr>
            <a:cxnSpLocks/>
            <a:stCxn id="46" idx="3"/>
            <a:endCxn id="48" idx="1"/>
          </p:cNvCxnSpPr>
          <p:nvPr/>
        </p:nvCxnSpPr>
        <p:spPr>
          <a:xfrm>
            <a:off x="5414842" y="2784665"/>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직사각형 43">
            <a:extLst>
              <a:ext uri="{FF2B5EF4-FFF2-40B4-BE49-F238E27FC236}">
                <a16:creationId xmlns:a16="http://schemas.microsoft.com/office/drawing/2014/main" id="{A4E0703C-723B-436A-9CF1-D22082801244}"/>
              </a:ext>
            </a:extLst>
          </p:cNvPr>
          <p:cNvSpPr/>
          <p:nvPr/>
        </p:nvSpPr>
        <p:spPr>
          <a:xfrm>
            <a:off x="8825909" y="537879"/>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Functional Req’</a:t>
            </a:r>
          </a:p>
          <a:p>
            <a:pPr algn="ctr"/>
            <a:r>
              <a:rPr lang="en-US" sz="1600" b="1" dirty="0">
                <a:latin typeface="Times New Roman" panose="02020603050405020304" pitchFamily="18" charset="0"/>
                <a:cs typeface="Times New Roman" panose="02020603050405020304" pitchFamily="18" charset="0"/>
              </a:rPr>
              <a:t>Evaluation</a:t>
            </a:r>
          </a:p>
        </p:txBody>
      </p:sp>
      <p:cxnSp>
        <p:nvCxnSpPr>
          <p:cNvPr id="45" name="직선 화살표 연결선 44">
            <a:extLst>
              <a:ext uri="{FF2B5EF4-FFF2-40B4-BE49-F238E27FC236}">
                <a16:creationId xmlns:a16="http://schemas.microsoft.com/office/drawing/2014/main" id="{2CC19CA7-9567-49FA-84FB-CCE2A7A4F5A0}"/>
              </a:ext>
            </a:extLst>
          </p:cNvPr>
          <p:cNvCxnSpPr>
            <a:cxnSpLocks/>
            <a:endCxn id="44" idx="1"/>
          </p:cNvCxnSpPr>
          <p:nvPr/>
        </p:nvCxnSpPr>
        <p:spPr>
          <a:xfrm>
            <a:off x="7956335" y="939049"/>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88C54C58-46ED-4FA3-8844-EA62FF5D81B4}"/>
              </a:ext>
            </a:extLst>
          </p:cNvPr>
          <p:cNvSpPr/>
          <p:nvPr/>
        </p:nvSpPr>
        <p:spPr>
          <a:xfrm>
            <a:off x="8825909" y="2383495"/>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Physical Req’</a:t>
            </a:r>
          </a:p>
          <a:p>
            <a:pPr algn="ctr"/>
            <a:r>
              <a:rPr lang="en-US" sz="1600" b="1" dirty="0">
                <a:latin typeface="Times New Roman" panose="02020603050405020304" pitchFamily="18" charset="0"/>
                <a:cs typeface="Times New Roman" panose="02020603050405020304" pitchFamily="18" charset="0"/>
              </a:rPr>
              <a:t>Evaluation</a:t>
            </a:r>
          </a:p>
        </p:txBody>
      </p:sp>
      <p:cxnSp>
        <p:nvCxnSpPr>
          <p:cNvPr id="55" name="직선 화살표 연결선 54">
            <a:extLst>
              <a:ext uri="{FF2B5EF4-FFF2-40B4-BE49-F238E27FC236}">
                <a16:creationId xmlns:a16="http://schemas.microsoft.com/office/drawing/2014/main" id="{FE62F3D9-090D-44E6-9CC1-ED630BDC93AE}"/>
              </a:ext>
            </a:extLst>
          </p:cNvPr>
          <p:cNvCxnSpPr>
            <a:cxnSpLocks/>
            <a:endCxn id="54" idx="1"/>
          </p:cNvCxnSpPr>
          <p:nvPr/>
        </p:nvCxnSpPr>
        <p:spPr>
          <a:xfrm>
            <a:off x="7956335" y="2784665"/>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19183C80-5CA5-4EFD-A7BE-C28EE1035112}"/>
              </a:ext>
            </a:extLst>
          </p:cNvPr>
          <p:cNvCxnSpPr>
            <a:cxnSpLocks/>
          </p:cNvCxnSpPr>
          <p:nvPr/>
        </p:nvCxnSpPr>
        <p:spPr>
          <a:xfrm>
            <a:off x="9644638" y="3547765"/>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2510561E-2221-412C-967F-686B966CC003}"/>
              </a:ext>
            </a:extLst>
          </p:cNvPr>
          <p:cNvSpPr txBox="1"/>
          <p:nvPr/>
        </p:nvSpPr>
        <p:spPr>
          <a:xfrm>
            <a:off x="9644638" y="3270765"/>
            <a:ext cx="696024" cy="276999"/>
          </a:xfrm>
          <a:prstGeom prst="rect">
            <a:avLst/>
          </a:prstGeom>
          <a:noFill/>
        </p:spPr>
        <p:txBody>
          <a:bodyPr wrap="none" rtlCol="0">
            <a:spAutoFit/>
          </a:bodyPr>
          <a:lstStyle/>
          <a:p>
            <a:r>
              <a:rPr lang="en-US" sz="1200" dirty="0"/>
              <a:t>used for</a:t>
            </a:r>
          </a:p>
        </p:txBody>
      </p:sp>
      <p:sp>
        <p:nvSpPr>
          <p:cNvPr id="16" name="직사각형 15">
            <a:extLst>
              <a:ext uri="{FF2B5EF4-FFF2-40B4-BE49-F238E27FC236}">
                <a16:creationId xmlns:a16="http://schemas.microsoft.com/office/drawing/2014/main" id="{E672AB82-8FA1-4109-9C5B-173AE6C11180}"/>
              </a:ext>
            </a:extLst>
          </p:cNvPr>
          <p:cNvSpPr/>
          <p:nvPr/>
        </p:nvSpPr>
        <p:spPr>
          <a:xfrm>
            <a:off x="1194253" y="532629"/>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Functional Requirement</a:t>
            </a:r>
          </a:p>
          <a:p>
            <a:pPr algn="ctr"/>
            <a:r>
              <a:rPr lang="en-US" sz="1600" b="1" dirty="0">
                <a:latin typeface="Times New Roman" panose="02020603050405020304" pitchFamily="18" charset="0"/>
                <a:cs typeface="Times New Roman" panose="02020603050405020304" pitchFamily="18" charset="0"/>
              </a:rPr>
              <a:t>Analysis</a:t>
            </a:r>
            <a:endParaRPr lang="en-US" sz="1600" dirty="0">
              <a:latin typeface="Times New Roman" panose="02020603050405020304" pitchFamily="18" charset="0"/>
              <a:cs typeface="Times New Roman" panose="02020603050405020304" pitchFamily="18" charset="0"/>
            </a:endParaRPr>
          </a:p>
        </p:txBody>
      </p:sp>
      <p:cxnSp>
        <p:nvCxnSpPr>
          <p:cNvPr id="17" name="직선 화살표 연결선 16">
            <a:extLst>
              <a:ext uri="{FF2B5EF4-FFF2-40B4-BE49-F238E27FC236}">
                <a16:creationId xmlns:a16="http://schemas.microsoft.com/office/drawing/2014/main" id="{A42B6678-ACF2-430C-B00C-CD76CAAC0EE5}"/>
              </a:ext>
            </a:extLst>
          </p:cNvPr>
          <p:cNvCxnSpPr>
            <a:cxnSpLocks/>
            <a:stCxn id="16" idx="3"/>
          </p:cNvCxnSpPr>
          <p:nvPr/>
        </p:nvCxnSpPr>
        <p:spPr>
          <a:xfrm>
            <a:off x="2866172" y="933799"/>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26482F08-DECD-4953-A136-F6FBD13E7782}"/>
              </a:ext>
            </a:extLst>
          </p:cNvPr>
          <p:cNvSpPr/>
          <p:nvPr/>
        </p:nvSpPr>
        <p:spPr>
          <a:xfrm>
            <a:off x="1194253" y="2378245"/>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Physical Requirement</a:t>
            </a:r>
          </a:p>
          <a:p>
            <a:pPr algn="ctr"/>
            <a:r>
              <a:rPr lang="en-US" sz="1600" b="1" dirty="0">
                <a:latin typeface="Times New Roman" panose="02020603050405020304" pitchFamily="18" charset="0"/>
                <a:cs typeface="Times New Roman" panose="02020603050405020304" pitchFamily="18" charset="0"/>
              </a:rPr>
              <a:t>Analysis</a:t>
            </a:r>
          </a:p>
        </p:txBody>
      </p:sp>
      <p:cxnSp>
        <p:nvCxnSpPr>
          <p:cNvPr id="19" name="직선 화살표 연결선 18">
            <a:extLst>
              <a:ext uri="{FF2B5EF4-FFF2-40B4-BE49-F238E27FC236}">
                <a16:creationId xmlns:a16="http://schemas.microsoft.com/office/drawing/2014/main" id="{41A6EB48-738C-4BB7-820F-0FFCF5C7637C}"/>
              </a:ext>
            </a:extLst>
          </p:cNvPr>
          <p:cNvCxnSpPr>
            <a:cxnSpLocks/>
            <a:stCxn id="16" idx="2"/>
            <a:endCxn id="18" idx="0"/>
          </p:cNvCxnSpPr>
          <p:nvPr/>
        </p:nvCxnSpPr>
        <p:spPr>
          <a:xfrm>
            <a:off x="2030213" y="1334969"/>
            <a:ext cx="0" cy="1043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D5EBF72A-5637-4536-BC1D-AEC095F8F0B1}"/>
              </a:ext>
            </a:extLst>
          </p:cNvPr>
          <p:cNvCxnSpPr>
            <a:cxnSpLocks/>
            <a:stCxn id="18" idx="3"/>
          </p:cNvCxnSpPr>
          <p:nvPr/>
        </p:nvCxnSpPr>
        <p:spPr>
          <a:xfrm>
            <a:off x="2866172" y="2779415"/>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41A6EB48-738C-4BB7-820F-0FFCF5C7637C}"/>
              </a:ext>
            </a:extLst>
          </p:cNvPr>
          <p:cNvCxnSpPr>
            <a:cxnSpLocks/>
            <a:stCxn id="31" idx="2"/>
            <a:endCxn id="48" idx="0"/>
          </p:cNvCxnSpPr>
          <p:nvPr/>
        </p:nvCxnSpPr>
        <p:spPr>
          <a:xfrm rot="5400000">
            <a:off x="6598738" y="1861857"/>
            <a:ext cx="1043276"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41A6EB48-738C-4BB7-820F-0FFCF5C7637C}"/>
              </a:ext>
            </a:extLst>
          </p:cNvPr>
          <p:cNvCxnSpPr>
            <a:cxnSpLocks/>
            <a:stCxn id="44" idx="2"/>
            <a:endCxn id="54" idx="0"/>
          </p:cNvCxnSpPr>
          <p:nvPr/>
        </p:nvCxnSpPr>
        <p:spPr>
          <a:xfrm rot="5400000">
            <a:off x="9140231" y="1861857"/>
            <a:ext cx="1043276"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2" name="표 31"/>
          <p:cNvGraphicFramePr>
            <a:graphicFrameLocks noGrp="1"/>
          </p:cNvGraphicFramePr>
          <p:nvPr/>
        </p:nvGraphicFramePr>
        <p:xfrm>
          <a:off x="983154" y="3863993"/>
          <a:ext cx="9369535" cy="1714500"/>
        </p:xfrm>
        <a:graphic>
          <a:graphicData uri="http://schemas.openxmlformats.org/drawingml/2006/table">
            <a:tbl>
              <a:tblPr/>
              <a:tblGrid>
                <a:gridCol w="2401177">
                  <a:extLst>
                    <a:ext uri="{9D8B030D-6E8A-4147-A177-3AD203B41FA5}">
                      <a16:colId xmlns:a16="http://schemas.microsoft.com/office/drawing/2014/main" val="20000"/>
                    </a:ext>
                  </a:extLst>
                </a:gridCol>
                <a:gridCol w="6968358">
                  <a:extLst>
                    <a:ext uri="{9D8B030D-6E8A-4147-A177-3AD203B41FA5}">
                      <a16:colId xmlns:a16="http://schemas.microsoft.com/office/drawing/2014/main" val="20001"/>
                    </a:ext>
                  </a:extLst>
                </a:gridCol>
              </a:tblGrid>
              <a:tr h="190500">
                <a:tc>
                  <a:txBody>
                    <a:bodyPr/>
                    <a:lstStyle/>
                    <a:p>
                      <a:pPr marL="91440" lvl="0" algn="l" fontAlgn="b">
                        <a:spcBef>
                          <a:spcPts val="0"/>
                        </a:spcBef>
                      </a:pPr>
                      <a:r>
                        <a:rPr lang="en-US" sz="1100" b="0" i="0" u="none" strike="noStrike" dirty="0">
                          <a:solidFill>
                            <a:srgbClr val="000000"/>
                          </a:solidFill>
                          <a:latin typeface="Calibri"/>
                        </a:rPr>
                        <a:t>Step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r>
                        <a:rPr lang="en-US" sz="1100" b="0" i="0" u="none" strike="noStrike">
                          <a:solidFill>
                            <a:srgbClr val="000000"/>
                          </a:solidFill>
                          <a:latin typeface="Calibri"/>
                        </a:rPr>
                        <a:t>Example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marL="91440" lvl="0" algn="l" fontAlgn="b">
                        <a:spcBef>
                          <a:spcPts val="0"/>
                        </a:spcBef>
                      </a:pPr>
                      <a:r>
                        <a:rPr lang="en-US" sz="1100" b="0" i="0" u="none" strike="noStrike" dirty="0">
                          <a:solidFill>
                            <a:srgbClr val="000000"/>
                          </a:solidFill>
                          <a:latin typeface="Calibri"/>
                        </a:rPr>
                        <a:t>Functional Requirement Analysis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r>
                        <a:rPr lang="en-US" sz="1100" b="0" i="0" u="none" strike="noStrike" dirty="0">
                          <a:solidFill>
                            <a:srgbClr val="000000"/>
                          </a:solidFill>
                          <a:latin typeface="+mn-lt"/>
                        </a:rPr>
                        <a:t>The system shall produce a steel plate with an error thickness of less than 5 mm using an input</a:t>
                      </a:r>
                      <a:r>
                        <a:rPr lang="en-US" sz="1100" b="0" i="0" u="none" strike="noStrike" baseline="0" dirty="0">
                          <a:solidFill>
                            <a:srgbClr val="000000"/>
                          </a:solidFill>
                          <a:latin typeface="+mn-lt"/>
                        </a:rPr>
                        <a:t> slab</a:t>
                      </a:r>
                      <a:r>
                        <a:rPr lang="en-US" sz="1100" b="0" i="0" u="none" strike="noStrike" dirty="0">
                          <a:solidFill>
                            <a:srgbClr val="000000"/>
                          </a:solidFill>
                          <a:latin typeface="+mn-lt"/>
                        </a:rPr>
                        <a:t>.</a:t>
                      </a:r>
                      <a:endParaRPr lang="en-US" sz="11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marL="91440" lvl="0" algn="l" fontAlgn="b">
                        <a:spcBef>
                          <a:spcPts val="0"/>
                        </a:spcBef>
                      </a:pPr>
                      <a:r>
                        <a:rPr lang="en-US" sz="1100" b="0" i="0" u="none" strike="noStrike" dirty="0">
                          <a:solidFill>
                            <a:srgbClr val="000000"/>
                          </a:solidFill>
                          <a:latin typeface="Calibri"/>
                        </a:rPr>
                        <a:t>Physical Requirement Analysis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r>
                        <a:rPr lang="en-US" sz="1100" b="0" i="0" u="none" strike="noStrike" dirty="0">
                          <a:solidFill>
                            <a:srgbClr val="000000"/>
                          </a:solidFill>
                          <a:latin typeface="Calibri"/>
                        </a:rPr>
                        <a:t>The system shall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marL="91440" lvl="0" algn="l" fontAlgn="b">
                        <a:spcBef>
                          <a:spcPts val="0"/>
                        </a:spcBef>
                      </a:pPr>
                      <a:r>
                        <a:rPr lang="en-US" sz="1100" b="0" i="0" u="none" strike="noStrike" dirty="0">
                          <a:solidFill>
                            <a:srgbClr val="000000"/>
                          </a:solidFill>
                          <a:latin typeface="Calibri"/>
                        </a:rPr>
                        <a:t>Functional Modeling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endParaRPr lang="en-US" sz="1100" b="0" i="0" u="none" strike="noStrike">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marL="91440" lvl="0" algn="l" fontAlgn="b">
                        <a:spcBef>
                          <a:spcPts val="0"/>
                        </a:spcBef>
                      </a:pPr>
                      <a:r>
                        <a:rPr lang="en-US" sz="1100" b="0" i="0" u="none" strike="noStrike" dirty="0">
                          <a:solidFill>
                            <a:srgbClr val="000000"/>
                          </a:solidFill>
                          <a:latin typeface="Calibri"/>
                        </a:rPr>
                        <a:t>Physical Modeling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endParaRPr lang="en-US" sz="11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marL="91440" lvl="0" algn="l" fontAlgn="b">
                        <a:spcBef>
                          <a:spcPts val="0"/>
                        </a:spcBef>
                      </a:pPr>
                      <a:r>
                        <a:rPr lang="en-US" sz="1100" b="0" i="0" u="none" strike="noStrike" dirty="0">
                          <a:solidFill>
                            <a:srgbClr val="000000"/>
                          </a:solidFill>
                          <a:latin typeface="Calibri"/>
                        </a:rPr>
                        <a:t>Functional Simulation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endParaRPr lang="en-US" sz="1100" b="0" i="0" u="none" strike="noStrike">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marL="91440" lvl="0" algn="l" fontAlgn="b">
                        <a:spcBef>
                          <a:spcPts val="0"/>
                        </a:spcBef>
                      </a:pPr>
                      <a:r>
                        <a:rPr lang="en-US" sz="1100" b="0" i="0" u="none" strike="noStrike">
                          <a:solidFill>
                            <a:srgbClr val="000000"/>
                          </a:solidFill>
                          <a:latin typeface="Calibri"/>
                        </a:rPr>
                        <a:t>Physical Simulation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endParaRPr lang="en-US" sz="11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marL="91440" lvl="0" algn="l" fontAlgn="b">
                        <a:spcBef>
                          <a:spcPts val="0"/>
                        </a:spcBef>
                      </a:pPr>
                      <a:r>
                        <a:rPr lang="en-US" sz="1100" b="0" i="0" u="none" strike="noStrike">
                          <a:solidFill>
                            <a:srgbClr val="000000"/>
                          </a:solidFill>
                          <a:latin typeface="Calibri"/>
                        </a:rPr>
                        <a:t>Functional Req’ Evaluation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endParaRPr lang="en-US" sz="11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marL="91440" lvl="0" algn="l" fontAlgn="b">
                        <a:spcBef>
                          <a:spcPts val="0"/>
                        </a:spcBef>
                      </a:pPr>
                      <a:r>
                        <a:rPr lang="en-US" sz="1100" b="0" i="0" u="none" strike="noStrike" dirty="0">
                          <a:solidFill>
                            <a:srgbClr val="000000"/>
                          </a:solidFill>
                          <a:latin typeface="Calibri"/>
                        </a:rPr>
                        <a:t>Physical </a:t>
                      </a:r>
                      <a:r>
                        <a:rPr lang="en-US" sz="1100" b="0" i="0" u="none" strike="noStrike" dirty="0" err="1">
                          <a:solidFill>
                            <a:srgbClr val="000000"/>
                          </a:solidFill>
                          <a:latin typeface="Calibri"/>
                        </a:rPr>
                        <a:t>Req</a:t>
                      </a:r>
                      <a:r>
                        <a:rPr lang="en-US" sz="1100" b="0" i="0" u="none" strike="noStrike" dirty="0">
                          <a:solidFill>
                            <a:srgbClr val="000000"/>
                          </a:solidFill>
                          <a:latin typeface="Calibri"/>
                        </a:rPr>
                        <a:t>’ Evaluation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a:spcBef>
                          <a:spcPts val="0"/>
                        </a:spcBef>
                      </a:pPr>
                      <a:endParaRPr lang="en-US" sz="11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3626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a:t>Use case</a:t>
            </a:r>
          </a:p>
        </p:txBody>
      </p:sp>
      <p:cxnSp>
        <p:nvCxnSpPr>
          <p:cNvPr id="61" name="직선 화살표 연결선 60">
            <a:extLst>
              <a:ext uri="{FF2B5EF4-FFF2-40B4-BE49-F238E27FC236}">
                <a16:creationId xmlns:a16="http://schemas.microsoft.com/office/drawing/2014/main" id="{19183C80-5CA5-4EFD-A7BE-C28EE1035112}"/>
              </a:ext>
            </a:extLst>
          </p:cNvPr>
          <p:cNvCxnSpPr>
            <a:cxnSpLocks/>
          </p:cNvCxnSpPr>
          <p:nvPr/>
        </p:nvCxnSpPr>
        <p:spPr>
          <a:xfrm>
            <a:off x="6092126" y="4914114"/>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2510561E-2221-412C-967F-686B966CC003}"/>
              </a:ext>
            </a:extLst>
          </p:cNvPr>
          <p:cNvSpPr txBox="1"/>
          <p:nvPr/>
        </p:nvSpPr>
        <p:spPr>
          <a:xfrm>
            <a:off x="6092126" y="4637114"/>
            <a:ext cx="769121" cy="276999"/>
          </a:xfrm>
          <a:prstGeom prst="rect">
            <a:avLst/>
          </a:prstGeom>
          <a:noFill/>
        </p:spPr>
        <p:txBody>
          <a:bodyPr wrap="none" rtlCol="0">
            <a:spAutoFit/>
          </a:bodyPr>
          <a:lstStyle/>
          <a:p>
            <a:r>
              <a:rPr lang="en-US" sz="1200" dirty="0"/>
              <a:t>data flow</a:t>
            </a:r>
          </a:p>
        </p:txBody>
      </p:sp>
      <p:sp>
        <p:nvSpPr>
          <p:cNvPr id="20" name="직사각형 19"/>
          <p:cNvSpPr/>
          <p:nvPr/>
        </p:nvSpPr>
        <p:spPr>
          <a:xfrm>
            <a:off x="5895815" y="2550652"/>
            <a:ext cx="423514" cy="307777"/>
          </a:xfrm>
          <a:prstGeom prst="rect">
            <a:avLst/>
          </a:prstGeom>
        </p:spPr>
        <p:txBody>
          <a:bodyPr wrap="none">
            <a:spAutoFit/>
          </a:bodyPr>
          <a:lstStyle/>
          <a:p>
            <a:r>
              <a:rPr lang="en-US" sz="1400" dirty="0"/>
              <a:t>④</a:t>
            </a:r>
          </a:p>
        </p:txBody>
      </p:sp>
      <p:sp>
        <p:nvSpPr>
          <p:cNvPr id="22" name="직사각형 21"/>
          <p:cNvSpPr/>
          <p:nvPr/>
        </p:nvSpPr>
        <p:spPr>
          <a:xfrm>
            <a:off x="4179465" y="1678301"/>
            <a:ext cx="423514" cy="307777"/>
          </a:xfrm>
          <a:prstGeom prst="rect">
            <a:avLst/>
          </a:prstGeom>
        </p:spPr>
        <p:txBody>
          <a:bodyPr wrap="none">
            <a:spAutoFit/>
          </a:bodyPr>
          <a:lstStyle/>
          <a:p>
            <a:r>
              <a:rPr lang="en-US" sz="1400" dirty="0"/>
              <a:t>②</a:t>
            </a:r>
          </a:p>
        </p:txBody>
      </p:sp>
      <p:sp>
        <p:nvSpPr>
          <p:cNvPr id="23" name="직사각형 22"/>
          <p:cNvSpPr/>
          <p:nvPr/>
        </p:nvSpPr>
        <p:spPr>
          <a:xfrm>
            <a:off x="4631382" y="2287905"/>
            <a:ext cx="423514" cy="307777"/>
          </a:xfrm>
          <a:prstGeom prst="rect">
            <a:avLst/>
          </a:prstGeom>
        </p:spPr>
        <p:txBody>
          <a:bodyPr wrap="none">
            <a:spAutoFit/>
          </a:bodyPr>
          <a:lstStyle/>
          <a:p>
            <a:r>
              <a:rPr lang="en-US" sz="1400" dirty="0"/>
              <a:t>③</a:t>
            </a:r>
          </a:p>
        </p:txBody>
      </p:sp>
      <p:sp>
        <p:nvSpPr>
          <p:cNvPr id="24" name="직사각형 23">
            <a:extLst>
              <a:ext uri="{FF2B5EF4-FFF2-40B4-BE49-F238E27FC236}">
                <a16:creationId xmlns:a16="http://schemas.microsoft.com/office/drawing/2014/main" id="{26482F08-DECD-4953-A136-F6FBD13E7782}"/>
              </a:ext>
            </a:extLst>
          </p:cNvPr>
          <p:cNvSpPr/>
          <p:nvPr/>
        </p:nvSpPr>
        <p:spPr>
          <a:xfrm>
            <a:off x="2186152" y="2963918"/>
            <a:ext cx="4871545" cy="1581804"/>
          </a:xfrm>
          <a:prstGeom prst="rect">
            <a:avLst/>
          </a:prstGeom>
          <a:noFill/>
        </p:spPr>
        <p:style>
          <a:lnRef idx="2">
            <a:schemeClr val="dk1"/>
          </a:lnRef>
          <a:fillRef idx="1">
            <a:schemeClr val="lt1"/>
          </a:fillRef>
          <a:effectRef idx="0">
            <a:schemeClr val="dk1"/>
          </a:effectRef>
          <a:fontRef idx="minor">
            <a:schemeClr val="dk1"/>
          </a:fontRef>
        </p:style>
        <p:txBody>
          <a:bodyPr rtlCol="0" anchor="b"/>
          <a:lstStyle/>
          <a:p>
            <a:pPr algn="ctr"/>
            <a:r>
              <a:rPr lang="en-US" sz="1600" b="1" dirty="0">
                <a:latin typeface="Times New Roman" panose="02020603050405020304" pitchFamily="18" charset="0"/>
                <a:cs typeface="Times New Roman" panose="02020603050405020304" pitchFamily="18" charset="0"/>
              </a:rPr>
              <a:t>Simulation Analyzer</a:t>
            </a:r>
          </a:p>
        </p:txBody>
      </p:sp>
      <p:sp>
        <p:nvSpPr>
          <p:cNvPr id="25" name="직사각형 24">
            <a:extLst>
              <a:ext uri="{FF2B5EF4-FFF2-40B4-BE49-F238E27FC236}">
                <a16:creationId xmlns:a16="http://schemas.microsoft.com/office/drawing/2014/main" id="{E672AB82-8FA1-4109-9C5B-173AE6C11180}"/>
              </a:ext>
            </a:extLst>
          </p:cNvPr>
          <p:cNvSpPr/>
          <p:nvPr/>
        </p:nvSpPr>
        <p:spPr>
          <a:xfrm>
            <a:off x="2518520" y="3317759"/>
            <a:ext cx="1671919" cy="802340"/>
          </a:xfrm>
          <a:prstGeom prst="rect">
            <a:avLst/>
          </a:prstGeom>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Data</a:t>
            </a:r>
          </a:p>
          <a:p>
            <a:pPr algn="ctr"/>
            <a:r>
              <a:rPr lang="en-US" sz="1600" b="1" dirty="0">
                <a:latin typeface="Times New Roman" panose="02020603050405020304" pitchFamily="18" charset="0"/>
                <a:cs typeface="Times New Roman" panose="02020603050405020304" pitchFamily="18" charset="0"/>
              </a:rPr>
              <a:t>Generation</a:t>
            </a:r>
            <a:endParaRPr lang="en-US" sz="1600" dirty="0">
              <a:latin typeface="Times New Roman" panose="02020603050405020304" pitchFamily="18" charset="0"/>
              <a:cs typeface="Times New Roman" panose="02020603050405020304" pitchFamily="18" charset="0"/>
            </a:endParaRPr>
          </a:p>
        </p:txBody>
      </p:sp>
      <p:sp>
        <p:nvSpPr>
          <p:cNvPr id="26" name="직사각형 25">
            <a:extLst>
              <a:ext uri="{FF2B5EF4-FFF2-40B4-BE49-F238E27FC236}">
                <a16:creationId xmlns:a16="http://schemas.microsoft.com/office/drawing/2014/main" id="{6F42DC5A-D19F-4466-99FA-2201301C7E71}"/>
              </a:ext>
            </a:extLst>
          </p:cNvPr>
          <p:cNvSpPr/>
          <p:nvPr/>
        </p:nvSpPr>
        <p:spPr>
          <a:xfrm>
            <a:off x="5060013" y="3317759"/>
            <a:ext cx="1671919" cy="802340"/>
          </a:xfrm>
          <a:prstGeom prst="rect">
            <a:avLst/>
          </a:prstGeom>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Requirement</a:t>
            </a:r>
          </a:p>
          <a:p>
            <a:pPr algn="ctr"/>
            <a:r>
              <a:rPr lang="en-US" sz="1600" b="1" dirty="0">
                <a:latin typeface="Times New Roman" panose="02020603050405020304" pitchFamily="18" charset="0"/>
                <a:cs typeface="Times New Roman" panose="02020603050405020304" pitchFamily="18" charset="0"/>
              </a:rPr>
              <a:t>Evaluation</a:t>
            </a:r>
          </a:p>
        </p:txBody>
      </p:sp>
      <p:cxnSp>
        <p:nvCxnSpPr>
          <p:cNvPr id="27" name="직선 화살표 연결선 26">
            <a:extLst>
              <a:ext uri="{FF2B5EF4-FFF2-40B4-BE49-F238E27FC236}">
                <a16:creationId xmlns:a16="http://schemas.microsoft.com/office/drawing/2014/main" id="{A42B6678-ACF2-430C-B00C-CD76CAAC0EE5}"/>
              </a:ext>
            </a:extLst>
          </p:cNvPr>
          <p:cNvCxnSpPr>
            <a:cxnSpLocks/>
            <a:stCxn id="25" idx="3"/>
            <a:endCxn id="26" idx="1"/>
          </p:cNvCxnSpPr>
          <p:nvPr/>
        </p:nvCxnSpPr>
        <p:spPr>
          <a:xfrm>
            <a:off x="4190439" y="3718929"/>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26482F08-DECD-4953-A136-F6FBD13E7782}"/>
              </a:ext>
            </a:extLst>
          </p:cNvPr>
          <p:cNvSpPr/>
          <p:nvPr/>
        </p:nvSpPr>
        <p:spPr>
          <a:xfrm>
            <a:off x="2186152" y="1382111"/>
            <a:ext cx="4871545" cy="1581804"/>
          </a:xfrm>
          <a:prstGeom prst="rect">
            <a:avLst/>
          </a:prstGeom>
          <a:noFill/>
        </p:spPr>
        <p:style>
          <a:lnRef idx="2">
            <a:schemeClr val="dk1"/>
          </a:lnRef>
          <a:fillRef idx="1">
            <a:schemeClr val="lt1"/>
          </a:fillRef>
          <a:effectRef idx="0">
            <a:schemeClr val="dk1"/>
          </a:effectRef>
          <a:fontRef idx="minor">
            <a:schemeClr val="dk1"/>
          </a:fontRef>
        </p:style>
        <p:txBody>
          <a:bodyPr rtlCol="0" anchor="b"/>
          <a:lstStyle/>
          <a:p>
            <a:pPr algn="ctr"/>
            <a:r>
              <a:rPr lang="en-US" sz="1600" b="1" dirty="0">
                <a:latin typeface="Times New Roman" panose="02020603050405020304" pitchFamily="18" charset="0"/>
                <a:cs typeface="Times New Roman" panose="02020603050405020304" pitchFamily="18" charset="0"/>
              </a:rPr>
              <a:t>Simulation Model</a:t>
            </a:r>
          </a:p>
        </p:txBody>
      </p:sp>
      <p:sp>
        <p:nvSpPr>
          <p:cNvPr id="32" name="직사각형 31">
            <a:extLst>
              <a:ext uri="{FF2B5EF4-FFF2-40B4-BE49-F238E27FC236}">
                <a16:creationId xmlns:a16="http://schemas.microsoft.com/office/drawing/2014/main" id="{E672AB82-8FA1-4109-9C5B-173AE6C11180}"/>
              </a:ext>
            </a:extLst>
          </p:cNvPr>
          <p:cNvSpPr/>
          <p:nvPr/>
        </p:nvSpPr>
        <p:spPr>
          <a:xfrm>
            <a:off x="2513265" y="1735952"/>
            <a:ext cx="1671919" cy="80234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Rolling Machine</a:t>
            </a:r>
          </a:p>
          <a:p>
            <a:pPr algn="ctr"/>
            <a:r>
              <a:rPr lang="en-US" sz="1600" b="1" dirty="0">
                <a:latin typeface="Times New Roman" panose="02020603050405020304" pitchFamily="18" charset="0"/>
                <a:cs typeface="Times New Roman" panose="02020603050405020304" pitchFamily="18" charset="0"/>
              </a:rPr>
              <a:t>Simulator</a:t>
            </a:r>
          </a:p>
        </p:txBody>
      </p:sp>
      <p:sp>
        <p:nvSpPr>
          <p:cNvPr id="33" name="직사각형 32">
            <a:extLst>
              <a:ext uri="{FF2B5EF4-FFF2-40B4-BE49-F238E27FC236}">
                <a16:creationId xmlns:a16="http://schemas.microsoft.com/office/drawing/2014/main" id="{6F42DC5A-D19F-4466-99FA-2201301C7E71}"/>
              </a:ext>
            </a:extLst>
          </p:cNvPr>
          <p:cNvSpPr/>
          <p:nvPr/>
        </p:nvSpPr>
        <p:spPr>
          <a:xfrm>
            <a:off x="5054758" y="1735952"/>
            <a:ext cx="1671919" cy="80234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AGC</a:t>
            </a:r>
          </a:p>
          <a:p>
            <a:pPr algn="ctr"/>
            <a:r>
              <a:rPr lang="en-US" sz="1600" b="1" dirty="0">
                <a:latin typeface="Times New Roman" panose="02020603050405020304" pitchFamily="18" charset="0"/>
                <a:cs typeface="Times New Roman" panose="02020603050405020304" pitchFamily="18" charset="0"/>
              </a:rPr>
              <a:t>Simulator</a:t>
            </a:r>
            <a:endParaRPr lang="en-US" sz="1600" dirty="0">
              <a:latin typeface="Times New Roman" panose="02020603050405020304" pitchFamily="18" charset="0"/>
              <a:cs typeface="Times New Roman" panose="02020603050405020304" pitchFamily="18" charset="0"/>
            </a:endParaRPr>
          </a:p>
        </p:txBody>
      </p:sp>
      <p:cxnSp>
        <p:nvCxnSpPr>
          <p:cNvPr id="34" name="직선 화살표 연결선 33">
            <a:extLst>
              <a:ext uri="{FF2B5EF4-FFF2-40B4-BE49-F238E27FC236}">
                <a16:creationId xmlns:a16="http://schemas.microsoft.com/office/drawing/2014/main" id="{A42B6678-ACF2-430C-B00C-CD76CAAC0EE5}"/>
              </a:ext>
            </a:extLst>
          </p:cNvPr>
          <p:cNvCxnSpPr>
            <a:cxnSpLocks/>
          </p:cNvCxnSpPr>
          <p:nvPr/>
        </p:nvCxnSpPr>
        <p:spPr>
          <a:xfrm>
            <a:off x="4185184" y="1989982"/>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직사각형 34"/>
          <p:cNvSpPr/>
          <p:nvPr/>
        </p:nvSpPr>
        <p:spPr>
          <a:xfrm>
            <a:off x="2928752" y="2970959"/>
            <a:ext cx="423514" cy="307777"/>
          </a:xfrm>
          <a:prstGeom prst="rect">
            <a:avLst/>
          </a:prstGeom>
        </p:spPr>
        <p:txBody>
          <a:bodyPr wrap="none">
            <a:spAutoFit/>
          </a:bodyPr>
          <a:lstStyle/>
          <a:p>
            <a:r>
              <a:rPr lang="en-US" sz="1400" dirty="0"/>
              <a:t>①</a:t>
            </a:r>
          </a:p>
        </p:txBody>
      </p:sp>
      <p:cxnSp>
        <p:nvCxnSpPr>
          <p:cNvPr id="36" name="직선 화살표 연결선 35">
            <a:extLst>
              <a:ext uri="{FF2B5EF4-FFF2-40B4-BE49-F238E27FC236}">
                <a16:creationId xmlns:a16="http://schemas.microsoft.com/office/drawing/2014/main" id="{41A6EB48-738C-4BB7-820F-0FFCF5C7637C}"/>
              </a:ext>
            </a:extLst>
          </p:cNvPr>
          <p:cNvCxnSpPr>
            <a:cxnSpLocks/>
            <a:stCxn id="25" idx="0"/>
            <a:endCxn id="32" idx="2"/>
          </p:cNvCxnSpPr>
          <p:nvPr/>
        </p:nvCxnSpPr>
        <p:spPr>
          <a:xfrm rot="16200000" flipV="1">
            <a:off x="2962120" y="2925398"/>
            <a:ext cx="779467"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41A6EB48-738C-4BB7-820F-0FFCF5C7637C}"/>
              </a:ext>
            </a:extLst>
          </p:cNvPr>
          <p:cNvCxnSpPr>
            <a:cxnSpLocks/>
            <a:stCxn id="33" idx="2"/>
            <a:endCxn id="26" idx="0"/>
          </p:cNvCxnSpPr>
          <p:nvPr/>
        </p:nvCxnSpPr>
        <p:spPr>
          <a:xfrm rot="16200000" flipH="1">
            <a:off x="5503612" y="2925397"/>
            <a:ext cx="779467"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A42B6678-ACF2-430C-B00C-CD76CAAC0EE5}"/>
              </a:ext>
            </a:extLst>
          </p:cNvPr>
          <p:cNvCxnSpPr>
            <a:cxnSpLocks/>
          </p:cNvCxnSpPr>
          <p:nvPr/>
        </p:nvCxnSpPr>
        <p:spPr>
          <a:xfrm rot="10800000">
            <a:off x="4185184" y="2284262"/>
            <a:ext cx="869574"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4200455" y="3412498"/>
            <a:ext cx="423514" cy="307777"/>
          </a:xfrm>
          <a:prstGeom prst="rect">
            <a:avLst/>
          </a:prstGeom>
        </p:spPr>
        <p:txBody>
          <a:bodyPr wrap="none">
            <a:spAutoFit/>
          </a:bodyPr>
          <a:lstStyle/>
          <a:p>
            <a:r>
              <a:rPr lang="en-US" sz="1400" dirty="0"/>
              <a:t>⑤</a:t>
            </a:r>
          </a:p>
        </p:txBody>
      </p:sp>
    </p:spTree>
    <p:extLst>
      <p:ext uri="{BB962C8B-B14F-4D97-AF65-F5344CB8AC3E}">
        <p14:creationId xmlns:p14="http://schemas.microsoft.com/office/powerpoint/2010/main" val="403626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err="1"/>
              <a:t>SysMPy</a:t>
            </a:r>
            <a:r>
              <a:rPr lang="en-US" sz="2400" b="1" dirty="0"/>
              <a:t> Simulation </a:t>
            </a:r>
          </a:p>
        </p:txBody>
      </p:sp>
      <p:sp>
        <p:nvSpPr>
          <p:cNvPr id="6" name="직사각형 5">
            <a:extLst>
              <a:ext uri="{FF2B5EF4-FFF2-40B4-BE49-F238E27FC236}">
                <a16:creationId xmlns:a16="http://schemas.microsoft.com/office/drawing/2014/main" id="{0D8FB666-FEE3-48DC-B94A-610FE36A79FD}"/>
              </a:ext>
            </a:extLst>
          </p:cNvPr>
          <p:cNvSpPr/>
          <p:nvPr/>
        </p:nvSpPr>
        <p:spPr>
          <a:xfrm>
            <a:off x="2743200" y="730621"/>
            <a:ext cx="1918445"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Relation</a:t>
            </a:r>
          </a:p>
        </p:txBody>
      </p:sp>
      <p:sp>
        <p:nvSpPr>
          <p:cNvPr id="7" name="직사각형 6">
            <a:extLst>
              <a:ext uri="{FF2B5EF4-FFF2-40B4-BE49-F238E27FC236}">
                <a16:creationId xmlns:a16="http://schemas.microsoft.com/office/drawing/2014/main" id="{3D9A6190-D830-4975-BD13-E3C70C7FDD95}"/>
              </a:ext>
            </a:extLst>
          </p:cNvPr>
          <p:cNvSpPr/>
          <p:nvPr/>
        </p:nvSpPr>
        <p:spPr>
          <a:xfrm>
            <a:off x="4657165" y="730621"/>
            <a:ext cx="1918445"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Entity</a:t>
            </a:r>
          </a:p>
        </p:txBody>
      </p:sp>
      <p:sp>
        <p:nvSpPr>
          <p:cNvPr id="8" name="직사각형 7">
            <a:extLst>
              <a:ext uri="{FF2B5EF4-FFF2-40B4-BE49-F238E27FC236}">
                <a16:creationId xmlns:a16="http://schemas.microsoft.com/office/drawing/2014/main" id="{30413556-498E-41F9-A10E-9E5943C05793}"/>
              </a:ext>
            </a:extLst>
          </p:cNvPr>
          <p:cNvSpPr/>
          <p:nvPr/>
        </p:nvSpPr>
        <p:spPr>
          <a:xfrm>
            <a:off x="6566647" y="730621"/>
            <a:ext cx="1918445"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Evaluation</a:t>
            </a:r>
          </a:p>
        </p:txBody>
      </p:sp>
      <p:sp>
        <p:nvSpPr>
          <p:cNvPr id="9" name="직사각형 8">
            <a:extLst>
              <a:ext uri="{FF2B5EF4-FFF2-40B4-BE49-F238E27FC236}">
                <a16:creationId xmlns:a16="http://schemas.microsoft.com/office/drawing/2014/main" id="{4AB7B614-FA94-4566-8341-9FA0CF08076F}"/>
              </a:ext>
            </a:extLst>
          </p:cNvPr>
          <p:cNvSpPr/>
          <p:nvPr/>
        </p:nvSpPr>
        <p:spPr>
          <a:xfrm>
            <a:off x="1013012" y="1438833"/>
            <a:ext cx="1739154"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Functional</a:t>
            </a:r>
          </a:p>
        </p:txBody>
      </p:sp>
      <p:sp>
        <p:nvSpPr>
          <p:cNvPr id="10" name="직사각형 9">
            <a:extLst>
              <a:ext uri="{FF2B5EF4-FFF2-40B4-BE49-F238E27FC236}">
                <a16:creationId xmlns:a16="http://schemas.microsoft.com/office/drawing/2014/main" id="{950080FF-ACDA-4993-BA82-B53AE3BF38B3}"/>
              </a:ext>
            </a:extLst>
          </p:cNvPr>
          <p:cNvSpPr/>
          <p:nvPr/>
        </p:nvSpPr>
        <p:spPr>
          <a:xfrm>
            <a:off x="1013012" y="2317375"/>
            <a:ext cx="1739154"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Physical</a:t>
            </a:r>
          </a:p>
        </p:txBody>
      </p:sp>
      <p:sp>
        <p:nvSpPr>
          <p:cNvPr id="11" name="직사각형 10">
            <a:extLst>
              <a:ext uri="{FF2B5EF4-FFF2-40B4-BE49-F238E27FC236}">
                <a16:creationId xmlns:a16="http://schemas.microsoft.com/office/drawing/2014/main" id="{5EA9ECAC-B8C6-414F-ABF2-A5DD9698C38D}"/>
              </a:ext>
            </a:extLst>
          </p:cNvPr>
          <p:cNvSpPr/>
          <p:nvPr/>
        </p:nvSpPr>
        <p:spPr>
          <a:xfrm>
            <a:off x="2743200" y="1438833"/>
            <a:ext cx="1918445"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Item</a:t>
            </a:r>
          </a:p>
          <a:p>
            <a:pPr algn="ctr"/>
            <a:r>
              <a:rPr lang="en-US" sz="1400" dirty="0">
                <a:latin typeface="Times New Roman" panose="02020603050405020304" pitchFamily="18" charset="0"/>
                <a:cs typeface="Times New Roman" panose="02020603050405020304" pitchFamily="18" charset="0"/>
              </a:rPr>
              <a:t>(Resource)</a:t>
            </a:r>
          </a:p>
        </p:txBody>
      </p:sp>
      <p:sp>
        <p:nvSpPr>
          <p:cNvPr id="12" name="직사각형 11">
            <a:extLst>
              <a:ext uri="{FF2B5EF4-FFF2-40B4-BE49-F238E27FC236}">
                <a16:creationId xmlns:a16="http://schemas.microsoft.com/office/drawing/2014/main" id="{BB92AB12-ACEF-4D3B-8805-C91D45701BCB}"/>
              </a:ext>
            </a:extLst>
          </p:cNvPr>
          <p:cNvSpPr/>
          <p:nvPr/>
        </p:nvSpPr>
        <p:spPr>
          <a:xfrm>
            <a:off x="2743200" y="2317375"/>
            <a:ext cx="1918445"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Times New Roman" panose="02020603050405020304" pitchFamily="18" charset="0"/>
                <a:cs typeface="Times New Roman" panose="02020603050405020304" pitchFamily="18" charset="0"/>
              </a:rPr>
              <a:t>Conduit</a:t>
            </a:r>
          </a:p>
        </p:txBody>
      </p:sp>
      <p:sp>
        <p:nvSpPr>
          <p:cNvPr id="13" name="직사각형 12">
            <a:extLst>
              <a:ext uri="{FF2B5EF4-FFF2-40B4-BE49-F238E27FC236}">
                <a16:creationId xmlns:a16="http://schemas.microsoft.com/office/drawing/2014/main" id="{710F2C67-6DCD-4F0E-8D3C-890E9A0B3941}"/>
              </a:ext>
            </a:extLst>
          </p:cNvPr>
          <p:cNvSpPr/>
          <p:nvPr/>
        </p:nvSpPr>
        <p:spPr>
          <a:xfrm>
            <a:off x="4657165" y="1438833"/>
            <a:ext cx="1918445"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Action</a:t>
            </a:r>
          </a:p>
        </p:txBody>
      </p:sp>
      <p:sp>
        <p:nvSpPr>
          <p:cNvPr id="14" name="직사각형 13">
            <a:extLst>
              <a:ext uri="{FF2B5EF4-FFF2-40B4-BE49-F238E27FC236}">
                <a16:creationId xmlns:a16="http://schemas.microsoft.com/office/drawing/2014/main" id="{8F0AA1F6-D8E8-46A5-9733-FD4D179748DB}"/>
              </a:ext>
            </a:extLst>
          </p:cNvPr>
          <p:cNvSpPr/>
          <p:nvPr/>
        </p:nvSpPr>
        <p:spPr>
          <a:xfrm>
            <a:off x="4657165" y="2317375"/>
            <a:ext cx="1918445"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Times New Roman" panose="02020603050405020304" pitchFamily="18" charset="0"/>
                <a:cs typeface="Times New Roman" panose="02020603050405020304" pitchFamily="18" charset="0"/>
              </a:rPr>
              <a:t>Component</a:t>
            </a:r>
          </a:p>
        </p:txBody>
      </p:sp>
      <p:sp>
        <p:nvSpPr>
          <p:cNvPr id="15" name="직사각형 14">
            <a:extLst>
              <a:ext uri="{FF2B5EF4-FFF2-40B4-BE49-F238E27FC236}">
                <a16:creationId xmlns:a16="http://schemas.microsoft.com/office/drawing/2014/main" id="{16068C15-B563-47DD-ABB6-8DC3B60D7669}"/>
              </a:ext>
            </a:extLst>
          </p:cNvPr>
          <p:cNvSpPr/>
          <p:nvPr/>
        </p:nvSpPr>
        <p:spPr>
          <a:xfrm>
            <a:off x="6566647" y="1438833"/>
            <a:ext cx="1918445"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Times New Roman" panose="02020603050405020304" pitchFamily="18" charset="0"/>
                <a:cs typeface="Times New Roman" panose="02020603050405020304" pitchFamily="18" charset="0"/>
              </a:rPr>
              <a:t>Functional Property</a:t>
            </a:r>
          </a:p>
          <a:p>
            <a:pPr algn="ctr"/>
            <a:r>
              <a:rPr lang="en-US" sz="1400" dirty="0">
                <a:latin typeface="Times New Roman" panose="02020603050405020304" pitchFamily="18" charset="0"/>
                <a:cs typeface="Times New Roman" panose="02020603050405020304" pitchFamily="18" charset="0"/>
              </a:rPr>
              <a:t>Operating Time</a:t>
            </a:r>
          </a:p>
          <a:p>
            <a:pPr algn="ctr"/>
            <a:r>
              <a:rPr lang="en-US" sz="1400" dirty="0">
                <a:latin typeface="Times New Roman" panose="02020603050405020304" pitchFamily="18" charset="0"/>
                <a:cs typeface="Times New Roman" panose="02020603050405020304" pitchFamily="18" charset="0"/>
              </a:rPr>
              <a:t>Input/output Count</a:t>
            </a:r>
          </a:p>
        </p:txBody>
      </p:sp>
      <p:sp>
        <p:nvSpPr>
          <p:cNvPr id="16" name="직사각형 15">
            <a:extLst>
              <a:ext uri="{FF2B5EF4-FFF2-40B4-BE49-F238E27FC236}">
                <a16:creationId xmlns:a16="http://schemas.microsoft.com/office/drawing/2014/main" id="{B5D9C388-364A-4776-A60B-7F3EBCD9CD22}"/>
              </a:ext>
            </a:extLst>
          </p:cNvPr>
          <p:cNvSpPr/>
          <p:nvPr/>
        </p:nvSpPr>
        <p:spPr>
          <a:xfrm>
            <a:off x="6566647" y="2317375"/>
            <a:ext cx="1918445"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Times New Roman" panose="02020603050405020304" pitchFamily="18" charset="0"/>
                <a:cs typeface="Times New Roman" panose="02020603050405020304" pitchFamily="18" charset="0"/>
              </a:rPr>
              <a:t>Physical Property</a:t>
            </a:r>
          </a:p>
          <a:p>
            <a:pPr algn="ctr"/>
            <a:r>
              <a:rPr lang="en-US" sz="1400" dirty="0">
                <a:latin typeface="Times New Roman" panose="02020603050405020304" pitchFamily="18" charset="0"/>
                <a:cs typeface="Times New Roman" panose="02020603050405020304" pitchFamily="18" charset="0"/>
              </a:rPr>
              <a:t>Component Cost</a:t>
            </a:r>
          </a:p>
          <a:p>
            <a:pPr algn="ctr"/>
            <a:r>
              <a:rPr lang="en-US" sz="1400" dirty="0">
                <a:latin typeface="Times New Roman" panose="02020603050405020304" pitchFamily="18" charset="0"/>
                <a:cs typeface="Times New Roman" panose="02020603050405020304" pitchFamily="18" charset="0"/>
              </a:rPr>
              <a:t>Component Size</a:t>
            </a:r>
          </a:p>
        </p:txBody>
      </p:sp>
      <p:sp>
        <p:nvSpPr>
          <p:cNvPr id="17" name="직사각형 16">
            <a:extLst>
              <a:ext uri="{FF2B5EF4-FFF2-40B4-BE49-F238E27FC236}">
                <a16:creationId xmlns:a16="http://schemas.microsoft.com/office/drawing/2014/main" id="{DC7EE751-C1FF-45F2-A7AD-E158D2EA3896}"/>
              </a:ext>
            </a:extLst>
          </p:cNvPr>
          <p:cNvSpPr/>
          <p:nvPr/>
        </p:nvSpPr>
        <p:spPr>
          <a:xfrm>
            <a:off x="1008529" y="730621"/>
            <a:ext cx="1739154"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21" name="직사각형 20">
            <a:extLst>
              <a:ext uri="{FF2B5EF4-FFF2-40B4-BE49-F238E27FC236}">
                <a16:creationId xmlns:a16="http://schemas.microsoft.com/office/drawing/2014/main" id="{B14EDC51-BAF3-4C24-8251-6773C53BA24F}"/>
              </a:ext>
            </a:extLst>
          </p:cNvPr>
          <p:cNvSpPr/>
          <p:nvPr/>
        </p:nvSpPr>
        <p:spPr>
          <a:xfrm>
            <a:off x="8485093" y="730621"/>
            <a:ext cx="1918445"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Simulation</a:t>
            </a:r>
          </a:p>
        </p:txBody>
      </p:sp>
      <p:sp>
        <p:nvSpPr>
          <p:cNvPr id="26" name="직사각형 25">
            <a:extLst>
              <a:ext uri="{FF2B5EF4-FFF2-40B4-BE49-F238E27FC236}">
                <a16:creationId xmlns:a16="http://schemas.microsoft.com/office/drawing/2014/main" id="{475B6CC5-B615-472E-A55C-9D5DB2F8BEA8}"/>
              </a:ext>
            </a:extLst>
          </p:cNvPr>
          <p:cNvSpPr/>
          <p:nvPr/>
        </p:nvSpPr>
        <p:spPr>
          <a:xfrm>
            <a:off x="8485093" y="1438833"/>
            <a:ext cx="1918445"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Times New Roman" panose="02020603050405020304" pitchFamily="18" charset="0"/>
                <a:cs typeface="Times New Roman" panose="02020603050405020304" pitchFamily="18" charset="0"/>
              </a:rPr>
              <a:t>F-Sim</a:t>
            </a:r>
            <a:endParaRPr lang="en-US" sz="1400" dirty="0">
              <a:latin typeface="Times New Roman" panose="02020603050405020304" pitchFamily="18" charset="0"/>
              <a:cs typeface="Times New Roman" panose="02020603050405020304" pitchFamily="18" charset="0"/>
            </a:endParaRPr>
          </a:p>
        </p:txBody>
      </p:sp>
      <p:sp>
        <p:nvSpPr>
          <p:cNvPr id="27" name="직사각형 26">
            <a:extLst>
              <a:ext uri="{FF2B5EF4-FFF2-40B4-BE49-F238E27FC236}">
                <a16:creationId xmlns:a16="http://schemas.microsoft.com/office/drawing/2014/main" id="{8D8A6C19-4BE1-443D-9294-064C705E12CA}"/>
              </a:ext>
            </a:extLst>
          </p:cNvPr>
          <p:cNvSpPr/>
          <p:nvPr/>
        </p:nvSpPr>
        <p:spPr>
          <a:xfrm>
            <a:off x="8485093" y="2317375"/>
            <a:ext cx="1918445"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Times New Roman" panose="02020603050405020304" pitchFamily="18" charset="0"/>
                <a:cs typeface="Times New Roman" panose="02020603050405020304" pitchFamily="18" charset="0"/>
              </a:rPr>
              <a:t>P-Sim</a:t>
            </a:r>
            <a:endParaRPr lang="en-US" sz="1400" dirty="0">
              <a:latin typeface="Times New Roman" panose="02020603050405020304" pitchFamily="18" charset="0"/>
              <a:cs typeface="Times New Roman" panose="02020603050405020304" pitchFamily="18" charset="0"/>
            </a:endParaRPr>
          </a:p>
        </p:txBody>
      </p:sp>
      <p:sp>
        <p:nvSpPr>
          <p:cNvPr id="29" name="직사각형 28">
            <a:extLst>
              <a:ext uri="{FF2B5EF4-FFF2-40B4-BE49-F238E27FC236}">
                <a16:creationId xmlns:a16="http://schemas.microsoft.com/office/drawing/2014/main" id="{E672AB82-8FA1-4109-9C5B-173AE6C11180}"/>
              </a:ext>
            </a:extLst>
          </p:cNvPr>
          <p:cNvSpPr/>
          <p:nvPr/>
        </p:nvSpPr>
        <p:spPr>
          <a:xfrm>
            <a:off x="569257" y="3939991"/>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Functional Model </a:t>
            </a:r>
          </a:p>
          <a:p>
            <a:pPr algn="ctr"/>
            <a:r>
              <a:rPr lang="en-US" sz="1600" b="1"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p:txBody>
      </p:sp>
      <p:sp>
        <p:nvSpPr>
          <p:cNvPr id="30" name="직사각형 29">
            <a:extLst>
              <a:ext uri="{FF2B5EF4-FFF2-40B4-BE49-F238E27FC236}">
                <a16:creationId xmlns:a16="http://schemas.microsoft.com/office/drawing/2014/main" id="{6856589F-6F7D-4C03-8801-736294F8144A}"/>
              </a:ext>
            </a:extLst>
          </p:cNvPr>
          <p:cNvSpPr/>
          <p:nvPr/>
        </p:nvSpPr>
        <p:spPr>
          <a:xfrm>
            <a:off x="806822" y="5284699"/>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Functional Model 1.1</a:t>
            </a:r>
            <a:endParaRPr lang="en-US" sz="1600" dirty="0">
              <a:latin typeface="Times New Roman" panose="02020603050405020304" pitchFamily="18" charset="0"/>
              <a:cs typeface="Times New Roman" panose="02020603050405020304" pitchFamily="18" charset="0"/>
            </a:endParaRPr>
          </a:p>
        </p:txBody>
      </p:sp>
      <p:sp>
        <p:nvSpPr>
          <p:cNvPr id="31" name="직사각형 30">
            <a:extLst>
              <a:ext uri="{FF2B5EF4-FFF2-40B4-BE49-F238E27FC236}">
                <a16:creationId xmlns:a16="http://schemas.microsoft.com/office/drawing/2014/main" id="{6F42DC5A-D19F-4466-99FA-2201301C7E71}"/>
              </a:ext>
            </a:extLst>
          </p:cNvPr>
          <p:cNvSpPr/>
          <p:nvPr/>
        </p:nvSpPr>
        <p:spPr>
          <a:xfrm>
            <a:off x="3110750" y="3939991"/>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Physical Model</a:t>
            </a:r>
          </a:p>
          <a:p>
            <a:pPr algn="ctr"/>
            <a:r>
              <a:rPr lang="en-US" sz="1600" b="1"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p:txBody>
      </p:sp>
      <p:sp>
        <p:nvSpPr>
          <p:cNvPr id="32" name="직사각형 31">
            <a:extLst>
              <a:ext uri="{FF2B5EF4-FFF2-40B4-BE49-F238E27FC236}">
                <a16:creationId xmlns:a16="http://schemas.microsoft.com/office/drawing/2014/main" id="{3D7709C5-F08F-4B00-9B46-0E6B4E213590}"/>
              </a:ext>
            </a:extLst>
          </p:cNvPr>
          <p:cNvSpPr/>
          <p:nvPr/>
        </p:nvSpPr>
        <p:spPr>
          <a:xfrm>
            <a:off x="3348313" y="5284699"/>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Physical Model</a:t>
            </a:r>
          </a:p>
          <a:p>
            <a:pPr algn="ctr"/>
            <a:r>
              <a:rPr lang="en-US" sz="1600" b="1" dirty="0">
                <a:latin typeface="Times New Roman" panose="02020603050405020304" pitchFamily="18" charset="0"/>
                <a:cs typeface="Times New Roman" panose="02020603050405020304" pitchFamily="18" charset="0"/>
              </a:rPr>
              <a:t>1.1</a:t>
            </a:r>
            <a:endParaRPr lang="en-US" sz="1600" dirty="0">
              <a:latin typeface="Times New Roman" panose="02020603050405020304" pitchFamily="18" charset="0"/>
              <a:cs typeface="Times New Roman" panose="02020603050405020304" pitchFamily="18" charset="0"/>
            </a:endParaRPr>
          </a:p>
        </p:txBody>
      </p:sp>
      <p:cxnSp>
        <p:nvCxnSpPr>
          <p:cNvPr id="33" name="직선 화살표 연결선 32">
            <a:extLst>
              <a:ext uri="{FF2B5EF4-FFF2-40B4-BE49-F238E27FC236}">
                <a16:creationId xmlns:a16="http://schemas.microsoft.com/office/drawing/2014/main" id="{8F165F5C-386E-4CED-B215-200F7A7C7479}"/>
              </a:ext>
            </a:extLst>
          </p:cNvPr>
          <p:cNvCxnSpPr>
            <a:cxnSpLocks/>
            <a:stCxn id="29" idx="2"/>
            <a:endCxn id="30" idx="0"/>
          </p:cNvCxnSpPr>
          <p:nvPr/>
        </p:nvCxnSpPr>
        <p:spPr>
          <a:xfrm>
            <a:off x="1405217" y="4742331"/>
            <a:ext cx="237565" cy="54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5AFBF2EA-B643-4B1B-BB16-B2FCFFB24DB0}"/>
              </a:ext>
            </a:extLst>
          </p:cNvPr>
          <p:cNvCxnSpPr>
            <a:cxnSpLocks/>
            <a:stCxn id="31" idx="2"/>
            <a:endCxn id="32" idx="0"/>
          </p:cNvCxnSpPr>
          <p:nvPr/>
        </p:nvCxnSpPr>
        <p:spPr>
          <a:xfrm>
            <a:off x="3946710" y="4742331"/>
            <a:ext cx="237563" cy="54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7D836B5B-DE18-4F8C-BC33-AA3526284E33}"/>
              </a:ext>
            </a:extLst>
          </p:cNvPr>
          <p:cNvCxnSpPr>
            <a:cxnSpLocks/>
            <a:stCxn id="30" idx="3"/>
            <a:endCxn id="32" idx="1"/>
          </p:cNvCxnSpPr>
          <p:nvPr/>
        </p:nvCxnSpPr>
        <p:spPr>
          <a:xfrm>
            <a:off x="2478741" y="5685869"/>
            <a:ext cx="869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A42B6678-ACF2-430C-B00C-CD76CAAC0EE5}"/>
              </a:ext>
            </a:extLst>
          </p:cNvPr>
          <p:cNvCxnSpPr>
            <a:cxnSpLocks/>
            <a:stCxn id="29" idx="3"/>
            <a:endCxn id="31" idx="1"/>
          </p:cNvCxnSpPr>
          <p:nvPr/>
        </p:nvCxnSpPr>
        <p:spPr>
          <a:xfrm>
            <a:off x="2241176" y="4341161"/>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직사각형 45">
            <a:extLst>
              <a:ext uri="{FF2B5EF4-FFF2-40B4-BE49-F238E27FC236}">
                <a16:creationId xmlns:a16="http://schemas.microsoft.com/office/drawing/2014/main" id="{26482F08-DECD-4953-A136-F6FBD13E7782}"/>
              </a:ext>
            </a:extLst>
          </p:cNvPr>
          <p:cNvSpPr/>
          <p:nvPr/>
        </p:nvSpPr>
        <p:spPr>
          <a:xfrm>
            <a:off x="6573371" y="3939991"/>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F-Sim</a:t>
            </a:r>
          </a:p>
          <a:p>
            <a:pPr algn="ctr"/>
            <a:r>
              <a:rPr lang="en-US" sz="1600" b="1"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p:txBody>
      </p:sp>
      <p:sp>
        <p:nvSpPr>
          <p:cNvPr id="47" name="직사각형 46">
            <a:extLst>
              <a:ext uri="{FF2B5EF4-FFF2-40B4-BE49-F238E27FC236}">
                <a16:creationId xmlns:a16="http://schemas.microsoft.com/office/drawing/2014/main" id="{2D512BDF-7518-4C5F-B763-FEAD3BF804A2}"/>
              </a:ext>
            </a:extLst>
          </p:cNvPr>
          <p:cNvSpPr/>
          <p:nvPr/>
        </p:nvSpPr>
        <p:spPr>
          <a:xfrm>
            <a:off x="6810936" y="5284699"/>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F-Sim</a:t>
            </a:r>
          </a:p>
          <a:p>
            <a:pPr algn="ctr"/>
            <a:r>
              <a:rPr lang="en-US" sz="1600" b="1" dirty="0">
                <a:latin typeface="Times New Roman" panose="02020603050405020304" pitchFamily="18" charset="0"/>
                <a:cs typeface="Times New Roman" panose="02020603050405020304" pitchFamily="18" charset="0"/>
              </a:rPr>
              <a:t>1.1</a:t>
            </a:r>
            <a:endParaRPr lang="en-US" sz="1600" dirty="0">
              <a:latin typeface="Times New Roman" panose="02020603050405020304" pitchFamily="18" charset="0"/>
              <a:cs typeface="Times New Roman" panose="02020603050405020304" pitchFamily="18" charset="0"/>
            </a:endParaRPr>
          </a:p>
        </p:txBody>
      </p:sp>
      <p:sp>
        <p:nvSpPr>
          <p:cNvPr id="48" name="직사각형 47">
            <a:extLst>
              <a:ext uri="{FF2B5EF4-FFF2-40B4-BE49-F238E27FC236}">
                <a16:creationId xmlns:a16="http://schemas.microsoft.com/office/drawing/2014/main" id="{F8B0738D-54E1-4DE6-80E8-94D455AE16E5}"/>
              </a:ext>
            </a:extLst>
          </p:cNvPr>
          <p:cNvSpPr/>
          <p:nvPr/>
        </p:nvSpPr>
        <p:spPr>
          <a:xfrm>
            <a:off x="9114864" y="3939991"/>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P-Sim</a:t>
            </a:r>
          </a:p>
          <a:p>
            <a:pPr algn="ctr"/>
            <a:r>
              <a:rPr lang="en-US" sz="1600" b="1"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p:txBody>
      </p:sp>
      <p:sp>
        <p:nvSpPr>
          <p:cNvPr id="49" name="직사각형 48">
            <a:extLst>
              <a:ext uri="{FF2B5EF4-FFF2-40B4-BE49-F238E27FC236}">
                <a16:creationId xmlns:a16="http://schemas.microsoft.com/office/drawing/2014/main" id="{9DF598E5-1B87-4A33-B4A8-CC4CC9C9157C}"/>
              </a:ext>
            </a:extLst>
          </p:cNvPr>
          <p:cNvSpPr/>
          <p:nvPr/>
        </p:nvSpPr>
        <p:spPr>
          <a:xfrm>
            <a:off x="9352427" y="5284699"/>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P-Sim</a:t>
            </a:r>
          </a:p>
          <a:p>
            <a:pPr algn="ctr"/>
            <a:r>
              <a:rPr lang="en-US" sz="1600" b="1" dirty="0">
                <a:latin typeface="Times New Roman" panose="02020603050405020304" pitchFamily="18" charset="0"/>
                <a:cs typeface="Times New Roman" panose="02020603050405020304" pitchFamily="18" charset="0"/>
              </a:rPr>
              <a:t>1.1</a:t>
            </a:r>
            <a:endParaRPr lang="en-US" sz="1600" dirty="0">
              <a:latin typeface="Times New Roman" panose="02020603050405020304" pitchFamily="18" charset="0"/>
              <a:cs typeface="Times New Roman" panose="02020603050405020304" pitchFamily="18" charset="0"/>
            </a:endParaRPr>
          </a:p>
        </p:txBody>
      </p:sp>
      <p:cxnSp>
        <p:nvCxnSpPr>
          <p:cNvPr id="50" name="직선 화살표 연결선 49">
            <a:extLst>
              <a:ext uri="{FF2B5EF4-FFF2-40B4-BE49-F238E27FC236}">
                <a16:creationId xmlns:a16="http://schemas.microsoft.com/office/drawing/2014/main" id="{41A6EB48-738C-4BB7-820F-0FFCF5C7637C}"/>
              </a:ext>
            </a:extLst>
          </p:cNvPr>
          <p:cNvCxnSpPr>
            <a:cxnSpLocks/>
            <a:stCxn id="46" idx="2"/>
            <a:endCxn id="47" idx="0"/>
          </p:cNvCxnSpPr>
          <p:nvPr/>
        </p:nvCxnSpPr>
        <p:spPr>
          <a:xfrm>
            <a:off x="7409331" y="4742331"/>
            <a:ext cx="237565" cy="54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직선 화살표 연결선 50">
            <a:extLst>
              <a:ext uri="{FF2B5EF4-FFF2-40B4-BE49-F238E27FC236}">
                <a16:creationId xmlns:a16="http://schemas.microsoft.com/office/drawing/2014/main" id="{D3A95E61-7C7E-433C-AB9E-63DE641D5B27}"/>
              </a:ext>
            </a:extLst>
          </p:cNvPr>
          <p:cNvCxnSpPr>
            <a:cxnSpLocks/>
            <a:stCxn id="48" idx="2"/>
            <a:endCxn id="49" idx="0"/>
          </p:cNvCxnSpPr>
          <p:nvPr/>
        </p:nvCxnSpPr>
        <p:spPr>
          <a:xfrm>
            <a:off x="9950824" y="4742331"/>
            <a:ext cx="237563" cy="54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46A76FAD-0A96-4910-8D8A-2F3F1F43A24A}"/>
              </a:ext>
            </a:extLst>
          </p:cNvPr>
          <p:cNvCxnSpPr>
            <a:cxnSpLocks/>
            <a:stCxn id="47" idx="3"/>
            <a:endCxn id="49" idx="1"/>
          </p:cNvCxnSpPr>
          <p:nvPr/>
        </p:nvCxnSpPr>
        <p:spPr>
          <a:xfrm>
            <a:off x="8482855" y="5685869"/>
            <a:ext cx="869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D5EBF72A-5637-4536-BC1D-AEC095F8F0B1}"/>
              </a:ext>
            </a:extLst>
          </p:cNvPr>
          <p:cNvCxnSpPr>
            <a:cxnSpLocks/>
            <a:stCxn id="46" idx="3"/>
            <a:endCxn id="48" idx="1"/>
          </p:cNvCxnSpPr>
          <p:nvPr/>
        </p:nvCxnSpPr>
        <p:spPr>
          <a:xfrm>
            <a:off x="8245290" y="4341161"/>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B7D82C05-B93D-4377-B5C0-96C3C323ABFD}"/>
              </a:ext>
            </a:extLst>
          </p:cNvPr>
          <p:cNvCxnSpPr/>
          <p:nvPr/>
        </p:nvCxnSpPr>
        <p:spPr>
          <a:xfrm>
            <a:off x="5728447" y="3648635"/>
            <a:ext cx="0" cy="278802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77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91B7CACB-9D98-46E1-BEE6-6DC1D245251C}"/>
              </a:ext>
            </a:extLst>
          </p:cNvPr>
          <p:cNvGraphicFramePr>
            <a:graphicFrameLocks noGrp="1"/>
          </p:cNvGraphicFramePr>
          <p:nvPr>
            <p:extLst>
              <p:ext uri="{D42A27DB-BD31-4B8C-83A1-F6EECF244321}">
                <p14:modId xmlns:p14="http://schemas.microsoft.com/office/powerpoint/2010/main" val="3193993771"/>
              </p:ext>
            </p:extLst>
          </p:nvPr>
        </p:nvGraphicFramePr>
        <p:xfrm>
          <a:off x="439271" y="104403"/>
          <a:ext cx="11232775" cy="6305354"/>
        </p:xfrm>
        <a:graphic>
          <a:graphicData uri="http://schemas.openxmlformats.org/drawingml/2006/table">
            <a:tbl>
              <a:tblPr>
                <a:tableStyleId>{5C22544A-7EE6-4342-B048-85BDC9FD1C3A}</a:tableStyleId>
              </a:tblPr>
              <a:tblGrid>
                <a:gridCol w="2375909">
                  <a:extLst>
                    <a:ext uri="{9D8B030D-6E8A-4147-A177-3AD203B41FA5}">
                      <a16:colId xmlns:a16="http://schemas.microsoft.com/office/drawing/2014/main" val="2431414484"/>
                    </a:ext>
                  </a:extLst>
                </a:gridCol>
                <a:gridCol w="8856866">
                  <a:extLst>
                    <a:ext uri="{9D8B030D-6E8A-4147-A177-3AD203B41FA5}">
                      <a16:colId xmlns:a16="http://schemas.microsoft.com/office/drawing/2014/main" val="3306291882"/>
                    </a:ext>
                  </a:extLst>
                </a:gridCol>
              </a:tblGrid>
              <a:tr h="226978">
                <a:tc>
                  <a:txBody>
                    <a:bodyPr/>
                    <a:lstStyle/>
                    <a:p>
                      <a:pPr algn="ctr" fontAlgn="t"/>
                      <a:r>
                        <a:rPr lang="en-US" sz="1400" b="1" u="none" strike="noStrike" dirty="0">
                          <a:effectLst/>
                        </a:rPr>
                        <a:t>Types of System Requirement</a:t>
                      </a:r>
                      <a:endParaRPr lang="en-US" sz="1400" b="1" i="0" u="none" strike="noStrike" dirty="0">
                        <a:solidFill>
                          <a:srgbClr val="FFFFFF"/>
                        </a:solidFill>
                        <a:effectLst/>
                        <a:latin typeface="Arial" panose="020B0604020202020204" pitchFamily="34" charset="0"/>
                      </a:endParaRPr>
                    </a:p>
                  </a:txBody>
                  <a:tcPr marL="5536" marR="5536" marT="5536" marB="0"/>
                </a:tc>
                <a:tc>
                  <a:txBody>
                    <a:bodyPr/>
                    <a:lstStyle/>
                    <a:p>
                      <a:pPr algn="ctr" fontAlgn="t"/>
                      <a:r>
                        <a:rPr lang="en-US" sz="1400" b="1" u="none" strike="noStrike" dirty="0">
                          <a:effectLst/>
                        </a:rPr>
                        <a:t>Description</a:t>
                      </a:r>
                      <a:endParaRPr lang="en-US" sz="1400" b="1" i="0" u="none" strike="noStrike" dirty="0">
                        <a:solidFill>
                          <a:srgbClr val="FFFFFF"/>
                        </a:solidFill>
                        <a:effectLst/>
                        <a:latin typeface="Arial" panose="020B0604020202020204" pitchFamily="34" charset="0"/>
                      </a:endParaRPr>
                    </a:p>
                  </a:txBody>
                  <a:tcPr marL="5536" marR="5536" marT="5536" marB="0"/>
                </a:tc>
                <a:extLst>
                  <a:ext uri="{0D108BD9-81ED-4DB2-BD59-A6C34878D82A}">
                    <a16:rowId xmlns:a16="http://schemas.microsoft.com/office/drawing/2014/main" val="3489053138"/>
                  </a:ext>
                </a:extLst>
              </a:tr>
              <a:tr h="226978">
                <a:tc>
                  <a:txBody>
                    <a:bodyPr/>
                    <a:lstStyle/>
                    <a:p>
                      <a:pPr algn="ctr" fontAlgn="t"/>
                      <a:r>
                        <a:rPr lang="en-US" sz="1400" b="1" u="none" strike="noStrike" dirty="0">
                          <a:effectLst/>
                        </a:rPr>
                        <a:t>Functional Requirements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Describe qualitatively the system functions or tasks to be performed in operation.</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2396228546"/>
                  </a:ext>
                </a:extLst>
              </a:tr>
              <a:tr h="426276">
                <a:tc>
                  <a:txBody>
                    <a:bodyPr/>
                    <a:lstStyle/>
                    <a:p>
                      <a:pPr algn="ctr" fontAlgn="t"/>
                      <a:r>
                        <a:rPr lang="en-US" sz="1400" b="1" u="none" strike="noStrike" dirty="0">
                          <a:effectLst/>
                        </a:rPr>
                        <a:t>Performance Requirements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quantitatively the extent, or how well, and under what conditions a function or task is to be performed (e.g. rates, velocities). These are quantitative requirements of system performance and are verifiable individually. Note that there may be more than one performance requirement associated with a single function, functional requirement, or task.</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1183981166"/>
                  </a:ext>
                </a:extLst>
              </a:tr>
              <a:tr h="226978">
                <a:tc>
                  <a:txBody>
                    <a:bodyPr/>
                    <a:lstStyle/>
                    <a:p>
                      <a:pPr algn="ctr" fontAlgn="t"/>
                      <a:r>
                        <a:rPr lang="en-US" sz="1400" b="1" u="none" strike="noStrike" dirty="0">
                          <a:effectLst/>
                        </a:rPr>
                        <a:t>Usability Requirements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the quality of system use (e.g. measurable effectiveness, efficiency, and satisfaction criteria).</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683041228"/>
                  </a:ext>
                </a:extLst>
              </a:tr>
              <a:tr h="531461">
                <a:tc>
                  <a:txBody>
                    <a:bodyPr/>
                    <a:lstStyle/>
                    <a:p>
                      <a:pPr algn="ctr" fontAlgn="t"/>
                      <a:r>
                        <a:rPr lang="en-US" sz="1400" b="1" u="none" strike="noStrike" dirty="0">
                          <a:effectLst/>
                        </a:rPr>
                        <a:t>Interface Requirements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how the system is required to interact or to exchange material, energy, or information with external systems (external interface), or how system elements within the system, including human elements, interact with each other (internal interface). Interface requirements include physical connections (physical interfaces) with external systems or internal system elements supporting interactions or exchanges.</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3539727719"/>
                  </a:ext>
                </a:extLst>
              </a:tr>
              <a:tr h="321091">
                <a:tc>
                  <a:txBody>
                    <a:bodyPr/>
                    <a:lstStyle/>
                    <a:p>
                      <a:pPr algn="ctr" fontAlgn="t"/>
                      <a:r>
                        <a:rPr lang="en-US" sz="1400" b="1" u="none" strike="noStrike" dirty="0">
                          <a:effectLst/>
                        </a:rPr>
                        <a:t>Operational Requirements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the operational conditions or properties that are required for the system to operate or exist. This type of requirement includes: human factors, ergonomics, availability, maintainability, reliability, and security.</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1913227749"/>
                  </a:ext>
                </a:extLst>
              </a:tr>
              <a:tr h="226978">
                <a:tc>
                  <a:txBody>
                    <a:bodyPr/>
                    <a:lstStyle/>
                    <a:p>
                      <a:pPr algn="ctr" fontAlgn="t"/>
                      <a:r>
                        <a:rPr lang="en-US" sz="1400" b="1" u="none" strike="noStrike" dirty="0">
                          <a:effectLst/>
                        </a:rPr>
                        <a:t>Modes and/or States Requirements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the various operational modes of the system in use and events conducting to transitions of modes.</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2741920038"/>
                  </a:ext>
                </a:extLst>
              </a:tr>
              <a:tr h="226978">
                <a:tc>
                  <a:txBody>
                    <a:bodyPr/>
                    <a:lstStyle/>
                    <a:p>
                      <a:pPr algn="ctr" fontAlgn="t"/>
                      <a:r>
                        <a:rPr lang="en-US" sz="1400" b="1" u="none" strike="noStrike" dirty="0">
                          <a:effectLst/>
                        </a:rPr>
                        <a:t>Adaptability Requirements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potential extension, growth, or scalability during the life of the system.</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761692532"/>
                  </a:ext>
                </a:extLst>
              </a:tr>
              <a:tr h="215906">
                <a:tc>
                  <a:txBody>
                    <a:bodyPr/>
                    <a:lstStyle/>
                    <a:p>
                      <a:pPr algn="ctr" fontAlgn="t"/>
                      <a:r>
                        <a:rPr lang="en-US" sz="1400" b="1" u="none" strike="noStrike" dirty="0">
                          <a:effectLst/>
                        </a:rPr>
                        <a:t>Physical Constraints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constraints on weight, volume, and dimension applicable to the system elements that compose the system.</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1923344646"/>
                  </a:ext>
                </a:extLst>
              </a:tr>
              <a:tr h="321091">
                <a:tc>
                  <a:txBody>
                    <a:bodyPr/>
                    <a:lstStyle/>
                    <a:p>
                      <a:pPr algn="ctr" fontAlgn="t"/>
                      <a:r>
                        <a:rPr lang="en-US" sz="1400" b="1" u="none" strike="noStrike" dirty="0">
                          <a:effectLst/>
                        </a:rPr>
                        <a:t>Design Constraints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the limits on the options that are available to a designer of a solution by imposing immovable boundaries and limits (e.g., the system shall incorporate a legacy or provided system element, or certain data shall be maintained in an online repository).</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346918432"/>
                  </a:ext>
                </a:extLst>
              </a:tr>
              <a:tr h="531461">
                <a:tc>
                  <a:txBody>
                    <a:bodyPr/>
                    <a:lstStyle/>
                    <a:p>
                      <a:pPr algn="ctr" fontAlgn="t"/>
                      <a:r>
                        <a:rPr lang="en-US" sz="1400" b="1" u="none" strike="noStrike" dirty="0">
                          <a:effectLst/>
                        </a:rPr>
                        <a:t>Environmental Conditions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the environmental conditions to be encountered by the system in its different operational modes. This should address the natural environment (e.g. wind, rain, temperature, fauna, salt, dust, radiation, etc.), induced and/or self-induced environmental effects (e.g. motion, shock, noise, electromagnetism, thermal, etc.), and threats to societal environment (e.g. legal, political, economic, social, business, etc.).</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3346517220"/>
                  </a:ext>
                </a:extLst>
              </a:tr>
              <a:tr h="321091">
                <a:tc>
                  <a:txBody>
                    <a:bodyPr/>
                    <a:lstStyle/>
                    <a:p>
                      <a:pPr algn="ctr" fontAlgn="t"/>
                      <a:r>
                        <a:rPr lang="en-US" sz="1400" b="1" u="none" strike="noStrike" dirty="0">
                          <a:effectLst/>
                        </a:rPr>
                        <a:t>Logistical Requirements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the logistical conditions needed by the continuous utilization of the system. These requirements include sustainment (provision of facilities, level support, support personnel, spare parts, training, technical documentation, etc.), packaging, handling, shipping, transportation.</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1810321140"/>
                  </a:ext>
                </a:extLst>
              </a:tr>
              <a:tr h="321091">
                <a:tc>
                  <a:txBody>
                    <a:bodyPr/>
                    <a:lstStyle/>
                    <a:p>
                      <a:pPr algn="ctr" fontAlgn="t"/>
                      <a:r>
                        <a:rPr lang="en-US" sz="1400" b="1" u="none" strike="noStrike" dirty="0">
                          <a:effectLst/>
                        </a:rPr>
                        <a:t>Policies and Regulations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relevant and applicable organizational policies or regulatory requirements that could affect the operation or performance of the system (e.g. labor policies, reports to regulatory agony, health or safety criteria, etc.).</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4093068221"/>
                  </a:ext>
                </a:extLst>
              </a:tr>
              <a:tr h="226978">
                <a:tc>
                  <a:txBody>
                    <a:bodyPr/>
                    <a:lstStyle/>
                    <a:p>
                      <a:pPr algn="ctr" fontAlgn="t"/>
                      <a:r>
                        <a:rPr lang="en-US" sz="1400" b="1" u="none" strike="noStrike" dirty="0">
                          <a:effectLst/>
                        </a:rPr>
                        <a:t>Cost and Schedule Constraints</a:t>
                      </a:r>
                      <a:endParaRPr lang="en-US" sz="1400" b="1" i="0" u="none" strike="noStrike" dirty="0">
                        <a:solidFill>
                          <a:srgbClr val="252525"/>
                        </a:solidFill>
                        <a:effectLst/>
                        <a:latin typeface="Arial" panose="020B0604020202020204" pitchFamily="34" charset="0"/>
                      </a:endParaRPr>
                    </a:p>
                  </a:txBody>
                  <a:tcPr marL="49824" marR="5536" marT="5536" marB="0"/>
                </a:tc>
                <a:tc>
                  <a:txBody>
                    <a:bodyPr/>
                    <a:lstStyle/>
                    <a:p>
                      <a:pPr algn="l" fontAlgn="t"/>
                      <a:r>
                        <a:rPr lang="en-US" sz="1400" u="none" strike="noStrike" dirty="0">
                          <a:effectLst/>
                        </a:rPr>
                        <a:t>Define, for example, the cost of a single exemplar of the system, the expected delivery date of the first exemplar, etc.</a:t>
                      </a:r>
                      <a:endParaRPr lang="en-US" sz="1400" b="0" i="0" u="none" strike="noStrike" dirty="0">
                        <a:solidFill>
                          <a:srgbClr val="252525"/>
                        </a:solidFill>
                        <a:effectLst/>
                        <a:latin typeface="Arial" panose="020B0604020202020204" pitchFamily="34" charset="0"/>
                      </a:endParaRPr>
                    </a:p>
                  </a:txBody>
                  <a:tcPr marL="49824" marR="5536" marT="5536" marB="0"/>
                </a:tc>
                <a:extLst>
                  <a:ext uri="{0D108BD9-81ED-4DB2-BD59-A6C34878D82A}">
                    <a16:rowId xmlns:a16="http://schemas.microsoft.com/office/drawing/2014/main" val="1775168312"/>
                  </a:ext>
                </a:extLst>
              </a:tr>
            </a:tbl>
          </a:graphicData>
        </a:graphic>
      </p:graphicFrame>
      <p:sp>
        <p:nvSpPr>
          <p:cNvPr id="5" name="직사각형 4">
            <a:extLst>
              <a:ext uri="{FF2B5EF4-FFF2-40B4-BE49-F238E27FC236}">
                <a16:creationId xmlns:a16="http://schemas.microsoft.com/office/drawing/2014/main" id="{3B142AD9-E6E7-402F-B19E-9EDCFE9FF605}"/>
              </a:ext>
            </a:extLst>
          </p:cNvPr>
          <p:cNvSpPr/>
          <p:nvPr/>
        </p:nvSpPr>
        <p:spPr>
          <a:xfrm>
            <a:off x="6579622" y="6488668"/>
            <a:ext cx="5397696" cy="369332"/>
          </a:xfrm>
          <a:prstGeom prst="rect">
            <a:avLst/>
          </a:prstGeom>
        </p:spPr>
        <p:txBody>
          <a:bodyPr wrap="none">
            <a:spAutoFit/>
          </a:bodyPr>
          <a:lstStyle/>
          <a:p>
            <a:r>
              <a:rPr lang="en-US" dirty="0">
                <a:hlinkClick r:id="rId2"/>
              </a:rPr>
              <a:t>https://www.sebokwiki.org/wiki/System_Requirements</a:t>
            </a:r>
            <a:endParaRPr lang="en-US" dirty="0"/>
          </a:p>
        </p:txBody>
      </p:sp>
    </p:spTree>
    <p:extLst>
      <p:ext uri="{BB962C8B-B14F-4D97-AF65-F5344CB8AC3E}">
        <p14:creationId xmlns:p14="http://schemas.microsoft.com/office/powerpoint/2010/main" val="395070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41B61CCD-4F7C-4776-86B6-8D6EEF9B44DB}"/>
              </a:ext>
            </a:extLst>
          </p:cNvPr>
          <p:cNvPicPr>
            <a:picLocks noGrp="1" noChangeAspect="1"/>
          </p:cNvPicPr>
          <p:nvPr>
            <p:ph idx="1"/>
          </p:nvPr>
        </p:nvPicPr>
        <p:blipFill>
          <a:blip r:embed="rId2" cstate="print"/>
          <a:stretch>
            <a:fillRect/>
          </a:stretch>
        </p:blipFill>
        <p:spPr>
          <a:xfrm>
            <a:off x="4189311" y="3810536"/>
            <a:ext cx="1398616" cy="1094092"/>
          </a:xfrm>
          <a:prstGeom prst="rect">
            <a:avLst/>
          </a:prstGeom>
        </p:spPr>
      </p:pic>
      <p:sp>
        <p:nvSpPr>
          <p:cNvPr id="5" name="TextBox 4">
            <a:extLst>
              <a:ext uri="{FF2B5EF4-FFF2-40B4-BE49-F238E27FC236}">
                <a16:creationId xmlns:a16="http://schemas.microsoft.com/office/drawing/2014/main" id="{5B067D62-8E99-4B6F-8562-6E3681C19AB9}"/>
              </a:ext>
            </a:extLst>
          </p:cNvPr>
          <p:cNvSpPr txBox="1"/>
          <p:nvPr/>
        </p:nvSpPr>
        <p:spPr>
          <a:xfrm>
            <a:off x="8002690" y="2610207"/>
            <a:ext cx="3841304" cy="1200329"/>
          </a:xfrm>
          <a:prstGeom prst="rect">
            <a:avLst/>
          </a:prstGeom>
          <a:noFill/>
        </p:spPr>
        <p:txBody>
          <a:bodyPr wrap="square" rtlCol="0">
            <a:spAutoFit/>
          </a:bodyPr>
          <a:lstStyle/>
          <a:p>
            <a:r>
              <a:rPr lang="en-US" dirty="0"/>
              <a:t>Use case goal: Modeling AI which can find best control (Best Role Gab) </a:t>
            </a:r>
          </a:p>
          <a:p>
            <a:endParaRPr lang="en-US" dirty="0"/>
          </a:p>
          <a:p>
            <a:r>
              <a:rPr lang="en-US" dirty="0" err="1"/>
              <a:t>Matlab</a:t>
            </a:r>
            <a:r>
              <a:rPr lang="en-US" dirty="0"/>
              <a:t>(??)</a:t>
            </a:r>
          </a:p>
        </p:txBody>
      </p:sp>
      <p:sp>
        <p:nvSpPr>
          <p:cNvPr id="6" name="직사각형 5">
            <a:extLst>
              <a:ext uri="{FF2B5EF4-FFF2-40B4-BE49-F238E27FC236}">
                <a16:creationId xmlns:a16="http://schemas.microsoft.com/office/drawing/2014/main" id="{4ABD16C6-7CEA-4AD3-9E13-6A4398F62115}"/>
              </a:ext>
            </a:extLst>
          </p:cNvPr>
          <p:cNvSpPr/>
          <p:nvPr/>
        </p:nvSpPr>
        <p:spPr>
          <a:xfrm>
            <a:off x="392033" y="5064883"/>
            <a:ext cx="1555422" cy="7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8" name="직사각형 7">
            <a:extLst>
              <a:ext uri="{FF2B5EF4-FFF2-40B4-BE49-F238E27FC236}">
                <a16:creationId xmlns:a16="http://schemas.microsoft.com/office/drawing/2014/main" id="{12CE9EF6-D1D1-420E-8EEA-DA82F258D8FE}"/>
              </a:ext>
            </a:extLst>
          </p:cNvPr>
          <p:cNvSpPr/>
          <p:nvPr/>
        </p:nvSpPr>
        <p:spPr>
          <a:xfrm>
            <a:off x="2223976" y="5064883"/>
            <a:ext cx="1555422" cy="7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a:t>
            </a:r>
          </a:p>
          <a:p>
            <a:pPr algn="ctr"/>
            <a:r>
              <a:rPr lang="en-US" dirty="0"/>
              <a:t>Modeling</a:t>
            </a:r>
          </a:p>
        </p:txBody>
      </p:sp>
      <p:sp>
        <p:nvSpPr>
          <p:cNvPr id="9" name="직사각형 8">
            <a:extLst>
              <a:ext uri="{FF2B5EF4-FFF2-40B4-BE49-F238E27FC236}">
                <a16:creationId xmlns:a16="http://schemas.microsoft.com/office/drawing/2014/main" id="{AC0B4539-61AC-46C2-84E2-F048F51B2823}"/>
              </a:ext>
            </a:extLst>
          </p:cNvPr>
          <p:cNvSpPr/>
          <p:nvPr/>
        </p:nvSpPr>
        <p:spPr>
          <a:xfrm>
            <a:off x="4110908" y="5064883"/>
            <a:ext cx="1555422" cy="7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a:t>
            </a:r>
          </a:p>
          <a:p>
            <a:pPr algn="ctr"/>
            <a:r>
              <a:rPr lang="en-US" dirty="0"/>
              <a:t>Modeling</a:t>
            </a:r>
          </a:p>
        </p:txBody>
      </p:sp>
      <p:sp>
        <p:nvSpPr>
          <p:cNvPr id="10" name="직사각형 9">
            <a:extLst>
              <a:ext uri="{FF2B5EF4-FFF2-40B4-BE49-F238E27FC236}">
                <a16:creationId xmlns:a16="http://schemas.microsoft.com/office/drawing/2014/main" id="{233AD808-5248-4766-BC3B-A5D79FAF6C07}"/>
              </a:ext>
            </a:extLst>
          </p:cNvPr>
          <p:cNvSpPr/>
          <p:nvPr/>
        </p:nvSpPr>
        <p:spPr>
          <a:xfrm>
            <a:off x="5964844" y="5064883"/>
            <a:ext cx="1555422" cy="7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Evaluation</a:t>
            </a:r>
          </a:p>
        </p:txBody>
      </p:sp>
      <p:cxnSp>
        <p:nvCxnSpPr>
          <p:cNvPr id="12" name="연결선: 꺾임 11">
            <a:extLst>
              <a:ext uri="{FF2B5EF4-FFF2-40B4-BE49-F238E27FC236}">
                <a16:creationId xmlns:a16="http://schemas.microsoft.com/office/drawing/2014/main" id="{76EBD2C9-F32A-42A8-A331-72B93EF4336B}"/>
              </a:ext>
            </a:extLst>
          </p:cNvPr>
          <p:cNvCxnSpPr>
            <a:stCxn id="6" idx="2"/>
            <a:endCxn id="10" idx="2"/>
          </p:cNvCxnSpPr>
          <p:nvPr/>
        </p:nvCxnSpPr>
        <p:spPr>
          <a:xfrm rot="16200000" flipH="1">
            <a:off x="3956149" y="3060902"/>
            <a:ext cx="12700" cy="5572811"/>
          </a:xfrm>
          <a:prstGeom prst="bentConnector3">
            <a:avLst>
              <a:gd name="adj1" fmla="val 180000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3" name="연결선: 꺾임 12">
            <a:extLst>
              <a:ext uri="{FF2B5EF4-FFF2-40B4-BE49-F238E27FC236}">
                <a16:creationId xmlns:a16="http://schemas.microsoft.com/office/drawing/2014/main" id="{D0D2F4B1-7061-4CBF-B2DE-595476F171DB}"/>
              </a:ext>
            </a:extLst>
          </p:cNvPr>
          <p:cNvCxnSpPr>
            <a:cxnSpLocks/>
            <a:stCxn id="6" idx="3"/>
            <a:endCxn id="8" idx="1"/>
          </p:cNvCxnSpPr>
          <p:nvPr/>
        </p:nvCxnSpPr>
        <p:spPr>
          <a:xfrm>
            <a:off x="1947455" y="5456096"/>
            <a:ext cx="276521"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6" name="연결선: 꺾임 15">
            <a:extLst>
              <a:ext uri="{FF2B5EF4-FFF2-40B4-BE49-F238E27FC236}">
                <a16:creationId xmlns:a16="http://schemas.microsoft.com/office/drawing/2014/main" id="{70610552-0427-4DFB-BF03-6C0AE0C55D80}"/>
              </a:ext>
            </a:extLst>
          </p:cNvPr>
          <p:cNvCxnSpPr>
            <a:cxnSpLocks/>
            <a:stCxn id="8" idx="3"/>
            <a:endCxn id="9" idx="1"/>
          </p:cNvCxnSpPr>
          <p:nvPr/>
        </p:nvCxnSpPr>
        <p:spPr>
          <a:xfrm>
            <a:off x="3779398" y="5456096"/>
            <a:ext cx="331510"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C3189AFB-3AAE-4386-83FB-D624FB7B2243}"/>
              </a:ext>
            </a:extLst>
          </p:cNvPr>
          <p:cNvCxnSpPr>
            <a:cxnSpLocks/>
            <a:stCxn id="9" idx="3"/>
            <a:endCxn id="10" idx="1"/>
          </p:cNvCxnSpPr>
          <p:nvPr/>
        </p:nvCxnSpPr>
        <p:spPr>
          <a:xfrm>
            <a:off x="5666330" y="5456096"/>
            <a:ext cx="298514"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B9F2B28-357D-4322-958A-FF8AB4C34B29}"/>
              </a:ext>
            </a:extLst>
          </p:cNvPr>
          <p:cNvSpPr txBox="1"/>
          <p:nvPr/>
        </p:nvSpPr>
        <p:spPr>
          <a:xfrm>
            <a:off x="6121791" y="3856790"/>
            <a:ext cx="1347035" cy="1015663"/>
          </a:xfrm>
          <a:prstGeom prst="rect">
            <a:avLst/>
          </a:prstGeom>
          <a:noFill/>
        </p:spPr>
        <p:txBody>
          <a:bodyPr wrap="none" rtlCol="0">
            <a:spAutoFit/>
          </a:bodyPr>
          <a:lstStyle/>
          <a:p>
            <a:pPr algn="ctr"/>
            <a:r>
              <a:rPr lang="en-US" dirty="0"/>
              <a:t>AI Model </a:t>
            </a:r>
          </a:p>
          <a:p>
            <a:pPr algn="ctr"/>
            <a:r>
              <a:rPr lang="en-US" dirty="0"/>
              <a:t>(MEBN)</a:t>
            </a:r>
          </a:p>
          <a:p>
            <a:pPr algn="ctr"/>
            <a:r>
              <a:rPr lang="en-US" sz="1200" dirty="0"/>
              <a:t>Simulation </a:t>
            </a:r>
            <a:r>
              <a:rPr lang="ko-KR" altLang="en-US" sz="1200" dirty="0"/>
              <a:t>결과와</a:t>
            </a:r>
            <a:endParaRPr lang="en-US" altLang="ko-KR" sz="1200" dirty="0"/>
          </a:p>
          <a:p>
            <a:pPr algn="ctr"/>
            <a:r>
              <a:rPr lang="en-US" sz="1200" dirty="0"/>
              <a:t>AI </a:t>
            </a:r>
            <a:r>
              <a:rPr lang="ko-KR" altLang="en-US" sz="1200" dirty="0"/>
              <a:t>결과를 비교</a:t>
            </a:r>
            <a:endParaRPr lang="en-US" sz="1200" dirty="0"/>
          </a:p>
        </p:txBody>
      </p:sp>
      <p:sp>
        <p:nvSpPr>
          <p:cNvPr id="14" name="제목 1">
            <a:extLst>
              <a:ext uri="{FF2B5EF4-FFF2-40B4-BE49-F238E27FC236}">
                <a16:creationId xmlns:a16="http://schemas.microsoft.com/office/drawing/2014/main" id="{9D1E6C8C-F5BA-4E31-BEBE-5E88D3F41BE7}"/>
              </a:ext>
            </a:extLst>
          </p:cNvPr>
          <p:cNvSpPr txBox="1">
            <a:spLocks/>
          </p:cNvSpPr>
          <p:nvPr/>
        </p:nvSpPr>
        <p:spPr>
          <a:xfrm>
            <a:off x="0" y="1"/>
            <a:ext cx="10515600" cy="3496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Evaluation of the paper</a:t>
            </a:r>
          </a:p>
        </p:txBody>
      </p:sp>
    </p:spTree>
    <p:extLst>
      <p:ext uri="{BB962C8B-B14F-4D97-AF65-F5344CB8AC3E}">
        <p14:creationId xmlns:p14="http://schemas.microsoft.com/office/powerpoint/2010/main" val="93176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직사각형 24">
            <a:extLst>
              <a:ext uri="{FF2B5EF4-FFF2-40B4-BE49-F238E27FC236}">
                <a16:creationId xmlns:a16="http://schemas.microsoft.com/office/drawing/2014/main" id="{35EE8988-EFB5-4354-BDBA-5FD83E9EDC72}"/>
              </a:ext>
            </a:extLst>
          </p:cNvPr>
          <p:cNvSpPr/>
          <p:nvPr/>
        </p:nvSpPr>
        <p:spPr>
          <a:xfrm>
            <a:off x="2079812" y="502026"/>
            <a:ext cx="8301317" cy="6284256"/>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pPr algn="ctr"/>
            <a:r>
              <a:rPr lang="en-US" dirty="0">
                <a:latin typeface="Times New Roman" panose="02020603050405020304" pitchFamily="18" charset="0"/>
                <a:cs typeface="Times New Roman" panose="02020603050405020304" pitchFamily="18" charset="0"/>
              </a:rPr>
              <a:t>SAI</a:t>
            </a:r>
          </a:p>
        </p:txBody>
      </p:sp>
      <p:sp>
        <p:nvSpPr>
          <p:cNvPr id="24" name="직사각형 23">
            <a:extLst>
              <a:ext uri="{FF2B5EF4-FFF2-40B4-BE49-F238E27FC236}">
                <a16:creationId xmlns:a16="http://schemas.microsoft.com/office/drawing/2014/main" id="{25C85ECA-28BD-4465-884F-54C2771ED61D}"/>
              </a:ext>
            </a:extLst>
          </p:cNvPr>
          <p:cNvSpPr/>
          <p:nvPr/>
        </p:nvSpPr>
        <p:spPr>
          <a:xfrm>
            <a:off x="2310971" y="4629771"/>
            <a:ext cx="7866530" cy="2026026"/>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400" dirty="0" err="1">
                <a:latin typeface="Times New Roman" panose="02020603050405020304" pitchFamily="18" charset="0"/>
                <a:cs typeface="Times New Roman" panose="02020603050405020304" pitchFamily="18" charset="0"/>
              </a:rPr>
              <a:t>SysMPy</a:t>
            </a:r>
            <a:endParaRPr lang="en-US" sz="1400" dirty="0">
              <a:latin typeface="Times New Roman" panose="02020603050405020304" pitchFamily="18" charset="0"/>
              <a:cs typeface="Times New Roman" panose="02020603050405020304" pitchFamily="18" charset="0"/>
            </a:endParaRPr>
          </a:p>
        </p:txBody>
      </p:sp>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a:t>SAI and </a:t>
            </a:r>
            <a:r>
              <a:rPr lang="en-US" sz="2400" b="1" dirty="0" err="1"/>
              <a:t>SysMPy</a:t>
            </a:r>
            <a:r>
              <a:rPr lang="en-US" sz="2400" b="1" dirty="0"/>
              <a:t> Architecture</a:t>
            </a:r>
          </a:p>
        </p:txBody>
      </p:sp>
      <p:sp>
        <p:nvSpPr>
          <p:cNvPr id="11" name="직사각형 10">
            <a:extLst>
              <a:ext uri="{FF2B5EF4-FFF2-40B4-BE49-F238E27FC236}">
                <a16:creationId xmlns:a16="http://schemas.microsoft.com/office/drawing/2014/main" id="{5EA9ECAC-B8C6-414F-ABF2-A5DD9698C38D}"/>
              </a:ext>
            </a:extLst>
          </p:cNvPr>
          <p:cNvSpPr/>
          <p:nvPr/>
        </p:nvSpPr>
        <p:spPr>
          <a:xfrm>
            <a:off x="2481299" y="4977406"/>
            <a:ext cx="1887071" cy="701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Malgun Gothic" panose="020B0503020000020004" pitchFamily="34" charset="-127"/>
                <a:ea typeface="Malgun Gothic" panose="020B0503020000020004" pitchFamily="34" charset="-127"/>
                <a:cs typeface="Times New Roman" panose="02020603050405020304" pitchFamily="18" charset="0"/>
              </a:rPr>
              <a:t>① </a:t>
            </a:r>
            <a:r>
              <a:rPr lang="en-US" sz="1400" dirty="0">
                <a:latin typeface="Times New Roman" panose="02020603050405020304" pitchFamily="18" charset="0"/>
                <a:cs typeface="Times New Roman" panose="02020603050405020304" pitchFamily="18" charset="0"/>
              </a:rPr>
              <a:t>Requirement Definition</a:t>
            </a:r>
          </a:p>
        </p:txBody>
      </p:sp>
      <p:sp>
        <p:nvSpPr>
          <p:cNvPr id="12" name="직사각형 11">
            <a:extLst>
              <a:ext uri="{FF2B5EF4-FFF2-40B4-BE49-F238E27FC236}">
                <a16:creationId xmlns:a16="http://schemas.microsoft.com/office/drawing/2014/main" id="{BB92AB12-ACEF-4D3B-8805-C91D45701BCB}"/>
              </a:ext>
            </a:extLst>
          </p:cNvPr>
          <p:cNvSpPr/>
          <p:nvPr/>
        </p:nvSpPr>
        <p:spPr>
          <a:xfrm>
            <a:off x="8142512" y="4977406"/>
            <a:ext cx="1887071" cy="701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Malgun Gothic" panose="020B0503020000020004" pitchFamily="34" charset="-127"/>
                <a:ea typeface="Malgun Gothic" panose="020B0503020000020004" pitchFamily="34" charset="-127"/>
                <a:cs typeface="Times New Roman" panose="02020603050405020304" pitchFamily="18" charset="0"/>
              </a:rPr>
              <a:t>④ </a:t>
            </a:r>
            <a:r>
              <a:rPr lang="en-US" sz="1400" dirty="0">
                <a:latin typeface="Times New Roman" panose="02020603050405020304" pitchFamily="18" charset="0"/>
                <a:cs typeface="Times New Roman" panose="02020603050405020304" pitchFamily="18" charset="0"/>
              </a:rPr>
              <a:t>System Model &amp; Requirement Verification</a:t>
            </a:r>
          </a:p>
        </p:txBody>
      </p:sp>
      <p:sp>
        <p:nvSpPr>
          <p:cNvPr id="13" name="직사각형 12">
            <a:extLst>
              <a:ext uri="{FF2B5EF4-FFF2-40B4-BE49-F238E27FC236}">
                <a16:creationId xmlns:a16="http://schemas.microsoft.com/office/drawing/2014/main" id="{710F2C67-6DCD-4F0E-8D3C-890E9A0B3941}"/>
              </a:ext>
            </a:extLst>
          </p:cNvPr>
          <p:cNvSpPr/>
          <p:nvPr/>
        </p:nvSpPr>
        <p:spPr>
          <a:xfrm>
            <a:off x="4368370" y="4977406"/>
            <a:ext cx="1887071" cy="701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Malgun Gothic" panose="020B0503020000020004" pitchFamily="34" charset="-127"/>
                <a:ea typeface="Malgun Gothic" panose="020B0503020000020004" pitchFamily="34" charset="-127"/>
                <a:cs typeface="Times New Roman" panose="02020603050405020304" pitchFamily="18" charset="0"/>
              </a:rPr>
              <a:t>② </a:t>
            </a:r>
            <a:r>
              <a:rPr lang="en-US" sz="1400" dirty="0">
                <a:latin typeface="Times New Roman" panose="02020603050405020304" pitchFamily="18" charset="0"/>
                <a:cs typeface="Times New Roman" panose="02020603050405020304" pitchFamily="18" charset="0"/>
              </a:rPr>
              <a:t>System Model Definition</a:t>
            </a:r>
          </a:p>
        </p:txBody>
      </p:sp>
      <p:sp>
        <p:nvSpPr>
          <p:cNvPr id="15" name="직사각형 14">
            <a:extLst>
              <a:ext uri="{FF2B5EF4-FFF2-40B4-BE49-F238E27FC236}">
                <a16:creationId xmlns:a16="http://schemas.microsoft.com/office/drawing/2014/main" id="{16068C15-B563-47DD-ABB6-8DC3B60D7669}"/>
              </a:ext>
            </a:extLst>
          </p:cNvPr>
          <p:cNvSpPr/>
          <p:nvPr/>
        </p:nvSpPr>
        <p:spPr>
          <a:xfrm>
            <a:off x="6255441" y="4977406"/>
            <a:ext cx="1887071" cy="7014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Malgun Gothic" panose="020B0503020000020004" pitchFamily="34" charset="-127"/>
                <a:ea typeface="Malgun Gothic" panose="020B0503020000020004" pitchFamily="34" charset="-127"/>
                <a:cs typeface="Times New Roman" panose="02020603050405020304" pitchFamily="18" charset="0"/>
              </a:rPr>
              <a:t>③ </a:t>
            </a:r>
            <a:r>
              <a:rPr lang="en-US" sz="1400" dirty="0">
                <a:latin typeface="Times New Roman" panose="02020603050405020304" pitchFamily="18" charset="0"/>
                <a:cs typeface="Times New Roman" panose="02020603050405020304" pitchFamily="18" charset="0"/>
              </a:rPr>
              <a:t>System Model Simulation</a:t>
            </a:r>
          </a:p>
        </p:txBody>
      </p:sp>
      <p:sp>
        <p:nvSpPr>
          <p:cNvPr id="21" name="직사각형 20">
            <a:extLst>
              <a:ext uri="{FF2B5EF4-FFF2-40B4-BE49-F238E27FC236}">
                <a16:creationId xmlns:a16="http://schemas.microsoft.com/office/drawing/2014/main" id="{6DD117FB-6CF6-467A-89DE-6D76ECB028C5}"/>
              </a:ext>
            </a:extLst>
          </p:cNvPr>
          <p:cNvSpPr/>
          <p:nvPr/>
        </p:nvSpPr>
        <p:spPr>
          <a:xfrm>
            <a:off x="2481299" y="5674405"/>
            <a:ext cx="7548284" cy="4176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Unified Code</a:t>
            </a:r>
          </a:p>
        </p:txBody>
      </p:sp>
      <p:sp>
        <p:nvSpPr>
          <p:cNvPr id="26" name="직사각형 25">
            <a:extLst>
              <a:ext uri="{FF2B5EF4-FFF2-40B4-BE49-F238E27FC236}">
                <a16:creationId xmlns:a16="http://schemas.microsoft.com/office/drawing/2014/main" id="{F31FDA1F-B668-4D1B-81AD-9827FA55742E}"/>
              </a:ext>
            </a:extLst>
          </p:cNvPr>
          <p:cNvSpPr/>
          <p:nvPr/>
        </p:nvSpPr>
        <p:spPr>
          <a:xfrm>
            <a:off x="2481299" y="6086783"/>
            <a:ext cx="7548284" cy="4176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Python</a:t>
            </a:r>
          </a:p>
        </p:txBody>
      </p:sp>
      <p:pic>
        <p:nvPicPr>
          <p:cNvPr id="3" name="그림 2">
            <a:extLst>
              <a:ext uri="{FF2B5EF4-FFF2-40B4-BE49-F238E27FC236}">
                <a16:creationId xmlns:a16="http://schemas.microsoft.com/office/drawing/2014/main" id="{E788499D-CDAA-4364-B961-876841AE9F20}"/>
              </a:ext>
            </a:extLst>
          </p:cNvPr>
          <p:cNvPicPr>
            <a:picLocks noChangeAspect="1"/>
          </p:cNvPicPr>
          <p:nvPr/>
        </p:nvPicPr>
        <p:blipFill>
          <a:blip r:embed="rId2"/>
          <a:stretch>
            <a:fillRect/>
          </a:stretch>
        </p:blipFill>
        <p:spPr>
          <a:xfrm>
            <a:off x="2310971" y="1047965"/>
            <a:ext cx="7881900" cy="3514077"/>
          </a:xfrm>
          <a:prstGeom prst="rect">
            <a:avLst/>
          </a:prstGeom>
        </p:spPr>
      </p:pic>
      <p:sp>
        <p:nvSpPr>
          <p:cNvPr id="4" name="TextBox 3">
            <a:extLst>
              <a:ext uri="{FF2B5EF4-FFF2-40B4-BE49-F238E27FC236}">
                <a16:creationId xmlns:a16="http://schemas.microsoft.com/office/drawing/2014/main" id="{E50D5FE9-FF38-439F-A966-A84A3B03643C}"/>
              </a:ext>
            </a:extLst>
          </p:cNvPr>
          <p:cNvSpPr txBox="1"/>
          <p:nvPr/>
        </p:nvSpPr>
        <p:spPr>
          <a:xfrm>
            <a:off x="10659035" y="4977406"/>
            <a:ext cx="1388329" cy="369332"/>
          </a:xfrm>
          <a:prstGeom prst="rect">
            <a:avLst/>
          </a:prstGeom>
          <a:noFill/>
        </p:spPr>
        <p:txBody>
          <a:bodyPr wrap="none" rtlCol="0">
            <a:spAutoFit/>
          </a:bodyPr>
          <a:lstStyle/>
          <a:p>
            <a:r>
              <a:rPr lang="en-US" dirty="0">
                <a:solidFill>
                  <a:schemeClr val="tx2">
                    <a:lumMod val="60000"/>
                    <a:lumOff val="40000"/>
                  </a:schemeClr>
                </a:solidFill>
              </a:rPr>
              <a:t>Open Source</a:t>
            </a:r>
          </a:p>
        </p:txBody>
      </p:sp>
      <p:sp>
        <p:nvSpPr>
          <p:cNvPr id="5" name="화살표: 오른쪽 4">
            <a:extLst>
              <a:ext uri="{FF2B5EF4-FFF2-40B4-BE49-F238E27FC236}">
                <a16:creationId xmlns:a16="http://schemas.microsoft.com/office/drawing/2014/main" id="{F4385113-1845-4B0A-A8CE-84244AB49611}"/>
              </a:ext>
            </a:extLst>
          </p:cNvPr>
          <p:cNvSpPr/>
          <p:nvPr/>
        </p:nvSpPr>
        <p:spPr>
          <a:xfrm rot="10800000">
            <a:off x="10078887" y="5019070"/>
            <a:ext cx="580147" cy="327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25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a:t>SAI and </a:t>
            </a:r>
            <a:r>
              <a:rPr lang="en-US" sz="2400" b="1" dirty="0" err="1"/>
              <a:t>SysMPy</a:t>
            </a:r>
            <a:r>
              <a:rPr lang="en-US" sz="2400" b="1" dirty="0"/>
              <a:t> </a:t>
            </a:r>
          </a:p>
        </p:txBody>
      </p:sp>
      <p:sp>
        <p:nvSpPr>
          <p:cNvPr id="29" name="직사각형 28">
            <a:extLst>
              <a:ext uri="{FF2B5EF4-FFF2-40B4-BE49-F238E27FC236}">
                <a16:creationId xmlns:a16="http://schemas.microsoft.com/office/drawing/2014/main" id="{E672AB82-8FA1-4109-9C5B-173AE6C11180}"/>
              </a:ext>
            </a:extLst>
          </p:cNvPr>
          <p:cNvSpPr/>
          <p:nvPr/>
        </p:nvSpPr>
        <p:spPr>
          <a:xfrm>
            <a:off x="4448044" y="1219200"/>
            <a:ext cx="1671919" cy="1096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Systems</a:t>
            </a:r>
          </a:p>
          <a:p>
            <a:pPr algn="ctr"/>
            <a:r>
              <a:rPr lang="en-US" sz="1600" b="1" dirty="0">
                <a:latin typeface="Times New Roman" panose="02020603050405020304" pitchFamily="18" charset="0"/>
                <a:cs typeface="Times New Roman" panose="02020603050405020304" pitchFamily="18" charset="0"/>
              </a:rPr>
              <a:t>Modeling with GUI </a:t>
            </a:r>
            <a:endParaRPr lang="en-US" sz="1600" dirty="0">
              <a:latin typeface="Times New Roman" panose="02020603050405020304" pitchFamily="18" charset="0"/>
              <a:cs typeface="Times New Roman" panose="02020603050405020304" pitchFamily="18" charset="0"/>
            </a:endParaRPr>
          </a:p>
        </p:txBody>
      </p:sp>
      <p:sp>
        <p:nvSpPr>
          <p:cNvPr id="31" name="직사각형 30">
            <a:extLst>
              <a:ext uri="{FF2B5EF4-FFF2-40B4-BE49-F238E27FC236}">
                <a16:creationId xmlns:a16="http://schemas.microsoft.com/office/drawing/2014/main" id="{6F42DC5A-D19F-4466-99FA-2201301C7E71}"/>
              </a:ext>
            </a:extLst>
          </p:cNvPr>
          <p:cNvSpPr/>
          <p:nvPr/>
        </p:nvSpPr>
        <p:spPr>
          <a:xfrm>
            <a:off x="6989537" y="1219200"/>
            <a:ext cx="1671919" cy="1096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 Model</a:t>
            </a:r>
          </a:p>
          <a:p>
            <a:pPr algn="ctr"/>
            <a:r>
              <a:rPr lang="en-US" sz="1600" b="1" dirty="0">
                <a:latin typeface="Times New Roman" panose="02020603050405020304" pitchFamily="18" charset="0"/>
                <a:cs typeface="Times New Roman" panose="02020603050405020304" pitchFamily="18" charset="0"/>
              </a:rPr>
              <a:t>Simulation with GUI</a:t>
            </a:r>
          </a:p>
        </p:txBody>
      </p:sp>
      <p:cxnSp>
        <p:nvCxnSpPr>
          <p:cNvPr id="43" name="직선 화살표 연결선 42">
            <a:extLst>
              <a:ext uri="{FF2B5EF4-FFF2-40B4-BE49-F238E27FC236}">
                <a16:creationId xmlns:a16="http://schemas.microsoft.com/office/drawing/2014/main" id="{A42B6678-ACF2-430C-B00C-CD76CAAC0EE5}"/>
              </a:ext>
            </a:extLst>
          </p:cNvPr>
          <p:cNvCxnSpPr>
            <a:cxnSpLocks/>
            <a:stCxn id="29" idx="3"/>
            <a:endCxn id="31" idx="1"/>
          </p:cNvCxnSpPr>
          <p:nvPr/>
        </p:nvCxnSpPr>
        <p:spPr>
          <a:xfrm>
            <a:off x="6119963" y="1767359"/>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직사각형 43">
            <a:extLst>
              <a:ext uri="{FF2B5EF4-FFF2-40B4-BE49-F238E27FC236}">
                <a16:creationId xmlns:a16="http://schemas.microsoft.com/office/drawing/2014/main" id="{A4E0703C-723B-436A-9CF1-D22082801244}"/>
              </a:ext>
            </a:extLst>
          </p:cNvPr>
          <p:cNvSpPr/>
          <p:nvPr/>
        </p:nvSpPr>
        <p:spPr>
          <a:xfrm>
            <a:off x="9531030" y="1219200"/>
            <a:ext cx="1671919" cy="1096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 Model Verification &amp; Validation with GUI</a:t>
            </a:r>
          </a:p>
        </p:txBody>
      </p:sp>
      <p:cxnSp>
        <p:nvCxnSpPr>
          <p:cNvPr id="45" name="직선 화살표 연결선 44">
            <a:extLst>
              <a:ext uri="{FF2B5EF4-FFF2-40B4-BE49-F238E27FC236}">
                <a16:creationId xmlns:a16="http://schemas.microsoft.com/office/drawing/2014/main" id="{2CC19CA7-9567-49FA-84FB-CCE2A7A4F5A0}"/>
              </a:ext>
            </a:extLst>
          </p:cNvPr>
          <p:cNvCxnSpPr>
            <a:cxnSpLocks/>
            <a:stCxn id="31" idx="3"/>
            <a:endCxn id="44" idx="1"/>
          </p:cNvCxnSpPr>
          <p:nvPr/>
        </p:nvCxnSpPr>
        <p:spPr>
          <a:xfrm>
            <a:off x="8661456" y="1767359"/>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E672AB82-8FA1-4109-9C5B-173AE6C11180}"/>
              </a:ext>
            </a:extLst>
          </p:cNvPr>
          <p:cNvSpPr/>
          <p:nvPr/>
        </p:nvSpPr>
        <p:spPr>
          <a:xfrm>
            <a:off x="1899374" y="1213950"/>
            <a:ext cx="1671919" cy="1096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 Requirement Elicitation and Analysis with GUI</a:t>
            </a:r>
          </a:p>
        </p:txBody>
      </p:sp>
      <p:cxnSp>
        <p:nvCxnSpPr>
          <p:cNvPr id="17" name="직선 화살표 연결선 16">
            <a:extLst>
              <a:ext uri="{FF2B5EF4-FFF2-40B4-BE49-F238E27FC236}">
                <a16:creationId xmlns:a16="http://schemas.microsoft.com/office/drawing/2014/main" id="{A42B6678-ACF2-430C-B00C-CD76CAAC0EE5}"/>
              </a:ext>
            </a:extLst>
          </p:cNvPr>
          <p:cNvCxnSpPr>
            <a:cxnSpLocks/>
            <a:stCxn id="16" idx="3"/>
            <a:endCxn id="29" idx="1"/>
          </p:cNvCxnSpPr>
          <p:nvPr/>
        </p:nvCxnSpPr>
        <p:spPr>
          <a:xfrm>
            <a:off x="3571293" y="1762109"/>
            <a:ext cx="876751" cy="5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 name="그룹 21">
            <a:extLst>
              <a:ext uri="{FF2B5EF4-FFF2-40B4-BE49-F238E27FC236}">
                <a16:creationId xmlns:a16="http://schemas.microsoft.com/office/drawing/2014/main" id="{FA27CA52-7071-4DEE-851D-FB9BA7040EE2}"/>
              </a:ext>
            </a:extLst>
          </p:cNvPr>
          <p:cNvGrpSpPr/>
          <p:nvPr/>
        </p:nvGrpSpPr>
        <p:grpSpPr>
          <a:xfrm>
            <a:off x="2735334" y="2310268"/>
            <a:ext cx="7631656" cy="224824"/>
            <a:chOff x="2735334" y="2310268"/>
            <a:chExt cx="7631656" cy="224824"/>
          </a:xfrm>
        </p:grpSpPr>
        <p:cxnSp>
          <p:nvCxnSpPr>
            <p:cNvPr id="46" name="직선 화살표 연결선 45">
              <a:extLst>
                <a:ext uri="{FF2B5EF4-FFF2-40B4-BE49-F238E27FC236}">
                  <a16:creationId xmlns:a16="http://schemas.microsoft.com/office/drawing/2014/main" id="{826B48FC-D8D2-4EBE-9A87-42A14369A276}"/>
                </a:ext>
              </a:extLst>
            </p:cNvPr>
            <p:cNvCxnSpPr>
              <a:cxnSpLocks/>
              <a:stCxn id="44" idx="2"/>
              <a:endCxn id="16" idx="2"/>
            </p:cNvCxnSpPr>
            <p:nvPr/>
          </p:nvCxnSpPr>
          <p:spPr>
            <a:xfrm rot="5400000" flipH="1">
              <a:off x="6548537" y="-1502935"/>
              <a:ext cx="5250" cy="7631656"/>
            </a:xfrm>
            <a:prstGeom prst="bentConnector3">
              <a:avLst>
                <a:gd name="adj1" fmla="val -43542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5">
              <a:extLst>
                <a:ext uri="{FF2B5EF4-FFF2-40B4-BE49-F238E27FC236}">
                  <a16:creationId xmlns:a16="http://schemas.microsoft.com/office/drawing/2014/main" id="{43795629-8846-4DD2-ABC9-CB3A473072C7}"/>
                </a:ext>
              </a:extLst>
            </p:cNvPr>
            <p:cNvCxnSpPr>
              <a:cxnSpLocks/>
              <a:endCxn id="31" idx="2"/>
            </p:cNvCxnSpPr>
            <p:nvPr/>
          </p:nvCxnSpPr>
          <p:spPr>
            <a:xfrm flipV="1">
              <a:off x="7825497" y="2315518"/>
              <a:ext cx="0" cy="21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5">
              <a:extLst>
                <a:ext uri="{FF2B5EF4-FFF2-40B4-BE49-F238E27FC236}">
                  <a16:creationId xmlns:a16="http://schemas.microsoft.com/office/drawing/2014/main" id="{11AF7DA6-75DB-4DFF-904A-6177683F79EF}"/>
                </a:ext>
              </a:extLst>
            </p:cNvPr>
            <p:cNvCxnSpPr>
              <a:cxnSpLocks/>
              <a:endCxn id="29" idx="2"/>
            </p:cNvCxnSpPr>
            <p:nvPr/>
          </p:nvCxnSpPr>
          <p:spPr>
            <a:xfrm rot="5400000" flipH="1" flipV="1">
              <a:off x="5174217" y="2425305"/>
              <a:ext cx="219573"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4" name="직사각형 53">
            <a:extLst>
              <a:ext uri="{FF2B5EF4-FFF2-40B4-BE49-F238E27FC236}">
                <a16:creationId xmlns:a16="http://schemas.microsoft.com/office/drawing/2014/main" id="{6536E143-4457-4DC8-AF07-037D84BB6F10}"/>
              </a:ext>
            </a:extLst>
          </p:cNvPr>
          <p:cNvSpPr/>
          <p:nvPr/>
        </p:nvSpPr>
        <p:spPr>
          <a:xfrm>
            <a:off x="4448044" y="3600800"/>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 Model</a:t>
            </a:r>
          </a:p>
          <a:p>
            <a:pPr algn="ctr"/>
            <a:r>
              <a:rPr lang="en-US" sz="1600" b="1" dirty="0">
                <a:latin typeface="Times New Roman" panose="02020603050405020304" pitchFamily="18" charset="0"/>
                <a:cs typeface="Times New Roman" panose="02020603050405020304" pitchFamily="18" charset="0"/>
              </a:rPr>
              <a:t>Definition</a:t>
            </a:r>
            <a:endParaRPr lang="en-US" sz="1600" dirty="0">
              <a:latin typeface="Times New Roman" panose="02020603050405020304" pitchFamily="18" charset="0"/>
              <a:cs typeface="Times New Roman" panose="02020603050405020304" pitchFamily="18" charset="0"/>
            </a:endParaRPr>
          </a:p>
        </p:txBody>
      </p:sp>
      <p:sp>
        <p:nvSpPr>
          <p:cNvPr id="55" name="직사각형 54">
            <a:extLst>
              <a:ext uri="{FF2B5EF4-FFF2-40B4-BE49-F238E27FC236}">
                <a16:creationId xmlns:a16="http://schemas.microsoft.com/office/drawing/2014/main" id="{E7334DA1-0A9E-4680-BC61-128C16CCCF19}"/>
              </a:ext>
            </a:extLst>
          </p:cNvPr>
          <p:cNvSpPr/>
          <p:nvPr/>
        </p:nvSpPr>
        <p:spPr>
          <a:xfrm>
            <a:off x="6989537" y="3600800"/>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 Model</a:t>
            </a:r>
          </a:p>
          <a:p>
            <a:pPr algn="ctr"/>
            <a:r>
              <a:rPr lang="en-US" sz="1600" b="1" dirty="0">
                <a:latin typeface="Times New Roman" panose="02020603050405020304" pitchFamily="18" charset="0"/>
                <a:cs typeface="Times New Roman" panose="02020603050405020304" pitchFamily="18" charset="0"/>
              </a:rPr>
              <a:t>Simulation</a:t>
            </a:r>
          </a:p>
        </p:txBody>
      </p:sp>
      <p:cxnSp>
        <p:nvCxnSpPr>
          <p:cNvPr id="63" name="직선 화살표 연결선 62">
            <a:extLst>
              <a:ext uri="{FF2B5EF4-FFF2-40B4-BE49-F238E27FC236}">
                <a16:creationId xmlns:a16="http://schemas.microsoft.com/office/drawing/2014/main" id="{0B862129-7FF0-48CD-8B1F-25965F5A6205}"/>
              </a:ext>
            </a:extLst>
          </p:cNvPr>
          <p:cNvCxnSpPr>
            <a:cxnSpLocks/>
            <a:stCxn id="54" idx="3"/>
            <a:endCxn id="55" idx="1"/>
          </p:cNvCxnSpPr>
          <p:nvPr/>
        </p:nvCxnSpPr>
        <p:spPr>
          <a:xfrm>
            <a:off x="6119963" y="4001970"/>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직사각형 63">
            <a:extLst>
              <a:ext uri="{FF2B5EF4-FFF2-40B4-BE49-F238E27FC236}">
                <a16:creationId xmlns:a16="http://schemas.microsoft.com/office/drawing/2014/main" id="{4A81F904-1A6C-48A2-B4CC-F54F20741280}"/>
              </a:ext>
            </a:extLst>
          </p:cNvPr>
          <p:cNvSpPr/>
          <p:nvPr/>
        </p:nvSpPr>
        <p:spPr>
          <a:xfrm>
            <a:off x="9531030" y="3600800"/>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 Model &amp; Requirement</a:t>
            </a:r>
          </a:p>
          <a:p>
            <a:pPr algn="ctr"/>
            <a:r>
              <a:rPr lang="en-US" sz="1600" b="1" dirty="0">
                <a:latin typeface="Times New Roman" panose="02020603050405020304" pitchFamily="18" charset="0"/>
                <a:cs typeface="Times New Roman" panose="02020603050405020304" pitchFamily="18" charset="0"/>
              </a:rPr>
              <a:t>Verification</a:t>
            </a:r>
          </a:p>
        </p:txBody>
      </p:sp>
      <p:cxnSp>
        <p:nvCxnSpPr>
          <p:cNvPr id="65" name="직선 화살표 연결선 64">
            <a:extLst>
              <a:ext uri="{FF2B5EF4-FFF2-40B4-BE49-F238E27FC236}">
                <a16:creationId xmlns:a16="http://schemas.microsoft.com/office/drawing/2014/main" id="{EB24FC9A-CA6D-4BF2-97E2-05EB767CFD87}"/>
              </a:ext>
            </a:extLst>
          </p:cNvPr>
          <p:cNvCxnSpPr>
            <a:cxnSpLocks/>
            <a:endCxn id="64" idx="1"/>
          </p:cNvCxnSpPr>
          <p:nvPr/>
        </p:nvCxnSpPr>
        <p:spPr>
          <a:xfrm>
            <a:off x="8661456" y="4001970"/>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직사각형 67">
            <a:extLst>
              <a:ext uri="{FF2B5EF4-FFF2-40B4-BE49-F238E27FC236}">
                <a16:creationId xmlns:a16="http://schemas.microsoft.com/office/drawing/2014/main" id="{FE2D6B47-9299-41D4-97E2-3848D5F55E29}"/>
              </a:ext>
            </a:extLst>
          </p:cNvPr>
          <p:cNvSpPr/>
          <p:nvPr/>
        </p:nvSpPr>
        <p:spPr>
          <a:xfrm>
            <a:off x="1899374" y="3595550"/>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Requirement Definition</a:t>
            </a:r>
          </a:p>
        </p:txBody>
      </p:sp>
      <p:cxnSp>
        <p:nvCxnSpPr>
          <p:cNvPr id="69" name="직선 화살표 연결선 68">
            <a:extLst>
              <a:ext uri="{FF2B5EF4-FFF2-40B4-BE49-F238E27FC236}">
                <a16:creationId xmlns:a16="http://schemas.microsoft.com/office/drawing/2014/main" id="{088DFFF2-58A5-49D6-871F-FF7FE1C77F30}"/>
              </a:ext>
            </a:extLst>
          </p:cNvPr>
          <p:cNvCxnSpPr>
            <a:cxnSpLocks/>
            <a:stCxn id="68" idx="3"/>
          </p:cNvCxnSpPr>
          <p:nvPr/>
        </p:nvCxnSpPr>
        <p:spPr>
          <a:xfrm>
            <a:off x="3571293" y="3996720"/>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0" name="그룹 69">
            <a:extLst>
              <a:ext uri="{FF2B5EF4-FFF2-40B4-BE49-F238E27FC236}">
                <a16:creationId xmlns:a16="http://schemas.microsoft.com/office/drawing/2014/main" id="{5C913550-3F6D-46DE-B8A5-1DB503339301}"/>
              </a:ext>
            </a:extLst>
          </p:cNvPr>
          <p:cNvGrpSpPr/>
          <p:nvPr/>
        </p:nvGrpSpPr>
        <p:grpSpPr>
          <a:xfrm>
            <a:off x="2735334" y="4397890"/>
            <a:ext cx="7631656" cy="224820"/>
            <a:chOff x="2582934" y="4245490"/>
            <a:chExt cx="7631656" cy="224820"/>
          </a:xfrm>
        </p:grpSpPr>
        <p:cxnSp>
          <p:nvCxnSpPr>
            <p:cNvPr id="71" name="직선 화살표 연결선 45">
              <a:extLst>
                <a:ext uri="{FF2B5EF4-FFF2-40B4-BE49-F238E27FC236}">
                  <a16:creationId xmlns:a16="http://schemas.microsoft.com/office/drawing/2014/main" id="{61C37B12-0EA3-4DF4-9C3E-5BA599823724}"/>
                </a:ext>
              </a:extLst>
            </p:cNvPr>
            <p:cNvCxnSpPr>
              <a:cxnSpLocks/>
              <a:stCxn id="64" idx="2"/>
              <a:endCxn id="68" idx="2"/>
            </p:cNvCxnSpPr>
            <p:nvPr/>
          </p:nvCxnSpPr>
          <p:spPr>
            <a:xfrm rot="5400000" flipH="1">
              <a:off x="6396137" y="432287"/>
              <a:ext cx="5250" cy="7631656"/>
            </a:xfrm>
            <a:prstGeom prst="bentConnector3">
              <a:avLst>
                <a:gd name="adj1" fmla="val -43542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45">
              <a:extLst>
                <a:ext uri="{FF2B5EF4-FFF2-40B4-BE49-F238E27FC236}">
                  <a16:creationId xmlns:a16="http://schemas.microsoft.com/office/drawing/2014/main" id="{A1883891-F4AD-40E7-9F03-C14D124BEE76}"/>
                </a:ext>
              </a:extLst>
            </p:cNvPr>
            <p:cNvCxnSpPr>
              <a:cxnSpLocks/>
              <a:endCxn id="55" idx="2"/>
            </p:cNvCxnSpPr>
            <p:nvPr/>
          </p:nvCxnSpPr>
          <p:spPr>
            <a:xfrm flipV="1">
              <a:off x="7673097" y="4250740"/>
              <a:ext cx="0" cy="21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45">
              <a:extLst>
                <a:ext uri="{FF2B5EF4-FFF2-40B4-BE49-F238E27FC236}">
                  <a16:creationId xmlns:a16="http://schemas.microsoft.com/office/drawing/2014/main" id="{297D31ED-15BE-4C21-85F3-0093BC39BE24}"/>
                </a:ext>
              </a:extLst>
            </p:cNvPr>
            <p:cNvCxnSpPr>
              <a:cxnSpLocks/>
              <a:endCxn id="54" idx="2"/>
            </p:cNvCxnSpPr>
            <p:nvPr/>
          </p:nvCxnSpPr>
          <p:spPr>
            <a:xfrm rot="5400000" flipH="1" flipV="1">
              <a:off x="5021819" y="4360525"/>
              <a:ext cx="21956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A22F9854-2767-41A0-816D-A3AC43D0B6CC}"/>
              </a:ext>
            </a:extLst>
          </p:cNvPr>
          <p:cNvSpPr txBox="1"/>
          <p:nvPr/>
        </p:nvSpPr>
        <p:spPr>
          <a:xfrm>
            <a:off x="496323" y="1724432"/>
            <a:ext cx="1077283" cy="369332"/>
          </a:xfrm>
          <a:prstGeom prst="rect">
            <a:avLst/>
          </a:prstGeom>
          <a:noFill/>
        </p:spPr>
        <p:txBody>
          <a:bodyPr wrap="none" rtlCol="0">
            <a:spAutoFit/>
          </a:bodyPr>
          <a:lstStyle/>
          <a:p>
            <a:r>
              <a:rPr lang="en-US" dirty="0"/>
              <a:t>SAI Level:</a:t>
            </a:r>
          </a:p>
        </p:txBody>
      </p:sp>
      <p:sp>
        <p:nvSpPr>
          <p:cNvPr id="74" name="TextBox 73">
            <a:extLst>
              <a:ext uri="{FF2B5EF4-FFF2-40B4-BE49-F238E27FC236}">
                <a16:creationId xmlns:a16="http://schemas.microsoft.com/office/drawing/2014/main" id="{1662D5F4-658D-4628-8F12-78E37AFBE6F0}"/>
              </a:ext>
            </a:extLst>
          </p:cNvPr>
          <p:cNvSpPr txBox="1"/>
          <p:nvPr/>
        </p:nvSpPr>
        <p:spPr>
          <a:xfrm>
            <a:off x="75054" y="3812054"/>
            <a:ext cx="1498552" cy="369332"/>
          </a:xfrm>
          <a:prstGeom prst="rect">
            <a:avLst/>
          </a:prstGeom>
          <a:noFill/>
        </p:spPr>
        <p:txBody>
          <a:bodyPr wrap="none" rtlCol="0">
            <a:spAutoFit/>
          </a:bodyPr>
          <a:lstStyle/>
          <a:p>
            <a:r>
              <a:rPr lang="en-US" dirty="0" err="1"/>
              <a:t>SysMPy</a:t>
            </a:r>
            <a:r>
              <a:rPr lang="en-US" dirty="0"/>
              <a:t> Level:</a:t>
            </a:r>
          </a:p>
        </p:txBody>
      </p:sp>
    </p:spTree>
    <p:extLst>
      <p:ext uri="{BB962C8B-B14F-4D97-AF65-F5344CB8AC3E}">
        <p14:creationId xmlns:p14="http://schemas.microsoft.com/office/powerpoint/2010/main" val="403626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err="1"/>
              <a:t>SysMPy</a:t>
            </a:r>
            <a:r>
              <a:rPr lang="en-US" sz="2400" b="1" dirty="0"/>
              <a:t> Operation</a:t>
            </a:r>
          </a:p>
        </p:txBody>
      </p:sp>
      <p:cxnSp>
        <p:nvCxnSpPr>
          <p:cNvPr id="61" name="직선 화살표 연결선 60">
            <a:extLst>
              <a:ext uri="{FF2B5EF4-FFF2-40B4-BE49-F238E27FC236}">
                <a16:creationId xmlns:a16="http://schemas.microsoft.com/office/drawing/2014/main" id="{19183C80-5CA5-4EFD-A7BE-C28EE1035112}"/>
              </a:ext>
            </a:extLst>
          </p:cNvPr>
          <p:cNvCxnSpPr>
            <a:cxnSpLocks/>
          </p:cNvCxnSpPr>
          <p:nvPr/>
        </p:nvCxnSpPr>
        <p:spPr>
          <a:xfrm>
            <a:off x="9644638" y="2223462"/>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2510561E-2221-412C-967F-686B966CC003}"/>
              </a:ext>
            </a:extLst>
          </p:cNvPr>
          <p:cNvSpPr txBox="1"/>
          <p:nvPr/>
        </p:nvSpPr>
        <p:spPr>
          <a:xfrm>
            <a:off x="9644638" y="1946462"/>
            <a:ext cx="696024" cy="276999"/>
          </a:xfrm>
          <a:prstGeom prst="rect">
            <a:avLst/>
          </a:prstGeom>
          <a:noFill/>
        </p:spPr>
        <p:txBody>
          <a:bodyPr wrap="none" rtlCol="0">
            <a:spAutoFit/>
          </a:bodyPr>
          <a:lstStyle/>
          <a:p>
            <a:r>
              <a:rPr lang="en-US" sz="1200" dirty="0"/>
              <a:t>used for</a:t>
            </a:r>
          </a:p>
        </p:txBody>
      </p:sp>
      <p:graphicFrame>
        <p:nvGraphicFramePr>
          <p:cNvPr id="32" name="표 31"/>
          <p:cNvGraphicFramePr>
            <a:graphicFrameLocks noGrp="1"/>
          </p:cNvGraphicFramePr>
          <p:nvPr/>
        </p:nvGraphicFramePr>
        <p:xfrm>
          <a:off x="294290" y="2455605"/>
          <a:ext cx="4792718" cy="2729865"/>
        </p:xfrm>
        <a:graphic>
          <a:graphicData uri="http://schemas.openxmlformats.org/drawingml/2006/table">
            <a:tbl>
              <a:tblPr/>
              <a:tblGrid>
                <a:gridCol w="1228254">
                  <a:extLst>
                    <a:ext uri="{9D8B030D-6E8A-4147-A177-3AD203B41FA5}">
                      <a16:colId xmlns:a16="http://schemas.microsoft.com/office/drawing/2014/main" val="20000"/>
                    </a:ext>
                  </a:extLst>
                </a:gridCol>
                <a:gridCol w="3564464">
                  <a:extLst>
                    <a:ext uri="{9D8B030D-6E8A-4147-A177-3AD203B41FA5}">
                      <a16:colId xmlns:a16="http://schemas.microsoft.com/office/drawing/2014/main" val="20001"/>
                    </a:ext>
                  </a:extLst>
                </a:gridCol>
              </a:tblGrid>
              <a:tr h="190500">
                <a:tc>
                  <a:txBody>
                    <a:bodyPr/>
                    <a:lstStyle/>
                    <a:p>
                      <a:pPr marL="91440" lvl="0" algn="l" fontAlgn="b" latinLnBrk="0">
                        <a:spcBef>
                          <a:spcPts val="0"/>
                        </a:spcBef>
                      </a:pPr>
                      <a:r>
                        <a:rPr lang="en-US" sz="1600" b="0" i="0" u="none" strike="noStrike" dirty="0">
                          <a:solidFill>
                            <a:srgbClr val="000000"/>
                          </a:solidFill>
                          <a:latin typeface="Calibri"/>
                        </a:rPr>
                        <a:t>Step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latinLnBrk="0">
                        <a:spcBef>
                          <a:spcPts val="0"/>
                        </a:spcBef>
                      </a:pPr>
                      <a:r>
                        <a:rPr lang="en-US" sz="1600" b="0" i="0" u="none" strike="noStrike">
                          <a:solidFill>
                            <a:srgbClr val="000000"/>
                          </a:solidFill>
                          <a:latin typeface="Calibri"/>
                        </a:rPr>
                        <a:t>Example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marL="91440" lvl="0" algn="l" fontAlgn="b" latinLnBrk="0">
                        <a:spcBef>
                          <a:spcPts val="0"/>
                        </a:spcBef>
                      </a:pPr>
                      <a:r>
                        <a:rPr lang="en-US" sz="1600" b="0" i="0" u="none" strike="noStrike" dirty="0">
                          <a:solidFill>
                            <a:srgbClr val="000000"/>
                          </a:solidFill>
                          <a:latin typeface="Calibri"/>
                        </a:rPr>
                        <a:t>Requirement Analysis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latinLnBrk="0">
                        <a:spcBef>
                          <a:spcPts val="0"/>
                        </a:spcBef>
                      </a:pPr>
                      <a:r>
                        <a:rPr lang="en-US" sz="1600" b="0" i="0" u="none" strike="noStrike" dirty="0">
                          <a:solidFill>
                            <a:srgbClr val="000000"/>
                          </a:solidFill>
                          <a:latin typeface="+mn-lt"/>
                        </a:rPr>
                        <a:t>The system shall produce a steel plate with an error thickness of less than 5 mm using an input</a:t>
                      </a:r>
                      <a:r>
                        <a:rPr lang="en-US" sz="1600" b="0" i="0" u="none" strike="noStrike" baseline="0" dirty="0">
                          <a:solidFill>
                            <a:srgbClr val="000000"/>
                          </a:solidFill>
                          <a:latin typeface="+mn-lt"/>
                        </a:rPr>
                        <a:t> slab</a:t>
                      </a:r>
                      <a:r>
                        <a:rPr lang="en-US" sz="1600" b="0" i="0" u="none" strike="noStrike" dirty="0">
                          <a:solidFill>
                            <a:srgbClr val="000000"/>
                          </a:solidFill>
                          <a:latin typeface="+mn-lt"/>
                        </a:rPr>
                        <a:t>.</a:t>
                      </a: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marL="91440" lvl="0" algn="l" fontAlgn="b" latinLnBrk="0">
                        <a:spcBef>
                          <a:spcPts val="0"/>
                        </a:spcBef>
                      </a:pPr>
                      <a:r>
                        <a:rPr lang="en-US" sz="1600" b="0" i="0" u="none" strike="noStrike" dirty="0">
                          <a:solidFill>
                            <a:srgbClr val="000000"/>
                          </a:solidFill>
                          <a:latin typeface="Calibri"/>
                        </a:rPr>
                        <a:t>System</a:t>
                      </a:r>
                      <a:r>
                        <a:rPr lang="en-US" sz="1600" b="0" i="0" u="none" strike="noStrike" baseline="0" dirty="0">
                          <a:solidFill>
                            <a:srgbClr val="000000"/>
                          </a:solidFill>
                          <a:latin typeface="Calibri"/>
                        </a:rPr>
                        <a:t> </a:t>
                      </a:r>
                      <a:r>
                        <a:rPr lang="en-US" sz="1600" b="0" i="0" u="none" strike="noStrike" dirty="0">
                          <a:solidFill>
                            <a:srgbClr val="000000"/>
                          </a:solidFill>
                          <a:latin typeface="+mn-lt"/>
                        </a:rPr>
                        <a:t>Modeling </a:t>
                      </a: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latinLnBrk="0">
                        <a:spcBef>
                          <a:spcPts val="0"/>
                        </a:spcBef>
                      </a:pPr>
                      <a:r>
                        <a:rPr lang="en-US" sz="1600" b="0" i="0" u="none" strike="noStrike" dirty="0">
                          <a:solidFill>
                            <a:srgbClr val="000000"/>
                          </a:solidFill>
                          <a:latin typeface="Calibri"/>
                        </a:rPr>
                        <a:t>The </a:t>
                      </a:r>
                      <a:r>
                        <a:rPr lang="en-US" sz="1600" b="0" i="0" u="none" strike="noStrike" dirty="0">
                          <a:solidFill>
                            <a:srgbClr val="000000"/>
                          </a:solidFill>
                          <a:latin typeface="+mn-lt"/>
                        </a:rPr>
                        <a:t>system is an AGC (Automatic Gauge Control) system. The external system is</a:t>
                      </a:r>
                      <a:r>
                        <a:rPr lang="en-US" sz="1600" b="0" i="0" u="none" strike="noStrike" baseline="0" dirty="0">
                          <a:solidFill>
                            <a:srgbClr val="000000"/>
                          </a:solidFill>
                          <a:latin typeface="+mn-lt"/>
                        </a:rPr>
                        <a:t> a rolling machine.</a:t>
                      </a:r>
                      <a:r>
                        <a:rPr lang="en-US" sz="1600" b="0" i="0" u="none" strike="noStrike" dirty="0">
                          <a:solidFill>
                            <a:srgbClr val="000000"/>
                          </a:solidFill>
                          <a:latin typeface="+mn-lt"/>
                        </a:rPr>
                        <a:t> </a:t>
                      </a: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marL="91440" lvl="0" algn="l" fontAlgn="b" latinLnBrk="0">
                        <a:spcBef>
                          <a:spcPts val="0"/>
                        </a:spcBef>
                      </a:pPr>
                      <a:r>
                        <a:rPr lang="en-US" sz="1600" b="0" i="0" u="none" strike="noStrike" dirty="0">
                          <a:solidFill>
                            <a:srgbClr val="000000"/>
                          </a:solidFill>
                          <a:latin typeface="+mn-lt"/>
                        </a:rPr>
                        <a:t>System</a:t>
                      </a:r>
                      <a:r>
                        <a:rPr lang="en-US" sz="1600" b="0" i="0" u="none" strike="noStrike" baseline="0" dirty="0">
                          <a:solidFill>
                            <a:srgbClr val="000000"/>
                          </a:solidFill>
                          <a:latin typeface="+mn-lt"/>
                        </a:rPr>
                        <a:t> </a:t>
                      </a:r>
                      <a:r>
                        <a:rPr lang="en-US" sz="1600" b="0" i="0" u="none" strike="noStrike" dirty="0">
                          <a:solidFill>
                            <a:srgbClr val="000000"/>
                          </a:solidFill>
                          <a:latin typeface="+mn-lt"/>
                        </a:rPr>
                        <a:t>Simulation</a:t>
                      </a: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latinLnBrk="0">
                        <a:spcBef>
                          <a:spcPts val="0"/>
                        </a:spcBef>
                      </a:pP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latin typeface="+mn-lt"/>
                        </a:rPr>
                        <a:t>Requirement  Evaluation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lvl="0" algn="l" fontAlgn="b" latinLnBrk="0">
                        <a:spcBef>
                          <a:spcPts val="0"/>
                        </a:spcBef>
                      </a:pP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33" name="직선 화살표 연결선 32">
            <a:extLst>
              <a:ext uri="{FF2B5EF4-FFF2-40B4-BE49-F238E27FC236}">
                <a16:creationId xmlns:a16="http://schemas.microsoft.com/office/drawing/2014/main" id="{19183C80-5CA5-4EFD-A7BE-C28EE1035112}"/>
              </a:ext>
            </a:extLst>
          </p:cNvPr>
          <p:cNvCxnSpPr>
            <a:cxnSpLocks/>
          </p:cNvCxnSpPr>
          <p:nvPr/>
        </p:nvCxnSpPr>
        <p:spPr>
          <a:xfrm>
            <a:off x="9560540" y="6112294"/>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510561E-2221-412C-967F-686B966CC003}"/>
              </a:ext>
            </a:extLst>
          </p:cNvPr>
          <p:cNvSpPr txBox="1"/>
          <p:nvPr/>
        </p:nvSpPr>
        <p:spPr>
          <a:xfrm>
            <a:off x="9560540" y="5835294"/>
            <a:ext cx="769121" cy="276999"/>
          </a:xfrm>
          <a:prstGeom prst="rect">
            <a:avLst/>
          </a:prstGeom>
          <a:noFill/>
        </p:spPr>
        <p:txBody>
          <a:bodyPr wrap="none" rtlCol="0">
            <a:spAutoFit/>
          </a:bodyPr>
          <a:lstStyle/>
          <a:p>
            <a:r>
              <a:rPr lang="en-US" sz="1200" dirty="0"/>
              <a:t>data flow</a:t>
            </a:r>
          </a:p>
        </p:txBody>
      </p:sp>
      <p:sp>
        <p:nvSpPr>
          <p:cNvPr id="35" name="직사각형 34"/>
          <p:cNvSpPr/>
          <p:nvPr/>
        </p:nvSpPr>
        <p:spPr>
          <a:xfrm>
            <a:off x="9359131" y="4188650"/>
            <a:ext cx="423514" cy="307777"/>
          </a:xfrm>
          <a:prstGeom prst="rect">
            <a:avLst/>
          </a:prstGeom>
        </p:spPr>
        <p:txBody>
          <a:bodyPr wrap="none">
            <a:spAutoFit/>
          </a:bodyPr>
          <a:lstStyle/>
          <a:p>
            <a:r>
              <a:rPr lang="en-US" sz="1400" dirty="0"/>
              <a:t>④</a:t>
            </a:r>
          </a:p>
        </p:txBody>
      </p:sp>
      <p:sp>
        <p:nvSpPr>
          <p:cNvPr id="36" name="직사각형 35"/>
          <p:cNvSpPr/>
          <p:nvPr/>
        </p:nvSpPr>
        <p:spPr>
          <a:xfrm>
            <a:off x="7647879" y="2876481"/>
            <a:ext cx="423514" cy="307777"/>
          </a:xfrm>
          <a:prstGeom prst="rect">
            <a:avLst/>
          </a:prstGeom>
        </p:spPr>
        <p:txBody>
          <a:bodyPr wrap="none">
            <a:spAutoFit/>
          </a:bodyPr>
          <a:lstStyle/>
          <a:p>
            <a:r>
              <a:rPr lang="en-US" sz="1400" dirty="0"/>
              <a:t>②</a:t>
            </a:r>
          </a:p>
        </p:txBody>
      </p:sp>
      <p:sp>
        <p:nvSpPr>
          <p:cNvPr id="37" name="직사각형 36"/>
          <p:cNvSpPr/>
          <p:nvPr/>
        </p:nvSpPr>
        <p:spPr>
          <a:xfrm>
            <a:off x="8099796" y="3486085"/>
            <a:ext cx="423514" cy="307777"/>
          </a:xfrm>
          <a:prstGeom prst="rect">
            <a:avLst/>
          </a:prstGeom>
        </p:spPr>
        <p:txBody>
          <a:bodyPr wrap="none">
            <a:spAutoFit/>
          </a:bodyPr>
          <a:lstStyle/>
          <a:p>
            <a:r>
              <a:rPr lang="en-US" sz="1400" dirty="0"/>
              <a:t>③</a:t>
            </a:r>
          </a:p>
        </p:txBody>
      </p:sp>
      <p:sp>
        <p:nvSpPr>
          <p:cNvPr id="38" name="직사각형 37">
            <a:extLst>
              <a:ext uri="{FF2B5EF4-FFF2-40B4-BE49-F238E27FC236}">
                <a16:creationId xmlns:a16="http://schemas.microsoft.com/office/drawing/2014/main" id="{26482F08-DECD-4953-A136-F6FBD13E7782}"/>
              </a:ext>
            </a:extLst>
          </p:cNvPr>
          <p:cNvSpPr/>
          <p:nvPr/>
        </p:nvSpPr>
        <p:spPr>
          <a:xfrm>
            <a:off x="5654566" y="4162098"/>
            <a:ext cx="4871545" cy="1581804"/>
          </a:xfrm>
          <a:prstGeom prst="rect">
            <a:avLst/>
          </a:prstGeom>
          <a:noFill/>
        </p:spPr>
        <p:style>
          <a:lnRef idx="2">
            <a:schemeClr val="dk1"/>
          </a:lnRef>
          <a:fillRef idx="1">
            <a:schemeClr val="lt1"/>
          </a:fillRef>
          <a:effectRef idx="0">
            <a:schemeClr val="dk1"/>
          </a:effectRef>
          <a:fontRef idx="minor">
            <a:schemeClr val="dk1"/>
          </a:fontRef>
        </p:style>
        <p:txBody>
          <a:bodyPr rtlCol="0" anchor="b"/>
          <a:lstStyle/>
          <a:p>
            <a:pPr algn="ctr"/>
            <a:r>
              <a:rPr lang="en-US" sz="1600" b="1" dirty="0">
                <a:latin typeface="Times New Roman" panose="02020603050405020304" pitchFamily="18" charset="0"/>
                <a:cs typeface="Times New Roman" panose="02020603050405020304" pitchFamily="18" charset="0"/>
              </a:rPr>
              <a:t>Simulation Analyzer</a:t>
            </a:r>
          </a:p>
        </p:txBody>
      </p:sp>
      <p:sp>
        <p:nvSpPr>
          <p:cNvPr id="39" name="직사각형 38">
            <a:extLst>
              <a:ext uri="{FF2B5EF4-FFF2-40B4-BE49-F238E27FC236}">
                <a16:creationId xmlns:a16="http://schemas.microsoft.com/office/drawing/2014/main" id="{E672AB82-8FA1-4109-9C5B-173AE6C11180}"/>
              </a:ext>
            </a:extLst>
          </p:cNvPr>
          <p:cNvSpPr/>
          <p:nvPr/>
        </p:nvSpPr>
        <p:spPr>
          <a:xfrm>
            <a:off x="5986934" y="4515939"/>
            <a:ext cx="1671919" cy="802340"/>
          </a:xfrm>
          <a:prstGeom prst="rect">
            <a:avLst/>
          </a:prstGeom>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Data</a:t>
            </a:r>
          </a:p>
          <a:p>
            <a:pPr algn="ctr"/>
            <a:r>
              <a:rPr lang="en-US" sz="1600" b="1" dirty="0">
                <a:latin typeface="Times New Roman" panose="02020603050405020304" pitchFamily="18" charset="0"/>
                <a:cs typeface="Times New Roman" panose="02020603050405020304" pitchFamily="18" charset="0"/>
              </a:rPr>
              <a:t>Generation</a:t>
            </a:r>
            <a:endParaRPr lang="en-US" sz="1600" dirty="0">
              <a:latin typeface="Times New Roman" panose="02020603050405020304" pitchFamily="18" charset="0"/>
              <a:cs typeface="Times New Roman" panose="02020603050405020304" pitchFamily="18" charset="0"/>
            </a:endParaRPr>
          </a:p>
        </p:txBody>
      </p:sp>
      <p:sp>
        <p:nvSpPr>
          <p:cNvPr id="40" name="직사각형 39">
            <a:extLst>
              <a:ext uri="{FF2B5EF4-FFF2-40B4-BE49-F238E27FC236}">
                <a16:creationId xmlns:a16="http://schemas.microsoft.com/office/drawing/2014/main" id="{6F42DC5A-D19F-4466-99FA-2201301C7E71}"/>
              </a:ext>
            </a:extLst>
          </p:cNvPr>
          <p:cNvSpPr/>
          <p:nvPr/>
        </p:nvSpPr>
        <p:spPr>
          <a:xfrm>
            <a:off x="8528427" y="4515939"/>
            <a:ext cx="1671919" cy="802340"/>
          </a:xfrm>
          <a:prstGeom prst="rect">
            <a:avLst/>
          </a:prstGeom>
          <a:ln>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Requirement</a:t>
            </a:r>
          </a:p>
          <a:p>
            <a:pPr algn="ctr"/>
            <a:r>
              <a:rPr lang="en-US" sz="1600" b="1" dirty="0">
                <a:latin typeface="Times New Roman" panose="02020603050405020304" pitchFamily="18" charset="0"/>
                <a:cs typeface="Times New Roman" panose="02020603050405020304" pitchFamily="18" charset="0"/>
              </a:rPr>
              <a:t>Evaluation</a:t>
            </a:r>
          </a:p>
        </p:txBody>
      </p:sp>
      <p:cxnSp>
        <p:nvCxnSpPr>
          <p:cNvPr id="41" name="직선 화살표 연결선 40">
            <a:extLst>
              <a:ext uri="{FF2B5EF4-FFF2-40B4-BE49-F238E27FC236}">
                <a16:creationId xmlns:a16="http://schemas.microsoft.com/office/drawing/2014/main" id="{A42B6678-ACF2-430C-B00C-CD76CAAC0EE5}"/>
              </a:ext>
            </a:extLst>
          </p:cNvPr>
          <p:cNvCxnSpPr>
            <a:cxnSpLocks/>
            <a:stCxn id="39" idx="3"/>
            <a:endCxn id="40" idx="1"/>
          </p:cNvCxnSpPr>
          <p:nvPr/>
        </p:nvCxnSpPr>
        <p:spPr>
          <a:xfrm>
            <a:off x="7658853" y="4917109"/>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a:extLst>
              <a:ext uri="{FF2B5EF4-FFF2-40B4-BE49-F238E27FC236}">
                <a16:creationId xmlns:a16="http://schemas.microsoft.com/office/drawing/2014/main" id="{26482F08-DECD-4953-A136-F6FBD13E7782}"/>
              </a:ext>
            </a:extLst>
          </p:cNvPr>
          <p:cNvSpPr/>
          <p:nvPr/>
        </p:nvSpPr>
        <p:spPr>
          <a:xfrm>
            <a:off x="5654566" y="2580291"/>
            <a:ext cx="4871545" cy="1581804"/>
          </a:xfrm>
          <a:prstGeom prst="rect">
            <a:avLst/>
          </a:prstGeom>
          <a:noFill/>
        </p:spPr>
        <p:style>
          <a:lnRef idx="2">
            <a:schemeClr val="dk1"/>
          </a:lnRef>
          <a:fillRef idx="1">
            <a:schemeClr val="lt1"/>
          </a:fillRef>
          <a:effectRef idx="0">
            <a:schemeClr val="dk1"/>
          </a:effectRef>
          <a:fontRef idx="minor">
            <a:schemeClr val="dk1"/>
          </a:fontRef>
        </p:style>
        <p:txBody>
          <a:bodyPr rtlCol="0" anchor="b"/>
          <a:lstStyle/>
          <a:p>
            <a:pPr algn="ctr"/>
            <a:r>
              <a:rPr lang="en-US" sz="1600" b="1" dirty="0">
                <a:latin typeface="Times New Roman" panose="02020603050405020304" pitchFamily="18" charset="0"/>
                <a:cs typeface="Times New Roman" panose="02020603050405020304" pitchFamily="18" charset="0"/>
              </a:rPr>
              <a:t>Simulation Model</a:t>
            </a:r>
          </a:p>
        </p:txBody>
      </p:sp>
      <p:sp>
        <p:nvSpPr>
          <p:cNvPr id="47" name="직사각형 46">
            <a:extLst>
              <a:ext uri="{FF2B5EF4-FFF2-40B4-BE49-F238E27FC236}">
                <a16:creationId xmlns:a16="http://schemas.microsoft.com/office/drawing/2014/main" id="{E672AB82-8FA1-4109-9C5B-173AE6C11180}"/>
              </a:ext>
            </a:extLst>
          </p:cNvPr>
          <p:cNvSpPr/>
          <p:nvPr/>
        </p:nvSpPr>
        <p:spPr>
          <a:xfrm>
            <a:off x="5981679" y="2934132"/>
            <a:ext cx="1671919" cy="80234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Rolling Machine</a:t>
            </a:r>
          </a:p>
          <a:p>
            <a:pPr algn="ctr"/>
            <a:r>
              <a:rPr lang="en-US" sz="1600" b="1" dirty="0">
                <a:latin typeface="Times New Roman" panose="02020603050405020304" pitchFamily="18" charset="0"/>
                <a:cs typeface="Times New Roman" panose="02020603050405020304" pitchFamily="18" charset="0"/>
              </a:rPr>
              <a:t>Simulator</a:t>
            </a:r>
          </a:p>
        </p:txBody>
      </p:sp>
      <p:sp>
        <p:nvSpPr>
          <p:cNvPr id="49" name="직사각형 48">
            <a:extLst>
              <a:ext uri="{FF2B5EF4-FFF2-40B4-BE49-F238E27FC236}">
                <a16:creationId xmlns:a16="http://schemas.microsoft.com/office/drawing/2014/main" id="{6F42DC5A-D19F-4466-99FA-2201301C7E71}"/>
              </a:ext>
            </a:extLst>
          </p:cNvPr>
          <p:cNvSpPr/>
          <p:nvPr/>
        </p:nvSpPr>
        <p:spPr>
          <a:xfrm>
            <a:off x="8523172" y="2934132"/>
            <a:ext cx="1671919" cy="80234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AGC</a:t>
            </a:r>
          </a:p>
          <a:p>
            <a:pPr algn="ctr"/>
            <a:r>
              <a:rPr lang="en-US" sz="1600" b="1" dirty="0">
                <a:latin typeface="Times New Roman" panose="02020603050405020304" pitchFamily="18" charset="0"/>
                <a:cs typeface="Times New Roman" panose="02020603050405020304" pitchFamily="18" charset="0"/>
              </a:rPr>
              <a:t>Simulator</a:t>
            </a:r>
            <a:endParaRPr lang="en-US" sz="1600" dirty="0">
              <a:latin typeface="Times New Roman" panose="02020603050405020304" pitchFamily="18" charset="0"/>
              <a:cs typeface="Times New Roman" panose="02020603050405020304" pitchFamily="18" charset="0"/>
            </a:endParaRPr>
          </a:p>
        </p:txBody>
      </p:sp>
      <p:cxnSp>
        <p:nvCxnSpPr>
          <p:cNvPr id="51" name="직선 화살표 연결선 50">
            <a:extLst>
              <a:ext uri="{FF2B5EF4-FFF2-40B4-BE49-F238E27FC236}">
                <a16:creationId xmlns:a16="http://schemas.microsoft.com/office/drawing/2014/main" id="{A42B6678-ACF2-430C-B00C-CD76CAAC0EE5}"/>
              </a:ext>
            </a:extLst>
          </p:cNvPr>
          <p:cNvCxnSpPr>
            <a:cxnSpLocks/>
          </p:cNvCxnSpPr>
          <p:nvPr/>
        </p:nvCxnSpPr>
        <p:spPr>
          <a:xfrm>
            <a:off x="7653598" y="3188162"/>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직사각형 51"/>
          <p:cNvSpPr/>
          <p:nvPr/>
        </p:nvSpPr>
        <p:spPr>
          <a:xfrm>
            <a:off x="6397166" y="4169139"/>
            <a:ext cx="423514" cy="307777"/>
          </a:xfrm>
          <a:prstGeom prst="rect">
            <a:avLst/>
          </a:prstGeom>
        </p:spPr>
        <p:txBody>
          <a:bodyPr wrap="none">
            <a:spAutoFit/>
          </a:bodyPr>
          <a:lstStyle/>
          <a:p>
            <a:r>
              <a:rPr lang="en-US" sz="1400" dirty="0"/>
              <a:t>①</a:t>
            </a:r>
          </a:p>
        </p:txBody>
      </p:sp>
      <p:cxnSp>
        <p:nvCxnSpPr>
          <p:cNvPr id="56" name="직선 화살표 연결선 55">
            <a:extLst>
              <a:ext uri="{FF2B5EF4-FFF2-40B4-BE49-F238E27FC236}">
                <a16:creationId xmlns:a16="http://schemas.microsoft.com/office/drawing/2014/main" id="{41A6EB48-738C-4BB7-820F-0FFCF5C7637C}"/>
              </a:ext>
            </a:extLst>
          </p:cNvPr>
          <p:cNvCxnSpPr>
            <a:cxnSpLocks/>
            <a:stCxn id="39" idx="0"/>
          </p:cNvCxnSpPr>
          <p:nvPr/>
        </p:nvCxnSpPr>
        <p:spPr>
          <a:xfrm flipV="1">
            <a:off x="6822894" y="4162095"/>
            <a:ext cx="2500" cy="35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41A6EB48-738C-4BB7-820F-0FFCF5C7637C}"/>
              </a:ext>
            </a:extLst>
          </p:cNvPr>
          <p:cNvCxnSpPr>
            <a:cxnSpLocks/>
            <a:endCxn id="40" idx="0"/>
          </p:cNvCxnSpPr>
          <p:nvPr/>
        </p:nvCxnSpPr>
        <p:spPr>
          <a:xfrm>
            <a:off x="9364229" y="4169139"/>
            <a:ext cx="158" cy="34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A42B6678-ACF2-430C-B00C-CD76CAAC0EE5}"/>
              </a:ext>
            </a:extLst>
          </p:cNvPr>
          <p:cNvCxnSpPr>
            <a:cxnSpLocks/>
          </p:cNvCxnSpPr>
          <p:nvPr/>
        </p:nvCxnSpPr>
        <p:spPr>
          <a:xfrm rot="10800000">
            <a:off x="7653598" y="3482442"/>
            <a:ext cx="869574"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7668869" y="4610678"/>
            <a:ext cx="423514" cy="307777"/>
          </a:xfrm>
          <a:prstGeom prst="rect">
            <a:avLst/>
          </a:prstGeom>
        </p:spPr>
        <p:txBody>
          <a:bodyPr wrap="none">
            <a:spAutoFit/>
          </a:bodyPr>
          <a:lstStyle/>
          <a:p>
            <a:r>
              <a:rPr lang="en-US" sz="1400" dirty="0"/>
              <a:t>⑤</a:t>
            </a:r>
          </a:p>
        </p:txBody>
      </p:sp>
      <p:sp>
        <p:nvSpPr>
          <p:cNvPr id="60" name="오른쪽 화살표 59"/>
          <p:cNvSpPr/>
          <p:nvPr/>
        </p:nvSpPr>
        <p:spPr>
          <a:xfrm>
            <a:off x="3069022" y="4172607"/>
            <a:ext cx="2448910" cy="945931"/>
          </a:xfrm>
          <a:prstGeom prst="rightArrow">
            <a:avLst>
              <a:gd name="adj1" fmla="val 50000"/>
              <a:gd name="adj2" fmla="val 23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직사각형 52">
            <a:extLst>
              <a:ext uri="{FF2B5EF4-FFF2-40B4-BE49-F238E27FC236}">
                <a16:creationId xmlns:a16="http://schemas.microsoft.com/office/drawing/2014/main" id="{0A1C8092-9344-4674-865D-A01667EA181F}"/>
              </a:ext>
            </a:extLst>
          </p:cNvPr>
          <p:cNvSpPr/>
          <p:nvPr/>
        </p:nvSpPr>
        <p:spPr>
          <a:xfrm>
            <a:off x="3771206" y="731233"/>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 Model</a:t>
            </a:r>
          </a:p>
          <a:p>
            <a:pPr algn="ctr"/>
            <a:r>
              <a:rPr lang="en-US" sz="1600" b="1" dirty="0">
                <a:latin typeface="Times New Roman" panose="02020603050405020304" pitchFamily="18" charset="0"/>
                <a:cs typeface="Times New Roman" panose="02020603050405020304" pitchFamily="18" charset="0"/>
              </a:rPr>
              <a:t>Definition</a:t>
            </a:r>
            <a:endParaRPr lang="en-US" sz="1600" dirty="0">
              <a:latin typeface="Times New Roman" panose="02020603050405020304" pitchFamily="18" charset="0"/>
              <a:cs typeface="Times New Roman" panose="02020603050405020304" pitchFamily="18" charset="0"/>
            </a:endParaRPr>
          </a:p>
        </p:txBody>
      </p:sp>
      <p:sp>
        <p:nvSpPr>
          <p:cNvPr id="54" name="직사각형 53">
            <a:extLst>
              <a:ext uri="{FF2B5EF4-FFF2-40B4-BE49-F238E27FC236}">
                <a16:creationId xmlns:a16="http://schemas.microsoft.com/office/drawing/2014/main" id="{BF041565-0AB7-4630-B60E-E7805BD5DF15}"/>
              </a:ext>
            </a:extLst>
          </p:cNvPr>
          <p:cNvSpPr/>
          <p:nvPr/>
        </p:nvSpPr>
        <p:spPr>
          <a:xfrm>
            <a:off x="6312699" y="731233"/>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 Model</a:t>
            </a:r>
          </a:p>
          <a:p>
            <a:pPr algn="ctr"/>
            <a:r>
              <a:rPr lang="en-US" sz="1600" b="1" dirty="0">
                <a:latin typeface="Times New Roman" panose="02020603050405020304" pitchFamily="18" charset="0"/>
                <a:cs typeface="Times New Roman" panose="02020603050405020304" pitchFamily="18" charset="0"/>
              </a:rPr>
              <a:t>Simulation</a:t>
            </a:r>
          </a:p>
        </p:txBody>
      </p:sp>
      <p:cxnSp>
        <p:nvCxnSpPr>
          <p:cNvPr id="55" name="직선 화살표 연결선 54">
            <a:extLst>
              <a:ext uri="{FF2B5EF4-FFF2-40B4-BE49-F238E27FC236}">
                <a16:creationId xmlns:a16="http://schemas.microsoft.com/office/drawing/2014/main" id="{01FDF088-04A2-4791-B480-D82B38DCDEFA}"/>
              </a:ext>
            </a:extLst>
          </p:cNvPr>
          <p:cNvCxnSpPr>
            <a:cxnSpLocks/>
            <a:stCxn id="53" idx="3"/>
            <a:endCxn id="54" idx="1"/>
          </p:cNvCxnSpPr>
          <p:nvPr/>
        </p:nvCxnSpPr>
        <p:spPr>
          <a:xfrm>
            <a:off x="5443125" y="1132403"/>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직사각형 62">
            <a:extLst>
              <a:ext uri="{FF2B5EF4-FFF2-40B4-BE49-F238E27FC236}">
                <a16:creationId xmlns:a16="http://schemas.microsoft.com/office/drawing/2014/main" id="{640830D0-BB09-451F-BC59-09CF26356CF7}"/>
              </a:ext>
            </a:extLst>
          </p:cNvPr>
          <p:cNvSpPr/>
          <p:nvPr/>
        </p:nvSpPr>
        <p:spPr>
          <a:xfrm>
            <a:off x="8854192" y="731233"/>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System Model &amp; Requirement</a:t>
            </a:r>
          </a:p>
          <a:p>
            <a:pPr algn="ctr"/>
            <a:r>
              <a:rPr lang="en-US" sz="1600" b="1" dirty="0">
                <a:latin typeface="Times New Roman" panose="02020603050405020304" pitchFamily="18" charset="0"/>
                <a:cs typeface="Times New Roman" panose="02020603050405020304" pitchFamily="18" charset="0"/>
              </a:rPr>
              <a:t>Verification</a:t>
            </a:r>
          </a:p>
        </p:txBody>
      </p:sp>
      <p:cxnSp>
        <p:nvCxnSpPr>
          <p:cNvPr id="64" name="직선 화살표 연결선 63">
            <a:extLst>
              <a:ext uri="{FF2B5EF4-FFF2-40B4-BE49-F238E27FC236}">
                <a16:creationId xmlns:a16="http://schemas.microsoft.com/office/drawing/2014/main" id="{CAC7E7BB-2F56-491B-B2C2-7F42D6C6F7D8}"/>
              </a:ext>
            </a:extLst>
          </p:cNvPr>
          <p:cNvCxnSpPr>
            <a:cxnSpLocks/>
            <a:endCxn id="63" idx="1"/>
          </p:cNvCxnSpPr>
          <p:nvPr/>
        </p:nvCxnSpPr>
        <p:spPr>
          <a:xfrm>
            <a:off x="7984618" y="1132403"/>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직사각형 64">
            <a:extLst>
              <a:ext uri="{FF2B5EF4-FFF2-40B4-BE49-F238E27FC236}">
                <a16:creationId xmlns:a16="http://schemas.microsoft.com/office/drawing/2014/main" id="{1BB86EFF-A3DE-4DE6-B314-5822522BC696}"/>
              </a:ext>
            </a:extLst>
          </p:cNvPr>
          <p:cNvSpPr/>
          <p:nvPr/>
        </p:nvSpPr>
        <p:spPr>
          <a:xfrm>
            <a:off x="1222536" y="725983"/>
            <a:ext cx="1671919" cy="802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Requirement Definition</a:t>
            </a:r>
          </a:p>
        </p:txBody>
      </p:sp>
      <p:cxnSp>
        <p:nvCxnSpPr>
          <p:cNvPr id="66" name="직선 화살표 연결선 65">
            <a:extLst>
              <a:ext uri="{FF2B5EF4-FFF2-40B4-BE49-F238E27FC236}">
                <a16:creationId xmlns:a16="http://schemas.microsoft.com/office/drawing/2014/main" id="{5BFDF490-2713-4697-9F06-3717FA5BC9F5}"/>
              </a:ext>
            </a:extLst>
          </p:cNvPr>
          <p:cNvCxnSpPr>
            <a:cxnSpLocks/>
            <a:stCxn id="65" idx="3"/>
          </p:cNvCxnSpPr>
          <p:nvPr/>
        </p:nvCxnSpPr>
        <p:spPr>
          <a:xfrm>
            <a:off x="2894455" y="1127153"/>
            <a:ext cx="86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7" name="그룹 66">
            <a:extLst>
              <a:ext uri="{FF2B5EF4-FFF2-40B4-BE49-F238E27FC236}">
                <a16:creationId xmlns:a16="http://schemas.microsoft.com/office/drawing/2014/main" id="{04A04AF3-EC70-44D1-ABC8-0B3A06922B1D}"/>
              </a:ext>
            </a:extLst>
          </p:cNvPr>
          <p:cNvGrpSpPr/>
          <p:nvPr/>
        </p:nvGrpSpPr>
        <p:grpSpPr>
          <a:xfrm>
            <a:off x="2058496" y="1528323"/>
            <a:ext cx="7631656" cy="224820"/>
            <a:chOff x="1906096" y="1375923"/>
            <a:chExt cx="7631656" cy="224820"/>
          </a:xfrm>
        </p:grpSpPr>
        <p:cxnSp>
          <p:nvCxnSpPr>
            <p:cNvPr id="68" name="직선 화살표 연결선 45">
              <a:extLst>
                <a:ext uri="{FF2B5EF4-FFF2-40B4-BE49-F238E27FC236}">
                  <a16:creationId xmlns:a16="http://schemas.microsoft.com/office/drawing/2014/main" id="{F28586BF-EFBF-4918-8738-55F5289FC999}"/>
                </a:ext>
              </a:extLst>
            </p:cNvPr>
            <p:cNvCxnSpPr>
              <a:cxnSpLocks/>
              <a:stCxn id="63" idx="2"/>
              <a:endCxn id="65" idx="2"/>
            </p:cNvCxnSpPr>
            <p:nvPr/>
          </p:nvCxnSpPr>
          <p:spPr>
            <a:xfrm rot="5400000" flipH="1">
              <a:off x="5719299" y="-2437280"/>
              <a:ext cx="5250" cy="7631656"/>
            </a:xfrm>
            <a:prstGeom prst="bentConnector3">
              <a:avLst>
                <a:gd name="adj1" fmla="val -43542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45">
              <a:extLst>
                <a:ext uri="{FF2B5EF4-FFF2-40B4-BE49-F238E27FC236}">
                  <a16:creationId xmlns:a16="http://schemas.microsoft.com/office/drawing/2014/main" id="{06014B1B-EAD9-43EF-AD1E-0FC5DBF288CC}"/>
                </a:ext>
              </a:extLst>
            </p:cNvPr>
            <p:cNvCxnSpPr>
              <a:cxnSpLocks/>
              <a:endCxn id="54" idx="2"/>
            </p:cNvCxnSpPr>
            <p:nvPr/>
          </p:nvCxnSpPr>
          <p:spPr>
            <a:xfrm flipV="1">
              <a:off x="6996259" y="1381173"/>
              <a:ext cx="0" cy="21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직선 화살표 연결선 45">
              <a:extLst>
                <a:ext uri="{FF2B5EF4-FFF2-40B4-BE49-F238E27FC236}">
                  <a16:creationId xmlns:a16="http://schemas.microsoft.com/office/drawing/2014/main" id="{7787DA88-41E9-427B-9E97-B59721EC5EA6}"/>
                </a:ext>
              </a:extLst>
            </p:cNvPr>
            <p:cNvCxnSpPr>
              <a:cxnSpLocks/>
              <a:endCxn id="53" idx="2"/>
            </p:cNvCxnSpPr>
            <p:nvPr/>
          </p:nvCxnSpPr>
          <p:spPr>
            <a:xfrm rot="5400000" flipH="1" flipV="1">
              <a:off x="4344981" y="1490958"/>
              <a:ext cx="21956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936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CDDC95-9B36-4E4D-80B1-2C12685724DF}"/>
              </a:ext>
            </a:extLst>
          </p:cNvPr>
          <p:cNvSpPr>
            <a:spLocks noGrp="1"/>
          </p:cNvSpPr>
          <p:nvPr>
            <p:ph type="title"/>
          </p:nvPr>
        </p:nvSpPr>
        <p:spPr/>
        <p:txBody>
          <a:bodyPr/>
          <a:lstStyle/>
          <a:p>
            <a:r>
              <a:rPr lang="en-US" dirty="0"/>
              <a:t>Backup</a:t>
            </a:r>
          </a:p>
        </p:txBody>
      </p:sp>
      <p:sp>
        <p:nvSpPr>
          <p:cNvPr id="3" name="내용 개체 틀 2">
            <a:extLst>
              <a:ext uri="{FF2B5EF4-FFF2-40B4-BE49-F238E27FC236}">
                <a16:creationId xmlns:a16="http://schemas.microsoft.com/office/drawing/2014/main" id="{F989BB8B-52F8-453A-94E8-70B815DB60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7046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a:t>Simulation Type</a:t>
            </a:r>
          </a:p>
        </p:txBody>
      </p:sp>
      <p:graphicFrame>
        <p:nvGraphicFramePr>
          <p:cNvPr id="25" name="표 24"/>
          <p:cNvGraphicFramePr>
            <a:graphicFrameLocks noGrp="1"/>
          </p:cNvGraphicFramePr>
          <p:nvPr/>
        </p:nvGraphicFramePr>
        <p:xfrm>
          <a:off x="777766" y="742419"/>
          <a:ext cx="4035972" cy="1266825"/>
        </p:xfrm>
        <a:graphic>
          <a:graphicData uri="http://schemas.openxmlformats.org/drawingml/2006/table">
            <a:tbl>
              <a:tblPr/>
              <a:tblGrid>
                <a:gridCol w="4035972">
                  <a:extLst>
                    <a:ext uri="{9D8B030D-6E8A-4147-A177-3AD203B41FA5}">
                      <a16:colId xmlns:a16="http://schemas.microsoft.com/office/drawing/2014/main" val="20000"/>
                    </a:ext>
                  </a:extLst>
                </a:gridCol>
              </a:tblGrid>
              <a:tr h="190500">
                <a:tc>
                  <a:txBody>
                    <a:bodyPr/>
                    <a:lstStyle/>
                    <a:p>
                      <a:pPr marL="91440" lvl="0" algn="l" fontAlgn="b" latinLnBrk="0">
                        <a:spcBef>
                          <a:spcPts val="0"/>
                        </a:spcBef>
                      </a:pPr>
                      <a:r>
                        <a:rPr lang="en-US" sz="1600" b="0" i="0" u="none" strike="noStrike" dirty="0">
                          <a:solidFill>
                            <a:srgbClr val="000000"/>
                          </a:solidFill>
                          <a:latin typeface="Calibri"/>
                        </a:rPr>
                        <a:t>Time Line Analysis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marL="91440" lvl="0" algn="l" fontAlgn="b" latinLnBrk="0">
                        <a:spcBef>
                          <a:spcPts val="0"/>
                        </a:spcBef>
                      </a:pPr>
                      <a:r>
                        <a:rPr lang="en-US" sz="1600" b="0" i="0" u="none" strike="noStrike" dirty="0">
                          <a:solidFill>
                            <a:srgbClr val="000000"/>
                          </a:solidFill>
                          <a:latin typeface="Calibri"/>
                        </a:rPr>
                        <a:t>Resource</a:t>
                      </a:r>
                      <a:r>
                        <a:rPr lang="en-US" sz="1600" b="0" i="0" u="none" strike="noStrike" baseline="0" dirty="0">
                          <a:solidFill>
                            <a:srgbClr val="000000"/>
                          </a:solidFill>
                          <a:latin typeface="Calibri"/>
                        </a:rPr>
                        <a:t> </a:t>
                      </a:r>
                      <a:r>
                        <a:rPr lang="en-US" sz="1600" b="0" i="0" u="none" strike="noStrike" dirty="0">
                          <a:solidFill>
                            <a:srgbClr val="000000"/>
                          </a:solidFill>
                          <a:latin typeface="Calibri"/>
                        </a:rPr>
                        <a:t>Analysis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marL="91440" lvl="0" algn="l" fontAlgn="b" latinLnBrk="0">
                        <a:spcBef>
                          <a:spcPts val="0"/>
                        </a:spcBef>
                      </a:pPr>
                      <a:r>
                        <a:rPr lang="en-US" sz="1600" b="0" i="0" u="none" strike="noStrike" dirty="0">
                          <a:solidFill>
                            <a:srgbClr val="000000"/>
                          </a:solidFill>
                          <a:latin typeface="+mn-lt"/>
                        </a:rPr>
                        <a:t>Performance</a:t>
                      </a:r>
                      <a:r>
                        <a:rPr lang="en-US" sz="1600" b="0" i="0" u="none" strike="noStrike" baseline="0" dirty="0">
                          <a:solidFill>
                            <a:srgbClr val="000000"/>
                          </a:solidFill>
                          <a:latin typeface="+mn-lt"/>
                        </a:rPr>
                        <a:t> </a:t>
                      </a:r>
                      <a:r>
                        <a:rPr lang="en-US" sz="1600" b="0" i="0" u="none" strike="noStrike" dirty="0">
                          <a:solidFill>
                            <a:srgbClr val="000000"/>
                          </a:solidFill>
                          <a:latin typeface="+mn-lt"/>
                        </a:rPr>
                        <a:t>Analysis </a:t>
                      </a: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marL="91440" lvl="0" algn="l" fontAlgn="b" latinLnBrk="0">
                        <a:spcBef>
                          <a:spcPts val="0"/>
                        </a:spcBef>
                      </a:pPr>
                      <a:r>
                        <a:rPr lang="en-US" sz="1600" b="0" i="0" u="none" strike="noStrike" dirty="0">
                          <a:solidFill>
                            <a:srgbClr val="000000"/>
                          </a:solidFill>
                          <a:latin typeface="+mn-lt"/>
                        </a:rPr>
                        <a:t>Cost</a:t>
                      </a:r>
                      <a:r>
                        <a:rPr lang="en-US" sz="1600" b="0" i="0" u="none" strike="noStrike" baseline="0" dirty="0">
                          <a:solidFill>
                            <a:srgbClr val="000000"/>
                          </a:solidFill>
                          <a:latin typeface="+mn-lt"/>
                        </a:rPr>
                        <a:t> </a:t>
                      </a:r>
                      <a:r>
                        <a:rPr lang="en-US" sz="1600" b="0" i="0" u="none" strike="noStrike" dirty="0">
                          <a:solidFill>
                            <a:srgbClr val="000000"/>
                          </a:solidFill>
                          <a:latin typeface="+mn-lt"/>
                        </a:rPr>
                        <a:t>Analysis</a:t>
                      </a: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marL="91440" lvl="0" algn="l" fontAlgn="b" latinLnBrk="0">
                        <a:spcBef>
                          <a:spcPts val="0"/>
                        </a:spcBef>
                      </a:pPr>
                      <a:r>
                        <a:rPr lang="en-US" sz="1600" b="0" i="0" u="none" strike="noStrike" dirty="0">
                          <a:solidFill>
                            <a:srgbClr val="000000"/>
                          </a:solidFill>
                          <a:latin typeface="+mn-lt"/>
                        </a:rPr>
                        <a:t>Physical</a:t>
                      </a:r>
                      <a:r>
                        <a:rPr lang="en-US" sz="1600" b="0" i="0" u="none" strike="noStrike" baseline="0" dirty="0">
                          <a:solidFill>
                            <a:srgbClr val="000000"/>
                          </a:solidFill>
                          <a:latin typeface="+mn-lt"/>
                        </a:rPr>
                        <a:t> Shape </a:t>
                      </a:r>
                      <a:r>
                        <a:rPr lang="en-US" sz="1600" b="0" i="0" u="none" strike="noStrike" dirty="0">
                          <a:solidFill>
                            <a:srgbClr val="000000"/>
                          </a:solidFill>
                          <a:latin typeface="+mn-lt"/>
                        </a:rPr>
                        <a:t>Analysis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6" name="TextBox 25"/>
          <p:cNvSpPr txBox="1"/>
          <p:nvPr/>
        </p:nvSpPr>
        <p:spPr>
          <a:xfrm>
            <a:off x="2984938" y="3163614"/>
            <a:ext cx="6246903" cy="369332"/>
          </a:xfrm>
          <a:prstGeom prst="rect">
            <a:avLst/>
          </a:prstGeom>
          <a:noFill/>
        </p:spPr>
        <p:txBody>
          <a:bodyPr wrap="none" rtlCol="0">
            <a:spAutoFit/>
          </a:bodyPr>
          <a:lstStyle/>
          <a:p>
            <a:r>
              <a:rPr lang="en-US" dirty="0"/>
              <a:t>Note that Resource has properties, Time is a property for action.</a:t>
            </a:r>
          </a:p>
        </p:txBody>
      </p:sp>
    </p:spTree>
    <p:extLst>
      <p:ext uri="{BB962C8B-B14F-4D97-AF65-F5344CB8AC3E}">
        <p14:creationId xmlns:p14="http://schemas.microsoft.com/office/powerpoint/2010/main" val="40362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p:txBody>
          <a:bodyPr/>
          <a:lstStyle/>
          <a:p>
            <a:r>
              <a:rPr lang="en-US" dirty="0"/>
              <a:t>Paper Goal </a:t>
            </a:r>
          </a:p>
        </p:txBody>
      </p:sp>
      <p:sp>
        <p:nvSpPr>
          <p:cNvPr id="3" name="내용 개체 틀 2">
            <a:extLst>
              <a:ext uri="{FF2B5EF4-FFF2-40B4-BE49-F238E27FC236}">
                <a16:creationId xmlns:a16="http://schemas.microsoft.com/office/drawing/2014/main" id="{02F179AD-674B-4699-817F-E04A9410D3FC}"/>
              </a:ext>
            </a:extLst>
          </p:cNvPr>
          <p:cNvSpPr>
            <a:spLocks noGrp="1"/>
          </p:cNvSpPr>
          <p:nvPr>
            <p:ph idx="1"/>
          </p:nvPr>
        </p:nvSpPr>
        <p:spPr/>
        <p:txBody>
          <a:bodyPr/>
          <a:lstStyle/>
          <a:p>
            <a:r>
              <a:rPr lang="en-US" dirty="0"/>
              <a:t>How to use the new tool for modeling smart systems characterized by ??</a:t>
            </a:r>
          </a:p>
          <a:p>
            <a:endParaRPr lang="en-US" dirty="0"/>
          </a:p>
        </p:txBody>
      </p:sp>
    </p:spTree>
    <p:extLst>
      <p:ext uri="{BB962C8B-B14F-4D97-AF65-F5344CB8AC3E}">
        <p14:creationId xmlns:p14="http://schemas.microsoft.com/office/powerpoint/2010/main" val="1300536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err="1"/>
              <a:t>SysMPy</a:t>
            </a:r>
            <a:r>
              <a:rPr lang="en-US" sz="2400" b="1" dirty="0"/>
              <a:t> Ontology</a:t>
            </a:r>
          </a:p>
        </p:txBody>
      </p:sp>
      <p:sp>
        <p:nvSpPr>
          <p:cNvPr id="6" name="직사각형 5">
            <a:extLst>
              <a:ext uri="{FF2B5EF4-FFF2-40B4-BE49-F238E27FC236}">
                <a16:creationId xmlns:a16="http://schemas.microsoft.com/office/drawing/2014/main" id="{0D8FB666-FEE3-48DC-B94A-610FE36A79FD}"/>
              </a:ext>
            </a:extLst>
          </p:cNvPr>
          <p:cNvSpPr/>
          <p:nvPr/>
        </p:nvSpPr>
        <p:spPr>
          <a:xfrm>
            <a:off x="3433482" y="2079812"/>
            <a:ext cx="2590800"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Relation</a:t>
            </a:r>
          </a:p>
        </p:txBody>
      </p:sp>
      <p:sp>
        <p:nvSpPr>
          <p:cNvPr id="7" name="직사각형 6">
            <a:extLst>
              <a:ext uri="{FF2B5EF4-FFF2-40B4-BE49-F238E27FC236}">
                <a16:creationId xmlns:a16="http://schemas.microsoft.com/office/drawing/2014/main" id="{3D9A6190-D830-4975-BD13-E3C70C7FDD95}"/>
              </a:ext>
            </a:extLst>
          </p:cNvPr>
          <p:cNvSpPr/>
          <p:nvPr/>
        </p:nvSpPr>
        <p:spPr>
          <a:xfrm>
            <a:off x="6019800" y="2079812"/>
            <a:ext cx="2590800"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Entity</a:t>
            </a:r>
          </a:p>
        </p:txBody>
      </p:sp>
      <p:sp>
        <p:nvSpPr>
          <p:cNvPr id="8" name="직사각형 7">
            <a:extLst>
              <a:ext uri="{FF2B5EF4-FFF2-40B4-BE49-F238E27FC236}">
                <a16:creationId xmlns:a16="http://schemas.microsoft.com/office/drawing/2014/main" id="{30413556-498E-41F9-A10E-9E5943C05793}"/>
              </a:ext>
            </a:extLst>
          </p:cNvPr>
          <p:cNvSpPr/>
          <p:nvPr/>
        </p:nvSpPr>
        <p:spPr>
          <a:xfrm>
            <a:off x="8610600" y="2079812"/>
            <a:ext cx="2590800"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Evaluation</a:t>
            </a:r>
          </a:p>
        </p:txBody>
      </p:sp>
      <p:sp>
        <p:nvSpPr>
          <p:cNvPr id="9" name="직사각형 8">
            <a:extLst>
              <a:ext uri="{FF2B5EF4-FFF2-40B4-BE49-F238E27FC236}">
                <a16:creationId xmlns:a16="http://schemas.microsoft.com/office/drawing/2014/main" id="{4AB7B614-FA94-4566-8341-9FA0CF08076F}"/>
              </a:ext>
            </a:extLst>
          </p:cNvPr>
          <p:cNvSpPr/>
          <p:nvPr/>
        </p:nvSpPr>
        <p:spPr>
          <a:xfrm>
            <a:off x="1694329" y="2788024"/>
            <a:ext cx="1739154"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Functional</a:t>
            </a:r>
          </a:p>
          <a:p>
            <a:pPr algn="ctr"/>
            <a:r>
              <a:rPr lang="en-US" dirty="0">
                <a:latin typeface="Times New Roman" panose="02020603050405020304" pitchFamily="18" charset="0"/>
                <a:cs typeface="Times New Roman" panose="02020603050405020304" pitchFamily="18" charset="0"/>
              </a:rPr>
              <a:t>Domain</a:t>
            </a:r>
          </a:p>
        </p:txBody>
      </p:sp>
      <p:sp>
        <p:nvSpPr>
          <p:cNvPr id="10" name="직사각형 9">
            <a:extLst>
              <a:ext uri="{FF2B5EF4-FFF2-40B4-BE49-F238E27FC236}">
                <a16:creationId xmlns:a16="http://schemas.microsoft.com/office/drawing/2014/main" id="{950080FF-ACDA-4993-BA82-B53AE3BF38B3}"/>
              </a:ext>
            </a:extLst>
          </p:cNvPr>
          <p:cNvSpPr/>
          <p:nvPr/>
        </p:nvSpPr>
        <p:spPr>
          <a:xfrm>
            <a:off x="1694329" y="3666566"/>
            <a:ext cx="1739154"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Physical</a:t>
            </a:r>
          </a:p>
          <a:p>
            <a:pPr algn="ctr"/>
            <a:r>
              <a:rPr lang="en-US" dirty="0">
                <a:latin typeface="Times New Roman" panose="02020603050405020304" pitchFamily="18" charset="0"/>
                <a:cs typeface="Times New Roman" panose="02020603050405020304" pitchFamily="18" charset="0"/>
              </a:rPr>
              <a:t>Domain</a:t>
            </a:r>
          </a:p>
        </p:txBody>
      </p:sp>
      <p:sp>
        <p:nvSpPr>
          <p:cNvPr id="11" name="직사각형 10">
            <a:extLst>
              <a:ext uri="{FF2B5EF4-FFF2-40B4-BE49-F238E27FC236}">
                <a16:creationId xmlns:a16="http://schemas.microsoft.com/office/drawing/2014/main" id="{5EA9ECAC-B8C6-414F-ABF2-A5DD9698C38D}"/>
              </a:ext>
            </a:extLst>
          </p:cNvPr>
          <p:cNvSpPr/>
          <p:nvPr/>
        </p:nvSpPr>
        <p:spPr>
          <a:xfrm>
            <a:off x="3429000" y="2788024"/>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Item</a:t>
            </a:r>
          </a:p>
        </p:txBody>
      </p:sp>
      <p:sp>
        <p:nvSpPr>
          <p:cNvPr id="12" name="직사각형 11">
            <a:extLst>
              <a:ext uri="{FF2B5EF4-FFF2-40B4-BE49-F238E27FC236}">
                <a16:creationId xmlns:a16="http://schemas.microsoft.com/office/drawing/2014/main" id="{BB92AB12-ACEF-4D3B-8805-C91D45701BCB}"/>
              </a:ext>
            </a:extLst>
          </p:cNvPr>
          <p:cNvSpPr/>
          <p:nvPr/>
        </p:nvSpPr>
        <p:spPr>
          <a:xfrm>
            <a:off x="3429000" y="3666566"/>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Conduit</a:t>
            </a:r>
          </a:p>
        </p:txBody>
      </p:sp>
      <p:sp>
        <p:nvSpPr>
          <p:cNvPr id="13" name="직사각형 12">
            <a:extLst>
              <a:ext uri="{FF2B5EF4-FFF2-40B4-BE49-F238E27FC236}">
                <a16:creationId xmlns:a16="http://schemas.microsoft.com/office/drawing/2014/main" id="{710F2C67-6DCD-4F0E-8D3C-890E9A0B3941}"/>
              </a:ext>
            </a:extLst>
          </p:cNvPr>
          <p:cNvSpPr/>
          <p:nvPr/>
        </p:nvSpPr>
        <p:spPr>
          <a:xfrm>
            <a:off x="6026524" y="2788024"/>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Action</a:t>
            </a:r>
          </a:p>
        </p:txBody>
      </p:sp>
      <p:sp>
        <p:nvSpPr>
          <p:cNvPr id="14" name="직사각형 13">
            <a:extLst>
              <a:ext uri="{FF2B5EF4-FFF2-40B4-BE49-F238E27FC236}">
                <a16:creationId xmlns:a16="http://schemas.microsoft.com/office/drawing/2014/main" id="{8F0AA1F6-D8E8-46A5-9733-FD4D179748DB}"/>
              </a:ext>
            </a:extLst>
          </p:cNvPr>
          <p:cNvSpPr/>
          <p:nvPr/>
        </p:nvSpPr>
        <p:spPr>
          <a:xfrm>
            <a:off x="6026524" y="3666566"/>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Component</a:t>
            </a:r>
          </a:p>
        </p:txBody>
      </p:sp>
      <p:sp>
        <p:nvSpPr>
          <p:cNvPr id="15" name="직사각형 14">
            <a:extLst>
              <a:ext uri="{FF2B5EF4-FFF2-40B4-BE49-F238E27FC236}">
                <a16:creationId xmlns:a16="http://schemas.microsoft.com/office/drawing/2014/main" id="{16068C15-B563-47DD-ABB6-8DC3B60D7669}"/>
              </a:ext>
            </a:extLst>
          </p:cNvPr>
          <p:cNvSpPr/>
          <p:nvPr/>
        </p:nvSpPr>
        <p:spPr>
          <a:xfrm>
            <a:off x="8615083" y="2788024"/>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Functional</a:t>
            </a:r>
          </a:p>
          <a:p>
            <a:pPr algn="ctr"/>
            <a:r>
              <a:rPr lang="en-US" dirty="0">
                <a:latin typeface="Times New Roman" panose="02020603050405020304" pitchFamily="18" charset="0"/>
                <a:cs typeface="Times New Roman" panose="02020603050405020304" pitchFamily="18" charset="0"/>
              </a:rPr>
              <a:t>Requirement</a:t>
            </a:r>
          </a:p>
        </p:txBody>
      </p:sp>
      <p:sp>
        <p:nvSpPr>
          <p:cNvPr id="16" name="직사각형 15">
            <a:extLst>
              <a:ext uri="{FF2B5EF4-FFF2-40B4-BE49-F238E27FC236}">
                <a16:creationId xmlns:a16="http://schemas.microsoft.com/office/drawing/2014/main" id="{B5D9C388-364A-4776-A60B-7F3EBCD9CD22}"/>
              </a:ext>
            </a:extLst>
          </p:cNvPr>
          <p:cNvSpPr/>
          <p:nvPr/>
        </p:nvSpPr>
        <p:spPr>
          <a:xfrm>
            <a:off x="8615083" y="3666566"/>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Times New Roman" panose="02020603050405020304" pitchFamily="18" charset="0"/>
                <a:cs typeface="Times New Roman" panose="02020603050405020304" pitchFamily="18" charset="0"/>
              </a:rPr>
              <a:t>Physical</a:t>
            </a:r>
          </a:p>
          <a:p>
            <a:pPr algn="ctr"/>
            <a:r>
              <a:rPr lang="en-US" sz="1600">
                <a:latin typeface="Times New Roman" panose="02020603050405020304" pitchFamily="18" charset="0"/>
                <a:cs typeface="Times New Roman" panose="02020603050405020304" pitchFamily="18" charset="0"/>
              </a:rPr>
              <a:t>Requirement</a:t>
            </a:r>
            <a:endParaRPr lang="en-US" sz="1600" dirty="0">
              <a:latin typeface="Times New Roman" panose="02020603050405020304" pitchFamily="18" charset="0"/>
              <a:cs typeface="Times New Roman" panose="02020603050405020304" pitchFamily="18" charset="0"/>
            </a:endParaRPr>
          </a:p>
        </p:txBody>
      </p:sp>
      <p:sp>
        <p:nvSpPr>
          <p:cNvPr id="17" name="직사각형 16">
            <a:extLst>
              <a:ext uri="{FF2B5EF4-FFF2-40B4-BE49-F238E27FC236}">
                <a16:creationId xmlns:a16="http://schemas.microsoft.com/office/drawing/2014/main" id="{DC7EE751-C1FF-45F2-A7AD-E158D2EA3896}"/>
              </a:ext>
            </a:extLst>
          </p:cNvPr>
          <p:cNvSpPr/>
          <p:nvPr/>
        </p:nvSpPr>
        <p:spPr>
          <a:xfrm>
            <a:off x="1689846" y="2079812"/>
            <a:ext cx="1739154" cy="708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1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14C4C-1302-49FE-AEF0-743412008997}"/>
              </a:ext>
            </a:extLst>
          </p:cNvPr>
          <p:cNvSpPr>
            <a:spLocks noGrp="1"/>
          </p:cNvSpPr>
          <p:nvPr>
            <p:ph type="title"/>
          </p:nvPr>
        </p:nvSpPr>
        <p:spPr>
          <a:xfrm>
            <a:off x="0" y="1"/>
            <a:ext cx="10515600" cy="349624"/>
          </a:xfrm>
        </p:spPr>
        <p:txBody>
          <a:bodyPr>
            <a:noAutofit/>
          </a:bodyPr>
          <a:lstStyle/>
          <a:p>
            <a:r>
              <a:rPr lang="en-US" sz="2400" b="1" dirty="0" err="1"/>
              <a:t>SysMPy</a:t>
            </a:r>
            <a:r>
              <a:rPr lang="en-US" sz="2400" b="1" dirty="0"/>
              <a:t> Architecture (Old)</a:t>
            </a:r>
          </a:p>
        </p:txBody>
      </p:sp>
      <p:sp>
        <p:nvSpPr>
          <p:cNvPr id="11" name="직사각형 10">
            <a:extLst>
              <a:ext uri="{FF2B5EF4-FFF2-40B4-BE49-F238E27FC236}">
                <a16:creationId xmlns:a16="http://schemas.microsoft.com/office/drawing/2014/main" id="{5EA9ECAC-B8C6-414F-ABF2-A5DD9698C38D}"/>
              </a:ext>
            </a:extLst>
          </p:cNvPr>
          <p:cNvSpPr/>
          <p:nvPr/>
        </p:nvSpPr>
        <p:spPr>
          <a:xfrm>
            <a:off x="2308412" y="1174377"/>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algun Gothic" panose="020B0503020000020004" pitchFamily="34" charset="-127"/>
                <a:ea typeface="Malgun Gothic" panose="020B0503020000020004" pitchFamily="34" charset="-127"/>
                <a:cs typeface="Times New Roman" panose="02020603050405020304" pitchFamily="18" charset="0"/>
              </a:rPr>
              <a:t>① </a:t>
            </a:r>
            <a:r>
              <a:rPr lang="en-US" dirty="0">
                <a:latin typeface="Times New Roman" panose="02020603050405020304" pitchFamily="18" charset="0"/>
                <a:cs typeface="Times New Roman" panose="02020603050405020304" pitchFamily="18" charset="0"/>
              </a:rPr>
              <a:t>Requirement</a:t>
            </a:r>
          </a:p>
        </p:txBody>
      </p:sp>
      <p:sp>
        <p:nvSpPr>
          <p:cNvPr id="12" name="직사각형 11">
            <a:extLst>
              <a:ext uri="{FF2B5EF4-FFF2-40B4-BE49-F238E27FC236}">
                <a16:creationId xmlns:a16="http://schemas.microsoft.com/office/drawing/2014/main" id="{BB92AB12-ACEF-4D3B-8805-C91D45701BCB}"/>
              </a:ext>
            </a:extLst>
          </p:cNvPr>
          <p:cNvSpPr/>
          <p:nvPr/>
        </p:nvSpPr>
        <p:spPr>
          <a:xfrm>
            <a:off x="2308412" y="2052919"/>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algun Gothic" panose="020B0503020000020004" pitchFamily="34" charset="-127"/>
                <a:ea typeface="Malgun Gothic" panose="020B0503020000020004" pitchFamily="34" charset="-127"/>
                <a:cs typeface="Times New Roman" panose="02020603050405020304" pitchFamily="18" charset="0"/>
              </a:rPr>
              <a:t>④ </a:t>
            </a:r>
            <a:r>
              <a:rPr lang="en-US" dirty="0">
                <a:latin typeface="Times New Roman" panose="02020603050405020304" pitchFamily="18" charset="0"/>
                <a:cs typeface="Times New Roman" panose="02020603050405020304" pitchFamily="18" charset="0"/>
              </a:rPr>
              <a:t>Physical Model</a:t>
            </a:r>
          </a:p>
          <a:p>
            <a:pPr algn="ctr"/>
            <a:r>
              <a:rPr lang="en-US" dirty="0">
                <a:latin typeface="Times New Roman" panose="02020603050405020304" pitchFamily="18" charset="0"/>
                <a:cs typeface="Times New Roman" panose="02020603050405020304" pitchFamily="18" charset="0"/>
              </a:rPr>
              <a:t>Simulation</a:t>
            </a:r>
          </a:p>
        </p:txBody>
      </p:sp>
      <p:sp>
        <p:nvSpPr>
          <p:cNvPr id="13" name="직사각형 12">
            <a:extLst>
              <a:ext uri="{FF2B5EF4-FFF2-40B4-BE49-F238E27FC236}">
                <a16:creationId xmlns:a16="http://schemas.microsoft.com/office/drawing/2014/main" id="{710F2C67-6DCD-4F0E-8D3C-890E9A0B3941}"/>
              </a:ext>
            </a:extLst>
          </p:cNvPr>
          <p:cNvSpPr/>
          <p:nvPr/>
        </p:nvSpPr>
        <p:spPr>
          <a:xfrm>
            <a:off x="4896971" y="1174377"/>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algun Gothic" panose="020B0503020000020004" pitchFamily="34" charset="-127"/>
                <a:ea typeface="Malgun Gothic" panose="020B0503020000020004" pitchFamily="34" charset="-127"/>
                <a:cs typeface="Times New Roman" panose="02020603050405020304" pitchFamily="18" charset="0"/>
              </a:rPr>
              <a:t>② </a:t>
            </a:r>
            <a:r>
              <a:rPr lang="en-US" dirty="0">
                <a:latin typeface="Times New Roman" panose="02020603050405020304" pitchFamily="18" charset="0"/>
                <a:cs typeface="Times New Roman" panose="02020603050405020304" pitchFamily="18" charset="0"/>
              </a:rPr>
              <a:t>System Modeling</a:t>
            </a:r>
          </a:p>
        </p:txBody>
      </p:sp>
      <p:sp>
        <p:nvSpPr>
          <p:cNvPr id="14" name="직사각형 13">
            <a:extLst>
              <a:ext uri="{FF2B5EF4-FFF2-40B4-BE49-F238E27FC236}">
                <a16:creationId xmlns:a16="http://schemas.microsoft.com/office/drawing/2014/main" id="{8F0AA1F6-D8E8-46A5-9733-FD4D179748DB}"/>
              </a:ext>
            </a:extLst>
          </p:cNvPr>
          <p:cNvSpPr/>
          <p:nvPr/>
        </p:nvSpPr>
        <p:spPr>
          <a:xfrm>
            <a:off x="4896971" y="2052919"/>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algun Gothic" panose="020B0503020000020004" pitchFamily="34" charset="-127"/>
                <a:ea typeface="Malgun Gothic" panose="020B0503020000020004" pitchFamily="34" charset="-127"/>
                <a:cs typeface="Times New Roman" panose="02020603050405020304" pitchFamily="18" charset="0"/>
              </a:rPr>
              <a:t>⑤ </a:t>
            </a:r>
            <a:r>
              <a:rPr lang="en-US" dirty="0">
                <a:latin typeface="Times New Roman" panose="02020603050405020304" pitchFamily="18" charset="0"/>
                <a:cs typeface="Times New Roman" panose="02020603050405020304" pitchFamily="18" charset="0"/>
              </a:rPr>
              <a:t>Requirement &amp; System Model</a:t>
            </a:r>
          </a:p>
          <a:p>
            <a:pPr algn="ctr"/>
            <a:r>
              <a:rPr lang="en-US" dirty="0">
                <a:latin typeface="Times New Roman" panose="02020603050405020304" pitchFamily="18" charset="0"/>
                <a:cs typeface="Times New Roman" panose="02020603050405020304" pitchFamily="18" charset="0"/>
              </a:rPr>
              <a:t>Evaluation</a:t>
            </a:r>
          </a:p>
        </p:txBody>
      </p:sp>
      <p:sp>
        <p:nvSpPr>
          <p:cNvPr id="15" name="직사각형 14">
            <a:extLst>
              <a:ext uri="{FF2B5EF4-FFF2-40B4-BE49-F238E27FC236}">
                <a16:creationId xmlns:a16="http://schemas.microsoft.com/office/drawing/2014/main" id="{16068C15-B563-47DD-ABB6-8DC3B60D7669}"/>
              </a:ext>
            </a:extLst>
          </p:cNvPr>
          <p:cNvSpPr/>
          <p:nvPr/>
        </p:nvSpPr>
        <p:spPr>
          <a:xfrm>
            <a:off x="7485530" y="1174377"/>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algun Gothic" panose="020B0503020000020004" pitchFamily="34" charset="-127"/>
                <a:ea typeface="Malgun Gothic" panose="020B0503020000020004" pitchFamily="34" charset="-127"/>
                <a:cs typeface="Times New Roman" panose="02020603050405020304" pitchFamily="18" charset="0"/>
              </a:rPr>
              <a:t>③ </a:t>
            </a:r>
            <a:r>
              <a:rPr lang="en-US" dirty="0">
                <a:latin typeface="Times New Roman" panose="02020603050405020304" pitchFamily="18" charset="0"/>
                <a:cs typeface="Times New Roman" panose="02020603050405020304" pitchFamily="18" charset="0"/>
              </a:rPr>
              <a:t>Functional Model</a:t>
            </a:r>
          </a:p>
          <a:p>
            <a:pPr algn="ctr"/>
            <a:r>
              <a:rPr lang="en-US" dirty="0">
                <a:latin typeface="Times New Roman" panose="02020603050405020304" pitchFamily="18" charset="0"/>
                <a:cs typeface="Times New Roman" panose="02020603050405020304" pitchFamily="18" charset="0"/>
              </a:rPr>
              <a:t>Simulation</a:t>
            </a:r>
          </a:p>
        </p:txBody>
      </p:sp>
      <p:sp>
        <p:nvSpPr>
          <p:cNvPr id="16" name="직사각형 15">
            <a:extLst>
              <a:ext uri="{FF2B5EF4-FFF2-40B4-BE49-F238E27FC236}">
                <a16:creationId xmlns:a16="http://schemas.microsoft.com/office/drawing/2014/main" id="{B5D9C388-364A-4776-A60B-7F3EBCD9CD22}"/>
              </a:ext>
            </a:extLst>
          </p:cNvPr>
          <p:cNvSpPr/>
          <p:nvPr/>
        </p:nvSpPr>
        <p:spPr>
          <a:xfrm>
            <a:off x="7485530" y="2052919"/>
            <a:ext cx="2590800"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algun Gothic" panose="020B0503020000020004" pitchFamily="34" charset="-127"/>
                <a:ea typeface="Malgun Gothic" panose="020B0503020000020004" pitchFamily="34" charset="-127"/>
                <a:cs typeface="Times New Roman" panose="02020603050405020304" pitchFamily="18" charset="0"/>
              </a:rPr>
              <a:t>⑥ </a:t>
            </a:r>
            <a:r>
              <a:rPr lang="en-US" dirty="0">
                <a:latin typeface="Times New Roman" panose="02020603050405020304" pitchFamily="18" charset="0"/>
                <a:cs typeface="Times New Roman" panose="02020603050405020304" pitchFamily="18" charset="0"/>
              </a:rPr>
              <a:t>Documentation</a:t>
            </a:r>
          </a:p>
        </p:txBody>
      </p:sp>
      <p:sp>
        <p:nvSpPr>
          <p:cNvPr id="21" name="직사각형 20">
            <a:extLst>
              <a:ext uri="{FF2B5EF4-FFF2-40B4-BE49-F238E27FC236}">
                <a16:creationId xmlns:a16="http://schemas.microsoft.com/office/drawing/2014/main" id="{6DD117FB-6CF6-467A-89DE-6D76ECB028C5}"/>
              </a:ext>
            </a:extLst>
          </p:cNvPr>
          <p:cNvSpPr/>
          <p:nvPr/>
        </p:nvSpPr>
        <p:spPr>
          <a:xfrm>
            <a:off x="2308412" y="2935939"/>
            <a:ext cx="7767918"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Unified Code</a:t>
            </a:r>
          </a:p>
        </p:txBody>
      </p:sp>
      <p:sp>
        <p:nvSpPr>
          <p:cNvPr id="26" name="직사각형 25">
            <a:extLst>
              <a:ext uri="{FF2B5EF4-FFF2-40B4-BE49-F238E27FC236}">
                <a16:creationId xmlns:a16="http://schemas.microsoft.com/office/drawing/2014/main" id="{F31FDA1F-B668-4D1B-81AD-9827FA55742E}"/>
              </a:ext>
            </a:extLst>
          </p:cNvPr>
          <p:cNvSpPr/>
          <p:nvPr/>
        </p:nvSpPr>
        <p:spPr>
          <a:xfrm>
            <a:off x="2308412" y="3809994"/>
            <a:ext cx="7767918" cy="878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Python</a:t>
            </a:r>
          </a:p>
        </p:txBody>
      </p:sp>
    </p:spTree>
    <p:extLst>
      <p:ext uri="{BB962C8B-B14F-4D97-AF65-F5344CB8AC3E}">
        <p14:creationId xmlns:p14="http://schemas.microsoft.com/office/powerpoint/2010/main" val="261815590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996</Words>
  <Application>Microsoft Office PowerPoint</Application>
  <PresentationFormat>와이드스크린</PresentationFormat>
  <Paragraphs>221</Paragraphs>
  <Slides>14</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14</vt:i4>
      </vt:variant>
    </vt:vector>
  </HeadingPairs>
  <TitlesOfParts>
    <vt:vector size="20" baseType="lpstr">
      <vt:lpstr>Malgun Gothic</vt:lpstr>
      <vt:lpstr>Arial</vt:lpstr>
      <vt:lpstr>Calibri</vt:lpstr>
      <vt:lpstr>Calibri Light</vt:lpstr>
      <vt:lpstr>Times New Roman</vt:lpstr>
      <vt:lpstr>Office 테마</vt:lpstr>
      <vt:lpstr>System Modeling Runtime Environment (SMRE): SysMPy</vt:lpstr>
      <vt:lpstr>SAI and SysMPy Architecture</vt:lpstr>
      <vt:lpstr>SAI and SysMPy </vt:lpstr>
      <vt:lpstr>SysMPy Operation</vt:lpstr>
      <vt:lpstr>Backup</vt:lpstr>
      <vt:lpstr>Simulation Type</vt:lpstr>
      <vt:lpstr>Paper Goal </vt:lpstr>
      <vt:lpstr>SysMPy Ontology</vt:lpstr>
      <vt:lpstr>SysMPy Architecture (Old)</vt:lpstr>
      <vt:lpstr>SysMPy Operation (Old)</vt:lpstr>
      <vt:lpstr>Use case</vt:lpstr>
      <vt:lpstr>SysMPy Simulation </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Convergence of Systems Engineering and Data Science for Smart System Modeling</dc:title>
  <dc:creator>Windows User</dc:creator>
  <cp:lastModifiedBy>Windows User</cp:lastModifiedBy>
  <cp:revision>35</cp:revision>
  <dcterms:created xsi:type="dcterms:W3CDTF">2019-07-26T14:37:54Z</dcterms:created>
  <dcterms:modified xsi:type="dcterms:W3CDTF">2020-03-06T01:21:01Z</dcterms:modified>
</cp:coreProperties>
</file>