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40525" cx="12160250"/>
  <p:notesSz cx="9874250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7" roundtripDataSignature="AMtx7miUu0PqDUan1o5hOvC0l2zS6kL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3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41" orient="horz"/>
        <p:guide pos="311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3125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2671763" y="509588"/>
            <a:ext cx="45307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/>
          <p:nvPr>
            <p:ph type="ctrTitle"/>
          </p:nvPr>
        </p:nvSpPr>
        <p:spPr>
          <a:xfrm>
            <a:off x="912019" y="2125002"/>
            <a:ext cx="10336213" cy="146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subTitle"/>
          </p:nvPr>
        </p:nvSpPr>
        <p:spPr>
          <a:xfrm>
            <a:off x="1824041" y="3876305"/>
            <a:ext cx="8512175" cy="17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3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2" name="Google Shape;22;p43"/>
          <p:cNvCxnSpPr/>
          <p:nvPr/>
        </p:nvCxnSpPr>
        <p:spPr>
          <a:xfrm>
            <a:off x="2407717" y="467941"/>
            <a:ext cx="324036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3822909" y="-1618766"/>
            <a:ext cx="4514439" cy="10944225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3"/>
          <p:cNvSpPr txBox="1"/>
          <p:nvPr>
            <p:ph type="title"/>
          </p:nvPr>
        </p:nvSpPr>
        <p:spPr>
          <a:xfrm rot="5400000">
            <a:off x="7265897" y="1824225"/>
            <a:ext cx="5836626" cy="2736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" type="body"/>
          </p:nvPr>
        </p:nvSpPr>
        <p:spPr>
          <a:xfrm rot="5400000">
            <a:off x="1692451" y="-810495"/>
            <a:ext cx="5836626" cy="8005498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960576" y="4395684"/>
            <a:ext cx="10336213" cy="1358607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960576" y="2899313"/>
            <a:ext cx="10336213" cy="1496368"/>
          </a:xfrm>
          <a:prstGeom prst="rect">
            <a:avLst/>
          </a:prstGeom>
          <a:noFill/>
          <a:ln>
            <a:noFill/>
          </a:ln>
        </p:spPr>
        <p:txBody>
          <a:bodyPr anchorCtr="0" anchor="b" bIns="55375" lIns="110775" spcFirstLastPara="1" rIns="110775" wrap="square" tIns="55375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4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608013" y="1596127"/>
            <a:ext cx="5370777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1275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38" name="Google Shape;38;p46"/>
          <p:cNvSpPr txBox="1"/>
          <p:nvPr>
            <p:ph idx="2" type="body"/>
          </p:nvPr>
        </p:nvSpPr>
        <p:spPr>
          <a:xfrm>
            <a:off x="6181460" y="1596127"/>
            <a:ext cx="5370777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1275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39" name="Google Shape;39;p46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" type="body"/>
          </p:nvPr>
        </p:nvSpPr>
        <p:spPr>
          <a:xfrm>
            <a:off x="608013" y="1531206"/>
            <a:ext cx="5372889" cy="638134"/>
          </a:xfrm>
          <a:prstGeom prst="rect">
            <a:avLst/>
          </a:prstGeom>
          <a:noFill/>
          <a:ln>
            <a:noFill/>
          </a:ln>
        </p:spPr>
        <p:txBody>
          <a:bodyPr anchorCtr="0" anchor="b" bIns="55375" lIns="110775" spcFirstLastPara="1" rIns="110775" wrap="square" tIns="55375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45" name="Google Shape;45;p47"/>
          <p:cNvSpPr txBox="1"/>
          <p:nvPr>
            <p:ph idx="2" type="body"/>
          </p:nvPr>
        </p:nvSpPr>
        <p:spPr>
          <a:xfrm>
            <a:off x="608013" y="2169338"/>
            <a:ext cx="5372889" cy="3941227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12750" lvl="0" marL="457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/>
        </p:txBody>
      </p:sp>
      <p:sp>
        <p:nvSpPr>
          <p:cNvPr id="46" name="Google Shape;46;p47"/>
          <p:cNvSpPr txBox="1"/>
          <p:nvPr>
            <p:ph idx="3" type="body"/>
          </p:nvPr>
        </p:nvSpPr>
        <p:spPr>
          <a:xfrm>
            <a:off x="6177246" y="1531206"/>
            <a:ext cx="5375000" cy="638134"/>
          </a:xfrm>
          <a:prstGeom prst="rect">
            <a:avLst/>
          </a:prstGeom>
          <a:noFill/>
          <a:ln>
            <a:noFill/>
          </a:ln>
        </p:spPr>
        <p:txBody>
          <a:bodyPr anchorCtr="0" anchor="b" bIns="55375" lIns="110775" spcFirstLastPara="1" rIns="110775" wrap="square" tIns="55375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9pPr>
          </a:lstStyle>
          <a:p/>
        </p:txBody>
      </p:sp>
      <p:sp>
        <p:nvSpPr>
          <p:cNvPr id="47" name="Google Shape;47;p47"/>
          <p:cNvSpPr txBox="1"/>
          <p:nvPr>
            <p:ph idx="4" type="body"/>
          </p:nvPr>
        </p:nvSpPr>
        <p:spPr>
          <a:xfrm>
            <a:off x="6177246" y="2169338"/>
            <a:ext cx="5375000" cy="3941227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12750" lvl="0" marL="457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9pPr>
          </a:lstStyle>
          <a:p/>
        </p:txBody>
      </p:sp>
      <p:sp>
        <p:nvSpPr>
          <p:cNvPr id="48" name="Google Shape;48;p47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type="title"/>
          </p:nvPr>
        </p:nvSpPr>
        <p:spPr>
          <a:xfrm>
            <a:off x="608017" y="272355"/>
            <a:ext cx="4000639" cy="1159093"/>
          </a:xfrm>
          <a:prstGeom prst="rect">
            <a:avLst/>
          </a:prstGeom>
          <a:noFill/>
          <a:ln>
            <a:noFill/>
          </a:ln>
        </p:spPr>
        <p:txBody>
          <a:bodyPr anchorCtr="0" anchor="b" bIns="55375" lIns="110775" spcFirstLastPara="1" rIns="110775" wrap="square" tIns="553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" type="body"/>
          </p:nvPr>
        </p:nvSpPr>
        <p:spPr>
          <a:xfrm>
            <a:off x="4754323" y="272359"/>
            <a:ext cx="6797918" cy="5838209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76250" lvl="0" marL="4572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  <a:defRPr sz="39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12750" lvl="2" marL="1371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63" name="Google Shape;63;p50"/>
          <p:cNvSpPr txBox="1"/>
          <p:nvPr>
            <p:ph idx="2" type="body"/>
          </p:nvPr>
        </p:nvSpPr>
        <p:spPr>
          <a:xfrm>
            <a:off x="608017" y="1431450"/>
            <a:ext cx="4000639" cy="4679118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228600" lvl="0" marL="457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50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type="title"/>
          </p:nvPr>
        </p:nvSpPr>
        <p:spPr>
          <a:xfrm>
            <a:off x="2383494" y="4788378"/>
            <a:ext cx="7296150" cy="565297"/>
          </a:xfrm>
          <a:prstGeom prst="rect">
            <a:avLst/>
          </a:prstGeom>
          <a:noFill/>
          <a:ln>
            <a:noFill/>
          </a:ln>
        </p:spPr>
        <p:txBody>
          <a:bodyPr anchorCtr="0" anchor="b" bIns="55375" lIns="110775" spcFirstLastPara="1" rIns="110775" wrap="square" tIns="553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/>
          <p:nvPr>
            <p:ph idx="2" type="pic"/>
          </p:nvPr>
        </p:nvSpPr>
        <p:spPr>
          <a:xfrm>
            <a:off x="2383494" y="611216"/>
            <a:ext cx="7296150" cy="41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lvl="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>
            <a:off x="2383494" y="5353673"/>
            <a:ext cx="7296150" cy="802814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228600" lvl="0" marL="457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normAutofit/>
          </a:bodyPr>
          <a:lstStyle>
            <a:lvl1pPr indent="-476250" lvl="0" marL="4572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2750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C:\Users\user\Downloads\logo-02.png" id="15" name="Google Shape;15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ko-KR" sz="3600">
                <a:solidFill>
                  <a:schemeClr val="dk1"/>
                </a:solidFill>
              </a:rPr>
              <a:t>4</a:t>
            </a: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고급시계열 모형 이해 및 활용하기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(총</a:t>
            </a:r>
            <a:r>
              <a:rPr lang="ko-KR" sz="3600">
                <a:solidFill>
                  <a:schemeClr val="dk1"/>
                </a:solidFill>
              </a:rPr>
              <a:t>1</a:t>
            </a: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김경원(cheonbi@snu.ac.kr)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762" y="2196133"/>
            <a:ext cx="73247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13" y="0"/>
            <a:ext cx="6569960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75" y="2039144"/>
            <a:ext cx="75057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ko-KR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600">
              <a:solidFill>
                <a:srgbClr val="3F3F3F"/>
              </a:solidFill>
            </a:endParaRPr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901" y="472281"/>
            <a:ext cx="7686675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8037" y="0"/>
            <a:ext cx="6401711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0" y="1692077"/>
            <a:ext cx="69532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412" y="1751100"/>
            <a:ext cx="75914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87" y="1970038"/>
            <a:ext cx="76104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2" y="1977231"/>
            <a:ext cx="7781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668" y="243681"/>
            <a:ext cx="7477125" cy="6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5A5A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ko-KR" sz="900" u="none" cap="none" strike="noStrike">
                <a:solidFill>
                  <a:srgbClr val="888888"/>
                </a:solidFill>
              </a:rPr>
              <a:t>‹#›</a:t>
            </a:fld>
            <a:endParaRPr b="0" i="0" sz="900" u="none" cap="none" strike="noStrike">
              <a:solidFill>
                <a:srgbClr val="888888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9주차 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강의의 목적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146" y="1148556"/>
            <a:ext cx="77819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987" y="1661163"/>
            <a:ext cx="60102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787" y="1544345"/>
            <a:ext cx="768667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39" name="Google Shape;239;p22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2" y="2052117"/>
            <a:ext cx="7477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941" y="0"/>
            <a:ext cx="7259152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957" y="0"/>
            <a:ext cx="6601119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2289262"/>
            <a:ext cx="67341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812" y="1908101"/>
            <a:ext cx="72866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965" y="0"/>
            <a:ext cx="7055649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00" y="2052117"/>
            <a:ext cx="72580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12" y="1980109"/>
            <a:ext cx="67532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693" y="971997"/>
            <a:ext cx="3533775" cy="52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4181" y="1514921"/>
            <a:ext cx="38004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164" y="0"/>
            <a:ext cx="6504619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50" y="1836093"/>
            <a:ext cx="97345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957" y="595291"/>
            <a:ext cx="7305675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997" y="457573"/>
            <a:ext cx="65436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909" y="0"/>
            <a:ext cx="7697885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30" name="Google Shape;330;p35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00" y="2686844"/>
            <a:ext cx="7258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00" y="1980109"/>
            <a:ext cx="7029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45" name="Google Shape;3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687" y="1620745"/>
            <a:ext cx="928687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608012" y="97199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시계열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929" y="0"/>
            <a:ext cx="9082321" cy="68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다변량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59" name="Google Shape;3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50" y="1499731"/>
            <a:ext cx="101155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362" y="1626387"/>
            <a:ext cx="68675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608012" y="2700189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&lt;Quiz&gt;</a:t>
            </a:r>
            <a:b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선형 시계열 알고리즘과 상태공간모형의 차이점은 무엇인지 설명하라.</a:t>
            </a: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인과관계와 상관관계의 차이점을 설명하라.</a:t>
            </a: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Cointegration의 개념을 설명하라.</a:t>
            </a:r>
            <a:b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rgbClr val="3F3F3F"/>
              </a:solidFill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  <a:ln>
            <a:noFill/>
          </a:ln>
        </p:spPr>
        <p:txBody>
          <a:bodyPr anchorCtr="0" anchor="t" bIns="55375" lIns="110775" spcFirstLastPara="1" rIns="110775" wrap="square" tIns="553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cxnSp>
        <p:nvCxnSpPr>
          <p:cNvPr id="372" name="Google Shape;372;p41"/>
          <p:cNvCxnSpPr/>
          <p:nvPr/>
        </p:nvCxnSpPr>
        <p:spPr>
          <a:xfrm>
            <a:off x="4495949" y="3105157"/>
            <a:ext cx="6172413" cy="0"/>
          </a:xfrm>
          <a:prstGeom prst="straightConnector1">
            <a:avLst/>
          </a:prstGeom>
          <a:noFill/>
          <a:ln cap="flat" cmpd="sng" w="9525">
            <a:solidFill>
              <a:srgbClr val="F222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user\Downloads\logo-02.png" id="373" name="Google Shape;3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12" y="1879687"/>
            <a:ext cx="54578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0" y="2158206"/>
            <a:ext cx="6953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0" y="1980109"/>
            <a:ext cx="56959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959"/>
              <a:buFont typeface="Arial"/>
              <a:buNone/>
            </a:pP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</a:t>
            </a:r>
            <a:b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3959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시계열 알고리즘</a:t>
            </a:r>
            <a:endParaRPr sz="3959">
              <a:solidFill>
                <a:srgbClr val="3F3F3F"/>
              </a:solidFill>
            </a:endParaRPr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917" y="240743"/>
            <a:ext cx="7543800" cy="6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08016" y="551987"/>
            <a:ext cx="10944225" cy="1140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lang="ko-KR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비선형 시계열 알고리즘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9160679" y="6372598"/>
            <a:ext cx="2837392" cy="36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55375" lIns="110775" spcFirstLastPara="1" rIns="110775" wrap="square" tIns="55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0" y="1702616"/>
            <a:ext cx="60007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2015-02-06T05:35:23Z</dcterms:created>
  <dc:creator>이샘</dc:creator>
</cp:coreProperties>
</file>