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a094f6af7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a094f6af7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a094f6af7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a094f6af7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a094f6af7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a094f6af7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a094f6af7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a094f6af7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a0688b2a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a0688b2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a094f6af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a094f6af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a094f6af7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a094f6af7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a094f6af7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a094f6af7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a094f6af7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a094f6af7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expect participation rates similar to former years.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a094f6af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a094f6af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expect participation rates similar to former years.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a0688b2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a0688b2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a094f6af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a094f6af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a094f6af7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a094f6af7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a094f6af7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a094f6af7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a094f6af7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a094f6af7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a094f6af7_5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a094f6af7_5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a094f6af7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a094f6af7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a094f6af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a094f6af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a094f6af7_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a094f6af7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a094f6af7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a094f6af7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a094f6af7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a094f6af7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a0688b2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a0688b2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a0688b2a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a0688b2a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a0688b2a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a0688b2a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a094f6af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a094f6af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094f6af7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a094f6af7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69575"/>
            <a:ext cx="8520600" cy="26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roid Sans"/>
                <a:ea typeface="Droid Sans"/>
                <a:cs typeface="Droid Sans"/>
                <a:sym typeface="Droid Sans"/>
              </a:rPr>
              <a:t>Increasing SAT and ACT participation rates across the US</a:t>
            </a:r>
            <a:endParaRPr b="1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381325" y="282625"/>
            <a:ext cx="772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in 75th percentile for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SAT participation rates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100" y="1069575"/>
            <a:ext cx="4889025" cy="30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151500" y="4382600"/>
            <a:ext cx="89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75th percentile SAT participation rate rises significantly from 0.66 in 2017 to 0.82 in 2019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5229875" y="1893638"/>
            <a:ext cx="1531200" cy="197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3364075" y="2551238"/>
            <a:ext cx="1531200" cy="131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1498275" y="2803538"/>
            <a:ext cx="1531200" cy="106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381325" y="282625"/>
            <a:ext cx="749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states having full SAT participation (100%)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75" y="2809388"/>
            <a:ext cx="1531100" cy="9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 rotWithShape="1">
          <a:blip r:embed="rId4">
            <a:alphaModFix/>
          </a:blip>
          <a:srcRect b="48953" l="2950" r="0" t="0"/>
          <a:stretch/>
        </p:blipFill>
        <p:spPr>
          <a:xfrm>
            <a:off x="3364125" y="2619913"/>
            <a:ext cx="1485850" cy="7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8425" y="1891163"/>
            <a:ext cx="1098550" cy="18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1758325" y="1275563"/>
            <a:ext cx="10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2017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 states)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3624125" y="1275563"/>
            <a:ext cx="10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2018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 states)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5490025" y="1275563"/>
            <a:ext cx="10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2019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(8 states)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4075" y="3327875"/>
            <a:ext cx="925925" cy="44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3"/>
          <p:cNvCxnSpPr/>
          <p:nvPr/>
        </p:nvCxnSpPr>
        <p:spPr>
          <a:xfrm flipH="1" rot="10800000">
            <a:off x="2410925" y="1944563"/>
            <a:ext cx="2625000" cy="784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3"/>
          <p:cNvSpPr txBox="1"/>
          <p:nvPr/>
        </p:nvSpPr>
        <p:spPr>
          <a:xfrm>
            <a:off x="490075" y="4271500"/>
            <a:ext cx="797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States with 100% SAT participation increases over the years.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Colorado </a:t>
            </a:r>
            <a:r>
              <a:rPr lang="en"/>
              <a:t>switched</a:t>
            </a:r>
            <a:r>
              <a:rPr lang="en"/>
              <a:t> from having 100% ACT participation rate to 100% SAT participation rate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3471900" y="4032950"/>
            <a:ext cx="16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 waivers</a:t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922525" y="3233450"/>
            <a:ext cx="1642800" cy="7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381325" y="282625"/>
            <a:ext cx="749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underlying factors for the growth in SAT participation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81325" y="935200"/>
            <a:ext cx="70623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Redesigned SAT format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○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 more aligned with Common Core standards in English and Math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costs for studying SAT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175" y="3287375"/>
            <a:ext cx="630200" cy="6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650" y="3287375"/>
            <a:ext cx="554675" cy="6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1592325" y="3402375"/>
            <a:ext cx="2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endParaRPr b="1"/>
          </a:p>
        </p:txBody>
      </p:sp>
      <p:sp>
        <p:nvSpPr>
          <p:cNvPr id="143" name="Google Shape;143;p24"/>
          <p:cNvSpPr txBox="1"/>
          <p:nvPr/>
        </p:nvSpPr>
        <p:spPr>
          <a:xfrm>
            <a:off x="918375" y="4032950"/>
            <a:ext cx="164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personalized test prep</a:t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3476050" y="3233450"/>
            <a:ext cx="1642800" cy="7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4145850" y="3402375"/>
            <a:ext cx="2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6" name="Google Shape;146;p24"/>
          <p:cNvSpPr txBox="1"/>
          <p:nvPr/>
        </p:nvSpPr>
        <p:spPr>
          <a:xfrm>
            <a:off x="3558400" y="3309950"/>
            <a:ext cx="147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FEES</a:t>
            </a:r>
            <a:endParaRPr sz="3000"/>
          </a:p>
        </p:txBody>
      </p:sp>
      <p:cxnSp>
        <p:nvCxnSpPr>
          <p:cNvPr id="147" name="Google Shape;147;p24"/>
          <p:cNvCxnSpPr/>
          <p:nvPr/>
        </p:nvCxnSpPr>
        <p:spPr>
          <a:xfrm flipH="1" rot="10800000">
            <a:off x="3614350" y="3361675"/>
            <a:ext cx="1326900" cy="53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4"/>
          <p:cNvSpPr txBox="1"/>
          <p:nvPr/>
        </p:nvSpPr>
        <p:spPr>
          <a:xfrm>
            <a:off x="5220075" y="3447825"/>
            <a:ext cx="29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+</a:t>
            </a:r>
            <a:endParaRPr b="1" sz="1800"/>
          </a:p>
        </p:txBody>
      </p:sp>
      <p:sp>
        <p:nvSpPr>
          <p:cNvPr id="149" name="Google Shape;149;p24"/>
          <p:cNvSpPr/>
          <p:nvPr/>
        </p:nvSpPr>
        <p:spPr>
          <a:xfrm>
            <a:off x="5616200" y="3233450"/>
            <a:ext cx="1642800" cy="7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5793800" y="3309950"/>
            <a:ext cx="132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FREE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5635850" y="4032950"/>
            <a:ext cx="16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2 SAT tests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381325" y="1143825"/>
            <a:ext cx="70623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poorer states with “No fees and All free” slogan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states with neither 100% participation rates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the redesigned format and replicate Colorado strategy 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381325" y="282625"/>
            <a:ext cx="749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381325" y="771675"/>
            <a:ext cx="215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areas to target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788" y="1609813"/>
            <a:ext cx="28860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800" y="2950850"/>
            <a:ext cx="18859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0800" y="4244250"/>
            <a:ext cx="36385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56525" y="2114475"/>
            <a:ext cx="8520600" cy="12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latin typeface="Droid Sans"/>
                <a:ea typeface="Droid Sans"/>
                <a:cs typeface="Droid Sans"/>
                <a:sym typeface="Droid Sans"/>
              </a:rPr>
              <a:t>ACT</a:t>
            </a:r>
            <a:endParaRPr b="1" sz="80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25825" y="1467975"/>
            <a:ext cx="765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Increasing participation rates for: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823650" y="281850"/>
            <a:ext cx="749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Participation rates</a:t>
            </a:r>
            <a:endParaRPr b="1"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3873300" y="1310950"/>
            <a:ext cx="4845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Overall decrease in participation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Declining use of ACT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234250" y="4069400"/>
            <a:ext cx="33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Fig: Total participation in US 2017 to 2019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50" y="1143800"/>
            <a:ext cx="2781000" cy="27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/>
        </p:nvSpPr>
        <p:spPr>
          <a:xfrm>
            <a:off x="823650" y="281850"/>
            <a:ext cx="749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Participation rates</a:t>
            </a:r>
            <a:endParaRPr b="1"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3873300" y="1310950"/>
            <a:ext cx="4845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ecrease in average state participation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Declining use of ACT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234250" y="4305575"/>
            <a:ext cx="33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Fig: State average participation in US 2017 to 2019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50" y="1133738"/>
            <a:ext cx="32861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/>
        </p:nvSpPr>
        <p:spPr>
          <a:xfrm>
            <a:off x="823650" y="281850"/>
            <a:ext cx="749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Participation rates</a:t>
            </a:r>
            <a:endParaRPr b="1"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4480475" y="1310950"/>
            <a:ext cx="4238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Increasing left skew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Decrease in state participation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Declining use of ACT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234250" y="4305575"/>
            <a:ext cx="33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Fig: State average participation in US 2017 and 2019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0" y="1300738"/>
            <a:ext cx="4322000" cy="29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/>
        </p:nvSpPr>
        <p:spPr>
          <a:xfrm>
            <a:off x="823650" y="281850"/>
            <a:ext cx="749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Participation rates</a:t>
            </a:r>
            <a:endParaRPr b="1"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3873300" y="1310950"/>
            <a:ext cx="4845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Decreasing 50th percentile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Decreasing 25th percentile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234250" y="4551125"/>
            <a:ext cx="33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Fig: State participation in US 2017 to 2019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13" y="1074500"/>
            <a:ext cx="31908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823650" y="281850"/>
            <a:ext cx="749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Participation rates</a:t>
            </a:r>
            <a:endParaRPr b="1"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3873300" y="1310950"/>
            <a:ext cx="4845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Positive correlation of participation value yearly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Participation value from past years relate to later years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38" y="1469063"/>
            <a:ext cx="357187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/>
        </p:nvSpPr>
        <p:spPr>
          <a:xfrm>
            <a:off x="234250" y="4069400"/>
            <a:ext cx="33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Fig: Correlation between participation 2017 to 2019</a:t>
            </a:r>
            <a:endParaRPr/>
          </a:p>
        </p:txBody>
      </p:sp>
      <p:sp>
        <p:nvSpPr>
          <p:cNvPr id="208" name="Google Shape;208;p31"/>
          <p:cNvSpPr txBox="1"/>
          <p:nvPr/>
        </p:nvSpPr>
        <p:spPr>
          <a:xfrm>
            <a:off x="321500" y="4574500"/>
            <a:ext cx="273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 means closely related, -1 means not related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08875"/>
            <a:ext cx="8520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latin typeface="Calibri"/>
                <a:ea typeface="Calibri"/>
                <a:cs typeface="Calibri"/>
                <a:sym typeface="Calibri"/>
              </a:rPr>
              <a:t>Agenda:</a:t>
            </a:r>
            <a:endParaRPr b="1" sz="4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33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on participation rates for: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/>
        </p:nvSpPr>
        <p:spPr>
          <a:xfrm>
            <a:off x="241100" y="281850"/>
            <a:ext cx="8739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Participation-score relationship</a:t>
            </a:r>
            <a:endParaRPr b="1"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4751700" y="1310950"/>
            <a:ext cx="4229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Negative correlation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Scores not related to participation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-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Scores is not the reason for poor participation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8550"/>
            <a:ext cx="4419600" cy="292520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241100" y="4313750"/>
            <a:ext cx="38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Fig: Correlation between participation and scores 2017 to 2019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75" y="176650"/>
            <a:ext cx="3534450" cy="47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3887775" y="170775"/>
            <a:ext cx="50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/>
        </p:nvSpPr>
        <p:spPr>
          <a:xfrm>
            <a:off x="3817450" y="281850"/>
            <a:ext cx="5163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State Participation</a:t>
            </a:r>
            <a:endParaRPr b="1"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3747125" y="4566650"/>
            <a:ext cx="38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Fig: Participation rate for individual states</a:t>
            </a:r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3932950" y="1356200"/>
            <a:ext cx="49326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ecreased participation :32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Increased participation : 4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No change: 14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Drastic change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Colorado, 1 to 0.27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Illinois, 0.93 to 0.35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standardized test optional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/>
        </p:nvSpPr>
        <p:spPr>
          <a:xfrm>
            <a:off x="3887775" y="170775"/>
            <a:ext cx="50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472150" y="170775"/>
            <a:ext cx="8508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 recommendations</a:t>
            </a:r>
            <a:endParaRPr b="1"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632800" y="1074850"/>
            <a:ext cx="8187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resources on states with high participation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States (&gt;70% participation rate),2019: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Hawaii (0.8)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Kansas (0.72)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Minnesota (0.95)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Missouri (0.82)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Dakota (0.75)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South Carolina (0.78)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 Dakota (0.96)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/>
        </p:nvSpPr>
        <p:spPr>
          <a:xfrm>
            <a:off x="3887775" y="170775"/>
            <a:ext cx="50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472150" y="170775"/>
            <a:ext cx="8508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 suggestions</a:t>
            </a:r>
            <a:endParaRPr b="1"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210975" y="1074850"/>
            <a:ext cx="8770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desired jobs with ACT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top university courses with ACT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‘ACT’ identity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cult of followers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with credit companies; credit packages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with legislators and politicians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with religious/community leaders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-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with universities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86075" y="1868125"/>
            <a:ext cx="8520600" cy="12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Droid Sans"/>
                <a:ea typeface="Droid Sans"/>
                <a:cs typeface="Droid Sans"/>
                <a:sym typeface="Droid Sans"/>
              </a:rPr>
              <a:t>Conclusion</a:t>
            </a:r>
            <a:endParaRPr b="1" sz="5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32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267"/>
              <a:buFont typeface="Arial"/>
              <a:buNone/>
            </a:pPr>
            <a:r>
              <a:rPr b="1" lang="en" sz="2342"/>
              <a:t>SAT and ACT participation rates are inversely correlated</a:t>
            </a:r>
            <a:endParaRPr sz="3022"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75" y="960325"/>
            <a:ext cx="7866649" cy="25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/>
          <p:nvPr/>
        </p:nvSpPr>
        <p:spPr>
          <a:xfrm>
            <a:off x="541950" y="3645775"/>
            <a:ext cx="796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Participation rates can be driven by state legislation: Some states make it mandatory to take either one of two tests.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277525"/>
            <a:ext cx="86352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Distribution of SAT and ACT participation rates mirror each other</a:t>
            </a:r>
            <a:endParaRPr b="1" sz="2120"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5687075" y="1152475"/>
            <a:ext cx="3145200" cy="3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 participation rates have been lower than ACT, but there has been an uptrend for SAT rates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Conversely, frequency of states with high ACT participation rates are higher. However, participation rates have been trending downwards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00" y="916225"/>
            <a:ext cx="5503476" cy="37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b="1" sz="27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Both test providers</a:t>
            </a:r>
            <a:r>
              <a:rPr lang="en">
                <a:solidFill>
                  <a:schemeClr val="dk1"/>
                </a:solidFill>
              </a:rPr>
              <a:t> can collaborate to divide and conquer focus areas and reduce competition from each other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Opportunities: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Florida: rich state with average participation rate. Ok to market both tests aggressively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Alaska also has below average participation rates for both ACT and SAT. More feasibility studies recommended before investing.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Combine resources to combine </a:t>
            </a:r>
            <a:r>
              <a:rPr lang="en">
                <a:solidFill>
                  <a:schemeClr val="dk1"/>
                </a:solidFill>
              </a:rPr>
              <a:t>both</a:t>
            </a:r>
            <a:r>
              <a:rPr lang="en">
                <a:solidFill>
                  <a:schemeClr val="dk1"/>
                </a:solidFill>
              </a:rPr>
              <a:t> tests into one standardized test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0700" y="1155475"/>
            <a:ext cx="7638000" cy="3685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6175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995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SAT and ACT are both standardized tests covering the same basic subjects</a:t>
            </a:r>
            <a:endParaRPr sz="2995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95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759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995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" sz="2995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ptional for college admissions, but can increase chances of being awarded merit scholarships</a:t>
            </a:r>
            <a:endParaRPr sz="2995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95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759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995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Created and administered by different test providers.</a:t>
            </a:r>
            <a:endParaRPr sz="2995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95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1759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995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 2016, SAT released a new format which brings SAT and ACT even closer.</a:t>
            </a: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620700" y="336175"/>
            <a:ext cx="7638000" cy="723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86075" y="1868125"/>
            <a:ext cx="8520600" cy="12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Droid Sans"/>
                <a:ea typeface="Droid Sans"/>
                <a:cs typeface="Droid Sans"/>
                <a:sym typeface="Droid Sans"/>
              </a:rPr>
              <a:t>Objective</a:t>
            </a:r>
            <a:endParaRPr b="1" sz="5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325175"/>
            <a:ext cx="8520600" cy="1320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of Study</a:t>
            </a:r>
            <a:r>
              <a:rPr b="1" lang="en" sz="342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342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both SAT and ACT participation rates across the United States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8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" name="Google Shape;77;p17"/>
          <p:cNvGrpSpPr/>
          <p:nvPr/>
        </p:nvGrpSpPr>
        <p:grpSpPr>
          <a:xfrm>
            <a:off x="428700" y="1980550"/>
            <a:ext cx="8286575" cy="2929200"/>
            <a:chOff x="413825" y="1586400"/>
            <a:chExt cx="8286575" cy="2929200"/>
          </a:xfrm>
        </p:grpSpPr>
        <p:sp>
          <p:nvSpPr>
            <p:cNvPr id="78" name="Google Shape;78;p17"/>
            <p:cNvSpPr txBox="1"/>
            <p:nvPr/>
          </p:nvSpPr>
          <p:spPr>
            <a:xfrm>
              <a:off x="413825" y="1586400"/>
              <a:ext cx="3951300" cy="292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METHOD</a:t>
              </a:r>
              <a:r>
                <a:rPr b="1"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b="1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6195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●"/>
              </a:pPr>
              <a:r>
                <a:rPr lang="en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Explore trends in participation rates </a:t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6195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●"/>
              </a:pPr>
              <a:r>
                <a:rPr lang="en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Identify correlated factors</a:t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7"/>
            <p:cNvSpPr txBox="1"/>
            <p:nvPr/>
          </p:nvSpPr>
          <p:spPr>
            <a:xfrm>
              <a:off x="4680400" y="1586400"/>
              <a:ext cx="4020000" cy="292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OUTCOMES:</a:t>
              </a:r>
              <a:endParaRPr b="1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6195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●"/>
              </a:pPr>
              <a:r>
                <a:rPr lang="en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Identify opportunities for investment </a:t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6195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●"/>
              </a:pPr>
              <a:r>
                <a:rPr lang="en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Propose focus areas based on correlated factors</a:t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56525" y="2114475"/>
            <a:ext cx="8520600" cy="12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latin typeface="Droid Sans"/>
                <a:ea typeface="Droid Sans"/>
                <a:cs typeface="Droid Sans"/>
                <a:sym typeface="Droid Sans"/>
              </a:rPr>
              <a:t>SAT</a:t>
            </a:r>
            <a:endParaRPr b="1" sz="80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425825" y="1467975"/>
            <a:ext cx="765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Increasing participation rates for: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381325" y="282625"/>
            <a:ext cx="749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381325" y="836725"/>
            <a:ext cx="7934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 participation rates have been growing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states having full SAT participation increases through the years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Underlying factors for the growth: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Redesigned SAT format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costs for studying SAT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381325" y="282625"/>
            <a:ext cx="749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 participation rate growth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776" y="964575"/>
            <a:ext cx="6421801" cy="321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8" name="Google Shape;98;p20"/>
          <p:cNvSpPr txBox="1"/>
          <p:nvPr/>
        </p:nvSpPr>
        <p:spPr>
          <a:xfrm>
            <a:off x="381325" y="4306775"/>
            <a:ext cx="766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Average participation is increasing as the year passes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Growth rate from 2018 to 2019 slowed down compared to the growth rate from 2017 to 2018.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0" y="983398"/>
            <a:ext cx="7725626" cy="332881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381325" y="282625"/>
            <a:ext cx="772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states having higher SAT participation rates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1"/>
          <p:cNvSpPr/>
          <p:nvPr/>
        </p:nvSpPr>
        <p:spPr>
          <a:xfrm>
            <a:off x="7637775" y="2294700"/>
            <a:ext cx="556200" cy="5541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5894525" y="1562475"/>
            <a:ext cx="556200" cy="5541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151500" y="4306775"/>
            <a:ext cx="899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an obvious increase in the </a:t>
            </a:r>
            <a:r>
              <a:rPr lang="en"/>
              <a:t>number of states </a:t>
            </a:r>
            <a:r>
              <a:rPr lang="en"/>
              <a:t>having (80%-100%) SAT participation rate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Likewise, an obvious drop in the number of states having 0% to 10% SAT participation rate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