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notesMasterIdLst>
    <p:notesMasterId r:id="rId2"/>
  </p:notesMasterIdLst>
  <p:handoutMasterIdLst>
    <p:handoutMasterId r:id="rId3"/>
  </p:handoutMasterIdLst>
  <p:sldIdLst>
    <p:sldId id="265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5904" autoAdjust="0"/>
    <p:restoredTop sz="94643" autoAdjust="0"/>
  </p:normalViewPr>
  <p:slideViewPr>
    <p:cSldViewPr>
      <p:cViewPr varScale="1">
        <p:scale>
          <a:sx n="100" d="100"/>
          <a:sy n="100" d="100"/>
        </p:scale>
        <p:origin x="-2112" y="-96"/>
      </p:cViewPr>
      <p:guideLst>
        <p:guide orient="horz" pos="706"/>
        <p:guide orient="horz" pos="3974"/>
        <p:guide pos="2880"/>
        <p:guide pos="201"/>
        <p:guide pos="5555"/>
        <p:guide pos="2947"/>
        <p:guide pos="28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57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FC79B34-9042-4407-89CF-4562D720B408}" type="datetime1">
              <a:rPr lang="ko-KR" altLang="en-US"/>
              <a:pPr lvl="0">
                <a:defRPr/>
              </a:pPr>
              <a:t>2023-04-10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9BEE66-63D2-412E-B6D2-A96DD3CB618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7857E3B-471E-4015-B1C5-6E8E36836A6A}" type="datetime1">
              <a:rPr lang="ko-KR" altLang="en-US"/>
              <a:pPr lvl="0">
                <a:defRPr/>
              </a:pPr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07A22F8-50EA-4B8D-BC3E-F42EE1D7098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07A22F8-50EA-4B8D-BC3E-F42EE1D7098C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75179" y="3501008"/>
            <a:ext cx="3787193" cy="360040"/>
          </a:xfrm>
          <a:noFill/>
        </p:spPr>
        <p:txBody>
          <a:bodyPr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 marL="0" indent="0" algn="l">
              <a:buFont typeface="+mj-lt"/>
              <a:buNone/>
              <a:defRPr lang="ko-KR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  <a:cs typeface="한국외대체 B" pitchFamily="18" charset="-127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675179" y="1896560"/>
            <a:ext cx="4652905" cy="1424427"/>
          </a:xfrm>
          <a:noFill/>
        </p:spPr>
        <p:txBody>
          <a:bodyPr wrap="square" lIns="0" tIns="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 latinLnBrk="0">
              <a:defRPr lang="ko-KR" altLang="en-US" sz="4600" dirty="0">
                <a:solidFill>
                  <a:srgbClr val="002D56"/>
                </a:solidFill>
                <a:latin typeface="한국외대체 M" pitchFamily="18" charset="-127"/>
                <a:ea typeface="한국외대체 M" pitchFamily="18" charset="-127"/>
              </a:defRPr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92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518318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prstGeom prst="rect">
            <a:avLst/>
          </a:prstGeom>
          <a:noFill/>
        </p:spPr>
        <p:txBody>
          <a:bodyPr wrap="none" lIns="324000" tIns="252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57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 wrap="none" lIns="324000" tIns="252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2492" y="1125539"/>
            <a:ext cx="4141558" cy="518318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9950" y="1125538"/>
            <a:ext cx="4140200" cy="5183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7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 wrap="none" lIns="324000" tIns="252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4140200" cy="75529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850" y="1971796"/>
            <a:ext cx="4140200" cy="431988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dirty="0" smtClean="0"/>
            </a:lvl1pPr>
            <a:lvl2pPr>
              <a:defRPr lang="ko-KR" altLang="en-US" sz="1800" dirty="0" smtClean="0"/>
            </a:lvl2pPr>
            <a:lvl3pPr>
              <a:defRPr lang="ko-KR" altLang="en-US" sz="1600" dirty="0" smtClean="0"/>
            </a:lvl3pPr>
            <a:lvl4pPr>
              <a:defRPr lang="ko-KR" altLang="en-US" sz="1400" dirty="0" smtClean="0"/>
            </a:lvl4pPr>
            <a:lvl5pPr>
              <a:defRPr lang="ko-KR" altLang="en-US" sz="1400" dirty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792" y="1125538"/>
            <a:ext cx="4132358" cy="75529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79950" y="1971795"/>
            <a:ext cx="4140200" cy="433692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smtClean="0"/>
            </a:lvl1pPr>
            <a:lvl2pPr>
              <a:defRPr lang="ko-KR" altLang="en-US" sz="1800" smtClean="0"/>
            </a:lvl2pPr>
            <a:lvl3pPr>
              <a:defRPr lang="ko-KR" altLang="en-US" sz="1600" smtClean="0"/>
            </a:lvl3pPr>
            <a:lvl4pPr>
              <a:defRPr lang="ko-KR" altLang="en-US" sz="1400" smtClean="0"/>
            </a:lvl4pPr>
            <a:lvl5pPr>
              <a:defRPr lang="ko-KR" altLang="en-US" sz="14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3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 wrap="none" lIns="324000" tIns="252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1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prstGeom prst="rect">
            <a:avLst/>
          </a:prstGeom>
          <a:noFill/>
        </p:spPr>
        <p:txBody>
          <a:bodyPr wrap="none" lIns="324000" tIns="252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8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noFill/>
        </p:spPr>
        <p:txBody>
          <a:bodyPr wrap="none" lIns="324000" tIns="252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03617" y="1125538"/>
            <a:ext cx="5111750" cy="5183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50" y="1125538"/>
            <a:ext cx="3111559" cy="5183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4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noFill/>
        </p:spPr>
        <p:txBody>
          <a:bodyPr wrap="none" lIns="324000" tIns="252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23850" y="1125538"/>
            <a:ext cx="8496300" cy="4283681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50" y="5579914"/>
            <a:ext cx="8496300" cy="7288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4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348" cy="828000"/>
          </a:xfrm>
          <a:prstGeom prst="rect">
            <a:avLst/>
          </a:prstGeom>
          <a:noFill/>
        </p:spPr>
        <p:txBody>
          <a:bodyPr wrap="none" lIns="324000" tIns="252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/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8496300" cy="518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466036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2D1B38-6162-407F-A86F-9F8934290F7D}" type="datetimeFigureOut">
              <a:rPr lang="ko-KR" altLang="en-US" smtClean="0"/>
              <a:pPr/>
              <a:t>2016-03-04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66036"/>
            <a:ext cx="2895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86550" y="6466036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58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0" kern="1200" dirty="0">
          <a:solidFill>
            <a:schemeClr val="tx1">
              <a:lumMod val="85000"/>
              <a:lumOff val="15000"/>
            </a:schemeClr>
          </a:solidFill>
          <a:effectLst/>
          <a:latin typeface="한국외대체 M" pitchFamily="18" charset="-127"/>
          <a:ea typeface="한국외대체 M" pitchFamily="18" charset="-127"/>
          <a:cs typeface="한국외대체 M" pitchFamily="18" charset="-127"/>
        </a:defRPr>
      </a:lvl1pPr>
    </p:titleStyle>
    <p:bodyStyle>
      <a:lvl1pPr marL="252000" indent="-252000" algn="l" defTabSz="914400" rtl="0" eaLnBrk="1" latinLnBrk="1" hangingPunct="1">
        <a:spcBef>
          <a:spcPts val="4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1pPr>
      <a:lvl2pPr marL="538163" indent="-2730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2pPr>
      <a:lvl3pPr marL="717550" indent="-179388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3pPr>
      <a:lvl4pPr marL="896938" indent="-179388" algn="l" defTabSz="914400" rtl="0" eaLnBrk="1" latinLnBrk="1" hangingPunct="1">
        <a:spcBef>
          <a:spcPct val="20000"/>
        </a:spcBef>
        <a:buFont typeface="Arial" pitchFamily="34" charset="0"/>
        <a:buChar char="–"/>
        <a:tabLst/>
        <a:defRPr sz="16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4pPr>
      <a:lvl5pPr marL="1076325" indent="-179388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ecos.bok.or.kr/#/)" TargetMode="External" /><Relationship Id="rId3" Type="http://schemas.openxmlformats.org/officeDocument/2006/relationships/hyperlink" Target="https://ecos.bok.or.kr/#/)&#50640;%20&#46321;&#47197;&#46104;&#50612;&#51080;&#45716;%20&#45936;&#51060;&#53552;&#47484;%20excel%20&#54805;&#53468;&#47196;%20&#52712;&#46301;&#54624;%20&#44163;&#51060;&#45796;." TargetMode="External" /><Relationship Id="rId4" Type="http://schemas.openxmlformats.org/officeDocument/2006/relationships/hyperlink" Target="http://www.ppfk.or.kr/sub/data/population/birth/birth5.asp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683568" y="4689140"/>
            <a:ext cx="3787193" cy="36004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조원</a:t>
            </a:r>
            <a:r>
              <a:rPr lang="en-US" altLang="ko-KR"/>
              <a:t>:</a:t>
            </a:r>
            <a:r>
              <a:rPr lang="ko-KR" altLang="en-US"/>
              <a:t> 정희수</a:t>
            </a:r>
            <a:r>
              <a:rPr lang="en-US" altLang="ko-KR"/>
              <a:t>,</a:t>
            </a:r>
            <a:r>
              <a:rPr lang="ko-KR" altLang="en-US"/>
              <a:t> 변기식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567167" y="1752544"/>
            <a:ext cx="4652905" cy="228852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2023</a:t>
            </a:r>
            <a:r>
              <a:rPr lang="ko-KR" altLang="en-US"/>
              <a:t>학년도 통계학과 </a:t>
            </a:r>
            <a:br>
              <a:rPr lang="ko-KR" altLang="en-US"/>
            </a:br>
            <a:r>
              <a:rPr lang="ko-KR" altLang="en-US"/>
              <a:t>졸업논문 착수보고서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이 연구는 경기 지표들이 출생률에 미치는 영향을 시계열 분석을 통해 파악하고자 한다.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최근 몇 년간, 신생아 출생률은 꾸준히 감소하고 있다. 이러한 인구 통계학적 변화는 경제와 밀접한 연관성을 가지고 있으며, 경기에 대한 예측력을 높이기 위해서는 이러한 인구 통계학적 변화가 경기 지표에 미치는 영향을 깊이 이해해야 한다.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본 논문에서는 경기 지표들과 신생아 출생률 간의 상관관계를 조사하고, 이를 바탕으로 경기 지표들이 출생률에 미치는 영향을 분석하고자 한다. 이를 위해, 우선적으로 시계열 분석을 수행하여 경기 지표들과 출생률 간의 상관관계를 파악할 예정이다.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논문주제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형태 및 취득 방법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경기지표</a:t>
            </a:r>
            <a:r>
              <a:rPr lang="en-US" altLang="ko-KR"/>
              <a:t>(GDP 성장률, 실업률, 소비자 물가지수 )</a:t>
            </a:r>
            <a:r>
              <a:rPr lang="ko-KR" altLang="en-US"/>
              <a:t>를 시계열 데이터를 통해 연 간</a:t>
            </a:r>
            <a:r>
              <a:rPr lang="en-US" altLang="ko-KR"/>
              <a:t>(year) </a:t>
            </a:r>
            <a:r>
              <a:rPr lang="ko-KR" altLang="en-US"/>
              <a:t>으로 분석한다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또한 월 출생아 수를 연간으로 평균을 구하여 시계열 데이터로 변환할 것이다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취득 방법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한국은행 경제통계시스템</a:t>
            </a:r>
            <a:r>
              <a:rPr lang="en-US" altLang="ko-KR"/>
              <a:t>(</a:t>
            </a:r>
            <a:r>
              <a:rPr lang="en-US" altLang="ko-KR">
                <a:hlinkClick r:id="rId2"/>
              </a:rPr>
              <a:t>https://ecos.bok.or.kr/#/)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에 등록되어있는 데이터를 </a:t>
            </a:r>
            <a:r>
              <a:rPr lang="en-US" altLang="ko-KR">
                <a:hlinkClick r:id="rId3"/>
              </a:rPr>
              <a:t>excel </a:t>
            </a:r>
            <a:r>
              <a:rPr lang="ko-KR" altLang="en-US">
                <a:hlinkClick r:id="rId3"/>
              </a:rPr>
              <a:t>형태로 취득할 것이다</a:t>
            </a:r>
            <a:r>
              <a:rPr lang="en-US" altLang="ko-KR">
                <a:hlinkClick r:id="rId3"/>
              </a:rPr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출생률 데이터는 </a:t>
            </a:r>
            <a:r>
              <a:rPr lang="en-US" altLang="ko-KR">
                <a:hlinkClick r:id="rId4"/>
              </a:rPr>
              <a:t>http://www.ppfk.or.kr/sub/data/population/birth/birth5.asp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인구보건복지협회의 자료를 사용할 것이다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분석방법론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8352606" cy="529179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ARIMA 모델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시계열 데이터의 특성을 파악하고, 추세(trend), 계절성(seasonality), 잔차(residual) 등을 분석하여 시계열 모델링을 수행하는 방법론 중 하나이다. ARIMA 모델은 자기회귀(AR) 모형과 이동평균(MA) 모형을 합한 모형으로, 시계열 데이터의 과거 값을 이용하여 현재 값을 예측하는데 사용된다.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VAR 모델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다변량 시계열 데이터를 분석하는 방법론으로, 다양한 변수들 간의 상호 의존성을 고려하여 분석하는 모델이다. 출생률과 경기 지표들의 상관관계를 분석하고, 이를 바탕으로 각 변수들이 서로 영향을 주고 받는 관계를 파악할 수 있다.</a:t>
            </a:r>
            <a:endParaRPr lang="ko-KR" altLang="en-US"/>
          </a:p>
          <a:p>
            <a:pPr lvl="0">
              <a:defRPr/>
            </a:pPr>
            <a:br>
              <a:rPr lang="ko-KR" altLang="en-US"/>
            </a:br>
            <a:r>
              <a:rPr lang="en-US" altLang="ko-KR"/>
              <a:t>---------------------------------------------------------------------&gt;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시계열 분해: 시계열 데이터의 추세, 계절성, 주기성, 잔차 등을 분리하는 방법으로, 특히 계절성 요인이 큰 데이터에서 유용하게 사용된다. 이 방법을 사용할 경우, 출생률과 경기 지표들의 계절성 요인과 추세를 분리하여 각각을 독립적으로 분석할 수 있다.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회귀분석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출생률과 경기 지표들 간의 단순 선형 회귀 모델을 적용하는 방법이다. 이 방법을 사용할 경우, 독립변수들 간의 다중공선성(multicollinearity) 문제를 해결하기 위해 변수 선택 방법을 고려해야 한다.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분석방법론</a:t>
            </a:r>
            <a:br>
              <a:rPr lang="ko-KR" altLang="en-US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ko-KR" altLang="en-US"/>
              <a:t>경기 지표들이 출생률에 미치는 영향의 정도를 파악하고, 이를 바탕으로 출생률 예측 모델을 개발할 수 있을 것으로 기대된다.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본 연구의 결과는 경기 예측 및 인구 정책 분야에서 중요한 의의를 가질 것으로 기대된다. 또한, 경기 지표들이 출생률에 미치는 영향을 다각도에서 분석함으로써, 보다 정확하고 체계적인 출생률 예측 모델 개발의 기초 자료로 활용될 수 있을 것으로 예상된다.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부수적으로는 경기 지표들 간의 상관관계를 분석함으로써 경제 전반적인 상황을 파악할 수 있다. 시계열 분석을 통해 경기 지표들 간의 상관관계를 분석하고, 이를 시각화하여 경제의 흐름을 파악할 수 있다. 이는 정책 결정자들에게 경제 예측 및 대응 방안 마련에 도움을 줄 수 있다.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예상되는 결론</a:t>
            </a:r>
            <a:br>
              <a:rPr lang="ko-KR" altLang="en-US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49" y="2952217"/>
            <a:ext cx="8496300" cy="728811"/>
          </a:xfrm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ko-KR" altLang="en-US" sz="4500"/>
              <a:t>감 사 합 니 다 </a:t>
            </a:r>
            <a:r>
              <a:rPr lang="en-US" altLang="ko-KR" sz="4500"/>
              <a:t>.</a:t>
            </a:r>
            <a:endParaRPr lang="en-US" altLang="ko-KR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한국외대체">
      <a:majorFont>
        <a:latin typeface="한국외대체 B"/>
        <a:ea typeface="한국외대체 B"/>
        <a:cs typeface=""/>
      </a:majorFont>
      <a:minorFont>
        <a:latin typeface="한국외대체 M"/>
        <a:ea typeface="한국외대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360</ep:Words>
  <ep:PresentationFormat>화면 슬라이드 쇼(4:3)</ep:PresentationFormat>
  <ep:Paragraphs>29</ep:Paragraphs>
  <ep:Slides>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2023학년도 통계학과  졸업논문 착수보고서</vt:lpstr>
      <vt:lpstr>1. 논문주제</vt:lpstr>
      <vt:lpstr>2. 데이터 형태 및 취득 방법</vt:lpstr>
      <vt:lpstr>분석방법론</vt:lpstr>
      <vt:lpstr>분석방법론</vt:lpstr>
      <vt:lpstr>예상되는 결론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2016-03-04T01:50:51.000</dcterms:created>
  <dc:creator>ptlineH</dc:creator>
  <cp:lastModifiedBy>poung</cp:lastModifiedBy>
  <dcterms:modified xsi:type="dcterms:W3CDTF">2023-04-10T07:47:29.301</dcterms:modified>
  <cp:revision>23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