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793" r:id="rId2"/>
    <p:sldId id="797" r:id="rId3"/>
    <p:sldId id="798" r:id="rId4"/>
    <p:sldId id="799" r:id="rId5"/>
    <p:sldId id="801" r:id="rId6"/>
    <p:sldId id="802" r:id="rId7"/>
    <p:sldId id="804" r:id="rId8"/>
    <p:sldId id="803" r:id="rId9"/>
    <p:sldId id="805" r:id="rId10"/>
    <p:sldId id="806" r:id="rId11"/>
    <p:sldId id="807" r:id="rId12"/>
    <p:sldId id="80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/>
    <p:restoredTop sz="71219"/>
  </p:normalViewPr>
  <p:slideViewPr>
    <p:cSldViewPr snapToGrid="0">
      <p:cViewPr varScale="1">
        <p:scale>
          <a:sx n="61" d="100"/>
          <a:sy n="61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EFF1-ED15-0547-8187-C85741B00C35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1C04-3D78-0A42-966E-23DE727A01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768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31C04-3D78-0A42-966E-23DE727A018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491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 err="1"/>
              <a:t>dxd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 err="1"/>
              <a:t>rxd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 err="1"/>
              <a:t>dxr</a:t>
            </a:r>
            <a:endParaRPr lang="en-US" altLang="ko-KR" dirty="0"/>
          </a:p>
          <a:p>
            <a:r>
              <a:rPr lang="en-US" altLang="ko-KR" dirty="0"/>
              <a:t>BA = </a:t>
            </a:r>
            <a:r>
              <a:rPr lang="en-US" altLang="ko-KR" dirty="0" err="1"/>
              <a:t>dxd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5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 err="1"/>
              <a:t>dxd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 err="1"/>
              <a:t>rxd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 err="1"/>
              <a:t>dxr</a:t>
            </a:r>
            <a:endParaRPr lang="en-US" altLang="ko-KR" dirty="0"/>
          </a:p>
          <a:p>
            <a:r>
              <a:rPr lang="en-US" altLang="ko-KR" dirty="0"/>
              <a:t>BA = </a:t>
            </a:r>
            <a:r>
              <a:rPr lang="en-US" altLang="ko-KR" dirty="0" err="1"/>
              <a:t>dxd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5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 err="1"/>
              <a:t>dxd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 err="1"/>
              <a:t>rxd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 err="1"/>
              <a:t>dxr</a:t>
            </a:r>
            <a:endParaRPr lang="en-US" altLang="ko-KR" dirty="0"/>
          </a:p>
          <a:p>
            <a:r>
              <a:rPr lang="en-US" altLang="ko-KR" dirty="0"/>
              <a:t>BA = </a:t>
            </a:r>
            <a:r>
              <a:rPr lang="en-US" altLang="ko-KR" dirty="0" err="1"/>
              <a:t>dxd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2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9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7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Gpt</a:t>
            </a:r>
            <a:r>
              <a:rPr lang="en-US" altLang="ko-KR" dirty="0"/>
              <a:t> </a:t>
            </a:r>
            <a:r>
              <a:rPr lang="ko-KR" altLang="en-US" dirty="0"/>
              <a:t>모델이 커짐 </a:t>
            </a:r>
            <a:r>
              <a:rPr lang="en-US" altLang="ko-KR" dirty="0"/>
              <a:t>– </a:t>
            </a:r>
            <a:r>
              <a:rPr lang="ko-KR" altLang="en-US" dirty="0"/>
              <a:t>과하게 파라미터화 되었다</a:t>
            </a:r>
            <a:r>
              <a:rPr lang="en-US" altLang="ko-KR" dirty="0"/>
              <a:t>. = over parameterized model</a:t>
            </a:r>
          </a:p>
          <a:p>
            <a:r>
              <a:rPr lang="ko-KR" altLang="en-US" dirty="0"/>
              <a:t>과하게 커진 모델을 의미함</a:t>
            </a:r>
            <a:r>
              <a:rPr lang="en-US" altLang="ko-KR" dirty="0"/>
              <a:t>. 175bilion, 530 </a:t>
            </a:r>
            <a:r>
              <a:rPr lang="en-US" altLang="ko-KR" dirty="0" err="1"/>
              <a:t>bilion</a:t>
            </a:r>
            <a:r>
              <a:rPr lang="ko-KR" altLang="en-US" dirty="0"/>
              <a:t>등</a:t>
            </a:r>
            <a:r>
              <a:rPr lang="en-US" altLang="ko-KR" dirty="0"/>
              <a:t>.. </a:t>
            </a:r>
          </a:p>
          <a:p>
            <a:endParaRPr lang="en-US" altLang="ko-KR" dirty="0"/>
          </a:p>
          <a:p>
            <a:r>
              <a:rPr lang="ko-KR" altLang="en-US" dirty="0"/>
              <a:t>과연 그 파라미터가 모두 필요한가</a:t>
            </a:r>
            <a:r>
              <a:rPr lang="en-US" altLang="ko-KR" dirty="0"/>
              <a:t>. </a:t>
            </a:r>
            <a:r>
              <a:rPr lang="ko-KR" altLang="en-US" dirty="0"/>
              <a:t>내재되는 아래 차원이 있지 </a:t>
            </a:r>
            <a:r>
              <a:rPr lang="ko-KR" altLang="en-US" dirty="0" err="1"/>
              <a:t>않을까하는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기존에 파라미터를 효율적으로 </a:t>
            </a:r>
            <a:r>
              <a:rPr lang="ko-KR" altLang="en-US" dirty="0" err="1"/>
              <a:t>활용하고자하는</a:t>
            </a:r>
            <a:r>
              <a:rPr lang="ko-KR" altLang="en-US" dirty="0"/>
              <a:t> 연구가 있었고 </a:t>
            </a:r>
            <a:r>
              <a:rPr lang="en-US" altLang="ko-KR" dirty="0" err="1"/>
              <a:t>LoRA</a:t>
            </a:r>
            <a:r>
              <a:rPr lang="ko-KR" altLang="en-US" dirty="0"/>
              <a:t>는 그러한 연구에서 영향을 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LoRA</a:t>
            </a:r>
            <a:r>
              <a:rPr lang="ko-KR" altLang="en-US" dirty="0"/>
              <a:t>도 </a:t>
            </a:r>
            <a:r>
              <a:rPr lang="en-US" altLang="ko-KR" dirty="0"/>
              <a:t>model adaptation</a:t>
            </a:r>
            <a:r>
              <a:rPr lang="ko-KR" altLang="en-US" dirty="0"/>
              <a:t>을 하는데 </a:t>
            </a:r>
            <a:r>
              <a:rPr lang="en-US" altLang="ko-KR" dirty="0"/>
              <a:t>low lank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활용하겠다라는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en-US" altLang="ko-KR" dirty="0"/>
              <a:t>Dense layer</a:t>
            </a:r>
            <a:r>
              <a:rPr lang="ko-KR" altLang="en-US" dirty="0"/>
              <a:t>의 변화 </a:t>
            </a:r>
            <a:r>
              <a:rPr lang="en-US" altLang="ko-KR" dirty="0"/>
              <a:t>= delta</a:t>
            </a:r>
          </a:p>
          <a:p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컨텍스트 및 작업 </a:t>
            </a:r>
            <a:r>
              <a:rPr lang="en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JSON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문서의 길이를 추가하여 순위 이벤트당 평균 바이트 수를 추정합니다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2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Gpt</a:t>
            </a:r>
            <a:r>
              <a:rPr lang="en-US" altLang="ko-KR" dirty="0"/>
              <a:t> </a:t>
            </a:r>
            <a:r>
              <a:rPr lang="ko-KR" altLang="en-US" dirty="0"/>
              <a:t>모델이 커짐 </a:t>
            </a:r>
            <a:r>
              <a:rPr lang="en-US" altLang="ko-KR" dirty="0"/>
              <a:t>– </a:t>
            </a:r>
            <a:r>
              <a:rPr lang="ko-KR" altLang="en-US" dirty="0"/>
              <a:t>과하게 파라미터화 되었다</a:t>
            </a:r>
            <a:r>
              <a:rPr lang="en-US" altLang="ko-KR" dirty="0"/>
              <a:t>. = over parameterized model</a:t>
            </a:r>
          </a:p>
          <a:p>
            <a:r>
              <a:rPr lang="ko-KR" altLang="en-US" dirty="0"/>
              <a:t>과하게 커진 모델을 의미함</a:t>
            </a:r>
            <a:r>
              <a:rPr lang="en-US" altLang="ko-KR" dirty="0"/>
              <a:t>. 175bilion, 530 </a:t>
            </a:r>
            <a:r>
              <a:rPr lang="en-US" altLang="ko-KR" dirty="0" err="1"/>
              <a:t>bilion</a:t>
            </a:r>
            <a:r>
              <a:rPr lang="ko-KR" altLang="en-US" dirty="0"/>
              <a:t>등</a:t>
            </a:r>
            <a:r>
              <a:rPr lang="en-US" altLang="ko-KR" dirty="0"/>
              <a:t>.. </a:t>
            </a:r>
          </a:p>
          <a:p>
            <a:endParaRPr lang="en-US" altLang="ko-KR" dirty="0"/>
          </a:p>
          <a:p>
            <a:r>
              <a:rPr lang="ko-KR" altLang="en-US" dirty="0"/>
              <a:t>과연 그 파라미터가 모두 필요한가</a:t>
            </a:r>
            <a:r>
              <a:rPr lang="en-US" altLang="ko-KR" dirty="0"/>
              <a:t>. </a:t>
            </a:r>
            <a:r>
              <a:rPr lang="ko-KR" altLang="en-US" dirty="0"/>
              <a:t>내재되는 아래 차원이 있지 </a:t>
            </a:r>
            <a:r>
              <a:rPr lang="ko-KR" altLang="en-US" dirty="0" err="1"/>
              <a:t>않을까하는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기존에 파라미터를 효율적으로 </a:t>
            </a:r>
            <a:r>
              <a:rPr lang="ko-KR" altLang="en-US" dirty="0" err="1"/>
              <a:t>활용하고자하는</a:t>
            </a:r>
            <a:r>
              <a:rPr lang="ko-KR" altLang="en-US" dirty="0"/>
              <a:t> 연구가 있었고 </a:t>
            </a:r>
            <a:r>
              <a:rPr lang="en-US" altLang="ko-KR" dirty="0" err="1"/>
              <a:t>LoRA</a:t>
            </a:r>
            <a:r>
              <a:rPr lang="ko-KR" altLang="en-US" dirty="0"/>
              <a:t>는 그러한 연구에서 영향을 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LoRA</a:t>
            </a:r>
            <a:r>
              <a:rPr lang="ko-KR" altLang="en-US" dirty="0"/>
              <a:t>도 </a:t>
            </a:r>
            <a:r>
              <a:rPr lang="en-US" altLang="ko-KR" dirty="0"/>
              <a:t>model adaptation</a:t>
            </a:r>
            <a:r>
              <a:rPr lang="ko-KR" altLang="en-US" dirty="0"/>
              <a:t>을 하는데 </a:t>
            </a:r>
            <a:r>
              <a:rPr lang="en-US" altLang="ko-KR" dirty="0"/>
              <a:t>low lank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활용하겠다라는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en-US" altLang="ko-KR" dirty="0"/>
              <a:t>Dense layer</a:t>
            </a:r>
            <a:r>
              <a:rPr lang="ko-KR" altLang="en-US" dirty="0"/>
              <a:t>의 변화 </a:t>
            </a:r>
            <a:r>
              <a:rPr lang="en-US" altLang="ko-KR" dirty="0"/>
              <a:t>= delta</a:t>
            </a:r>
          </a:p>
          <a:p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컨텍스트 및 작업 </a:t>
            </a:r>
            <a:r>
              <a:rPr lang="en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JSON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문서의 길이를 추가하여 순위 이벤트당 평균 바이트 수를 추정합니다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8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dense layer</a:t>
            </a:r>
            <a:r>
              <a:rPr lang="ko-KR" altLang="en-US" dirty="0"/>
              <a:t>의 변화에 대해 간접적으로 업데이트를 하기 때문에</a:t>
            </a:r>
            <a:endParaRPr lang="en-US" altLang="ko-KR" dirty="0"/>
          </a:p>
          <a:p>
            <a:r>
              <a:rPr lang="en-US" altLang="ko-KR" dirty="0"/>
              <a:t>Dense layer</a:t>
            </a:r>
            <a:r>
              <a:rPr lang="ko-KR" altLang="en-US" dirty="0"/>
              <a:t>가 많을수록 유리함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dense layer</a:t>
            </a:r>
            <a:r>
              <a:rPr lang="ko-KR" altLang="en-US" dirty="0"/>
              <a:t>의 변화에 대해 간접적으로 업데이트를 하기 때문에</a:t>
            </a:r>
            <a:endParaRPr lang="en-US" altLang="ko-KR" dirty="0"/>
          </a:p>
          <a:p>
            <a:r>
              <a:rPr lang="en-US" altLang="ko-KR" dirty="0"/>
              <a:t>Dense layer</a:t>
            </a:r>
            <a:r>
              <a:rPr lang="ko-KR" altLang="en-US" dirty="0"/>
              <a:t>가 많을수록 유리함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가중치 업데이트는 </a:t>
            </a:r>
            <a:r>
              <a:rPr lang="en-US" altLang="ko-KR" dirty="0"/>
              <a:t>weight</a:t>
            </a:r>
            <a:r>
              <a:rPr lang="ko-KR" altLang="en-US" dirty="0"/>
              <a:t>의 변화량으로 진행되는데 </a:t>
            </a:r>
            <a:endParaRPr lang="en-US" altLang="ko-KR" dirty="0"/>
          </a:p>
          <a:p>
            <a:r>
              <a:rPr lang="ko-KR" altLang="en-US" dirty="0"/>
              <a:t>이 변화량 또한 </a:t>
            </a:r>
            <a:r>
              <a:rPr lang="en-US" altLang="ko-KR" dirty="0"/>
              <a:t>task</a:t>
            </a:r>
            <a:r>
              <a:rPr lang="ko-KR" altLang="en-US" dirty="0"/>
              <a:t>에 </a:t>
            </a:r>
            <a:r>
              <a:rPr lang="en-US" altLang="ko-KR" dirty="0"/>
              <a:t>adaptation</a:t>
            </a:r>
            <a:r>
              <a:rPr lang="ko-KR" altLang="en-US" dirty="0"/>
              <a:t>하는 과정에서는 </a:t>
            </a:r>
            <a:r>
              <a:rPr lang="en-US" altLang="ko-KR" dirty="0"/>
              <a:t>intrinsic rank</a:t>
            </a:r>
            <a:r>
              <a:rPr lang="ko-KR" altLang="en-US" dirty="0"/>
              <a:t>가 </a:t>
            </a:r>
            <a:r>
              <a:rPr lang="ko-KR" altLang="en-US" dirty="0" err="1"/>
              <a:t>낮다라는</a:t>
            </a:r>
            <a:r>
              <a:rPr lang="ko-KR" altLang="en-US" dirty="0"/>
              <a:t> 가설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영감을 받은 건 오버 파라미터 모델이 실제 활용하는 파라미터 수는 매우 </a:t>
            </a:r>
            <a:r>
              <a:rPr lang="ko-KR" altLang="en-US" dirty="0" err="1"/>
              <a:t>작았다는거고</a:t>
            </a:r>
            <a:endParaRPr lang="en-US" altLang="ko-KR" dirty="0"/>
          </a:p>
          <a:p>
            <a:r>
              <a:rPr lang="ko-KR" altLang="en-US" dirty="0"/>
              <a:t>여기는 가중치 업데이트 과정도 </a:t>
            </a:r>
            <a:r>
              <a:rPr lang="en-US" altLang="ko-KR" dirty="0"/>
              <a:t>adaptation(=fine tuning) </a:t>
            </a:r>
            <a:r>
              <a:rPr lang="ko-KR" altLang="en-US" dirty="0"/>
              <a:t>중에는 실제 내재된 </a:t>
            </a:r>
            <a:r>
              <a:rPr lang="en-US" altLang="ko-KR" dirty="0"/>
              <a:t>intrinsic rank</a:t>
            </a:r>
            <a:r>
              <a:rPr lang="ko-KR" altLang="en-US" dirty="0"/>
              <a:t>는 작을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적은 파라미터만으로도 대부분을 반영할 수 있을 </a:t>
            </a:r>
            <a:r>
              <a:rPr lang="ko-KR" altLang="en-US" dirty="0" err="1"/>
              <a:t>것이다라고</a:t>
            </a:r>
            <a:r>
              <a:rPr lang="ko-KR" altLang="en-US" dirty="0"/>
              <a:t> 가정함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원래는 변화량 더해서 </a:t>
            </a:r>
            <a:r>
              <a:rPr lang="en-US" altLang="ko-KR" dirty="0"/>
              <a:t>backward gradient </a:t>
            </a:r>
            <a:r>
              <a:rPr lang="ko-KR" altLang="en-US" dirty="0"/>
              <a:t>계산하고 </a:t>
            </a:r>
            <a:r>
              <a:rPr lang="en-US" altLang="ko-KR" dirty="0"/>
              <a:t>optimizer </a:t>
            </a:r>
            <a:r>
              <a:rPr lang="ko-KR" altLang="en-US" dirty="0"/>
              <a:t>취해서 계산한 변화량을 원래 </a:t>
            </a:r>
            <a:r>
              <a:rPr lang="en-US" altLang="ko-KR" dirty="0"/>
              <a:t>weight</a:t>
            </a:r>
            <a:r>
              <a:rPr lang="ko-KR" altLang="en-US" dirty="0"/>
              <a:t>에 더하여 계산하는데</a:t>
            </a:r>
            <a:endParaRPr lang="en-US" altLang="ko-KR" dirty="0"/>
          </a:p>
          <a:p>
            <a:r>
              <a:rPr lang="ko-KR" altLang="en-US" dirty="0"/>
              <a:t>이때 변화량을 </a:t>
            </a:r>
            <a:r>
              <a:rPr lang="en-US" altLang="ko-KR" dirty="0"/>
              <a:t>BA</a:t>
            </a:r>
            <a:r>
              <a:rPr lang="ko-KR" altLang="en-US" dirty="0"/>
              <a:t>로 </a:t>
            </a:r>
            <a:r>
              <a:rPr lang="en-US" altLang="ko-KR" dirty="0"/>
              <a:t>approximation</a:t>
            </a:r>
            <a:r>
              <a:rPr lang="ko-KR" altLang="en-US" dirty="0"/>
              <a:t>하겠다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A matrix</a:t>
            </a:r>
            <a:r>
              <a:rPr lang="ko-KR" altLang="en-US" dirty="0"/>
              <a:t>로 </a:t>
            </a:r>
            <a:r>
              <a:rPr lang="en-US" altLang="ko-KR" dirty="0"/>
              <a:t>down projection, B matrix</a:t>
            </a:r>
            <a:r>
              <a:rPr lang="ko-KR" altLang="en-US" dirty="0"/>
              <a:t>로 </a:t>
            </a:r>
            <a:r>
              <a:rPr lang="en-US" altLang="ko-KR" dirty="0"/>
              <a:t>up projection</a:t>
            </a:r>
            <a:r>
              <a:rPr lang="ko-KR" altLang="en-US" dirty="0"/>
              <a:t>해서 </a:t>
            </a:r>
            <a:r>
              <a:rPr lang="en-US" altLang="ko-KR" dirty="0"/>
              <a:t>rank </a:t>
            </a:r>
            <a:r>
              <a:rPr lang="en-US" altLang="ko-KR" dirty="0" err="1"/>
              <a:t>decomposion</a:t>
            </a:r>
            <a:r>
              <a:rPr lang="en-US" altLang="ko-KR" dirty="0"/>
              <a:t> matrix</a:t>
            </a:r>
            <a:r>
              <a:rPr lang="ko-KR" altLang="en-US" dirty="0"/>
              <a:t>에 대한</a:t>
            </a:r>
            <a:endParaRPr lang="en-US" altLang="ko-KR" dirty="0"/>
          </a:p>
          <a:p>
            <a:r>
              <a:rPr lang="en-US" altLang="ko-KR" dirty="0"/>
              <a:t>Matrix multiplication</a:t>
            </a:r>
            <a:r>
              <a:rPr lang="ko-KR" altLang="en-US" dirty="0"/>
              <a:t>을 통해서 </a:t>
            </a:r>
            <a:r>
              <a:rPr lang="en-US" altLang="ko-KR" dirty="0"/>
              <a:t>delta </a:t>
            </a:r>
            <a:r>
              <a:rPr lang="ko-KR" altLang="en-US" dirty="0"/>
              <a:t>변화량을 근사하는 것이 목적</a:t>
            </a:r>
            <a:endParaRPr lang="en-US" altLang="ko-KR" dirty="0"/>
          </a:p>
          <a:p>
            <a:r>
              <a:rPr lang="ko-KR" altLang="en-US" dirty="0"/>
              <a:t>수식적으로는 매우 단순함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학습과정에서 </a:t>
            </a:r>
            <a:r>
              <a:rPr lang="en-US" altLang="ko-KR" dirty="0"/>
              <a:t>original weight</a:t>
            </a:r>
            <a:r>
              <a:rPr lang="ko-KR" altLang="en-US" dirty="0"/>
              <a:t>는 </a:t>
            </a:r>
            <a:r>
              <a:rPr lang="en-US" altLang="ko-KR" dirty="0"/>
              <a:t>frozen</a:t>
            </a:r>
            <a:r>
              <a:rPr lang="ko-KR" altLang="en-US" dirty="0"/>
              <a:t>하여 업데이트하지 않음</a:t>
            </a:r>
            <a:r>
              <a:rPr lang="en-US" altLang="ko-KR" dirty="0"/>
              <a:t>. Only A, B matrix</a:t>
            </a:r>
            <a:r>
              <a:rPr lang="ko-KR" altLang="en-US" dirty="0"/>
              <a:t>만 학습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5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dense layer</a:t>
            </a:r>
            <a:r>
              <a:rPr lang="ko-KR" altLang="en-US" dirty="0"/>
              <a:t>의 변화에 대해 간접적으로 업데이트를 하기 때문에</a:t>
            </a:r>
            <a:endParaRPr lang="en-US" altLang="ko-KR" dirty="0"/>
          </a:p>
          <a:p>
            <a:r>
              <a:rPr lang="en-US" altLang="ko-KR" dirty="0"/>
              <a:t>Dense layer</a:t>
            </a:r>
            <a:r>
              <a:rPr lang="ko-KR" altLang="en-US" dirty="0"/>
              <a:t>가 많을수록 유리함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가중치 업데이트는 </a:t>
            </a:r>
            <a:r>
              <a:rPr lang="en-US" altLang="ko-KR" dirty="0"/>
              <a:t>weight</a:t>
            </a:r>
            <a:r>
              <a:rPr lang="ko-KR" altLang="en-US" dirty="0"/>
              <a:t>의 변화량으로 진행되는데 </a:t>
            </a:r>
            <a:endParaRPr lang="en-US" altLang="ko-KR" dirty="0"/>
          </a:p>
          <a:p>
            <a:r>
              <a:rPr lang="ko-KR" altLang="en-US" dirty="0"/>
              <a:t>이 변화량 또한 </a:t>
            </a:r>
            <a:r>
              <a:rPr lang="en-US" altLang="ko-KR" dirty="0"/>
              <a:t>task</a:t>
            </a:r>
            <a:r>
              <a:rPr lang="ko-KR" altLang="en-US" dirty="0"/>
              <a:t>에 </a:t>
            </a:r>
            <a:r>
              <a:rPr lang="en-US" altLang="ko-KR" dirty="0"/>
              <a:t>adaptation</a:t>
            </a:r>
            <a:r>
              <a:rPr lang="ko-KR" altLang="en-US" dirty="0"/>
              <a:t>하는 과정에서는 </a:t>
            </a:r>
            <a:r>
              <a:rPr lang="en-US" altLang="ko-KR" dirty="0"/>
              <a:t>intrinsic rank</a:t>
            </a:r>
            <a:r>
              <a:rPr lang="ko-KR" altLang="en-US" dirty="0"/>
              <a:t>가 </a:t>
            </a:r>
            <a:r>
              <a:rPr lang="ko-KR" altLang="en-US" dirty="0" err="1"/>
              <a:t>낮다라는</a:t>
            </a:r>
            <a:r>
              <a:rPr lang="ko-KR" altLang="en-US" dirty="0"/>
              <a:t> 가설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영감을 받은 건 오버 파라미터 모델이 실제 활용하는 파라미터 수는 매우 </a:t>
            </a:r>
            <a:r>
              <a:rPr lang="ko-KR" altLang="en-US" dirty="0" err="1"/>
              <a:t>작았다는거고</a:t>
            </a:r>
            <a:endParaRPr lang="en-US" altLang="ko-KR" dirty="0"/>
          </a:p>
          <a:p>
            <a:r>
              <a:rPr lang="ko-KR" altLang="en-US" dirty="0"/>
              <a:t>여기는 가중치 업데이트 과정도 </a:t>
            </a:r>
            <a:r>
              <a:rPr lang="en-US" altLang="ko-KR" dirty="0"/>
              <a:t>adaptation(=fine tuning) </a:t>
            </a:r>
            <a:r>
              <a:rPr lang="ko-KR" altLang="en-US" dirty="0"/>
              <a:t>중에는 실제 내재된 </a:t>
            </a:r>
            <a:r>
              <a:rPr lang="en-US" altLang="ko-KR" dirty="0"/>
              <a:t>intrinsic rank</a:t>
            </a:r>
            <a:r>
              <a:rPr lang="ko-KR" altLang="en-US" dirty="0"/>
              <a:t>는 작을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적은 파라미터만으로도 대부분을 반영할 수 있을 </a:t>
            </a:r>
            <a:r>
              <a:rPr lang="ko-KR" altLang="en-US" dirty="0" err="1"/>
              <a:t>것이다라고</a:t>
            </a:r>
            <a:r>
              <a:rPr lang="ko-KR" altLang="en-US" dirty="0"/>
              <a:t> 가정함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원래는 변화량 더해서 </a:t>
            </a:r>
            <a:r>
              <a:rPr lang="en-US" altLang="ko-KR" dirty="0"/>
              <a:t>backward gradient </a:t>
            </a:r>
            <a:r>
              <a:rPr lang="ko-KR" altLang="en-US" dirty="0"/>
              <a:t>계산하고 </a:t>
            </a:r>
            <a:r>
              <a:rPr lang="en-US" altLang="ko-KR" dirty="0"/>
              <a:t>optimizer </a:t>
            </a:r>
            <a:r>
              <a:rPr lang="ko-KR" altLang="en-US" dirty="0"/>
              <a:t>취해서 계산한 변화량을 원래 </a:t>
            </a:r>
            <a:r>
              <a:rPr lang="en-US" altLang="ko-KR" dirty="0"/>
              <a:t>weight</a:t>
            </a:r>
            <a:r>
              <a:rPr lang="ko-KR" altLang="en-US" dirty="0"/>
              <a:t>에 더하여 계산하는데</a:t>
            </a:r>
            <a:endParaRPr lang="en-US" altLang="ko-KR" dirty="0"/>
          </a:p>
          <a:p>
            <a:r>
              <a:rPr lang="ko-KR" altLang="en-US" dirty="0"/>
              <a:t>이때 변화량을 </a:t>
            </a:r>
            <a:r>
              <a:rPr lang="en-US" altLang="ko-KR" dirty="0"/>
              <a:t>BA</a:t>
            </a:r>
            <a:r>
              <a:rPr lang="ko-KR" altLang="en-US" dirty="0"/>
              <a:t>로 </a:t>
            </a:r>
            <a:r>
              <a:rPr lang="en-US" altLang="ko-KR" dirty="0"/>
              <a:t>approximation</a:t>
            </a:r>
            <a:r>
              <a:rPr lang="ko-KR" altLang="en-US" dirty="0"/>
              <a:t>하겠다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A matrix</a:t>
            </a:r>
            <a:r>
              <a:rPr lang="ko-KR" altLang="en-US" dirty="0"/>
              <a:t>로 </a:t>
            </a:r>
            <a:r>
              <a:rPr lang="en-US" altLang="ko-KR" dirty="0"/>
              <a:t>down projection, B matrix</a:t>
            </a:r>
            <a:r>
              <a:rPr lang="ko-KR" altLang="en-US" dirty="0"/>
              <a:t>로 </a:t>
            </a:r>
            <a:r>
              <a:rPr lang="en-US" altLang="ko-KR" dirty="0"/>
              <a:t>up projection</a:t>
            </a:r>
            <a:r>
              <a:rPr lang="ko-KR" altLang="en-US" dirty="0"/>
              <a:t>해서 </a:t>
            </a:r>
            <a:r>
              <a:rPr lang="en-US" altLang="ko-KR" dirty="0"/>
              <a:t>rank </a:t>
            </a:r>
            <a:r>
              <a:rPr lang="en-US" altLang="ko-KR" dirty="0" err="1"/>
              <a:t>decomposion</a:t>
            </a:r>
            <a:r>
              <a:rPr lang="en-US" altLang="ko-KR" dirty="0"/>
              <a:t> matrix</a:t>
            </a:r>
            <a:r>
              <a:rPr lang="ko-KR" altLang="en-US" dirty="0"/>
              <a:t>에 대한</a:t>
            </a:r>
            <a:endParaRPr lang="en-US" altLang="ko-KR" dirty="0"/>
          </a:p>
          <a:p>
            <a:r>
              <a:rPr lang="en-US" altLang="ko-KR" dirty="0"/>
              <a:t>Matrix multiplication</a:t>
            </a:r>
            <a:r>
              <a:rPr lang="ko-KR" altLang="en-US" dirty="0"/>
              <a:t>을 통해서 </a:t>
            </a:r>
            <a:r>
              <a:rPr lang="en-US" altLang="ko-KR" dirty="0"/>
              <a:t>delta </a:t>
            </a:r>
            <a:r>
              <a:rPr lang="ko-KR" altLang="en-US" dirty="0"/>
              <a:t>변화량을 근사하는 것이 목적</a:t>
            </a:r>
            <a:endParaRPr lang="en-US" altLang="ko-KR" dirty="0"/>
          </a:p>
          <a:p>
            <a:r>
              <a:rPr lang="ko-KR" altLang="en-US" dirty="0"/>
              <a:t>수식적으로는 매우 단순함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학습과정에서 </a:t>
            </a:r>
            <a:r>
              <a:rPr lang="en-US" altLang="ko-KR" dirty="0"/>
              <a:t>original weight</a:t>
            </a:r>
            <a:r>
              <a:rPr lang="ko-KR" altLang="en-US" dirty="0"/>
              <a:t>는 </a:t>
            </a:r>
            <a:r>
              <a:rPr lang="en-US" altLang="ko-KR" dirty="0"/>
              <a:t>frozen</a:t>
            </a:r>
            <a:r>
              <a:rPr lang="ko-KR" altLang="en-US" dirty="0"/>
              <a:t>하여 업데이트하지 않음</a:t>
            </a:r>
            <a:r>
              <a:rPr lang="en-US" altLang="ko-KR" dirty="0"/>
              <a:t>. Only A, B matrix</a:t>
            </a:r>
            <a:r>
              <a:rPr lang="ko-KR" altLang="en-US" dirty="0"/>
              <a:t>만 학습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1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dense layer</a:t>
            </a:r>
            <a:r>
              <a:rPr lang="ko-KR" altLang="en-US" dirty="0"/>
              <a:t>의 변화에 대해 간접적으로 업데이트를 하기 때문에</a:t>
            </a:r>
            <a:endParaRPr lang="en-US" altLang="ko-KR" dirty="0"/>
          </a:p>
          <a:p>
            <a:r>
              <a:rPr lang="en-US" altLang="ko-KR" dirty="0"/>
              <a:t>Dense layer</a:t>
            </a:r>
            <a:r>
              <a:rPr lang="ko-KR" altLang="en-US" dirty="0"/>
              <a:t>가 많을수록 유리함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가중치 업데이트는 </a:t>
            </a:r>
            <a:r>
              <a:rPr lang="en-US" altLang="ko-KR" dirty="0"/>
              <a:t>weight</a:t>
            </a:r>
            <a:r>
              <a:rPr lang="ko-KR" altLang="en-US" dirty="0"/>
              <a:t>의 변화량으로 진행되는데 </a:t>
            </a:r>
            <a:endParaRPr lang="en-US" altLang="ko-KR" dirty="0"/>
          </a:p>
          <a:p>
            <a:r>
              <a:rPr lang="ko-KR" altLang="en-US" dirty="0"/>
              <a:t>이 변화량 또한 </a:t>
            </a:r>
            <a:r>
              <a:rPr lang="en-US" altLang="ko-KR" dirty="0"/>
              <a:t>task</a:t>
            </a:r>
            <a:r>
              <a:rPr lang="ko-KR" altLang="en-US" dirty="0"/>
              <a:t>에 </a:t>
            </a:r>
            <a:r>
              <a:rPr lang="en-US" altLang="ko-KR" dirty="0"/>
              <a:t>adaptation</a:t>
            </a:r>
            <a:r>
              <a:rPr lang="ko-KR" altLang="en-US" dirty="0"/>
              <a:t>하는 과정에서는 </a:t>
            </a:r>
            <a:r>
              <a:rPr lang="en-US" altLang="ko-KR" dirty="0"/>
              <a:t>intrinsic rank</a:t>
            </a:r>
            <a:r>
              <a:rPr lang="ko-KR" altLang="en-US" dirty="0"/>
              <a:t>가 </a:t>
            </a:r>
            <a:r>
              <a:rPr lang="ko-KR" altLang="en-US" dirty="0" err="1"/>
              <a:t>낮다라는</a:t>
            </a:r>
            <a:r>
              <a:rPr lang="ko-KR" altLang="en-US" dirty="0"/>
              <a:t> 가설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영감을 받은 건 오버 파라미터 모델이 실제 활용하는 파라미터 수는 매우 </a:t>
            </a:r>
            <a:r>
              <a:rPr lang="ko-KR" altLang="en-US" dirty="0" err="1"/>
              <a:t>작았다는거고</a:t>
            </a:r>
            <a:endParaRPr lang="en-US" altLang="ko-KR" dirty="0"/>
          </a:p>
          <a:p>
            <a:r>
              <a:rPr lang="ko-KR" altLang="en-US" dirty="0"/>
              <a:t>여기는 가중치 업데이트 과정도 </a:t>
            </a:r>
            <a:r>
              <a:rPr lang="en-US" altLang="ko-KR" dirty="0"/>
              <a:t>adaptation(=fine tuning) </a:t>
            </a:r>
            <a:r>
              <a:rPr lang="ko-KR" altLang="en-US" dirty="0"/>
              <a:t>중에는 실제 내재된 </a:t>
            </a:r>
            <a:r>
              <a:rPr lang="en-US" altLang="ko-KR" dirty="0"/>
              <a:t>intrinsic rank</a:t>
            </a:r>
            <a:r>
              <a:rPr lang="ko-KR" altLang="en-US" dirty="0"/>
              <a:t>는 작을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적은 파라미터만으로도 대부분을 반영할 수 있을 </a:t>
            </a:r>
            <a:r>
              <a:rPr lang="ko-KR" altLang="en-US" dirty="0" err="1"/>
              <a:t>것이다라고</a:t>
            </a:r>
            <a:r>
              <a:rPr lang="ko-KR" altLang="en-US" dirty="0"/>
              <a:t> 가정함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원래는 변화량 더해서 </a:t>
            </a:r>
            <a:r>
              <a:rPr lang="en-US" altLang="ko-KR" dirty="0"/>
              <a:t>backward gradient </a:t>
            </a:r>
            <a:r>
              <a:rPr lang="ko-KR" altLang="en-US" dirty="0"/>
              <a:t>계산하고 </a:t>
            </a:r>
            <a:r>
              <a:rPr lang="en-US" altLang="ko-KR" dirty="0"/>
              <a:t>optimizer </a:t>
            </a:r>
            <a:r>
              <a:rPr lang="ko-KR" altLang="en-US" dirty="0"/>
              <a:t>취해서 계산한 변화량을 원래 </a:t>
            </a:r>
            <a:r>
              <a:rPr lang="en-US" altLang="ko-KR" dirty="0"/>
              <a:t>weight</a:t>
            </a:r>
            <a:r>
              <a:rPr lang="ko-KR" altLang="en-US" dirty="0"/>
              <a:t>에 더하여 계산하는데</a:t>
            </a:r>
            <a:endParaRPr lang="en-US" altLang="ko-KR" dirty="0"/>
          </a:p>
          <a:p>
            <a:r>
              <a:rPr lang="ko-KR" altLang="en-US" dirty="0"/>
              <a:t>이때 변화량을 </a:t>
            </a:r>
            <a:r>
              <a:rPr lang="en-US" altLang="ko-KR" dirty="0"/>
              <a:t>BA</a:t>
            </a:r>
            <a:r>
              <a:rPr lang="ko-KR" altLang="en-US" dirty="0"/>
              <a:t>로 </a:t>
            </a:r>
            <a:r>
              <a:rPr lang="en-US" altLang="ko-KR" dirty="0"/>
              <a:t>approximation</a:t>
            </a:r>
            <a:r>
              <a:rPr lang="ko-KR" altLang="en-US" dirty="0"/>
              <a:t>하겠다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A matrix</a:t>
            </a:r>
            <a:r>
              <a:rPr lang="ko-KR" altLang="en-US" dirty="0"/>
              <a:t>로 </a:t>
            </a:r>
            <a:r>
              <a:rPr lang="en-US" altLang="ko-KR" dirty="0"/>
              <a:t>down projection, B matrix</a:t>
            </a:r>
            <a:r>
              <a:rPr lang="ko-KR" altLang="en-US" dirty="0"/>
              <a:t>로 </a:t>
            </a:r>
            <a:r>
              <a:rPr lang="en-US" altLang="ko-KR" dirty="0"/>
              <a:t>up projection</a:t>
            </a:r>
            <a:r>
              <a:rPr lang="ko-KR" altLang="en-US" dirty="0"/>
              <a:t>해서 </a:t>
            </a:r>
            <a:r>
              <a:rPr lang="en-US" altLang="ko-KR" dirty="0"/>
              <a:t>rank </a:t>
            </a:r>
            <a:r>
              <a:rPr lang="en-US" altLang="ko-KR" dirty="0" err="1"/>
              <a:t>decomposion</a:t>
            </a:r>
            <a:r>
              <a:rPr lang="en-US" altLang="ko-KR" dirty="0"/>
              <a:t> matrix</a:t>
            </a:r>
            <a:r>
              <a:rPr lang="ko-KR" altLang="en-US" dirty="0"/>
              <a:t>에 대한</a:t>
            </a:r>
            <a:endParaRPr lang="en-US" altLang="ko-KR" dirty="0"/>
          </a:p>
          <a:p>
            <a:r>
              <a:rPr lang="en-US" altLang="ko-KR" dirty="0"/>
              <a:t>Matrix multiplication</a:t>
            </a:r>
            <a:r>
              <a:rPr lang="ko-KR" altLang="en-US" dirty="0"/>
              <a:t>을 통해서 </a:t>
            </a:r>
            <a:r>
              <a:rPr lang="en-US" altLang="ko-KR" dirty="0"/>
              <a:t>delta </a:t>
            </a:r>
            <a:r>
              <a:rPr lang="ko-KR" altLang="en-US" dirty="0"/>
              <a:t>변화량을 근사하는 것이 목적</a:t>
            </a:r>
            <a:endParaRPr lang="en-US" altLang="ko-KR" dirty="0"/>
          </a:p>
          <a:p>
            <a:r>
              <a:rPr lang="ko-KR" altLang="en-US" dirty="0"/>
              <a:t>수식적으로는 매우 단순함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학습과정에서 </a:t>
            </a:r>
            <a:r>
              <a:rPr lang="en-US" altLang="ko-KR" dirty="0"/>
              <a:t>original weight</a:t>
            </a:r>
            <a:r>
              <a:rPr lang="ko-KR" altLang="en-US" dirty="0"/>
              <a:t>는 </a:t>
            </a:r>
            <a:r>
              <a:rPr lang="en-US" altLang="ko-KR" dirty="0"/>
              <a:t>frozen</a:t>
            </a:r>
            <a:r>
              <a:rPr lang="ko-KR" altLang="en-US" dirty="0"/>
              <a:t>하여 업데이트하지 않음</a:t>
            </a:r>
            <a:r>
              <a:rPr lang="en-US" altLang="ko-KR" dirty="0"/>
              <a:t>. Only A, B matrix</a:t>
            </a:r>
            <a:r>
              <a:rPr lang="ko-KR" altLang="en-US" dirty="0"/>
              <a:t>만 학습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1B5F-F040-4086-85CC-3E82F33DF9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6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3AD1E-6F4C-40AE-AF53-25BFD97B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2ECAA-6F08-3F94-0726-105DC86E9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8C1F2-6A55-D92E-40D0-68C4E4DD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E62BC-CA9E-794C-4AF0-FC4F6194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080AB-2F18-846A-8F4E-3D095A67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8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44A6-9A01-1FC2-73C1-873D4C46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4BF8C-866F-6F23-DAFA-8C3D71665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C1FE2-E3BC-AEC9-BF62-1656425A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E3301-FEB9-D77A-1700-42D8741D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D94F1-645E-45DE-29BA-71BB5B23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09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DF720-E3D5-DA4B-868D-D092A731D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4B3B2-8F8F-6282-B0B0-B443CB1DB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3AC1A-84ED-0C4B-1953-B3ACC6EB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D886C-D9B1-E629-03C1-53B34B1E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E7970-B720-8EE9-387E-E43C994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42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01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3AB6-8E53-098C-6FB8-0EAFB910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B7958-C876-147C-2EB9-3D47F777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A3695-1873-8971-CA41-F233CAB9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0F884-46DC-F0B5-3C0B-A38FD1D1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392C9-9996-E331-0013-7A1D8798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56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447D3-2886-902D-543E-967A6215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2A5E2-B2E5-AAF3-700A-A8902D61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2E410-AC0A-4033-44FA-562AF498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488E9-9AD8-ECFC-DB56-16ED38C5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997BB-B5A5-791D-A4CB-3396BACC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21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62949-1AFE-C1AE-A281-F140159F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DACAD-9B1A-FE08-299D-37909142A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B2538-FF14-186B-FE93-96EE43AD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C8A02-3A98-2738-A405-AE9D82E5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DE5C0-0528-1B2D-DFBF-9959C5D1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A2AE5-9784-E185-2A5A-1AB53CE1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815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818E-988D-3B5D-5A4A-82853DEA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D732F-9EF1-9E53-8407-3F84C1A9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26ADDE-1166-7981-101B-BA978A451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722F6-D398-9282-0C31-F2382F95C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790EE-0D41-434D-3DFA-E1274981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DE3556-B8B1-CA50-04C6-B53AF80B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139874-2AFD-532A-E960-7595D031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F35DFC-8109-D633-6243-AD0C8E8D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56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1DBD3-64A3-01E6-7186-FC1139D3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B4FB42-3E92-EE5D-8E9C-79B2A6AF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06EF8-D845-FFC6-BDA4-46CF4944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A1E855-9D9C-260D-FEB0-41895738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98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FE9933-B46A-1B40-7355-FEBC3D09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1A5EDD-A8EE-2C20-941D-32AD39DA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3FDEF-0349-E248-5512-E30401EC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0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FEBB9-2DF9-C292-25B0-545C364B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DF869-F26A-BC88-8420-7E972578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674CEB-B533-DEDA-BB79-03CDFE21D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76201-39E5-2D07-63E5-D1CDFFA6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1D28B-DA00-C9F3-4224-AEB3E36A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399E6-2295-0AF6-BABF-5AF1ABEC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2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37EE9-8046-6124-814C-F3CDE75B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709E7-2BE2-5FC3-28A4-766D51ADB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4B6A7-DE68-6B39-C773-662DEFDCF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40D8C-46DF-5C59-99FC-B0BE07EF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09B78-D22C-470B-473F-37CA04FA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AEAC8-ABCF-130C-F46D-07D1A61A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797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AEC31-73C1-0268-AB61-E4E6748B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03765-09EF-D5D9-44B8-D2D80CB4C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1936-7BC5-38D3-13DC-AB328FEDF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CC7E-0AF5-2E4B-A446-84355D3B110B}" type="datetimeFigureOut">
              <a:rPr kumimoji="1" lang="ko-KR" altLang="en-US" smtClean="0"/>
              <a:t>2023. 8. 18.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5DD35-1CD6-173D-88D0-9166B3ECE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383AC-4D82-A7AD-2374-AD3AFC7D1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7F32E-2E65-9147-9A67-2DDF176775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04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659B6BD-DB4F-0CD2-D787-FF70ABDC84C2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80135" h="584835">
                <a:moveTo>
                  <a:pt x="0" y="584682"/>
                </a:moveTo>
                <a:lnTo>
                  <a:pt x="1080122" y="584682"/>
                </a:lnTo>
                <a:lnTo>
                  <a:pt x="1080122" y="0"/>
                </a:lnTo>
                <a:lnTo>
                  <a:pt x="0" y="0"/>
                </a:lnTo>
                <a:lnTo>
                  <a:pt x="0" y="584682"/>
                </a:lnTo>
                <a:close/>
              </a:path>
            </a:pathLst>
          </a:custGeom>
          <a:solidFill>
            <a:srgbClr val="304356"/>
          </a:solidFill>
          <a:ln>
            <a:solidFill>
              <a:srgbClr val="304356"/>
            </a:solidFill>
          </a:ln>
        </p:spPr>
        <p:txBody>
          <a:bodyPr wrap="square" lIns="0" tIns="0" rIns="0" bIns="0" rtlCol="0" anchor="ctr"/>
          <a:lstStyle/>
          <a:p>
            <a:pPr algn="ctr">
              <a:lnSpc>
                <a:spcPts val="28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II. 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LORA: </a:t>
            </a:r>
            <a:r>
              <a:rPr lang="en-US" altLang="ko-KR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LOW-RANK ADAPTATION OF </a:t>
            </a:r>
          </a:p>
          <a:p>
            <a:pPr algn="ctr">
              <a:lnSpc>
                <a:spcPts val="28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LARGE LANGUAGE MODELS</a:t>
            </a:r>
          </a:p>
          <a:p>
            <a:pPr algn="ctr">
              <a:lnSpc>
                <a:spcPts val="2800"/>
              </a:lnSpc>
            </a:pPr>
            <a:endParaRPr lang="en-US" altLang="ko-KR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algn="ctr">
              <a:lnSpc>
                <a:spcPts val="2800"/>
              </a:lnSpc>
            </a:pPr>
            <a:endParaRPr lang="en-US" altLang="ko-KR" sz="3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algn="ctr">
              <a:lnSpc>
                <a:spcPts val="2800"/>
              </a:lnSpc>
            </a:pPr>
            <a:endParaRPr lang="en-US" altLang="ko-KR" sz="3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5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dirty="0" err="1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LoRA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FAC50-E2A8-316C-3B3B-33361BFED7FB}"/>
              </a:ext>
            </a:extLst>
          </p:cNvPr>
          <p:cNvSpPr txBox="1"/>
          <p:nvPr/>
        </p:nvSpPr>
        <p:spPr>
          <a:xfrm>
            <a:off x="891772" y="1052745"/>
            <a:ext cx="11056168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B3CFB-D985-0F19-7994-6B21B42E2AEE}"/>
              </a:ext>
            </a:extLst>
          </p:cNvPr>
          <p:cNvSpPr txBox="1"/>
          <p:nvPr/>
        </p:nvSpPr>
        <p:spPr>
          <a:xfrm>
            <a:off x="891772" y="1052745"/>
            <a:ext cx="11056168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LoRA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모델은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LLM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트랜스포머 블록으로 제안되었지만 다른 분야에도 적용 가능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Stable diffusion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Fine tuning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LoRA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image representation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출력하는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cross-attention layer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적용됨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파인튜닝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대상 파라미터는 대략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3MB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정도로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U-Net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보다 천 배 이상 작음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830E8-F8BF-E844-F066-6332F970C775}"/>
              </a:ext>
            </a:extLst>
          </p:cNvPr>
          <p:cNvSpPr txBox="1"/>
          <p:nvPr/>
        </p:nvSpPr>
        <p:spPr>
          <a:xfrm>
            <a:off x="344102" y="141377"/>
            <a:ext cx="638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3. Stable diffusion </a:t>
            </a:r>
            <a:r>
              <a:rPr lang="en-US" altLang="ko-KR" sz="2200" b="1" dirty="0" err="1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LoRA</a:t>
            </a:r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3" name="그림 12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3021B6AD-C2E1-C2EE-E82A-496D7A35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08" y="2433626"/>
            <a:ext cx="6959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dirty="0" err="1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LoRA</a:t>
            </a:r>
            <a:r>
              <a:rPr lang="ko-KR" altLang="en-US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Cross attention </a:t>
            </a:r>
            <a:r>
              <a:rPr lang="ko-KR" altLang="en-US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적용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FAC50-E2A8-316C-3B3B-33361BFED7FB}"/>
              </a:ext>
            </a:extLst>
          </p:cNvPr>
          <p:cNvSpPr txBox="1"/>
          <p:nvPr/>
        </p:nvSpPr>
        <p:spPr>
          <a:xfrm>
            <a:off x="891772" y="1052745"/>
            <a:ext cx="11056168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B3CFB-D985-0F19-7994-6B21B42E2AEE}"/>
              </a:ext>
            </a:extLst>
          </p:cNvPr>
          <p:cNvSpPr txBox="1"/>
          <p:nvPr/>
        </p:nvSpPr>
        <p:spPr>
          <a:xfrm>
            <a:off x="891772" y="1052745"/>
            <a:ext cx="11056168" cy="4849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배 빠른 학습 속도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더 적은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GPU RAM 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3.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LoRA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portable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한 가중치 확보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파인튜닝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레이어 가중치는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3MB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단일 파일로 저장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전체 모델이 아닌 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파인튜닝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레이어만 배포하여 적용 가능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더 적은 모델 저장 공간과 다운로드 비용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830E8-F8BF-E844-F066-6332F970C775}"/>
              </a:ext>
            </a:extLst>
          </p:cNvPr>
          <p:cNvSpPr txBox="1"/>
          <p:nvPr/>
        </p:nvSpPr>
        <p:spPr>
          <a:xfrm>
            <a:off x="344102" y="141377"/>
            <a:ext cx="638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3. Stable diffusion </a:t>
            </a:r>
            <a:r>
              <a:rPr lang="en-US" altLang="ko-KR" sz="2200" b="1" dirty="0" err="1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LoRA</a:t>
            </a:r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376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참고문헌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FAC50-E2A8-316C-3B3B-33361BFED7FB}"/>
              </a:ext>
            </a:extLst>
          </p:cNvPr>
          <p:cNvSpPr txBox="1"/>
          <p:nvPr/>
        </p:nvSpPr>
        <p:spPr>
          <a:xfrm>
            <a:off x="891772" y="1052745"/>
            <a:ext cx="11056168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B3CFB-D985-0F19-7994-6B21B42E2AEE}"/>
              </a:ext>
            </a:extLst>
          </p:cNvPr>
          <p:cNvSpPr txBox="1"/>
          <p:nvPr/>
        </p:nvSpPr>
        <p:spPr>
          <a:xfrm>
            <a:off x="891772" y="1052745"/>
            <a:ext cx="11056168" cy="275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" altLang="ko-KR" sz="1600" b="0" i="0" dirty="0">
                <a:effectLst/>
                <a:latin typeface="Spoqa Han Sans"/>
              </a:rPr>
            </a:br>
            <a:r>
              <a:rPr lang="en" altLang="ko-KR" sz="1600" b="0" i="0" dirty="0">
                <a:effectLst/>
                <a:latin typeface="Spoqa Han Sans"/>
              </a:rPr>
              <a:t>Reference</a:t>
            </a:r>
          </a:p>
          <a:p>
            <a:pPr algn="l"/>
            <a:r>
              <a:rPr lang="en" altLang="ko-KR" sz="1600" b="0" i="0" dirty="0">
                <a:effectLst/>
                <a:latin typeface="Spoqa Han Sans"/>
              </a:rPr>
              <a:t>[paper] : </a:t>
            </a:r>
            <a:r>
              <a:rPr lang="en" altLang="ko-KR" sz="1600" b="0" i="0" dirty="0" err="1">
                <a:effectLst/>
                <a:latin typeface="Spoqa Han Sans"/>
              </a:rPr>
              <a:t>LoRA</a:t>
            </a:r>
            <a:r>
              <a:rPr lang="en" altLang="ko-KR" sz="1600" b="0" i="0" dirty="0">
                <a:effectLst/>
                <a:latin typeface="Spoqa Han Sans"/>
              </a:rPr>
              <a:t>- Low-Rank Adaptation of Large Language Models</a:t>
            </a:r>
          </a:p>
          <a:p>
            <a:pPr algn="l"/>
            <a:r>
              <a:rPr lang="en" altLang="ko-KR" sz="1600" b="0" i="0" dirty="0">
                <a:effectLst/>
                <a:latin typeface="Spoqa Han Sans"/>
              </a:rPr>
              <a:t>[blog] : </a:t>
            </a:r>
            <a:r>
              <a:rPr lang="en" altLang="ko-KR" sz="1600" b="0" i="0" dirty="0">
                <a:solidFill>
                  <a:srgbClr val="111827"/>
                </a:solidFill>
                <a:effectLst/>
                <a:latin typeface="Spoqa Han Sans"/>
              </a:rPr>
              <a:t>Using </a:t>
            </a:r>
            <a:r>
              <a:rPr lang="en" altLang="ko-KR" sz="1600" b="0" i="0" dirty="0" err="1">
                <a:solidFill>
                  <a:srgbClr val="111827"/>
                </a:solidFill>
                <a:effectLst/>
                <a:latin typeface="Spoqa Han Sans"/>
              </a:rPr>
              <a:t>LoRA</a:t>
            </a:r>
            <a:r>
              <a:rPr lang="en" altLang="ko-KR" sz="1600" b="0" i="0" dirty="0">
                <a:solidFill>
                  <a:srgbClr val="111827"/>
                </a:solidFill>
                <a:effectLst/>
                <a:latin typeface="Spoqa Han Sans"/>
              </a:rPr>
              <a:t> for Efficient Stable Diffusion Fine-Tuning</a:t>
            </a:r>
            <a:endParaRPr lang="en" altLang="ko-KR" sz="1600" b="0" i="0" dirty="0">
              <a:effectLst/>
              <a:latin typeface="Spoqa Han Sans"/>
            </a:endParaRPr>
          </a:p>
          <a:p>
            <a:pPr algn="l"/>
            <a:r>
              <a:rPr lang="en" altLang="ko-KR" sz="1600" b="0" i="0" dirty="0">
                <a:effectLst/>
                <a:latin typeface="Spoqa Han Sans"/>
              </a:rPr>
              <a:t>[</a:t>
            </a:r>
            <a:r>
              <a:rPr lang="en" altLang="ko-KR" sz="1600" b="0" i="0" dirty="0" err="1">
                <a:effectLst/>
                <a:latin typeface="Spoqa Han Sans"/>
              </a:rPr>
              <a:t>youtube</a:t>
            </a:r>
            <a:r>
              <a:rPr lang="en" altLang="ko-KR" sz="1600" b="0" i="0" dirty="0">
                <a:effectLst/>
                <a:latin typeface="Spoqa Han Sans"/>
              </a:rPr>
              <a:t>] : https://</a:t>
            </a:r>
            <a:r>
              <a:rPr lang="en" altLang="ko-KR" sz="1600" b="0" i="0" dirty="0" err="1">
                <a:effectLst/>
                <a:latin typeface="Spoqa Han Sans"/>
              </a:rPr>
              <a:t>www.youtube.com</a:t>
            </a:r>
            <a:r>
              <a:rPr lang="en" altLang="ko-KR" sz="1600" b="0" i="0" dirty="0">
                <a:effectLst/>
                <a:latin typeface="Spoqa Han Sans"/>
              </a:rPr>
              <a:t>/</a:t>
            </a:r>
            <a:r>
              <a:rPr lang="en" altLang="ko-KR" sz="1600" b="0" i="0" dirty="0" err="1">
                <a:effectLst/>
                <a:latin typeface="Spoqa Han Sans"/>
              </a:rPr>
              <a:t>watch?v</a:t>
            </a:r>
            <a:r>
              <a:rPr lang="en" altLang="ko-KR" sz="1600" b="0" i="0" dirty="0">
                <a:effectLst/>
                <a:latin typeface="Spoqa Han Sans"/>
              </a:rPr>
              <a:t>=BJqwmDpa0wM</a:t>
            </a: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830E8-F8BF-E844-F066-6332F970C775}"/>
              </a:ext>
            </a:extLst>
          </p:cNvPr>
          <p:cNvSpPr txBox="1"/>
          <p:nvPr/>
        </p:nvSpPr>
        <p:spPr>
          <a:xfrm>
            <a:off x="344102" y="141377"/>
            <a:ext cx="63865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4. Reference</a:t>
            </a:r>
          </a:p>
          <a:p>
            <a:pPr marL="0" indent="0" fontAlgn="base"/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711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ko-KR" altLang="en-US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논문 등장 배경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558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BERT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등장과 함께 많은 데이터로 사전학습하고 모델을 다양한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downstream Task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adaptation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하는 연구가 진행됨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Fully fine-tuning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과정은 아래 식과 같이 표현됨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Maximum Likelihood Estimation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관한 수식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GPT-3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경우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175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bilion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파라미터를 가짐 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많은 연산과 스토리지에 대한 코스트가 커짐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-&gt;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전체 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파인튜닝만으로는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해결이 어려움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Parameter efficient tuning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기법이 등장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-&gt;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LoRA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등장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71EBE-E987-606D-8E42-B854461BD8E0}"/>
              </a:ext>
            </a:extLst>
          </p:cNvPr>
          <p:cNvSpPr txBox="1"/>
          <p:nvPr/>
        </p:nvSpPr>
        <p:spPr>
          <a:xfrm>
            <a:off x="344102" y="141377"/>
            <a:ext cx="638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논문 배경</a:t>
            </a:r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6" name="그림 5" descr="폰트, 텍스트, 화이트, 서예이(가) 표시된 사진&#10;&#10;자동 생성된 설명">
            <a:extLst>
              <a:ext uri="{FF2B5EF4-FFF2-40B4-BE49-F238E27FC236}">
                <a16:creationId xmlns:a16="http://schemas.microsoft.com/office/drawing/2014/main" id="{1B15F748-E0BE-4AD4-6FE7-4D527FA1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0" y="2021504"/>
            <a:ext cx="3213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ko-KR" altLang="en-US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논문 등장 배경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743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LoRA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수식 비교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파라미터 수는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theta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감소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 Original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papameter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대해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0.01%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만 학습하여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update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진행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Delta pie theta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더함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변화량을 더하는 것이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LoRA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핵심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71EBE-E987-606D-8E42-B854461BD8E0}"/>
              </a:ext>
            </a:extLst>
          </p:cNvPr>
          <p:cNvSpPr txBox="1"/>
          <p:nvPr/>
        </p:nvSpPr>
        <p:spPr>
          <a:xfrm>
            <a:off x="344102" y="141377"/>
            <a:ext cx="638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논문 배경</a:t>
            </a:r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 descr="텍스트, 폰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CDBAFA5C-AD35-3A3D-71A9-F2B731E43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81" y="1025095"/>
            <a:ext cx="6013389" cy="31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Introduction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374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본 연구는 학습된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over-parameterized model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 실제로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low intrinsic dimension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있다는 선행연구에서 영감을 얻음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LoRA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: Low-Rank Adaptation</a:t>
            </a: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LoRA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사용 시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사전 학습된 가중치를 고정된 상태로 유지하면서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Adaptation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중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dense layer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변화에 대한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rank decomposition matrices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최적화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이를 통해 신경망 일부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dense layer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간접적으로 학습할 수 있음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71EBE-E987-606D-8E42-B854461BD8E0}"/>
              </a:ext>
            </a:extLst>
          </p:cNvPr>
          <p:cNvSpPr txBox="1"/>
          <p:nvPr/>
        </p:nvSpPr>
        <p:spPr>
          <a:xfrm>
            <a:off x="344102" y="141377"/>
            <a:ext cx="638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논문 배경</a:t>
            </a:r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488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1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Parameter 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ko-KR" sz="1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fficient 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ko-KR" sz="1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uning </a:t>
            </a:r>
            <a:r>
              <a:rPr lang="ko-KR" altLang="en-US" sz="1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기존</a:t>
            </a:r>
            <a:r>
              <a:rPr lang="ko-KR" altLang="en-US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연구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71EBE-E987-606D-8E42-B854461BD8E0}"/>
              </a:ext>
            </a:extLst>
          </p:cNvPr>
          <p:cNvSpPr txBox="1"/>
          <p:nvPr/>
        </p:nvSpPr>
        <p:spPr>
          <a:xfrm>
            <a:off x="344102" y="141377"/>
            <a:ext cx="638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2. </a:t>
            </a:r>
            <a:r>
              <a:rPr lang="en-US" altLang="ko-KR" sz="2200" b="1" dirty="0" err="1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LoRA</a:t>
            </a:r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FAC50-E2A8-316C-3B3B-33361BFED7FB}"/>
              </a:ext>
            </a:extLst>
          </p:cNvPr>
          <p:cNvSpPr txBox="1"/>
          <p:nvPr/>
        </p:nvSpPr>
        <p:spPr>
          <a:xfrm>
            <a:off x="891772" y="1052745"/>
            <a:ext cx="11056168" cy="706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1. Add Adapter layers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feed forward output, multi head attention output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adapter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 받아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adapter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만 학습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한계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모델이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sequential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한 구조로 형성되므로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inference latency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발생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2. Optimizing some forms of the input layer activations(prefix tuning)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Key, value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pre trained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삽입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0.1%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파라미터만 업데이트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한계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모델이 가용할 수 있는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sequence length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제한하는 기법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(=input data, ex) 512,1024,356)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포지셔널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임베딩을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사용하는 모델은 제한이 발생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학습과정에서 수렴하지 않고 진동하면서 최적화에 어려움이 있음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520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dirty="0" err="1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LoRA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71EBE-E987-606D-8E42-B854461BD8E0}"/>
              </a:ext>
            </a:extLst>
          </p:cNvPr>
          <p:cNvSpPr txBox="1"/>
          <p:nvPr/>
        </p:nvSpPr>
        <p:spPr>
          <a:xfrm>
            <a:off x="344102" y="141377"/>
            <a:ext cx="638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2. </a:t>
            </a:r>
            <a:r>
              <a:rPr lang="en-US" altLang="ko-KR" sz="2200" b="1" dirty="0" err="1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LoRA</a:t>
            </a:r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FAC50-E2A8-316C-3B3B-33361BFED7FB}"/>
              </a:ext>
            </a:extLst>
          </p:cNvPr>
          <p:cNvSpPr txBox="1"/>
          <p:nvPr/>
        </p:nvSpPr>
        <p:spPr>
          <a:xfrm>
            <a:off x="891772" y="1052745"/>
            <a:ext cx="11056168" cy="706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nn.linear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사용하는 모든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dense layer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적용 가능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(vision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분야도 가능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Neural Network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는 많은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dense layer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포함하므로 유리함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Intrinsic dimensionality explains the effectiveness of language model fine-tuning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Over parameterized model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low intrinsic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dimention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가진다라고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주장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RoBERTa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200 trainable parameter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원래 퍼포먼스의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90%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달성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LoRA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장점 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학습 대상 파라미터 수가 적고 학습 처리량이 높으며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inference latency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이전 연구보다 적음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그럼에도 불구하고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RoBERTa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DeBERTa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GPT-2, GPT-3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fine-tuning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보다 같거나 더 나은 성능을 보여줌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59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Low-Rank parametrized update matrices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FAC50-E2A8-316C-3B3B-33361BFED7FB}"/>
              </a:ext>
            </a:extLst>
          </p:cNvPr>
          <p:cNvSpPr txBox="1"/>
          <p:nvPr/>
        </p:nvSpPr>
        <p:spPr>
          <a:xfrm>
            <a:off x="891772" y="1052745"/>
            <a:ext cx="11056168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Adapter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와 유사하게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down projection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up projection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구조를 지닌다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5CF03-55C8-B2BC-82F9-22F28EB66A33}"/>
              </a:ext>
            </a:extLst>
          </p:cNvPr>
          <p:cNvSpPr txBox="1"/>
          <p:nvPr/>
        </p:nvSpPr>
        <p:spPr>
          <a:xfrm>
            <a:off x="344102" y="141377"/>
            <a:ext cx="638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2. </a:t>
            </a:r>
            <a:r>
              <a:rPr lang="en-US" altLang="ko-KR" sz="2200" b="1" dirty="0" err="1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LoRA</a:t>
            </a:r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2C9990-F584-1E80-26FE-02FD1CD1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31" y="1977659"/>
            <a:ext cx="4210912" cy="3618265"/>
          </a:xfrm>
          <a:prstGeom prst="rect">
            <a:avLst/>
          </a:prstGeom>
        </p:spPr>
      </p:pic>
      <p:pic>
        <p:nvPicPr>
          <p:cNvPr id="22" name="그림 21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ACA1285F-EB17-F8EE-C61B-54E001C67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05453"/>
            <a:ext cx="3513826" cy="390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4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Low-Rank parametrized update matrices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FAC50-E2A8-316C-3B3B-33361BFED7FB}"/>
              </a:ext>
            </a:extLst>
          </p:cNvPr>
          <p:cNvSpPr txBox="1"/>
          <p:nvPr/>
        </p:nvSpPr>
        <p:spPr>
          <a:xfrm>
            <a:off x="891772" y="1052745"/>
            <a:ext cx="11056168" cy="706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가중치 업데이트 행렬이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low intrinsic rank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가진다고 가설 설정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Dense layer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변화를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rank decomposition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matrics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최적화한다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사전학습된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weight W_0(175bilion)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행렬 중 </a:t>
            </a:r>
            <a:r>
              <a:rPr lang="en-US" altLang="ko-KR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nn.linear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되어 있는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weight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대한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행렬들의 업데이트를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low rank decomposition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통해서 수행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Weight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변화량을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A, B matrix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나눠서 근사함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A matrix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down projection, B matrix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up projection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하여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rank decomposition matrix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구현하고 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Matrix multiplication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통해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delta W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근사하는 것이 목적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이때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original weight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frozen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하고 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A, B matrix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만 학습 진행</a:t>
            </a: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62871-1254-CC56-120C-CD8EBE57CF4D}"/>
              </a:ext>
            </a:extLst>
          </p:cNvPr>
          <p:cNvSpPr txBox="1"/>
          <p:nvPr/>
        </p:nvSpPr>
        <p:spPr>
          <a:xfrm>
            <a:off x="344102" y="141377"/>
            <a:ext cx="638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2. </a:t>
            </a:r>
            <a:r>
              <a:rPr lang="en-US" altLang="ko-KR" sz="2200" b="1" dirty="0" err="1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LoRA</a:t>
            </a:r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901B93-AF40-40EA-5EA0-F4B9E97C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42" y="2908329"/>
            <a:ext cx="2981220" cy="347633"/>
          </a:xfrm>
          <a:prstGeom prst="rect">
            <a:avLst/>
          </a:prstGeom>
        </p:spPr>
      </p:pic>
      <p:pic>
        <p:nvPicPr>
          <p:cNvPr id="14" name="그림 13" descr="폰트, 타이포그래피, 화이트, 서예이(가) 표시된 사진&#10;&#10;자동 생성된 설명">
            <a:extLst>
              <a:ext uri="{FF2B5EF4-FFF2-40B4-BE49-F238E27FC236}">
                <a16:creationId xmlns:a16="http://schemas.microsoft.com/office/drawing/2014/main" id="{7AF40032-1340-00B0-55D2-055C1F1B0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41" y="2905079"/>
            <a:ext cx="2636939" cy="3508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D3AD91-34CB-9633-C172-E312FBD28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42" y="5452216"/>
            <a:ext cx="4083190" cy="4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658A51-27F9-1809-F0AE-FB87C2FC5F17}"/>
              </a:ext>
            </a:extLst>
          </p:cNvPr>
          <p:cNvCxnSpPr>
            <a:cxnSpLocks/>
          </p:cNvCxnSpPr>
          <p:nvPr/>
        </p:nvCxnSpPr>
        <p:spPr>
          <a:xfrm>
            <a:off x="361952" y="571503"/>
            <a:ext cx="118300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911E32-976E-2361-401B-151B0831E356}"/>
              </a:ext>
            </a:extLst>
          </p:cNvPr>
          <p:cNvSpPr txBox="1"/>
          <p:nvPr/>
        </p:nvSpPr>
        <p:spPr>
          <a:xfrm>
            <a:off x="1187574" y="655763"/>
            <a:ext cx="638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Low-Rank parametrized update matrices</a:t>
            </a:r>
            <a:endParaRPr lang="en-US" altLang="ko-KR" sz="1800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525FDF1-6C01-E110-CC02-F2EA1A1D5DA6}"/>
              </a:ext>
            </a:extLst>
          </p:cNvPr>
          <p:cNvSpPr/>
          <p:nvPr/>
        </p:nvSpPr>
        <p:spPr>
          <a:xfrm>
            <a:off x="910842" y="756376"/>
            <a:ext cx="171132" cy="15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3C6BF-4FD6-B573-6F16-3C51E102E459}"/>
              </a:ext>
            </a:extLst>
          </p:cNvPr>
          <p:cNvSpPr txBox="1"/>
          <p:nvPr/>
        </p:nvSpPr>
        <p:spPr>
          <a:xfrm>
            <a:off x="891772" y="1052745"/>
            <a:ext cx="11056168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775708A-A302-E6EA-B644-62AFBEEED63C}"/>
              </a:ext>
            </a:extLst>
          </p:cNvPr>
          <p:cNvCxnSpPr>
            <a:cxnSpLocks/>
          </p:cNvCxnSpPr>
          <p:nvPr/>
        </p:nvCxnSpPr>
        <p:spPr>
          <a:xfrm>
            <a:off x="-38105" y="6410328"/>
            <a:ext cx="1223010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FB83-7C15-C68D-E9CF-8AF7AF9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BBBC-5CD2-41D2-AB9B-4DC8C2B6AA6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FAC50-E2A8-316C-3B3B-33361BFED7FB}"/>
              </a:ext>
            </a:extLst>
          </p:cNvPr>
          <p:cNvSpPr txBox="1"/>
          <p:nvPr/>
        </p:nvSpPr>
        <p:spPr>
          <a:xfrm>
            <a:off x="891772" y="1052745"/>
            <a:ext cx="11056168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AEF61E-2589-19DE-D83A-BAF714D4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08" y="3589927"/>
            <a:ext cx="7730389" cy="507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C1F6BA-0759-0D3A-3FBE-0B1F92F6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77" y="1180211"/>
            <a:ext cx="7772400" cy="5019858"/>
          </a:xfrm>
          <a:prstGeom prst="rect">
            <a:avLst/>
          </a:prstGeom>
        </p:spPr>
      </p:pic>
      <p:pic>
        <p:nvPicPr>
          <p:cNvPr id="9" name="그림 8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54C3AB97-648A-3777-D416-15CF09266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963" y="1179451"/>
            <a:ext cx="5141788" cy="120780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0FA0B5-77E3-6440-0799-88A67E734262}"/>
              </a:ext>
            </a:extLst>
          </p:cNvPr>
          <p:cNvSpPr/>
          <p:nvPr/>
        </p:nvSpPr>
        <p:spPr>
          <a:xfrm>
            <a:off x="1390650" y="4591050"/>
            <a:ext cx="4886326" cy="1238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1036F-7B82-7FF0-D993-DC6AD8939CDF}"/>
              </a:ext>
            </a:extLst>
          </p:cNvPr>
          <p:cNvSpPr txBox="1"/>
          <p:nvPr/>
        </p:nvSpPr>
        <p:spPr>
          <a:xfrm>
            <a:off x="344102" y="141377"/>
            <a:ext cx="638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/>
            <a:r>
              <a:rPr lang="en-US" altLang="ko-KR" sz="2200" b="1" dirty="0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2. </a:t>
            </a:r>
            <a:r>
              <a:rPr lang="en-US" altLang="ko-KR" sz="2200" b="1" dirty="0" err="1">
                <a:solidFill>
                  <a:srgbClr val="3043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LoRA</a:t>
            </a:r>
            <a:endParaRPr lang="en-US" altLang="ko-KR" sz="2200" b="1" dirty="0">
              <a:solidFill>
                <a:srgbClr val="30435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171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1287</Words>
  <Application>Microsoft Macintosh PowerPoint</Application>
  <PresentationFormat>와이드스크린</PresentationFormat>
  <Paragraphs>276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 Bold</vt:lpstr>
      <vt:lpstr>나눔스퀘어 ExtraBold</vt:lpstr>
      <vt:lpstr>맑은 고딕</vt:lpstr>
      <vt:lpstr>Spoqa Han Sans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cheong1282@gmail.com</dc:creator>
  <cp:lastModifiedBy>cheong1282@gmail.com</cp:lastModifiedBy>
  <cp:revision>4</cp:revision>
  <dcterms:created xsi:type="dcterms:W3CDTF">2023-08-17T03:44:08Z</dcterms:created>
  <dcterms:modified xsi:type="dcterms:W3CDTF">2023-08-18T02:02:28Z</dcterms:modified>
</cp:coreProperties>
</file>