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orient="horz" pos="3364">
          <p15:clr>
            <a:srgbClr val="A4A3A4"/>
          </p15:clr>
        </p15:guide>
        <p15:guide id="3" pos="28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17"/>
  </p:normalViewPr>
  <p:slideViewPr>
    <p:cSldViewPr>
      <p:cViewPr varScale="1">
        <p:scale>
          <a:sx n="77" d="100"/>
          <a:sy n="77" d="100"/>
        </p:scale>
        <p:origin x="1526" y="72"/>
      </p:cViewPr>
      <p:guideLst>
        <p:guide orient="horz" pos="2153"/>
        <p:guide orient="horz" pos="3364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5D052F6-FF49-4BD2-AB83-8EF8747A91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387D70-A258-4EAE-B2CC-31CF85C9BB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3B4DF-6A10-4376-BBF6-14B4572800C0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A180F6-CAB1-4AFB-84C2-275DE45CB2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C7D39F-819B-473F-89A2-06E281E23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A3252-65DC-45AC-A63E-FF1037E87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2019-09-19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08068" y="6508750"/>
            <a:ext cx="169745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lcs5382@naver.com</a:t>
            </a: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usejournal.com/what-is-software-development-lifecycle-sdlc-523fd09340a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ko-KR" sz="4000" dirty="0"/>
              <a:t>Software Engineering(</a:t>
            </a:r>
            <a:r>
              <a:rPr lang="ko-KR" altLang="en-US" sz="4000" dirty="0"/>
              <a:t>실습</a:t>
            </a:r>
            <a:r>
              <a:rPr lang="en-US" altLang="ko-KR" sz="4000" dirty="0"/>
              <a:t>)</a:t>
            </a:r>
            <a:br>
              <a:rPr lang="en-US" altLang="ko-KR" sz="4000" dirty="0"/>
            </a:br>
            <a:r>
              <a:rPr lang="en-US" altLang="ko-KR" sz="2800" dirty="0"/>
              <a:t>(3</a:t>
            </a:r>
            <a:r>
              <a:rPr lang="ko-KR" altLang="en-US" sz="2800" dirty="0"/>
              <a:t>주차 </a:t>
            </a:r>
            <a:r>
              <a:rPr lang="en-US" altLang="ko-KR" sz="2800" dirty="0"/>
              <a:t>– SDLC, </a:t>
            </a:r>
            <a:r>
              <a:rPr lang="ko-KR" altLang="en-US" sz="2800" dirty="0"/>
              <a:t>스크럼</a:t>
            </a:r>
            <a:r>
              <a:rPr lang="en-US" altLang="ko-KR" sz="2800" dirty="0"/>
              <a:t>)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2019. 9. 19. </a:t>
            </a:r>
            <a:r>
              <a:rPr lang="ko-KR" altLang="en-US" dirty="0"/>
              <a:t>목</a:t>
            </a: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T.A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이천솔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AB109-F164-496B-8742-382292EB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스크럼</a:t>
            </a:r>
            <a:r>
              <a:rPr lang="en-US" altLang="ko-KR" dirty="0"/>
              <a:t>(Scrum)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F9AA3-896A-48FA-8504-50FF56E10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A9C7198-364B-49EF-89E7-3D54DEC56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2" y="1412776"/>
            <a:ext cx="8987705" cy="4789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88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AB109-F164-496B-8742-382292EB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스크럼</a:t>
            </a:r>
            <a:r>
              <a:rPr lang="en-US" altLang="ko-KR" dirty="0"/>
              <a:t>(Scrum)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F9AA3-896A-48FA-8504-50FF56E10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역할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Product Owner: </a:t>
            </a:r>
            <a:r>
              <a:rPr lang="ko-KR" altLang="en-US" dirty="0"/>
              <a:t>제품에 대한 요구사항</a:t>
            </a:r>
            <a:r>
              <a:rPr lang="en-US" altLang="ko-KR" dirty="0"/>
              <a:t>-Backlog-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작성하는 주체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Scrum Master: </a:t>
            </a:r>
            <a:r>
              <a:rPr lang="ko-KR" altLang="en-US" dirty="0"/>
              <a:t>스크럼이 잘 수행될 수 있도록 도와주는 역할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Team Member: </a:t>
            </a:r>
            <a:r>
              <a:rPr lang="ko-KR" altLang="en-US" dirty="0"/>
              <a:t>위 두 역할을 제외한 모든 참여자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과정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27A40F-1CC2-49BE-ACF5-C6F8EB7F7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36912"/>
            <a:ext cx="7596844" cy="4159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C61D328-564E-438A-BB82-E6E675D3B5B2}"/>
              </a:ext>
            </a:extLst>
          </p:cNvPr>
          <p:cNvSpPr/>
          <p:nvPr/>
        </p:nvSpPr>
        <p:spPr>
          <a:xfrm>
            <a:off x="1144191" y="2989523"/>
            <a:ext cx="2779737" cy="278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870FC5-1FF9-4543-B8EA-09F56FF78074}"/>
              </a:ext>
            </a:extLst>
          </p:cNvPr>
          <p:cNvSpPr/>
          <p:nvPr/>
        </p:nvSpPr>
        <p:spPr>
          <a:xfrm>
            <a:off x="1144191" y="4293096"/>
            <a:ext cx="7028209" cy="278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5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Contents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4140" name="내용 개체 틀 41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973383"/>
              </p:ext>
            </p:extLst>
          </p:nvPr>
        </p:nvGraphicFramePr>
        <p:xfrm>
          <a:off x="479376" y="1052736"/>
          <a:ext cx="8316923" cy="52565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추석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SDLC,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스크럼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학회일정으로 인한 휴강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스크럼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 다이어그램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도메인 모델링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패키지 다이어그램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순차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패키지 다이어그램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Coverage-based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Fault_based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and Error-based 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Black Box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White Box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Alpha/Beta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정보처리기사 기출 총 정리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535FBB4-9F51-4F89-BADD-7358ACEE48CE}"/>
              </a:ext>
            </a:extLst>
          </p:cNvPr>
          <p:cNvSpPr txBox="1">
            <a:spLocks/>
          </p:cNvSpPr>
          <p:nvPr/>
        </p:nvSpPr>
        <p:spPr>
          <a:xfrm>
            <a:off x="53975" y="897958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 SDLC?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/>
              <a:t>Software Development Life Cycle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/>
              <a:t>소프트웨어 생명주기 모델</a:t>
            </a: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/>
              <a:t>SW</a:t>
            </a:r>
            <a:r>
              <a:rPr lang="ko-KR" altLang="en-US" sz="1800" dirty="0"/>
              <a:t>의 탄생</a:t>
            </a:r>
            <a:r>
              <a:rPr lang="en-US" altLang="ko-KR" sz="1800" dirty="0"/>
              <a:t>, </a:t>
            </a:r>
            <a:r>
              <a:rPr lang="ko-KR" altLang="en-US" sz="1800" dirty="0"/>
              <a:t>개발과정</a:t>
            </a:r>
            <a:r>
              <a:rPr lang="en-US" altLang="ko-KR" sz="1800" dirty="0"/>
              <a:t>, </a:t>
            </a:r>
            <a:r>
              <a:rPr lang="ko-KR" altLang="en-US" sz="1800" dirty="0"/>
              <a:t>소멸까지의 전 과정</a:t>
            </a:r>
            <a:endParaRPr lang="en-US" altLang="ko-KR" sz="1800" dirty="0"/>
          </a:p>
        </p:txBody>
      </p:sp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SDLC </a:t>
            </a:r>
            <a:r>
              <a:rPr lang="en-US" altLang="ko-KR" sz="32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32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소프트웨어 개발모델</a:t>
            </a:r>
            <a:r>
              <a:rPr lang="en-US" altLang="ko-KR" sz="32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)</a:t>
            </a:r>
            <a:endParaRPr lang="en-US" altLang="ko-KR" dirty="0"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56B803B1-EB19-4002-8567-4A473666B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8064" y="1606278"/>
            <a:ext cx="3744416" cy="36454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E00AE7-623B-4998-8E55-2673C31082B0}"/>
              </a:ext>
            </a:extLst>
          </p:cNvPr>
          <p:cNvSpPr txBox="1"/>
          <p:nvPr/>
        </p:nvSpPr>
        <p:spPr>
          <a:xfrm>
            <a:off x="2195736" y="6188543"/>
            <a:ext cx="881996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  <a:hlinkClick r:id="rId3"/>
              </a:rPr>
              <a:t>출처</a:t>
            </a:r>
            <a:r>
              <a:rPr lang="en-US" altLang="ko-KR" sz="14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  <a:hlinkClick r:id="rId3"/>
              </a:rPr>
              <a:t>: https://blog.usejournal.com/what-is-software-development-lifecycle-sdlc-523fd09340a6</a:t>
            </a:r>
            <a:endParaRPr lang="ko-KR" altLang="en-US" sz="1400" dirty="0"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6CC1D-6C81-4999-8944-7AB38ED29AAA}"/>
              </a:ext>
            </a:extLst>
          </p:cNvPr>
          <p:cNvSpPr txBox="1"/>
          <p:nvPr/>
        </p:nvSpPr>
        <p:spPr>
          <a:xfrm>
            <a:off x="299145" y="2816932"/>
            <a:ext cx="3384376" cy="300851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[SDLC</a:t>
            </a:r>
            <a:r>
              <a:rPr lang="ko-KR" altLang="en-US" sz="28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 모델</a:t>
            </a:r>
            <a:r>
              <a:rPr lang="en-US" altLang="ko-KR" sz="28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 요구사항 분석</a:t>
            </a:r>
            <a:endParaRPr lang="en-US" altLang="ko-KR" sz="2000" dirty="0"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 설계</a:t>
            </a:r>
            <a:endParaRPr lang="en-US" altLang="ko-KR" sz="2000" dirty="0"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 구현</a:t>
            </a:r>
            <a:endParaRPr lang="en-US" altLang="ko-KR" sz="2000" dirty="0"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 테스트</a:t>
            </a:r>
            <a:endParaRPr lang="en-US" altLang="ko-KR" sz="2000" dirty="0"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 유지보수</a:t>
            </a:r>
          </a:p>
        </p:txBody>
      </p:sp>
    </p:spTree>
    <p:extLst>
      <p:ext uri="{BB962C8B-B14F-4D97-AF65-F5344CB8AC3E}">
        <p14:creationId xmlns:p14="http://schemas.microsoft.com/office/powerpoint/2010/main" val="78991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543E4-D652-4313-A874-4F6A1843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SDLC </a:t>
            </a:r>
            <a:r>
              <a:rPr lang="ko-KR" altLang="en-US" dirty="0"/>
              <a:t>세부적인 과정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D747FA9-76D0-44ED-A4E6-6DBE79258814}"/>
              </a:ext>
            </a:extLst>
          </p:cNvPr>
          <p:cNvSpPr txBox="1">
            <a:spLocks/>
          </p:cNvSpPr>
          <p:nvPr/>
        </p:nvSpPr>
        <p:spPr>
          <a:xfrm>
            <a:off x="53974" y="908720"/>
            <a:ext cx="9018525" cy="5508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ko-KR" altLang="en-US" sz="1800" b="1" dirty="0"/>
              <a:t>요구사항 분석</a:t>
            </a:r>
            <a:r>
              <a:rPr lang="en-US" altLang="ko-KR" sz="1800" dirty="0"/>
              <a:t>: </a:t>
            </a:r>
            <a:r>
              <a:rPr lang="ko-KR" altLang="en-US" sz="1800" dirty="0"/>
              <a:t>개발하고자 하는 소프트웨어에 대한 요구사항을 고객으로 부터      수집하고 분석하며 명세하는 단계</a:t>
            </a:r>
            <a:endParaRPr lang="en-US" altLang="ko-KR" sz="1800" dirty="0"/>
          </a:p>
          <a:p>
            <a:pPr marL="457200" indent="-457200">
              <a:buAutoNum type="arabicPeriod"/>
            </a:pPr>
            <a:endParaRPr lang="en-US" altLang="ko-KR" sz="1800" dirty="0"/>
          </a:p>
          <a:p>
            <a:pPr marL="457200" indent="-457200">
              <a:buAutoNum type="arabicPeriod"/>
            </a:pPr>
            <a:r>
              <a:rPr lang="ko-KR" altLang="en-US" sz="1800" b="1" dirty="0"/>
              <a:t>설계</a:t>
            </a:r>
            <a:r>
              <a:rPr lang="en-US" altLang="ko-KR" sz="1800" dirty="0"/>
              <a:t>: </a:t>
            </a:r>
            <a:r>
              <a:rPr lang="ko-KR" altLang="en-US" sz="1800" dirty="0"/>
              <a:t>고객의 요구사항을 만족하기 위한 여러 해결책을 제시하고 이 중에서 가장    최적화된 해결책을 선정하는 단계</a:t>
            </a:r>
            <a:endParaRPr lang="en-US" altLang="ko-KR" sz="1800" dirty="0"/>
          </a:p>
          <a:p>
            <a:pPr marL="457200" indent="-457200">
              <a:buAutoNum type="arabicPeriod"/>
            </a:pPr>
            <a:endParaRPr lang="en-US" altLang="ko-KR" sz="1800" dirty="0"/>
          </a:p>
          <a:p>
            <a:pPr marL="457200" indent="-457200">
              <a:buAutoNum type="arabicPeriod"/>
            </a:pPr>
            <a:r>
              <a:rPr lang="ko-KR" altLang="en-US" sz="1800" b="1" dirty="0"/>
              <a:t>구현</a:t>
            </a:r>
            <a:r>
              <a:rPr lang="en-US" altLang="ko-KR" sz="1800" dirty="0"/>
              <a:t>: </a:t>
            </a:r>
            <a:r>
              <a:rPr lang="ko-KR" altLang="en-US" sz="1800" dirty="0"/>
              <a:t>고객의 요구사항을 실제 서비스의 형태로 제공할 수 있도록 프로그래밍 언어를 사용하여 개발하는 단계</a:t>
            </a:r>
            <a:endParaRPr lang="en-US" altLang="ko-KR" sz="1800" dirty="0"/>
          </a:p>
          <a:p>
            <a:pPr marL="457200" indent="-457200">
              <a:buAutoNum type="arabicPeriod"/>
            </a:pPr>
            <a:endParaRPr lang="en-US" altLang="ko-KR" sz="1800" dirty="0"/>
          </a:p>
          <a:p>
            <a:pPr marL="457200" indent="-457200">
              <a:buAutoNum type="arabicPeriod"/>
            </a:pPr>
            <a:r>
              <a:rPr lang="ko-KR" altLang="en-US" sz="1800" b="1" dirty="0"/>
              <a:t>테스트</a:t>
            </a:r>
            <a:r>
              <a:rPr lang="en-US" altLang="ko-KR" sz="1800" dirty="0"/>
              <a:t>: </a:t>
            </a:r>
            <a:r>
              <a:rPr lang="ko-KR" altLang="en-US" sz="1800" dirty="0"/>
              <a:t>개발된 프로그램이 고객의 요구대로 동작이 되는지를 시험하는 단계          </a:t>
            </a:r>
            <a:r>
              <a:rPr lang="en-US" altLang="ko-KR" sz="1800" dirty="0"/>
              <a:t>ex) </a:t>
            </a:r>
            <a:r>
              <a:rPr lang="ko-KR" altLang="en-US" sz="1800" dirty="0"/>
              <a:t>블랙박스 </a:t>
            </a:r>
            <a:r>
              <a:rPr lang="en-US" altLang="ko-KR" sz="1800" dirty="0"/>
              <a:t>/ </a:t>
            </a:r>
            <a:r>
              <a:rPr lang="ko-KR" altLang="en-US" sz="1800" dirty="0"/>
              <a:t>화이트박스 테스트</a:t>
            </a:r>
            <a:endParaRPr lang="en-US" altLang="ko-KR" sz="1800" dirty="0"/>
          </a:p>
          <a:p>
            <a:pPr marL="457200" indent="-457200">
              <a:buAutoNum type="arabicPeriod"/>
            </a:pPr>
            <a:endParaRPr lang="en-US" altLang="ko-KR" sz="1800" dirty="0"/>
          </a:p>
          <a:p>
            <a:pPr marL="457200" indent="-457200">
              <a:buAutoNum type="arabicPeriod"/>
            </a:pPr>
            <a:r>
              <a:rPr lang="ko-KR" altLang="en-US" sz="1800" b="1" dirty="0"/>
              <a:t>유지보수</a:t>
            </a:r>
            <a:r>
              <a:rPr lang="en-US" altLang="ko-KR" sz="1800" dirty="0"/>
              <a:t>: </a:t>
            </a:r>
            <a:r>
              <a:rPr lang="ko-KR" altLang="en-US" sz="1800" dirty="0"/>
              <a:t>소프트웨어의 개발이 완료된 후에 프로그램을 수정</a:t>
            </a:r>
            <a:r>
              <a:rPr lang="en-US" altLang="ko-KR" sz="1800" dirty="0"/>
              <a:t>/</a:t>
            </a:r>
            <a:r>
              <a:rPr lang="ko-KR" altLang="en-US" sz="1800" dirty="0"/>
              <a:t>보완하는 단계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89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7E0D8-E13D-4C1C-8C56-EBD7CC0F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SDLC - </a:t>
            </a:r>
            <a:r>
              <a:rPr lang="ko-KR" altLang="en-US" dirty="0"/>
              <a:t>폭포수모델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B6FC0-9D38-4B15-96F6-58E998417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폭포수 모델</a:t>
            </a:r>
            <a:r>
              <a:rPr lang="en-US" altLang="ko-KR" b="1" dirty="0"/>
              <a:t>(Waterfall Model)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한번 떨어지면 거슬러 올라갈 수 없는 폭포수와 같이 소프트웨어 개발도 각 단계를 확실히 매듭짓고 다음 단계로 넘어간다는 의미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요구사항분석에서 고객의 모든 요구사항이 반영되어야 하므로 오래 걸림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이전 단계로 돌아갈 수 없기에 요구사항수정이 불가능함</a:t>
            </a:r>
            <a:endParaRPr lang="en-US" altLang="ko-KR" dirty="0"/>
          </a:p>
        </p:txBody>
      </p:sp>
      <p:pic>
        <p:nvPicPr>
          <p:cNvPr id="4" name="_x199233680" descr="EMB000022fc28ce">
            <a:extLst>
              <a:ext uri="{FF2B5EF4-FFF2-40B4-BE49-F238E27FC236}">
                <a16:creationId xmlns:a16="http://schemas.microsoft.com/office/drawing/2014/main" id="{C0B21C81-A478-408F-AE44-0BBF24CD5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211" y="2852936"/>
            <a:ext cx="4736528" cy="338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29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7E0D8-E13D-4C1C-8C56-EBD7CC0F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SDLC – </a:t>
            </a:r>
            <a:r>
              <a:rPr lang="ko-KR" altLang="en-US" dirty="0"/>
              <a:t>폭포수모델의 위험성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E152BF-F084-4088-AD48-5FBB82C6C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늦게 발견될수록 오류수정비용이 증가함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72D56C6A-3877-48F4-8496-15EC5C4EA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630" y="1272567"/>
            <a:ext cx="4546306" cy="444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1DF7DDA-1D71-465F-AF3A-CAF6763DB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2423902"/>
            <a:ext cx="5074663" cy="3161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16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6591C073-8FEE-4B2E-8AF8-135ADA79F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2852936"/>
            <a:ext cx="7390698" cy="394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829E282-8FB3-4612-A310-D7502D9E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SDLC - </a:t>
            </a:r>
            <a:r>
              <a:rPr lang="ko-KR" altLang="en-US" dirty="0"/>
              <a:t>애자일모델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C5A07-C4AD-4986-AD99-A09A96F03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애자일 모델</a:t>
            </a:r>
            <a:r>
              <a:rPr lang="en-US" altLang="ko-KR" b="1" dirty="0"/>
              <a:t>(Agile Model)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반복적이고 점진적인 개발 방법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짧은 개발 사이클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이터레이션</a:t>
            </a:r>
            <a:r>
              <a:rPr lang="en-US" altLang="ko-KR" dirty="0"/>
              <a:t>(Iteration)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폭포수모델과는 달리 이전 사이클의 오류를 다음 사이클에서 반영가능</a:t>
            </a:r>
            <a:r>
              <a:rPr lang="en-US" altLang="ko-KR" dirty="0"/>
              <a:t>(</a:t>
            </a:r>
            <a:r>
              <a:rPr lang="ko-KR" altLang="en-US" dirty="0"/>
              <a:t>피드백</a:t>
            </a:r>
            <a:r>
              <a:rPr lang="en-US" altLang="ko-K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애자일</a:t>
            </a:r>
            <a:r>
              <a:rPr lang="en-US" altLang="ko-KR" dirty="0"/>
              <a:t>(Agile)? </a:t>
            </a:r>
            <a:r>
              <a:rPr lang="ko-KR" altLang="en-US" dirty="0"/>
              <a:t>가볍고 신속함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애자일모델의 대표적인 개발방법 </a:t>
            </a:r>
            <a:r>
              <a:rPr lang="en-US" altLang="ko-KR" dirty="0"/>
              <a:t>: </a:t>
            </a:r>
            <a:r>
              <a:rPr lang="ko-KR" altLang="en-US" dirty="0"/>
              <a:t>스크럼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8BBCC8-88FC-4E31-87DE-DB0878F3BBC6}"/>
              </a:ext>
            </a:extLst>
          </p:cNvPr>
          <p:cNvSpPr/>
          <p:nvPr/>
        </p:nvSpPr>
        <p:spPr>
          <a:xfrm>
            <a:off x="1259632" y="2960948"/>
            <a:ext cx="1872208" cy="3492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58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9E282-8FB3-4612-A310-D7502D9E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폭포수모델 </a:t>
            </a:r>
            <a:r>
              <a:rPr lang="en-US" altLang="ko-KR" dirty="0"/>
              <a:t>vs </a:t>
            </a:r>
            <a:r>
              <a:rPr lang="ko-KR" altLang="en-US" dirty="0"/>
              <a:t>애자일모델</a:t>
            </a:r>
          </a:p>
        </p:txBody>
      </p:sp>
      <p:pic>
        <p:nvPicPr>
          <p:cNvPr id="7" name="_x199232880" descr="EMB000022fc28e5">
            <a:extLst>
              <a:ext uri="{FF2B5EF4-FFF2-40B4-BE49-F238E27FC236}">
                <a16:creationId xmlns:a16="http://schemas.microsoft.com/office/drawing/2014/main" id="{42323BFE-DC74-4B7B-AA6E-4DF4D0C2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92" y="1086098"/>
            <a:ext cx="7504720" cy="169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FC64872-4C54-42FA-814C-F973F5B01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01"/>
          <a:stretch/>
        </p:blipFill>
        <p:spPr bwMode="auto">
          <a:xfrm>
            <a:off x="936259" y="3429000"/>
            <a:ext cx="7183586" cy="235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5032CF-11DB-462E-AC42-CB5CAAD0AFF0}"/>
              </a:ext>
            </a:extLst>
          </p:cNvPr>
          <p:cNvSpPr txBox="1"/>
          <p:nvPr/>
        </p:nvSpPr>
        <p:spPr>
          <a:xfrm>
            <a:off x="3221850" y="2807916"/>
            <a:ext cx="27003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[</a:t>
            </a:r>
            <a:r>
              <a:rPr lang="ko-KR" altLang="en-US" sz="2800" dirty="0"/>
              <a:t>폭포수모델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EB121-31EE-4997-8300-DCF907402ED1}"/>
              </a:ext>
            </a:extLst>
          </p:cNvPr>
          <p:cNvSpPr txBox="1"/>
          <p:nvPr/>
        </p:nvSpPr>
        <p:spPr>
          <a:xfrm>
            <a:off x="3221850" y="5770765"/>
            <a:ext cx="27003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[</a:t>
            </a:r>
            <a:r>
              <a:rPr lang="ko-KR" altLang="en-US" sz="2800" dirty="0"/>
              <a:t>애자일 모델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217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AB109-F164-496B-8742-382292EB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스크럼</a:t>
            </a:r>
            <a:r>
              <a:rPr lang="en-US" altLang="ko-KR" dirty="0"/>
              <a:t>(Scrum)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F9AA3-896A-48FA-8504-50FF56E10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DC2CF9E-CCC8-4833-9615-F996EBF52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416472"/>
            <a:ext cx="8502827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08233A6-C035-4751-8F15-C1022E605631}"/>
              </a:ext>
            </a:extLst>
          </p:cNvPr>
          <p:cNvSpPr/>
          <p:nvPr/>
        </p:nvSpPr>
        <p:spPr>
          <a:xfrm>
            <a:off x="467545" y="1524484"/>
            <a:ext cx="2195354" cy="3917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80074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374</Words>
  <Application>Microsoft Office PowerPoint</Application>
  <PresentationFormat>화면 슬라이드 쇼(4:3)</PresentationFormat>
  <Paragraphs>85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Times New Roman</vt:lpstr>
      <vt:lpstr>Wingdings</vt:lpstr>
      <vt:lpstr>기본페이지</vt:lpstr>
      <vt:lpstr>Software Engineering(실습) (3주차 – SDLC, 스크럼)</vt:lpstr>
      <vt:lpstr>Contents</vt:lpstr>
      <vt:lpstr>SDLC (소프트웨어 개발모델)</vt:lpstr>
      <vt:lpstr>SDLC 세부적인 과정</vt:lpstr>
      <vt:lpstr>SDLC - 폭포수모델</vt:lpstr>
      <vt:lpstr>SDLC – 폭포수모델의 위험성</vt:lpstr>
      <vt:lpstr>SDLC - 애자일모델</vt:lpstr>
      <vt:lpstr>폭포수모델 vs 애자일모델</vt:lpstr>
      <vt:lpstr>스크럼(Scrum)</vt:lpstr>
      <vt:lpstr>스크럼(Scrum)</vt:lpstr>
      <vt:lpstr>스크럼(Scrum)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lee cheonsol</cp:lastModifiedBy>
  <cp:revision>237</cp:revision>
  <dcterms:created xsi:type="dcterms:W3CDTF">2007-05-16T01:38:22Z</dcterms:created>
  <dcterms:modified xsi:type="dcterms:W3CDTF">2019-09-19T01:57:19Z</dcterms:modified>
  <cp:version>0906.0100.01</cp:version>
</cp:coreProperties>
</file>