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64" r:id="rId4"/>
    <p:sldId id="266" r:id="rId5"/>
    <p:sldId id="268" r:id="rId6"/>
    <p:sldId id="274" r:id="rId7"/>
    <p:sldId id="280" r:id="rId8"/>
    <p:sldId id="282" r:id="rId9"/>
    <p:sldId id="284" r:id="rId10"/>
    <p:sldId id="285" r:id="rId11"/>
    <p:sldId id="286" r:id="rId12"/>
    <p:sldId id="287" r:id="rId13"/>
    <p:sldId id="299" r:id="rId14"/>
    <p:sldId id="288" r:id="rId15"/>
    <p:sldId id="291" r:id="rId16"/>
    <p:sldId id="289" r:id="rId17"/>
    <p:sldId id="292" r:id="rId18"/>
    <p:sldId id="293" r:id="rId19"/>
    <p:sldId id="290" r:id="rId20"/>
    <p:sldId id="294" r:id="rId21"/>
    <p:sldId id="295" r:id="rId22"/>
    <p:sldId id="296" r:id="rId23"/>
    <p:sldId id="297" r:id="rId24"/>
    <p:sldId id="298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4" r:id="rId38"/>
    <p:sldId id="312" r:id="rId39"/>
    <p:sldId id="313" r:id="rId40"/>
    <p:sldId id="315" r:id="rId41"/>
    <p:sldId id="316" r:id="rId42"/>
    <p:sldId id="317" r:id="rId43"/>
    <p:sldId id="319" r:id="rId44"/>
    <p:sldId id="320" r:id="rId45"/>
    <p:sldId id="318" r:id="rId46"/>
    <p:sldId id="321" r:id="rId47"/>
    <p:sldId id="322" r:id="rId4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362" userDrawn="1">
          <p15:clr>
            <a:srgbClr val="A4A3A4"/>
          </p15:clr>
        </p15:guide>
        <p15:guide id="3" pos="28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17"/>
  </p:normalViewPr>
  <p:slideViewPr>
    <p:cSldViewPr>
      <p:cViewPr>
        <p:scale>
          <a:sx n="100" d="100"/>
          <a:sy n="100" d="100"/>
        </p:scale>
        <p:origin x="1812" y="204"/>
      </p:cViewPr>
      <p:guideLst>
        <p:guide orient="horz" pos="2160"/>
        <p:guide orient="horz" pos="3362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5D052F6-FF49-4BD2-AB83-8EF8747A91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387D70-A258-4EAE-B2CC-31CF85C9BB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3B4DF-6A10-4376-BBF6-14B4572800C0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A180F6-CAB1-4AFB-84C2-275DE45CB2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C7D39F-819B-473F-89A2-06E281E23B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A3252-65DC-45AC-A63E-FF1037E87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4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8DF959-B5F5-48EB-99CA-AA0393C221AC}" type="datetime1">
              <a:rPr lang="ko-KR" altLang="en-US"/>
              <a:pPr>
                <a:defRPr/>
              </a:pPr>
              <a:t>2019-10-16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C06DEDA-4E91-4130-86EE-EFBCFEBE31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D3D31D5-E5B4-4D41-94F9-5DA657F83A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598488"/>
            <a:ext cx="8001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A3AEFF-32ED-4A28-B5AA-A9714AEB096F}"/>
              </a:ext>
            </a:extLst>
          </p:cNvPr>
          <p:cNvSpPr/>
          <p:nvPr userDrawn="1"/>
        </p:nvSpPr>
        <p:spPr>
          <a:xfrm rot="2700000">
            <a:off x="1818482" y="3479006"/>
            <a:ext cx="179388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25EE7-A938-4692-B4FA-7CB6C7C0A140}"/>
              </a:ext>
            </a:extLst>
          </p:cNvPr>
          <p:cNvSpPr/>
          <p:nvPr userDrawn="1"/>
        </p:nvSpPr>
        <p:spPr>
          <a:xfrm rot="2700000">
            <a:off x="2073275" y="3479800"/>
            <a:ext cx="179388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9A7C4-FB95-4D5F-8E79-C55F4F154369}"/>
              </a:ext>
            </a:extLst>
          </p:cNvPr>
          <p:cNvSpPr/>
          <p:nvPr userDrawn="1"/>
        </p:nvSpPr>
        <p:spPr>
          <a:xfrm rot="2700000">
            <a:off x="1573213" y="3479800"/>
            <a:ext cx="179388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04CB7A-D3FD-4481-ACCA-94D4199CE8E3}"/>
              </a:ext>
            </a:extLst>
          </p:cNvPr>
          <p:cNvSpPr/>
          <p:nvPr userDrawn="1"/>
        </p:nvSpPr>
        <p:spPr>
          <a:xfrm rot="2700000">
            <a:off x="2318544" y="3479006"/>
            <a:ext cx="179388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1D925B-FE8B-4D31-812A-8D102A5A821B}"/>
              </a:ext>
            </a:extLst>
          </p:cNvPr>
          <p:cNvSpPr/>
          <p:nvPr userDrawn="1"/>
        </p:nvSpPr>
        <p:spPr>
          <a:xfrm rot="2700000">
            <a:off x="573088" y="3479800"/>
            <a:ext cx="179388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C250B-E78E-4BB9-A62D-E9D8CBFFEF9D}"/>
              </a:ext>
            </a:extLst>
          </p:cNvPr>
          <p:cNvSpPr/>
          <p:nvPr userDrawn="1"/>
        </p:nvSpPr>
        <p:spPr>
          <a:xfrm rot="2700000">
            <a:off x="818357" y="3479006"/>
            <a:ext cx="179388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D91D9-1B69-46DE-9C1E-823CA2DF3E52}"/>
              </a:ext>
            </a:extLst>
          </p:cNvPr>
          <p:cNvSpPr/>
          <p:nvPr userDrawn="1"/>
        </p:nvSpPr>
        <p:spPr>
          <a:xfrm rot="2700000">
            <a:off x="318294" y="3479006"/>
            <a:ext cx="179388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2ABCAE-9B27-4C01-9D68-D80847F03A17}"/>
              </a:ext>
            </a:extLst>
          </p:cNvPr>
          <p:cNvSpPr/>
          <p:nvPr userDrawn="1"/>
        </p:nvSpPr>
        <p:spPr>
          <a:xfrm rot="2700000">
            <a:off x="73025" y="3479800"/>
            <a:ext cx="179388" cy="179388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10656C-0EFE-4918-9F1B-D53C883861A1}"/>
              </a:ext>
            </a:extLst>
          </p:cNvPr>
          <p:cNvSpPr/>
          <p:nvPr userDrawn="1"/>
        </p:nvSpPr>
        <p:spPr>
          <a:xfrm rot="2700000">
            <a:off x="1073150" y="3479800"/>
            <a:ext cx="179388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8DEEC3-A672-4E3D-B3B2-FF28707906B5}"/>
              </a:ext>
            </a:extLst>
          </p:cNvPr>
          <p:cNvSpPr/>
          <p:nvPr userDrawn="1"/>
        </p:nvSpPr>
        <p:spPr>
          <a:xfrm rot="2700000">
            <a:off x="1318419" y="3479006"/>
            <a:ext cx="179388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E40AAC-D68D-4A39-9F37-805A1BCCA198}"/>
              </a:ext>
            </a:extLst>
          </p:cNvPr>
          <p:cNvSpPr/>
          <p:nvPr userDrawn="1"/>
        </p:nvSpPr>
        <p:spPr>
          <a:xfrm rot="2700000">
            <a:off x="4068763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B792DB-EE43-4784-8522-D02E775A6A59}"/>
              </a:ext>
            </a:extLst>
          </p:cNvPr>
          <p:cNvSpPr/>
          <p:nvPr userDrawn="1"/>
        </p:nvSpPr>
        <p:spPr>
          <a:xfrm rot="2700000">
            <a:off x="3068638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7C6302-0895-4A8A-9C04-77BDA6AD91BE}"/>
              </a:ext>
            </a:extLst>
          </p:cNvPr>
          <p:cNvSpPr/>
          <p:nvPr userDrawn="1"/>
        </p:nvSpPr>
        <p:spPr>
          <a:xfrm rot="2700000">
            <a:off x="331390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63E7A2-34DC-4054-8FA9-6D89CCE40F8A}"/>
              </a:ext>
            </a:extLst>
          </p:cNvPr>
          <p:cNvSpPr/>
          <p:nvPr userDrawn="1"/>
        </p:nvSpPr>
        <p:spPr>
          <a:xfrm rot="2700000">
            <a:off x="281384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1FE202-AA5E-4411-810C-AF2BAFBBE2CE}"/>
              </a:ext>
            </a:extLst>
          </p:cNvPr>
          <p:cNvSpPr/>
          <p:nvPr userDrawn="1"/>
        </p:nvSpPr>
        <p:spPr>
          <a:xfrm rot="2700000">
            <a:off x="2568575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B34A1F-42E5-4810-9251-4D54DC2186D3}"/>
              </a:ext>
            </a:extLst>
          </p:cNvPr>
          <p:cNvSpPr/>
          <p:nvPr userDrawn="1"/>
        </p:nvSpPr>
        <p:spPr>
          <a:xfrm rot="2700000">
            <a:off x="3568700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9B1382-9958-46E7-914B-B8F3E1A0189B}"/>
              </a:ext>
            </a:extLst>
          </p:cNvPr>
          <p:cNvSpPr/>
          <p:nvPr userDrawn="1"/>
        </p:nvSpPr>
        <p:spPr>
          <a:xfrm rot="2700000">
            <a:off x="3813969" y="3466307"/>
            <a:ext cx="180975" cy="179387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C0C22C-0216-4F2C-B967-B594BD387773}"/>
              </a:ext>
            </a:extLst>
          </p:cNvPr>
          <p:cNvSpPr/>
          <p:nvPr userDrawn="1"/>
        </p:nvSpPr>
        <p:spPr>
          <a:xfrm rot="2700000">
            <a:off x="606901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209B06-B6F5-4FAC-A2F2-CC78E5521B76}"/>
              </a:ext>
            </a:extLst>
          </p:cNvPr>
          <p:cNvSpPr/>
          <p:nvPr userDrawn="1"/>
        </p:nvSpPr>
        <p:spPr>
          <a:xfrm rot="2700000">
            <a:off x="6323013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40FD9A-A8A9-4A10-96B0-FBE30F267DB9}"/>
              </a:ext>
            </a:extLst>
          </p:cNvPr>
          <p:cNvSpPr/>
          <p:nvPr userDrawn="1"/>
        </p:nvSpPr>
        <p:spPr>
          <a:xfrm rot="2700000">
            <a:off x="5822950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2AAE78-31C3-496D-9F41-634125ABE52F}"/>
              </a:ext>
            </a:extLst>
          </p:cNvPr>
          <p:cNvSpPr/>
          <p:nvPr userDrawn="1"/>
        </p:nvSpPr>
        <p:spPr>
          <a:xfrm rot="2700000">
            <a:off x="6569075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5A7EC1-7F93-4918-B9E2-91CB6FE1039E}"/>
              </a:ext>
            </a:extLst>
          </p:cNvPr>
          <p:cNvSpPr/>
          <p:nvPr userDrawn="1"/>
        </p:nvSpPr>
        <p:spPr>
          <a:xfrm rot="2700000">
            <a:off x="4822825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9B674-88A1-4F3E-9CF4-AC2637548FC5}"/>
              </a:ext>
            </a:extLst>
          </p:cNvPr>
          <p:cNvSpPr/>
          <p:nvPr userDrawn="1"/>
        </p:nvSpPr>
        <p:spPr>
          <a:xfrm rot="2700000">
            <a:off x="506888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E2389F-5CC9-42A5-97EE-C69EA30BC595}"/>
              </a:ext>
            </a:extLst>
          </p:cNvPr>
          <p:cNvSpPr/>
          <p:nvPr userDrawn="1"/>
        </p:nvSpPr>
        <p:spPr>
          <a:xfrm rot="2700000">
            <a:off x="456882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E24AD6-628D-475E-A9EC-13EF8223F2E1}"/>
              </a:ext>
            </a:extLst>
          </p:cNvPr>
          <p:cNvSpPr/>
          <p:nvPr userDrawn="1"/>
        </p:nvSpPr>
        <p:spPr>
          <a:xfrm rot="2700000">
            <a:off x="4322763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53070C-2301-4737-836C-A2451B4956FB}"/>
              </a:ext>
            </a:extLst>
          </p:cNvPr>
          <p:cNvSpPr/>
          <p:nvPr userDrawn="1"/>
        </p:nvSpPr>
        <p:spPr>
          <a:xfrm rot="2700000">
            <a:off x="5322888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23D762-895E-45A2-9E94-20C2526C829A}"/>
              </a:ext>
            </a:extLst>
          </p:cNvPr>
          <p:cNvSpPr/>
          <p:nvPr userDrawn="1"/>
        </p:nvSpPr>
        <p:spPr>
          <a:xfrm rot="2700000">
            <a:off x="556895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5B3790-B19E-49E1-BC5A-C3BECDE201C3}"/>
              </a:ext>
            </a:extLst>
          </p:cNvPr>
          <p:cNvSpPr/>
          <p:nvPr userDrawn="1"/>
        </p:nvSpPr>
        <p:spPr>
          <a:xfrm rot="2700000">
            <a:off x="832326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80937F-FE1D-4858-B108-210F14F932E8}"/>
              </a:ext>
            </a:extLst>
          </p:cNvPr>
          <p:cNvSpPr/>
          <p:nvPr userDrawn="1"/>
        </p:nvSpPr>
        <p:spPr>
          <a:xfrm rot="2700000">
            <a:off x="857805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357D1E-4B1B-4319-9E4E-B68B0B5243E7}"/>
              </a:ext>
            </a:extLst>
          </p:cNvPr>
          <p:cNvSpPr/>
          <p:nvPr userDrawn="1"/>
        </p:nvSpPr>
        <p:spPr>
          <a:xfrm rot="2700000">
            <a:off x="807799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D04CC5-B5E5-41E9-B104-22A42A79F74C}"/>
              </a:ext>
            </a:extLst>
          </p:cNvPr>
          <p:cNvSpPr/>
          <p:nvPr userDrawn="1"/>
        </p:nvSpPr>
        <p:spPr>
          <a:xfrm rot="2700000">
            <a:off x="7077869" y="3466307"/>
            <a:ext cx="180975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9744D0-6271-43E7-AC72-4208D13CFC79}"/>
              </a:ext>
            </a:extLst>
          </p:cNvPr>
          <p:cNvSpPr/>
          <p:nvPr userDrawn="1"/>
        </p:nvSpPr>
        <p:spPr>
          <a:xfrm rot="2700000">
            <a:off x="732313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AEFD09-D52C-4D1E-98E7-783B458D3B03}"/>
              </a:ext>
            </a:extLst>
          </p:cNvPr>
          <p:cNvSpPr/>
          <p:nvPr userDrawn="1"/>
        </p:nvSpPr>
        <p:spPr>
          <a:xfrm rot="2700000">
            <a:off x="682307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EA71CB-7906-4A98-A993-267590A1D190}"/>
              </a:ext>
            </a:extLst>
          </p:cNvPr>
          <p:cNvSpPr/>
          <p:nvPr userDrawn="1"/>
        </p:nvSpPr>
        <p:spPr>
          <a:xfrm rot="2700000">
            <a:off x="7577931" y="3466307"/>
            <a:ext cx="180975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30822-3ED9-4026-A6AD-918E92C42FC5}"/>
              </a:ext>
            </a:extLst>
          </p:cNvPr>
          <p:cNvSpPr/>
          <p:nvPr userDrawn="1"/>
        </p:nvSpPr>
        <p:spPr>
          <a:xfrm rot="2700000">
            <a:off x="782320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41DC44-ED39-43E7-92DD-A2FF7535F00B}"/>
              </a:ext>
            </a:extLst>
          </p:cNvPr>
          <p:cNvSpPr/>
          <p:nvPr userDrawn="1"/>
        </p:nvSpPr>
        <p:spPr>
          <a:xfrm rot="2700000">
            <a:off x="8855075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C684F7-181D-4FDF-9E55-27AB239C39C6}"/>
              </a:ext>
            </a:extLst>
          </p:cNvPr>
          <p:cNvSpPr/>
          <p:nvPr userDrawn="1"/>
        </p:nvSpPr>
        <p:spPr>
          <a:xfrm>
            <a:off x="0" y="0"/>
            <a:ext cx="142875" cy="2857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2E47D9-F8AF-405D-940F-AEBC57E7E59B}"/>
              </a:ext>
            </a:extLst>
          </p:cNvPr>
          <p:cNvSpPr/>
          <p:nvPr userDrawn="1"/>
        </p:nvSpPr>
        <p:spPr>
          <a:xfrm>
            <a:off x="0" y="0"/>
            <a:ext cx="928688" cy="571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E54A2D-E531-44C2-8230-E0E5C889D898}"/>
              </a:ext>
            </a:extLst>
          </p:cNvPr>
          <p:cNvSpPr/>
          <p:nvPr userDrawn="1"/>
        </p:nvSpPr>
        <p:spPr>
          <a:xfrm>
            <a:off x="9001125" y="4500563"/>
            <a:ext cx="142875" cy="2357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392585-0704-4FB9-AB10-9D4D046C307D}"/>
              </a:ext>
            </a:extLst>
          </p:cNvPr>
          <p:cNvSpPr/>
          <p:nvPr userDrawn="1"/>
        </p:nvSpPr>
        <p:spPr>
          <a:xfrm>
            <a:off x="8501063" y="6286500"/>
            <a:ext cx="642937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98B225-0047-4C9A-BED7-A6A46984D3CB}"/>
              </a:ext>
            </a:extLst>
          </p:cNvPr>
          <p:cNvSpPr/>
          <p:nvPr userDrawn="1"/>
        </p:nvSpPr>
        <p:spPr>
          <a:xfrm>
            <a:off x="8474075" y="4429125"/>
            <a:ext cx="500063" cy="1830388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386" name="제목 개체 틀 1"/>
          <p:cNvSpPr>
            <a:spLocks noGrp="1"/>
          </p:cNvSpPr>
          <p:nvPr>
            <p:ph type="ctrTitle"/>
          </p:nvPr>
        </p:nvSpPr>
        <p:spPr>
          <a:xfrm>
            <a:off x="1042988" y="549275"/>
            <a:ext cx="7129462" cy="2374900"/>
          </a:xfrm>
        </p:spPr>
        <p:txBody>
          <a:bodyPr/>
          <a:lstStyle>
            <a:lvl1pPr algn="ctr">
              <a:defRPr sz="4800" smtClean="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6387" name="텍스트 개체 틀 2"/>
          <p:cNvSpPr>
            <a:spLocks noGrp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 anchor="ctr"/>
          <a:lstStyle>
            <a:lvl1pPr marL="0" indent="0" algn="ctr">
              <a:buFont typeface="맑은 고딕" pitchFamily="50" charset="-127"/>
              <a:buNone/>
              <a:defRPr sz="2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7614A024-AEB0-4007-A12D-345AB2E536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985125" y="38100"/>
            <a:ext cx="1116013" cy="349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3135154-F1F3-45F9-AEC6-7E957F0A46D7}" type="datetime1">
              <a:rPr lang="ko-KR" altLang="en-US"/>
              <a:pPr>
                <a:defRPr/>
              </a:pPr>
              <a:t>2019-10-16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1041A7-781D-4764-AD5F-4A163756C3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33" y="6093296"/>
            <a:ext cx="1966234" cy="5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027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53975" y="0"/>
            <a:ext cx="700088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/>
          <p:cNvSpPr/>
          <p:nvPr userDrawn="1"/>
        </p:nvSpPr>
        <p:spPr>
          <a:xfrm>
            <a:off x="785813" y="785813"/>
            <a:ext cx="8358187" cy="71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572125" y="6480175"/>
            <a:ext cx="3571875" cy="385763"/>
          </a:xfrm>
          <a:prstGeom prst="rect">
            <a:avLst/>
          </a:prstGeom>
          <a:solidFill>
            <a:srgbClr val="788FB4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32" name="직사각형 10"/>
          <p:cNvSpPr>
            <a:spLocks noChangeArrowheads="1"/>
          </p:cNvSpPr>
          <p:nvPr userDrawn="1"/>
        </p:nvSpPr>
        <p:spPr>
          <a:xfrm rot="2700000">
            <a:off x="8883650" y="6569075"/>
            <a:ext cx="215900" cy="2159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033" name="직사각형 11"/>
          <p:cNvSpPr>
            <a:spLocks noChangeArrowheads="1"/>
          </p:cNvSpPr>
          <p:nvPr userDrawn="1"/>
        </p:nvSpPr>
        <p:spPr>
          <a:xfrm rot="2700000">
            <a:off x="6361113" y="6569075"/>
            <a:ext cx="215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708068" y="6508750"/>
            <a:ext cx="169745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rgbClr val="2C3A50"/>
                </a:solidFill>
                <a:latin typeface="Times New Roman"/>
                <a:ea typeface="굴림"/>
                <a:cs typeface="+mn-cs"/>
              </a:rPr>
              <a:t>lcs5382@naver.com</a:t>
            </a:r>
          </a:p>
        </p:txBody>
      </p:sp>
      <p:sp>
        <p:nvSpPr>
          <p:cNvPr id="1035" name="슬라이드 번호 개체 틀 5"/>
          <p:cNvSpPr/>
          <p:nvPr/>
        </p:nvSpPr>
        <p:spPr>
          <a:xfrm>
            <a:off x="5653088" y="6524625"/>
            <a:ext cx="431800" cy="311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r" eaLnBrk="1" hangingPunct="1">
              <a:defRPr/>
            </a:pPr>
            <a:fld id="{13B4177C-4AEA-4917-87E1-B3BCCF180913}" type="slidenum">
              <a:rPr lang="ko-KR" altLang="en-US" sz="1200" b="1"/>
              <a:pPr algn="r" eaLnBrk="1" hangingPunct="1">
                <a:defRPr/>
              </a:pPr>
              <a:t>‹#›</a:t>
            </a:fld>
            <a:endParaRPr lang="en-US" altLang="ko-KR" sz="1200" b="1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5"/>
          <a:stretch>
            <a:fillRect/>
          </a:stretch>
        </p:blipFill>
        <p:spPr>
          <a:xfrm>
            <a:off x="44450" y="6452770"/>
            <a:ext cx="1431206" cy="4052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/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rgbClr val="2C3A50"/>
          </a:solidFill>
          <a:latin typeface="Times New Roman"/>
          <a:ea typeface="굴림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/>
        <a:buChar char="◈"/>
        <a:defRPr sz="2000" kern="1200">
          <a:solidFill>
            <a:srgbClr val="2C3A50"/>
          </a:solidFill>
          <a:latin typeface="Times New Roman"/>
          <a:ea typeface="굴림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ern="1200">
          <a:solidFill>
            <a:srgbClr val="2C3A50"/>
          </a:solidFill>
          <a:latin typeface="Times New Roman"/>
          <a:ea typeface="굴림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Wingdings"/>
        <a:buChar char="u"/>
        <a:defRPr sz="1600" kern="1200">
          <a:solidFill>
            <a:srgbClr val="2C3A50"/>
          </a:solidFill>
          <a:latin typeface="Times New Roman"/>
          <a:ea typeface="굴림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sz="1400" kern="1200">
          <a:solidFill>
            <a:srgbClr val="2C3A50"/>
          </a:solidFill>
          <a:latin typeface="Times New Roman"/>
          <a:ea typeface="굴림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Times New Roman"/>
        <a:buChar char="+"/>
        <a:defRPr sz="1200" kern="1200">
          <a:solidFill>
            <a:srgbClr val="2C3A50"/>
          </a:solidFill>
          <a:latin typeface="Times New Roman"/>
          <a:ea typeface="굴림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player.org/slide/14091444/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ko-KR" sz="4000" dirty="0"/>
              <a:t>Software Engineering(</a:t>
            </a:r>
            <a:r>
              <a:rPr lang="ko-KR" altLang="en-US" sz="4000" dirty="0"/>
              <a:t>실습</a:t>
            </a:r>
            <a:r>
              <a:rPr lang="en-US" altLang="ko-KR" sz="4000" dirty="0"/>
              <a:t>)</a:t>
            </a:r>
            <a:br>
              <a:rPr lang="en-US" altLang="ko-KR" sz="4000" dirty="0"/>
            </a:br>
            <a:r>
              <a:rPr lang="en-US" altLang="ko-KR" sz="2800" dirty="0"/>
              <a:t>(7</a:t>
            </a:r>
            <a:r>
              <a:rPr lang="ko-KR" altLang="en-US" sz="2800" dirty="0"/>
              <a:t>주차 </a:t>
            </a:r>
            <a:r>
              <a:rPr lang="en-US" altLang="ko-KR" sz="2800"/>
              <a:t>– UML)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2019. 10. </a:t>
            </a:r>
            <a:r>
              <a:rPr lang="en-US" altLang="ko-KR"/>
              <a:t>17. </a:t>
            </a:r>
            <a:r>
              <a:rPr lang="ko-KR" altLang="en-US" dirty="0"/>
              <a:t>목</a:t>
            </a:r>
            <a:endParaRPr lang="en-US" altLang="ko-KR" dirty="0"/>
          </a:p>
          <a:p>
            <a:pPr eaLnBrk="1" hangingPunct="1">
              <a:defRPr/>
            </a:pPr>
            <a:r>
              <a:rPr lang="en-US" altLang="ko-KR" dirty="0"/>
              <a:t>T.A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이천솔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0AFA6-C917-4D0F-BC4D-52FD6F94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개발과 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2AB-11E6-42C5-87DA-65129C7CF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6F884FEA-13AC-49CC-9363-AB35B6041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7604" y="1016732"/>
            <a:ext cx="6276768" cy="385242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918D970-FAA6-456D-A226-A1807419FE63}"/>
              </a:ext>
            </a:extLst>
          </p:cNvPr>
          <p:cNvSpPr>
            <a:spLocks noGrp="1"/>
          </p:cNvSpPr>
          <p:nvPr/>
        </p:nvSpPr>
        <p:spPr bwMode="auto">
          <a:xfrm>
            <a:off x="611188" y="4724400"/>
            <a:ext cx="822960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Arial" pitchFamily="34" charset="0"/>
              <a:buChar char="•"/>
            </a:pPr>
            <a:r>
              <a:rPr lang="ko-KR" altLang="en-US" sz="2000" dirty="0">
                <a:latin typeface="+mn-ea"/>
              </a:rPr>
              <a:t>모델의 역할</a:t>
            </a:r>
            <a:endParaRPr lang="en-US" altLang="ko-KR" sz="2000" dirty="0">
              <a:latin typeface="+mn-ea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ko-KR" altLang="en-US" sz="1600" dirty="0">
                <a:latin typeface="+mn-ea"/>
              </a:rPr>
              <a:t>서로의 해석을 공유해 합의를 이루거나 해석의 타당성을 검토</a:t>
            </a:r>
            <a:endParaRPr lang="en-US" altLang="ko-KR" sz="1600" dirty="0">
              <a:latin typeface="+mn-ea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ko-KR" altLang="en-US" sz="1600" dirty="0">
                <a:latin typeface="+mn-ea"/>
              </a:rPr>
              <a:t>현재 시스템 또는 앞으로 개발할 시스템의 원하는 모습을 가시화</a:t>
            </a:r>
            <a:endParaRPr lang="en-US" altLang="ko-KR" sz="1600" dirty="0">
              <a:latin typeface="+mn-ea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ko-KR" altLang="en-US" sz="1600" dirty="0">
                <a:latin typeface="+mn-ea"/>
              </a:rPr>
              <a:t>시스템의 구조와 행위를 명세</a:t>
            </a:r>
            <a:endParaRPr lang="en-US" altLang="ko-KR" sz="1600" dirty="0">
              <a:latin typeface="+mn-ea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ko-KR" altLang="en-US" sz="1600" dirty="0">
                <a:latin typeface="+mn-ea"/>
              </a:rPr>
              <a:t>시스템을 구축하는 틀 제공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6216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0AFA6-C917-4D0F-BC4D-52FD6F94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추상화</a:t>
            </a:r>
            <a:r>
              <a:rPr lang="en-US" altLang="ko-KR" dirty="0"/>
              <a:t>(Abstraction)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2AB-11E6-42C5-87DA-65129C7CF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특정 관점에서 문제와 관련이 있는 점은 부각시키고</a:t>
            </a:r>
            <a:r>
              <a:rPr lang="en-US" altLang="ko-KR" dirty="0"/>
              <a:t>,   </a:t>
            </a:r>
            <a:r>
              <a:rPr lang="ko-KR" altLang="en-US" dirty="0"/>
              <a:t>관련이 없으면 단순화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추상화를 하는 이유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문제가 복잡할수록 문제를 이해하는데 필수적인 것에만 중점을 두고 모델링을 하는 것이 중요하다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5169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090EA-AFEE-426B-B249-E79623C19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UML(Unified Modeling Language)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E06156-D2E6-47EE-A0A8-A2F046196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UML? </a:t>
            </a:r>
            <a:r>
              <a:rPr lang="ko-KR" altLang="en-US" dirty="0"/>
              <a:t>시스템 개발과정에서 개발자 간의 의사소통을 원활히 이루어지도록 </a:t>
            </a:r>
            <a:r>
              <a:rPr lang="ko-KR" altLang="en-US" b="1" dirty="0">
                <a:solidFill>
                  <a:srgbClr val="FF0000"/>
                </a:solidFill>
              </a:rPr>
              <a:t>표준화한 모델링 언어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객체지향 모델링 언어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F0519D0-0822-4B07-8596-21AA2C8AB5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76"/>
          <a:stretch/>
        </p:blipFill>
        <p:spPr bwMode="auto">
          <a:xfrm>
            <a:off x="2829524" y="1628800"/>
            <a:ext cx="5868652" cy="27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A3F1DF4-4118-4DC8-9364-C4107BC68A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76"/>
          <a:stretch/>
        </p:blipFill>
        <p:spPr bwMode="auto">
          <a:xfrm>
            <a:off x="2843808" y="4401113"/>
            <a:ext cx="5782360" cy="2376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E35EEC-3B35-4B46-94D6-B4C736CA1328}"/>
              </a:ext>
            </a:extLst>
          </p:cNvPr>
          <p:cNvSpPr txBox="1"/>
          <p:nvPr/>
        </p:nvSpPr>
        <p:spPr>
          <a:xfrm>
            <a:off x="328331" y="2841985"/>
            <a:ext cx="208823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+mj-lt"/>
                <a:ea typeface="바탕" panose="02030600000101010101" pitchFamily="18" charset="-127"/>
                <a:cs typeface="Times New Roman" panose="02020603050405020304" pitchFamily="18" charset="0"/>
              </a:rPr>
              <a:t>구조적</a:t>
            </a:r>
            <a:r>
              <a:rPr lang="en-US" altLang="ko-KR" sz="2800" dirty="0">
                <a:latin typeface="+mj-lt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800" dirty="0">
                <a:latin typeface="+mj-lt"/>
                <a:ea typeface="바탕" panose="02030600000101010101" pitchFamily="18" charset="-127"/>
                <a:cs typeface="Times New Roman" panose="02020603050405020304" pitchFamily="18" charset="0"/>
              </a:rPr>
              <a:t>모델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918139-CCB6-4100-A7B0-CC7C5331C9B3}"/>
              </a:ext>
            </a:extLst>
          </p:cNvPr>
          <p:cNvSpPr txBox="1"/>
          <p:nvPr/>
        </p:nvSpPr>
        <p:spPr>
          <a:xfrm>
            <a:off x="316851" y="5327922"/>
            <a:ext cx="208823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+mj-lt"/>
                <a:ea typeface="바탕" panose="02030600000101010101" pitchFamily="18" charset="-127"/>
                <a:cs typeface="Times New Roman" panose="02020603050405020304" pitchFamily="18" charset="0"/>
              </a:rPr>
              <a:t>행위적</a:t>
            </a:r>
            <a:r>
              <a:rPr lang="en-US" altLang="ko-KR" sz="2800" dirty="0">
                <a:latin typeface="+mj-lt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800" dirty="0">
                <a:latin typeface="+mj-lt"/>
                <a:ea typeface="바탕" panose="02030600000101010101" pitchFamily="18" charset="-127"/>
                <a:cs typeface="Times New Roman" panose="02020603050405020304" pitchFamily="18" charset="0"/>
              </a:rPr>
              <a:t>모델</a:t>
            </a:r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A301A9E4-EC25-446B-807E-F1CF94E9EC4C}"/>
              </a:ext>
            </a:extLst>
          </p:cNvPr>
          <p:cNvSpPr/>
          <p:nvPr/>
        </p:nvSpPr>
        <p:spPr>
          <a:xfrm>
            <a:off x="2405083" y="1858390"/>
            <a:ext cx="612068" cy="2490411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664C5EBC-7785-4C69-B41B-D8EA3E991500}"/>
              </a:ext>
            </a:extLst>
          </p:cNvPr>
          <p:cNvSpPr/>
          <p:nvPr/>
        </p:nvSpPr>
        <p:spPr>
          <a:xfrm>
            <a:off x="2405083" y="4467825"/>
            <a:ext cx="612068" cy="224341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D79BC-A23C-4BB6-A2E5-7AC772B97CDD}"/>
              </a:ext>
            </a:extLst>
          </p:cNvPr>
          <p:cNvSpPr txBox="1"/>
          <p:nvPr/>
        </p:nvSpPr>
        <p:spPr>
          <a:xfrm>
            <a:off x="7686725" y="5983767"/>
            <a:ext cx="187888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FF0000"/>
                </a:solidFill>
              </a:rPr>
              <a:t>암기</a:t>
            </a:r>
            <a:r>
              <a:rPr lang="en-US" altLang="ko-KR" sz="2800" b="1" dirty="0">
                <a:solidFill>
                  <a:srgbClr val="FF0000"/>
                </a:solidFill>
              </a:rPr>
              <a:t>X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444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6A419-6E86-469E-9A69-B11523D5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A7A2F9-211B-4B44-A133-6A6C25A9DB37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4DF70F9-3413-49BC-A586-15FCFC1ECC7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EC306C-90B3-4C13-B965-2890571C14A8}"/>
                </a:ext>
              </a:extLst>
            </p:cNvPr>
            <p:cNvSpPr txBox="1"/>
            <p:nvPr/>
          </p:nvSpPr>
          <p:spPr>
            <a:xfrm>
              <a:off x="1411269" y="2705725"/>
              <a:ext cx="6321462" cy="144655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solidFill>
                    <a:schemeClr val="bg1"/>
                  </a:solidFill>
                  <a:latin typeface="+mj-lt"/>
                </a:rPr>
                <a:t>유스케이스</a:t>
              </a:r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 다이어그램</a:t>
              </a:r>
              <a:endParaRPr lang="en-US" altLang="ko-KR" dirty="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(</a:t>
              </a:r>
              <a:r>
                <a:rPr lang="en-US" altLang="ko-KR" dirty="0" err="1">
                  <a:solidFill>
                    <a:schemeClr val="bg1"/>
                  </a:solidFill>
                  <a:latin typeface="+mj-lt"/>
                </a:rPr>
                <a:t>Usecase</a:t>
              </a:r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 Diagram)</a:t>
              </a:r>
              <a:endParaRPr lang="ko-KR" alt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112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C3D3E-F850-41E1-B1BB-B053EA3C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다이어그램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37B88-216A-4C4A-ADAF-A2D203A5E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u="sng" dirty="0"/>
              <a:t>사용자관점</a:t>
            </a:r>
            <a:r>
              <a:rPr lang="ko-KR" altLang="en-US" dirty="0"/>
              <a:t>에서 시스템을 사용하는 목적들을 기술한 다이어그램</a:t>
            </a:r>
            <a:endParaRPr lang="en-US" altLang="ko-KR" dirty="0"/>
          </a:p>
          <a:p>
            <a:r>
              <a:rPr lang="ko-KR" altLang="en-US" dirty="0"/>
              <a:t>특징 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목적달성을 위한 사용자와 시스템 사이의 상호작용 포함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시스템이 제공하는 기능</a:t>
            </a:r>
            <a:r>
              <a:rPr lang="en-US" altLang="ko-KR" dirty="0"/>
              <a:t>, </a:t>
            </a:r>
            <a:r>
              <a:rPr lang="ko-KR" altLang="en-US" dirty="0"/>
              <a:t>서비스 정의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시스템의 범위를 결정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구성요소 </a:t>
            </a:r>
            <a:r>
              <a:rPr lang="en-US" altLang="ko-KR" dirty="0"/>
              <a:t>: </a:t>
            </a:r>
            <a:r>
              <a:rPr lang="ko-KR" altLang="en-US" dirty="0" err="1"/>
              <a:t>액터</a:t>
            </a:r>
            <a:r>
              <a:rPr lang="en-US" altLang="ko-KR" dirty="0"/>
              <a:t>, </a:t>
            </a:r>
            <a:r>
              <a:rPr lang="ko-KR" altLang="en-US" dirty="0" err="1"/>
              <a:t>유스케이스</a:t>
            </a:r>
            <a:r>
              <a:rPr lang="en-US" altLang="ko-KR" dirty="0"/>
              <a:t>, </a:t>
            </a:r>
            <a:r>
              <a:rPr lang="ko-KR" altLang="en-US" dirty="0"/>
              <a:t>관계</a:t>
            </a:r>
            <a:r>
              <a:rPr lang="en-US" altLang="ko-KR" dirty="0"/>
              <a:t>, </a:t>
            </a:r>
            <a:r>
              <a:rPr lang="ko-KR" altLang="en-US" dirty="0"/>
              <a:t>시스템범위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82E1446-A0BA-4AAB-96DA-FA0100305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291" y="3416980"/>
            <a:ext cx="4571417" cy="3018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412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BDEB5-48FB-487E-8058-C16453F6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/>
              <a:t>유스케이스</a:t>
            </a:r>
            <a:r>
              <a:rPr lang="ko-KR" altLang="en-US" sz="4000" dirty="0"/>
              <a:t> 다이어그램</a:t>
            </a:r>
            <a:r>
              <a:rPr lang="en-US" altLang="ko-KR" sz="4000" dirty="0"/>
              <a:t>(</a:t>
            </a:r>
            <a:r>
              <a:rPr lang="ko-KR" altLang="en-US" sz="4000" dirty="0" err="1"/>
              <a:t>액터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B09C6-377A-424A-9C58-103BC7972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액터</a:t>
            </a:r>
            <a:r>
              <a:rPr lang="en-US" altLang="ko-KR" dirty="0"/>
              <a:t>(Actor)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pPr marL="457200" indent="-457200">
              <a:buAutoNum type="arabicPeriod"/>
            </a:pPr>
            <a:r>
              <a:rPr lang="ko-KR" altLang="en-US" dirty="0"/>
              <a:t>시스템 외부에 존재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시스템과 상호작용하는 대상</a:t>
            </a:r>
            <a:r>
              <a:rPr lang="en-US" altLang="ko-KR" dirty="0"/>
              <a:t>(</a:t>
            </a:r>
            <a:r>
              <a:rPr lang="ko-KR" altLang="en-US" dirty="0"/>
              <a:t>사람 </a:t>
            </a:r>
            <a:r>
              <a:rPr lang="en-US" altLang="ko-KR" dirty="0"/>
              <a:t>or </a:t>
            </a:r>
            <a:r>
              <a:rPr lang="ko-KR" altLang="en-US" dirty="0"/>
              <a:t>시스템</a:t>
            </a:r>
            <a:r>
              <a:rPr lang="en-US" altLang="ko-KR" dirty="0"/>
              <a:t>)</a:t>
            </a:r>
          </a:p>
          <a:p>
            <a:pPr marL="457200" indent="-457200">
              <a:buAutoNum type="arabicPeriod"/>
            </a:pPr>
            <a:r>
              <a:rPr lang="ko-KR" altLang="en-US" dirty="0"/>
              <a:t>외부개체가 사람이면 막대인간</a:t>
            </a:r>
            <a:r>
              <a:rPr lang="en-US" altLang="ko-KR" dirty="0"/>
              <a:t>, </a:t>
            </a:r>
            <a:r>
              <a:rPr lang="ko-KR" altLang="en-US" dirty="0"/>
              <a:t>시스템이면 박스에 </a:t>
            </a:r>
            <a:r>
              <a:rPr lang="en-US" altLang="ko-KR" dirty="0"/>
              <a:t>&lt;&lt;actor&gt;&gt;</a:t>
            </a:r>
            <a:r>
              <a:rPr lang="ko-KR" altLang="en-US" dirty="0"/>
              <a:t>표기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주 </a:t>
            </a:r>
            <a:r>
              <a:rPr lang="ko-KR" altLang="en-US" dirty="0" err="1"/>
              <a:t>액터</a:t>
            </a:r>
            <a:r>
              <a:rPr lang="en-US" altLang="ko-KR" dirty="0"/>
              <a:t>(</a:t>
            </a:r>
            <a:r>
              <a:rPr lang="ko-KR" altLang="en-US" dirty="0"/>
              <a:t>시스템의 서비스를 필요</a:t>
            </a:r>
            <a:r>
              <a:rPr lang="en-US" altLang="ko-KR" dirty="0"/>
              <a:t>), </a:t>
            </a:r>
            <a:r>
              <a:rPr lang="ko-KR" altLang="en-US" dirty="0"/>
              <a:t>부 </a:t>
            </a:r>
            <a:r>
              <a:rPr lang="ko-KR" altLang="en-US" dirty="0" err="1"/>
              <a:t>액터</a:t>
            </a:r>
            <a:r>
              <a:rPr lang="en-US" altLang="ko-KR" dirty="0"/>
              <a:t>(</a:t>
            </a:r>
            <a:r>
              <a:rPr lang="ko-KR" altLang="en-US" dirty="0"/>
              <a:t>시스템에 서비스 제공</a:t>
            </a:r>
            <a:r>
              <a:rPr lang="en-US" altLang="ko-KR" dirty="0"/>
              <a:t>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94420AF-C5F6-4447-A4DD-CCA3EA871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96" y="3007392"/>
            <a:ext cx="5831557" cy="3850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1921CF2-F454-4C97-8F05-CCAFA0D8ABB4}"/>
              </a:ext>
            </a:extLst>
          </p:cNvPr>
          <p:cNvSpPr/>
          <p:nvPr/>
        </p:nvSpPr>
        <p:spPr>
          <a:xfrm>
            <a:off x="1646696" y="3007392"/>
            <a:ext cx="828092" cy="3274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34A095-0C0F-4679-B2EF-4E5396E59A20}"/>
              </a:ext>
            </a:extLst>
          </p:cNvPr>
          <p:cNvSpPr/>
          <p:nvPr/>
        </p:nvSpPr>
        <p:spPr>
          <a:xfrm>
            <a:off x="6075024" y="3007392"/>
            <a:ext cx="1116124" cy="3274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95F250-291B-4FC9-B7DB-D2E92C44C4C9}"/>
              </a:ext>
            </a:extLst>
          </p:cNvPr>
          <p:cNvSpPr txBox="1"/>
          <p:nvPr/>
        </p:nvSpPr>
        <p:spPr>
          <a:xfrm>
            <a:off x="112254" y="4383127"/>
            <a:ext cx="1476164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주 </a:t>
            </a:r>
            <a:r>
              <a:rPr lang="ko-KR" altLang="en-US" sz="2800" dirty="0" err="1"/>
              <a:t>액터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BCD13D-3379-4935-ABBB-0C44AFCF446C}"/>
              </a:ext>
            </a:extLst>
          </p:cNvPr>
          <p:cNvSpPr txBox="1"/>
          <p:nvPr/>
        </p:nvSpPr>
        <p:spPr>
          <a:xfrm>
            <a:off x="7180336" y="4383127"/>
            <a:ext cx="15681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부 </a:t>
            </a:r>
            <a:r>
              <a:rPr lang="ko-KR" altLang="en-US" sz="2800" dirty="0" err="1"/>
              <a:t>액터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40481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BDEB5-48FB-487E-8058-C16453F6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/>
              <a:t>유스케이스</a:t>
            </a:r>
            <a:r>
              <a:rPr lang="ko-KR" altLang="en-US" sz="4000" dirty="0"/>
              <a:t> 다이어그램</a:t>
            </a:r>
            <a:r>
              <a:rPr lang="en-US" altLang="ko-KR" sz="3600" dirty="0"/>
              <a:t>(</a:t>
            </a:r>
            <a:r>
              <a:rPr lang="ko-KR" altLang="en-US" sz="3600" dirty="0" err="1"/>
              <a:t>유스케이스</a:t>
            </a:r>
            <a:r>
              <a:rPr lang="en-US" altLang="ko-KR" sz="3600" dirty="0"/>
              <a:t>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B09C6-377A-424A-9C58-103BC7972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r>
              <a:rPr lang="en-US" altLang="ko-KR" dirty="0"/>
              <a:t>(</a:t>
            </a:r>
            <a:r>
              <a:rPr lang="en-US" altLang="ko-KR" dirty="0" err="1"/>
              <a:t>Usecase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pPr marL="457200" indent="-457200">
              <a:buAutoNum type="arabicPeriod"/>
            </a:pPr>
            <a:r>
              <a:rPr lang="ko-KR" altLang="en-US" dirty="0"/>
              <a:t>타원형으로 표시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시스템과 </a:t>
            </a:r>
            <a:r>
              <a:rPr lang="ko-KR" altLang="en-US" dirty="0" err="1"/>
              <a:t>액터</a:t>
            </a:r>
            <a:r>
              <a:rPr lang="ko-KR" altLang="en-US" dirty="0"/>
              <a:t> 간에 수행하는 일련의 상호작용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이름은 상호작용하는 목적을 단순하게 기술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94420AF-C5F6-4447-A4DD-CCA3EA871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96" y="2602580"/>
            <a:ext cx="5831557" cy="3850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1921CF2-F454-4C97-8F05-CCAFA0D8ABB4}"/>
              </a:ext>
            </a:extLst>
          </p:cNvPr>
          <p:cNvSpPr/>
          <p:nvPr/>
        </p:nvSpPr>
        <p:spPr>
          <a:xfrm>
            <a:off x="3167844" y="2852936"/>
            <a:ext cx="100811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5042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BDEB5-48FB-487E-8058-C16453F6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/>
              <a:t>유스케이스</a:t>
            </a:r>
            <a:r>
              <a:rPr lang="ko-KR" altLang="en-US" sz="4000" dirty="0"/>
              <a:t> 다이어그램</a:t>
            </a:r>
            <a:r>
              <a:rPr lang="en-US" altLang="ko-KR" sz="4000" dirty="0"/>
              <a:t>(</a:t>
            </a:r>
            <a:r>
              <a:rPr lang="ko-KR" altLang="en-US" sz="4000" dirty="0"/>
              <a:t>관계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B09C6-377A-424A-9C58-103BC7972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r>
              <a:rPr lang="en-US" altLang="ko-KR" dirty="0"/>
              <a:t>(Relationship)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pPr marL="457200" indent="-457200">
              <a:buAutoNum type="arabicPeriod"/>
            </a:pPr>
            <a:r>
              <a:rPr lang="ko-KR" altLang="en-US" dirty="0" err="1"/>
              <a:t>액터와</a:t>
            </a:r>
            <a:r>
              <a:rPr lang="ko-KR" altLang="en-US" dirty="0"/>
              <a:t> </a:t>
            </a:r>
            <a:r>
              <a:rPr lang="ko-KR" altLang="en-US" dirty="0" err="1"/>
              <a:t>유스케이스</a:t>
            </a:r>
            <a:r>
              <a:rPr lang="ko-KR" altLang="en-US" dirty="0"/>
              <a:t> 또는 </a:t>
            </a:r>
            <a:r>
              <a:rPr lang="ko-KR" altLang="en-US" dirty="0" err="1"/>
              <a:t>유스케이스들</a:t>
            </a:r>
            <a:r>
              <a:rPr lang="ko-KR" altLang="en-US" dirty="0"/>
              <a:t> 사이에서 나타남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 err="1"/>
              <a:t>액터와</a:t>
            </a:r>
            <a:r>
              <a:rPr lang="ko-KR" altLang="en-US" dirty="0"/>
              <a:t> </a:t>
            </a:r>
            <a:r>
              <a:rPr lang="ko-KR" altLang="en-US" dirty="0" err="1"/>
              <a:t>유스케이스</a:t>
            </a:r>
            <a:r>
              <a:rPr lang="ko-KR" altLang="en-US" dirty="0"/>
              <a:t> 관계 </a:t>
            </a:r>
            <a:r>
              <a:rPr lang="en-US" altLang="ko-KR" dirty="0"/>
              <a:t>: </a:t>
            </a:r>
            <a:r>
              <a:rPr lang="ko-KR" altLang="en-US" dirty="0" err="1"/>
              <a:t>액터와</a:t>
            </a:r>
            <a:r>
              <a:rPr lang="ko-KR" altLang="en-US" dirty="0"/>
              <a:t> 시스템이 상호작용할 때 실선으로 이음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 err="1"/>
              <a:t>유스케이스간의</a:t>
            </a:r>
            <a:r>
              <a:rPr lang="ko-KR" altLang="en-US" dirty="0"/>
              <a:t> 관계 </a:t>
            </a:r>
            <a:r>
              <a:rPr lang="en-US" altLang="ko-KR" dirty="0"/>
              <a:t>: </a:t>
            </a:r>
            <a:r>
              <a:rPr lang="ko-KR" altLang="en-US" dirty="0"/>
              <a:t>포함관계</a:t>
            </a:r>
            <a:r>
              <a:rPr lang="en-US" altLang="ko-KR" dirty="0"/>
              <a:t>, </a:t>
            </a:r>
            <a:r>
              <a:rPr lang="ko-KR" altLang="en-US" dirty="0"/>
              <a:t>확장관계</a:t>
            </a:r>
            <a:r>
              <a:rPr lang="en-US" altLang="ko-KR" dirty="0"/>
              <a:t>, </a:t>
            </a:r>
            <a:r>
              <a:rPr lang="ko-KR" altLang="en-US" dirty="0"/>
              <a:t>일반화관계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94420AF-C5F6-4447-A4DD-CCA3EA871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96" y="2602580"/>
            <a:ext cx="5831557" cy="3850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1921CF2-F454-4C97-8F05-CCAFA0D8ABB4}"/>
              </a:ext>
            </a:extLst>
          </p:cNvPr>
          <p:cNvSpPr/>
          <p:nvPr/>
        </p:nvSpPr>
        <p:spPr>
          <a:xfrm>
            <a:off x="4139952" y="3176562"/>
            <a:ext cx="756084" cy="1224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F86D3F-9D23-4841-8665-4D27CDC1B67E}"/>
              </a:ext>
            </a:extLst>
          </p:cNvPr>
          <p:cNvSpPr/>
          <p:nvPr/>
        </p:nvSpPr>
        <p:spPr>
          <a:xfrm>
            <a:off x="3275856" y="4709961"/>
            <a:ext cx="1512168" cy="735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A94E31-9B90-43AF-8C4F-21748BC3BCC3}"/>
              </a:ext>
            </a:extLst>
          </p:cNvPr>
          <p:cNvSpPr/>
          <p:nvPr/>
        </p:nvSpPr>
        <p:spPr>
          <a:xfrm>
            <a:off x="2303748" y="2816727"/>
            <a:ext cx="864096" cy="936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03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BDEB5-48FB-487E-8058-C16453F6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/>
              <a:t>유스케이스</a:t>
            </a:r>
            <a:r>
              <a:rPr lang="ko-KR" altLang="en-US" sz="4000" dirty="0"/>
              <a:t> 다이어그램</a:t>
            </a:r>
            <a:r>
              <a:rPr lang="en-US" altLang="ko-KR" sz="4000" dirty="0"/>
              <a:t>(</a:t>
            </a:r>
            <a:r>
              <a:rPr lang="ko-KR" altLang="en-US" sz="4000" dirty="0"/>
              <a:t>관계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B09C6-377A-424A-9C58-103BC7972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포함관계</a:t>
            </a:r>
            <a:r>
              <a:rPr lang="en-US" altLang="ko-KR" sz="1800" dirty="0"/>
              <a:t>: </a:t>
            </a:r>
          </a:p>
          <a:p>
            <a:pPr marL="457200" indent="-457200">
              <a:buAutoNum type="arabicPeriod"/>
            </a:pPr>
            <a:r>
              <a:rPr lang="ko-KR" altLang="en-US" sz="1800" u="sng" dirty="0">
                <a:solidFill>
                  <a:srgbClr val="FF0000"/>
                </a:solidFill>
              </a:rPr>
              <a:t>필수적 관계</a:t>
            </a:r>
            <a:endParaRPr lang="en-US" altLang="ko-KR" sz="1800" u="sng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1800" dirty="0" err="1"/>
              <a:t>유스케이스에서</a:t>
            </a:r>
            <a:r>
              <a:rPr lang="ko-KR" altLang="en-US" sz="1800" dirty="0"/>
              <a:t> 중복되는 단계를 떼어내고 새로운 </a:t>
            </a:r>
            <a:r>
              <a:rPr lang="ko-KR" altLang="en-US" sz="1800" dirty="0" err="1"/>
              <a:t>유스케이스</a:t>
            </a:r>
            <a:r>
              <a:rPr lang="ko-KR" altLang="en-US" sz="1800" dirty="0"/>
              <a:t> 생성</a:t>
            </a:r>
            <a:endParaRPr lang="en-US" altLang="ko-KR" sz="1800" dirty="0"/>
          </a:p>
          <a:p>
            <a:pPr marL="457200" indent="-457200">
              <a:buAutoNum type="arabicPeriod"/>
            </a:pPr>
            <a:r>
              <a:rPr lang="ko-KR" altLang="en-US" sz="1800" dirty="0"/>
              <a:t>원래의 </a:t>
            </a:r>
            <a:r>
              <a:rPr lang="ko-KR" altLang="en-US" sz="1800" dirty="0" err="1"/>
              <a:t>유스케이스에서</a:t>
            </a:r>
            <a:r>
              <a:rPr lang="ko-KR" altLang="en-US" sz="1800" dirty="0"/>
              <a:t> 새로운 </a:t>
            </a:r>
            <a:r>
              <a:rPr lang="ko-KR" altLang="en-US" sz="1800" dirty="0" err="1"/>
              <a:t>유스케이스방향으로</a:t>
            </a:r>
            <a:r>
              <a:rPr lang="ko-KR" altLang="en-US" sz="1800" dirty="0"/>
              <a:t> 점선 화살표</a:t>
            </a:r>
            <a:r>
              <a:rPr lang="en-US" altLang="ko-KR" sz="1800" dirty="0"/>
              <a:t>,&lt;&lt;include&gt;&gt;</a:t>
            </a:r>
            <a:r>
              <a:rPr lang="ko-KR" altLang="en-US" sz="1800" dirty="0"/>
              <a:t>표기</a:t>
            </a:r>
            <a:endParaRPr lang="en-US" altLang="ko-KR" sz="1800" dirty="0"/>
          </a:p>
          <a:p>
            <a:pPr marL="457200" indent="-457200">
              <a:buAutoNum type="arabicPeriod"/>
            </a:pPr>
            <a:endParaRPr lang="en-US" altLang="ko-KR" sz="1800" dirty="0"/>
          </a:p>
          <a:p>
            <a:pPr marL="457200" indent="-457200">
              <a:buAutoNum type="arabicPeriod"/>
            </a:pPr>
            <a:endParaRPr lang="en-US" altLang="ko-KR" sz="1800" dirty="0"/>
          </a:p>
          <a:p>
            <a:r>
              <a:rPr lang="ko-KR" altLang="en-US" sz="1800" dirty="0"/>
              <a:t>확장관계</a:t>
            </a:r>
            <a:r>
              <a:rPr lang="en-US" altLang="ko-KR" sz="1800" dirty="0"/>
              <a:t>:</a:t>
            </a:r>
          </a:p>
          <a:p>
            <a:pPr>
              <a:buAutoNum type="arabicPeriod"/>
            </a:pPr>
            <a:r>
              <a:rPr lang="ko-KR" altLang="en-US" sz="1800" u="sng" dirty="0">
                <a:solidFill>
                  <a:srgbClr val="FF0000"/>
                </a:solidFill>
              </a:rPr>
              <a:t>선택적 관계</a:t>
            </a:r>
            <a:endParaRPr lang="en-US" altLang="ko-KR" sz="1800" u="sng" dirty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lang="ko-KR" altLang="en-US" sz="1800" dirty="0" err="1"/>
              <a:t>유스케이스가</a:t>
            </a:r>
            <a:r>
              <a:rPr lang="ko-KR" altLang="en-US" sz="1800" dirty="0"/>
              <a:t> 특정한 조건이 만족되는 경우에만 실행</a:t>
            </a:r>
            <a:endParaRPr lang="en-US" altLang="ko-KR" sz="1800" dirty="0"/>
          </a:p>
          <a:p>
            <a:pPr>
              <a:buAutoNum type="arabicPeriod"/>
            </a:pPr>
            <a:r>
              <a:rPr lang="ko-KR" altLang="en-US" sz="1800" dirty="0"/>
              <a:t>새로운 </a:t>
            </a:r>
            <a:r>
              <a:rPr lang="ko-KR" altLang="en-US" sz="1800" dirty="0" err="1"/>
              <a:t>유스케이스에서</a:t>
            </a:r>
            <a:r>
              <a:rPr lang="ko-KR" altLang="en-US" sz="1800" dirty="0"/>
              <a:t> 원래의 </a:t>
            </a:r>
            <a:r>
              <a:rPr lang="ko-KR" altLang="en-US" sz="1800" dirty="0" err="1"/>
              <a:t>유스케이스</a:t>
            </a:r>
            <a:r>
              <a:rPr lang="ko-KR" altLang="en-US" sz="1800" dirty="0"/>
              <a:t> 방향으로 점선 화살표</a:t>
            </a:r>
            <a:r>
              <a:rPr lang="en-US" altLang="ko-KR" sz="1800" dirty="0"/>
              <a:t>, &lt;&lt;extend&gt;&gt;</a:t>
            </a:r>
            <a:r>
              <a:rPr lang="ko-KR" altLang="en-US" sz="1800" dirty="0"/>
              <a:t>표기</a:t>
            </a:r>
            <a:endParaRPr lang="en-US" altLang="ko-KR" sz="1800" dirty="0"/>
          </a:p>
          <a:p>
            <a:pPr>
              <a:buAutoNum type="arabicPeriod"/>
            </a:pPr>
            <a:endParaRPr lang="en-US" altLang="ko-KR" sz="1800" dirty="0"/>
          </a:p>
          <a:p>
            <a:pPr>
              <a:buAutoNum type="arabicPeriod"/>
            </a:pPr>
            <a:endParaRPr lang="en-US" altLang="ko-KR" sz="1800" dirty="0"/>
          </a:p>
          <a:p>
            <a:r>
              <a:rPr lang="ko-KR" altLang="en-US" sz="1800" dirty="0"/>
              <a:t>일반화관계</a:t>
            </a:r>
            <a:r>
              <a:rPr lang="en-US" altLang="ko-KR" sz="1800" dirty="0"/>
              <a:t>:</a:t>
            </a:r>
          </a:p>
          <a:p>
            <a:pPr>
              <a:buAutoNum type="arabicPeriod"/>
            </a:pPr>
            <a:r>
              <a:rPr lang="ko-KR" altLang="en-US" sz="1800" dirty="0"/>
              <a:t>보편적인 </a:t>
            </a:r>
            <a:r>
              <a:rPr lang="ko-KR" altLang="en-US" sz="1800" dirty="0" err="1"/>
              <a:t>유스케이스와</a:t>
            </a:r>
            <a:r>
              <a:rPr lang="ko-KR" altLang="en-US" sz="1800" dirty="0"/>
              <a:t> 구체적인 </a:t>
            </a:r>
            <a:r>
              <a:rPr lang="ko-KR" altLang="en-US" sz="1800" dirty="0" err="1"/>
              <a:t>유스케이스</a:t>
            </a:r>
            <a:r>
              <a:rPr lang="ko-KR" altLang="en-US" sz="1800" dirty="0"/>
              <a:t> 사이에 존재</a:t>
            </a:r>
            <a:endParaRPr lang="en-US" altLang="ko-KR" sz="1800" dirty="0"/>
          </a:p>
          <a:p>
            <a:pPr>
              <a:buAutoNum type="arabicPeriod"/>
            </a:pPr>
            <a:r>
              <a:rPr lang="ko-KR" altLang="en-US" sz="1800" dirty="0"/>
              <a:t>구체적인 </a:t>
            </a:r>
            <a:r>
              <a:rPr lang="ko-KR" altLang="en-US" sz="1800" dirty="0" err="1"/>
              <a:t>유스케이스에서</a:t>
            </a:r>
            <a:r>
              <a:rPr lang="ko-KR" altLang="en-US" sz="1800" dirty="0"/>
              <a:t> 일반화된 </a:t>
            </a:r>
            <a:r>
              <a:rPr lang="ko-KR" altLang="en-US" sz="1800" dirty="0" err="1"/>
              <a:t>유스케이스</a:t>
            </a:r>
            <a:r>
              <a:rPr lang="ko-KR" altLang="en-US" sz="1800" dirty="0"/>
              <a:t> 방향으로 삼각형머리의 실선 화살표 연결</a:t>
            </a:r>
          </a:p>
        </p:txBody>
      </p:sp>
    </p:spTree>
    <p:extLst>
      <p:ext uri="{BB962C8B-B14F-4D97-AF65-F5344CB8AC3E}">
        <p14:creationId xmlns:p14="http://schemas.microsoft.com/office/powerpoint/2010/main" val="587195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CEFA8-47C9-40A9-B92D-D6C1C0C52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다이어그램</a:t>
            </a:r>
            <a:r>
              <a:rPr lang="en-US" altLang="ko-KR" sz="3600" dirty="0"/>
              <a:t>(</a:t>
            </a:r>
            <a:r>
              <a:rPr lang="ko-KR" altLang="en-US" sz="3600" dirty="0" err="1"/>
              <a:t>관계예시</a:t>
            </a:r>
            <a:r>
              <a:rPr lang="en-US" altLang="ko-KR" sz="3600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A0CC36-C766-401C-9F19-2B2524A93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A0A3D7-CB89-45DE-9F51-DF800C167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46" y="1150566"/>
            <a:ext cx="8594004" cy="506010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515812F-334A-4407-AC57-122C8A0FBC43}"/>
              </a:ext>
            </a:extLst>
          </p:cNvPr>
          <p:cNvSpPr/>
          <p:nvPr/>
        </p:nvSpPr>
        <p:spPr>
          <a:xfrm>
            <a:off x="6624228" y="3356582"/>
            <a:ext cx="396044" cy="36044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6318820-944A-4ADE-85D0-8386706D46C0}"/>
              </a:ext>
            </a:extLst>
          </p:cNvPr>
          <p:cNvCxnSpPr>
            <a:cxnSpLocks/>
          </p:cNvCxnSpPr>
          <p:nvPr/>
        </p:nvCxnSpPr>
        <p:spPr>
          <a:xfrm flipH="1">
            <a:off x="6516216" y="3356582"/>
            <a:ext cx="504056" cy="5764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92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Contents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graphicFrame>
        <p:nvGraphicFramePr>
          <p:cNvPr id="4140" name="내용 개체 틀 413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759158"/>
              </p:ext>
            </p:extLst>
          </p:nvPr>
        </p:nvGraphicFramePr>
        <p:xfrm>
          <a:off x="406224" y="944724"/>
          <a:ext cx="8316923" cy="544620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83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0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추석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SDLC,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스크럼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학회일정으로 인한 휴강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개천절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스크럼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보강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차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순차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패키지 다이어그램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보강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차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이론수업 대체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중간고사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Coverage-based Testing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Fault_based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and Error-based 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Black Box Testing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White Box Testing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Alpha/Beta Testing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정보처리기사 기출 총 정리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기말고사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513AB-D1F4-4CC1-B709-27083A9E9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잘못된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7C6DAC-2FA2-424A-A327-26F3BE20D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다이어그램은 흐름도가 아니다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F74362B-2275-486A-B36B-9BD4BABE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2349500"/>
            <a:ext cx="854392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9930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3ADC5-055E-4260-AF6A-C8218930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올바른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F2D91-AEBE-4836-8D68-58195D958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과도한 포함관계를 자제</a:t>
            </a:r>
            <a:endParaRPr lang="en-US" altLang="ko-KR" dirty="0"/>
          </a:p>
          <a:p>
            <a:r>
              <a:rPr lang="ko-KR" altLang="en-US" dirty="0"/>
              <a:t>중복된 부분을 </a:t>
            </a:r>
            <a:r>
              <a:rPr lang="ko-KR" altLang="en-US" dirty="0" err="1"/>
              <a:t>유스케이스로</a:t>
            </a:r>
            <a:r>
              <a:rPr lang="ko-KR" altLang="en-US" dirty="0"/>
              <a:t> 분리</a:t>
            </a:r>
            <a:endParaRPr lang="en-US" altLang="ko-KR" dirty="0"/>
          </a:p>
          <a:p>
            <a:r>
              <a:rPr lang="ko-KR" altLang="en-US" dirty="0"/>
              <a:t>이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다이어그램은 물품조회와 물품구매를 하기 위해서라면 로그인을 해야함을 전제로 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38B55E8-83D9-4177-8AEB-5AA02CC58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76" y="2348880"/>
            <a:ext cx="8377248" cy="3348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2672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97876-8BE1-4F59-AC5D-AABE60152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기술서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E1002-66FB-4E8F-A411-64269ABE9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 err="1"/>
              <a:t>액터가</a:t>
            </a:r>
            <a:r>
              <a:rPr lang="ko-KR" altLang="en-US" dirty="0"/>
              <a:t> 해당 </a:t>
            </a:r>
            <a:r>
              <a:rPr lang="ko-KR" altLang="en-US" dirty="0" err="1"/>
              <a:t>유스케이스</a:t>
            </a:r>
            <a:r>
              <a:rPr lang="ko-KR" altLang="en-US" dirty="0"/>
              <a:t> 목적을 달성하기 위하여 시스템과 상호작용을 하는 과정을 구체적으로 묘사한 것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8715EC2-1916-44B6-999D-B860C7055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0" y="1824529"/>
            <a:ext cx="9130320" cy="503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6D070E2-CA55-4A02-B8F9-1691ED4F537A}"/>
              </a:ext>
            </a:extLst>
          </p:cNvPr>
          <p:cNvSpPr/>
          <p:nvPr/>
        </p:nvSpPr>
        <p:spPr>
          <a:xfrm>
            <a:off x="4103949" y="2384884"/>
            <a:ext cx="396044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A25994-1FF2-40FD-A0C8-F4C2E44918FC}"/>
              </a:ext>
            </a:extLst>
          </p:cNvPr>
          <p:cNvSpPr/>
          <p:nvPr/>
        </p:nvSpPr>
        <p:spPr>
          <a:xfrm>
            <a:off x="7560332" y="2780928"/>
            <a:ext cx="396044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D07DDB-0BE9-423F-AD8E-ABDEAAF569CB}"/>
              </a:ext>
            </a:extLst>
          </p:cNvPr>
          <p:cNvSpPr/>
          <p:nvPr/>
        </p:nvSpPr>
        <p:spPr>
          <a:xfrm>
            <a:off x="3635896" y="3428591"/>
            <a:ext cx="396044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7B10B0-876A-408D-ADD9-AA0AAF077C8D}"/>
              </a:ext>
            </a:extLst>
          </p:cNvPr>
          <p:cNvSpPr/>
          <p:nvPr/>
        </p:nvSpPr>
        <p:spPr>
          <a:xfrm>
            <a:off x="5904148" y="3825044"/>
            <a:ext cx="2160240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21BED2-4829-434D-BD31-85295068C5B1}"/>
              </a:ext>
            </a:extLst>
          </p:cNvPr>
          <p:cNvSpPr/>
          <p:nvPr/>
        </p:nvSpPr>
        <p:spPr>
          <a:xfrm>
            <a:off x="2951820" y="4471084"/>
            <a:ext cx="2412268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F70566-77BC-4F7D-8DE7-D31B0C5F63FF}"/>
              </a:ext>
            </a:extLst>
          </p:cNvPr>
          <p:cNvSpPr/>
          <p:nvPr/>
        </p:nvSpPr>
        <p:spPr>
          <a:xfrm>
            <a:off x="2303748" y="6367131"/>
            <a:ext cx="2016224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F82ED4-FE7E-44F4-9AA3-5BA10943D549}"/>
              </a:ext>
            </a:extLst>
          </p:cNvPr>
          <p:cNvSpPr/>
          <p:nvPr/>
        </p:nvSpPr>
        <p:spPr>
          <a:xfrm>
            <a:off x="4319972" y="6075146"/>
            <a:ext cx="4140460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7F2F79-95A3-4A55-BD08-C591403C099D}"/>
              </a:ext>
            </a:extLst>
          </p:cNvPr>
          <p:cNvSpPr/>
          <p:nvPr/>
        </p:nvSpPr>
        <p:spPr>
          <a:xfrm>
            <a:off x="1871700" y="4875095"/>
            <a:ext cx="5760640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7B5B3-09CD-48F7-A039-5C3100AAA258}"/>
              </a:ext>
            </a:extLst>
          </p:cNvPr>
          <p:cNvSpPr txBox="1"/>
          <p:nvPr/>
        </p:nvSpPr>
        <p:spPr>
          <a:xfrm>
            <a:off x="7056276" y="12595"/>
            <a:ext cx="2185293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암기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194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97876-8BE1-4F59-AC5D-AABE60152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기술서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31C5F335-15DD-43E1-9049-84CEA91CF3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1"/>
          <a:stretch/>
        </p:blipFill>
        <p:spPr bwMode="auto">
          <a:xfrm>
            <a:off x="728049" y="908050"/>
            <a:ext cx="7668852" cy="588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3739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7E521-3459-4B25-BB7B-A03EB0B91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E5F71A-054F-4369-B56E-3F9D389820F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5428E3-DA9F-4AD0-ADED-8218F9F40404}"/>
              </a:ext>
            </a:extLst>
          </p:cNvPr>
          <p:cNvSpPr txBox="1"/>
          <p:nvPr/>
        </p:nvSpPr>
        <p:spPr>
          <a:xfrm>
            <a:off x="1411269" y="2705725"/>
            <a:ext cx="6321462" cy="14465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j-lt"/>
              </a:rPr>
              <a:t>클래스 다이어그램</a:t>
            </a:r>
            <a:endParaRPr lang="en-US" altLang="ko-KR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(Class Diagram)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0089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C74F3-DB67-4EBE-A27E-E87E38C1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다이어그램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63DC3D-8EF1-4141-BE97-79A8F2D3F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문제나 해결책의 정적인 구조를 보여주는 다이어그램</a:t>
            </a:r>
            <a:endParaRPr lang="en-US" altLang="ko-KR" dirty="0"/>
          </a:p>
          <a:p>
            <a:r>
              <a:rPr lang="ko-KR" altLang="en-US" dirty="0"/>
              <a:t>특징 </a:t>
            </a:r>
            <a:r>
              <a:rPr lang="en-US" altLang="ko-KR" dirty="0"/>
              <a:t>: </a:t>
            </a:r>
            <a:r>
              <a:rPr lang="ko-KR" altLang="en-US" dirty="0"/>
              <a:t>시스템을 구성하는 클래스들과 그들 간의 관계를 보여줌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51BE07E-9BD6-4A98-8587-D1398CD63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16" y="2253766"/>
            <a:ext cx="8326317" cy="3083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4499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07091-71FD-4CFE-A7A1-1384C38E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1E0B65-E26F-4913-AF5F-CD1594463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개의 부분으로 구분함 </a:t>
            </a:r>
            <a:r>
              <a:rPr lang="en-US" altLang="ko-KR" dirty="0"/>
              <a:t>: </a:t>
            </a:r>
            <a:r>
              <a:rPr lang="ko-KR" altLang="en-US" dirty="0"/>
              <a:t>클래스명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(</a:t>
            </a:r>
            <a:r>
              <a:rPr lang="ko-KR" altLang="en-US" dirty="0"/>
              <a:t>멤버변수</a:t>
            </a:r>
            <a:r>
              <a:rPr lang="en-US" altLang="ko-KR" dirty="0"/>
              <a:t>), </a:t>
            </a:r>
            <a:r>
              <a:rPr lang="ko-KR" altLang="en-US" dirty="0"/>
              <a:t>오퍼레이션</a:t>
            </a:r>
            <a:r>
              <a:rPr lang="en-US" altLang="ko-KR" dirty="0"/>
              <a:t>(</a:t>
            </a:r>
            <a:r>
              <a:rPr lang="ko-KR" altLang="en-US" dirty="0"/>
              <a:t>메소드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경우에 따라 속성</a:t>
            </a:r>
            <a:r>
              <a:rPr lang="en-US" altLang="ko-KR" dirty="0"/>
              <a:t>, </a:t>
            </a:r>
            <a:r>
              <a:rPr lang="ko-KR" altLang="en-US" dirty="0"/>
              <a:t>오퍼레이션은 생략 가능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D4D414BF-976D-4190-8592-CB669A72C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04864"/>
            <a:ext cx="6912768" cy="351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9175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C3C1F-EE79-4662-92F6-2A256224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접근제어자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AEC56-AC90-4C71-AC29-BE7B0E4F8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01FBF86-C278-45C6-B951-E6F1D35E3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899319"/>
            <a:ext cx="9522581" cy="309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06C29CD8-C081-474A-B8A4-AE96FF503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995" y="3701614"/>
            <a:ext cx="6434009" cy="3092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1DF5DB3-4731-44C8-8092-475419A25AB8}"/>
              </a:ext>
            </a:extLst>
          </p:cNvPr>
          <p:cNvSpPr/>
          <p:nvPr/>
        </p:nvSpPr>
        <p:spPr>
          <a:xfrm>
            <a:off x="4464655" y="4310076"/>
            <a:ext cx="134777" cy="1593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7681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C3C1F-EE79-4662-92F6-2A256224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속성과 오퍼레이션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06C29CD8-C081-474A-B8A4-AE96FF503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995" y="3701614"/>
            <a:ext cx="6434009" cy="3092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1DF5DB3-4731-44C8-8092-475419A25AB8}"/>
              </a:ext>
            </a:extLst>
          </p:cNvPr>
          <p:cNvSpPr/>
          <p:nvPr/>
        </p:nvSpPr>
        <p:spPr>
          <a:xfrm>
            <a:off x="4752020" y="4401109"/>
            <a:ext cx="75608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AD48D27-B8B1-413F-83BE-FCFB7ED605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4339"/>
            <a:ext cx="9024426" cy="204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1F8F02B-C967-49FC-9B10-58214CFE44DB}"/>
              </a:ext>
            </a:extLst>
          </p:cNvPr>
          <p:cNvSpPr/>
          <p:nvPr/>
        </p:nvSpPr>
        <p:spPr>
          <a:xfrm>
            <a:off x="5292080" y="4905164"/>
            <a:ext cx="1188132" cy="900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773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8F922-2462-47F0-A6C7-EEDC2DB50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제약조건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816948-7F45-41ED-ABA8-1D0C81A05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{}</a:t>
            </a:r>
            <a:r>
              <a:rPr lang="ko-KR" altLang="en-US" dirty="0"/>
              <a:t>나 노트 심볼을 이용하여 기술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47E0DAC-7CAA-4AB1-AB0B-A1B27F16A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61" y="2207971"/>
            <a:ext cx="8242078" cy="2945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357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AB109-F164-496B-8742-382292EB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 (1/7) </a:t>
            </a:r>
            <a:r>
              <a:rPr lang="en-US" altLang="ko-KR" sz="3200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3200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스크럼 소개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EF9AA3-896A-48FA-8504-50FF56E10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A9C7198-364B-49EF-89E7-3D54DEC56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2" y="1412776"/>
            <a:ext cx="8987705" cy="4789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2889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8F646-0C70-4577-B726-0F8B588D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D4D53-15E2-4652-9179-CFF74A70B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65DF068-DEEB-4EC5-83C4-4C469A632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642" y="908050"/>
            <a:ext cx="9144192" cy="594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352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0E54F-8E93-4DE7-A64A-92902EE2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연관관계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8B155E-6C86-4272-AD02-77FCE5551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사람과 자동차 클래스 사이의 연관관계 표시</a:t>
            </a:r>
            <a:endParaRPr lang="en-US" altLang="ko-KR" dirty="0"/>
          </a:p>
          <a:p>
            <a:r>
              <a:rPr lang="ko-KR" altLang="en-US" dirty="0"/>
              <a:t>연관된 클래스 사이에 선을 긋는다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역할 </a:t>
            </a:r>
            <a:r>
              <a:rPr lang="en-US" altLang="ko-KR" dirty="0"/>
              <a:t>: </a:t>
            </a:r>
            <a:r>
              <a:rPr lang="ko-KR" altLang="en-US" dirty="0"/>
              <a:t>클래스 바로 옆에 기재</a:t>
            </a:r>
            <a:endParaRPr lang="en-US" altLang="ko-KR" dirty="0"/>
          </a:p>
          <a:p>
            <a:r>
              <a:rPr lang="ko-KR" altLang="en-US" dirty="0"/>
              <a:t>연관관계이름 </a:t>
            </a:r>
            <a:r>
              <a:rPr lang="en-US" altLang="ko-KR" dirty="0"/>
              <a:t>: </a:t>
            </a:r>
            <a:r>
              <a:rPr lang="ko-KR" altLang="en-US" dirty="0"/>
              <a:t>두 클래스 사이의 선 위에 기재</a:t>
            </a:r>
            <a:endParaRPr lang="en-US" altLang="ko-KR" dirty="0"/>
          </a:p>
          <a:p>
            <a:r>
              <a:rPr lang="ko-KR" altLang="en-US" dirty="0"/>
              <a:t>다중성 </a:t>
            </a:r>
            <a:r>
              <a:rPr lang="en-US" altLang="ko-KR" dirty="0"/>
              <a:t>: </a:t>
            </a:r>
            <a:r>
              <a:rPr lang="ko-KR" altLang="en-US" dirty="0"/>
              <a:t>두 클래스의 연관된 객체 수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E46453C-65E7-4320-80DA-2172C4CA2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3426696"/>
            <a:ext cx="759142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8465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E4A4F-3497-4954-83FB-03978E2D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연관관계 </a:t>
            </a:r>
            <a:r>
              <a:rPr lang="en-US" altLang="ko-KR" dirty="0"/>
              <a:t>- </a:t>
            </a:r>
            <a:r>
              <a:rPr lang="ko-KR" altLang="en-US" dirty="0"/>
              <a:t>다중성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8A939D-C53E-4AF4-947F-416610537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연관관계에 의해 두 클래스의 연관된 객체의 수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B341F97-2E3C-4007-9BB5-321A471992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21"/>
          <a:stretch/>
        </p:blipFill>
        <p:spPr bwMode="auto">
          <a:xfrm>
            <a:off x="683568" y="3181553"/>
            <a:ext cx="7897301" cy="3676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FB0CAB9-AAAD-411A-B9F3-68A256C3B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48780"/>
            <a:ext cx="5472608" cy="1851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FA96006-0A4E-4B95-B29C-81E8242A7548}"/>
              </a:ext>
            </a:extLst>
          </p:cNvPr>
          <p:cNvSpPr/>
          <p:nvPr/>
        </p:nvSpPr>
        <p:spPr>
          <a:xfrm>
            <a:off x="3023828" y="2276872"/>
            <a:ext cx="14401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1D223F-413B-41AD-94F5-A45CF00B6955}"/>
              </a:ext>
            </a:extLst>
          </p:cNvPr>
          <p:cNvSpPr/>
          <p:nvPr/>
        </p:nvSpPr>
        <p:spPr>
          <a:xfrm>
            <a:off x="5580112" y="2276872"/>
            <a:ext cx="28803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3581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CDD56-FB4D-4B8F-B888-D2BDA7B8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연관관계 </a:t>
            </a:r>
            <a:r>
              <a:rPr lang="en-US" altLang="ko-KR" dirty="0"/>
              <a:t>- </a:t>
            </a:r>
            <a:r>
              <a:rPr lang="ko-KR" altLang="en-US" dirty="0"/>
              <a:t>방향성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A1AAA-75FA-4FF2-91E0-BE335796C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r>
              <a:rPr lang="ko-KR" altLang="en-US" dirty="0"/>
              <a:t>방향성</a:t>
            </a:r>
            <a:r>
              <a:rPr lang="en-US" altLang="ko-KR" dirty="0"/>
              <a:t>? </a:t>
            </a:r>
            <a:r>
              <a:rPr lang="ko-KR" altLang="en-US" dirty="0"/>
              <a:t>서로에 대한 존재를 알고 있는 지에 따라 구분</a:t>
            </a:r>
            <a:endParaRPr lang="en-US" altLang="ko-KR" dirty="0"/>
          </a:p>
          <a:p>
            <a:r>
              <a:rPr lang="ko-KR" altLang="en-US" dirty="0"/>
              <a:t>양방향 연관관계 </a:t>
            </a:r>
            <a:r>
              <a:rPr lang="en-US" altLang="ko-KR" dirty="0"/>
              <a:t>: </a:t>
            </a:r>
            <a:r>
              <a:rPr lang="ko-KR" altLang="en-US" dirty="0"/>
              <a:t>화살표 표기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단방향 연관관계 </a:t>
            </a:r>
            <a:r>
              <a:rPr lang="en-US" altLang="ko-KR" dirty="0"/>
              <a:t>: </a:t>
            </a:r>
            <a:r>
              <a:rPr lang="ko-KR" altLang="en-US" dirty="0"/>
              <a:t>화살표 표기</a:t>
            </a:r>
            <a:r>
              <a:rPr lang="en-US" altLang="ko-KR" dirty="0"/>
              <a:t>O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7654D13-9CB7-4B62-98D4-3CB394404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32" y="2601094"/>
            <a:ext cx="8266885" cy="165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9B0D546-7B15-4A90-8FD0-C14AEDCC8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58" y="4581128"/>
            <a:ext cx="8928484" cy="95615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0" dirty="0">
                <a:latin typeface="HY강B" pitchFamily="18" charset="-127"/>
                <a:ea typeface="HY강B" pitchFamily="18" charset="-127"/>
              </a:rPr>
              <a:t>사람</a:t>
            </a:r>
            <a:r>
              <a:rPr lang="en-US" altLang="ko-KR" sz="2000" b="0" dirty="0">
                <a:latin typeface="HY강B" pitchFamily="18" charset="-127"/>
                <a:ea typeface="HY강B" pitchFamily="18" charset="-127"/>
              </a:rPr>
              <a:t>(Person </a:t>
            </a:r>
            <a:r>
              <a:rPr lang="ko-KR" altLang="en-US" sz="2000" b="0" dirty="0">
                <a:latin typeface="HY강B" pitchFamily="18" charset="-127"/>
                <a:ea typeface="HY강B" pitchFamily="18" charset="-127"/>
              </a:rPr>
              <a:t>객체</a:t>
            </a:r>
            <a:r>
              <a:rPr lang="en-US" altLang="ko-KR" sz="2000" b="0" dirty="0"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2000" b="0" dirty="0">
                <a:latin typeface="HY강B" pitchFamily="18" charset="-127"/>
                <a:ea typeface="HY강B" pitchFamily="18" charset="-127"/>
              </a:rPr>
              <a:t>은 자신이 소유하고 있는 자동차</a:t>
            </a:r>
            <a:r>
              <a:rPr lang="en-US" altLang="ko-KR" sz="2000" b="0" dirty="0">
                <a:latin typeface="HY강B" pitchFamily="18" charset="-127"/>
                <a:ea typeface="HY강B" pitchFamily="18" charset="-127"/>
              </a:rPr>
              <a:t>(Car)</a:t>
            </a:r>
            <a:r>
              <a:rPr lang="ko-KR" altLang="en-US" sz="2000" b="0" dirty="0">
                <a:latin typeface="HY강B" pitchFamily="18" charset="-127"/>
                <a:ea typeface="HY강B" pitchFamily="18" charset="-127"/>
              </a:rPr>
              <a:t>에 대해 알고 있지만 </a:t>
            </a:r>
            <a:endParaRPr lang="en-US" altLang="ko-KR" sz="2000" b="0" dirty="0">
              <a:latin typeface="HY강B" pitchFamily="18" charset="-127"/>
              <a:ea typeface="HY강B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0" dirty="0">
                <a:latin typeface="HY강B" pitchFamily="18" charset="-127"/>
                <a:ea typeface="HY강B" pitchFamily="18" charset="-127"/>
              </a:rPr>
              <a:t>자동차는 </a:t>
            </a:r>
            <a:r>
              <a:rPr lang="ko-KR" altLang="en-US" sz="2000" b="0" dirty="0" err="1">
                <a:latin typeface="HY강B" pitchFamily="18" charset="-127"/>
                <a:ea typeface="HY강B" pitchFamily="18" charset="-127"/>
              </a:rPr>
              <a:t>누구에</a:t>
            </a:r>
            <a:r>
              <a:rPr lang="ko-KR" altLang="en-US" sz="2000" b="0" dirty="0">
                <a:latin typeface="HY강B" pitchFamily="18" charset="-127"/>
                <a:ea typeface="HY강B" pitchFamily="18" charset="-127"/>
              </a:rPr>
              <a:t> 의해 자신이 소유되어 있는지 모르고 있다는 사실을 의미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949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8E8B4-599E-429E-83AC-2E76AB1C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연관클래스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ACCDC2-8290-4ADB-ADF7-3260C8546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연관관계에 추가할 속성이 있을 때 사용</a:t>
            </a:r>
            <a:endParaRPr lang="en-US" altLang="ko-KR" dirty="0"/>
          </a:p>
          <a:p>
            <a:r>
              <a:rPr lang="ko-KR" altLang="en-US" dirty="0"/>
              <a:t>주문에 관한 정보는 고객과 제품 두 클래스 객체가 모두 존재해야만 가치가 있음</a:t>
            </a:r>
            <a:endParaRPr lang="en-US" altLang="ko-KR" dirty="0"/>
          </a:p>
          <a:p>
            <a:r>
              <a:rPr lang="ko-KR" altLang="en-US" dirty="0"/>
              <a:t>연관클래스는 연관관계에서부터 점선으로 긋는다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8FE63EC-B512-4839-A87A-060F872F8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85160"/>
            <a:ext cx="6048672" cy="16698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DE68AAD6-2A95-4D55-8F62-D105829B2E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65" b="12792"/>
          <a:stretch/>
        </p:blipFill>
        <p:spPr bwMode="auto">
          <a:xfrm>
            <a:off x="1970075" y="4316963"/>
            <a:ext cx="5184799" cy="24884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84015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CCB6F-E3CD-493D-B1B2-DF42C77D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일반화관계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65436-B8CE-435E-AD5A-25A90B38A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여러 개체들이 가지고 있는 공통된 특성을 부각시켜 한 개념을 만드는 과정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63FC18C-843A-4504-8840-4D87E878D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2348880"/>
            <a:ext cx="41052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37F9A2-5FB4-462D-B7CB-1425F9979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5466" y="5109696"/>
            <a:ext cx="54374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b="0" dirty="0">
                <a:latin typeface="+mn-lt"/>
                <a:ea typeface="HY강B" pitchFamily="18" charset="-127"/>
              </a:rPr>
              <a:t>주차장에 현재 자동차가 몇 대 </a:t>
            </a:r>
            <a:r>
              <a:rPr lang="ko-KR" altLang="en-US" sz="2000" b="0" dirty="0" err="1">
                <a:latin typeface="+mn-lt"/>
                <a:ea typeface="HY강B" pitchFamily="18" charset="-127"/>
              </a:rPr>
              <a:t>주차되어있지</a:t>
            </a:r>
            <a:r>
              <a:rPr lang="en-US" altLang="ko-KR" sz="2000" b="0" dirty="0">
                <a:latin typeface="+mn-lt"/>
                <a:ea typeface="HY강B" pitchFamily="18" charset="-127"/>
              </a:rPr>
              <a:t>?</a:t>
            </a:r>
            <a:endParaRPr lang="ko-KR" altLang="en-US" sz="2000" b="0" dirty="0">
              <a:latin typeface="+mn-lt"/>
              <a:ea typeface="HY강B" pitchFamily="18" charset="-127"/>
            </a:endParaRPr>
          </a:p>
        </p:txBody>
      </p:sp>
      <p:sp>
        <p:nvSpPr>
          <p:cNvPr id="6" name="굽은 화살표 5">
            <a:extLst>
              <a:ext uri="{FF2B5EF4-FFF2-40B4-BE49-F238E27FC236}">
                <a16:creationId xmlns:a16="http://schemas.microsoft.com/office/drawing/2014/main" id="{C05C9828-E06F-49C9-8CE8-8B2020075EC0}"/>
              </a:ext>
            </a:extLst>
          </p:cNvPr>
          <p:cNvSpPr/>
          <p:nvPr/>
        </p:nvSpPr>
        <p:spPr bwMode="auto">
          <a:xfrm rot="5400000">
            <a:off x="4460012" y="2780668"/>
            <a:ext cx="1584325" cy="2340260"/>
          </a:xfrm>
          <a:prstGeom prst="bentArrow">
            <a:avLst>
              <a:gd name="adj1" fmla="val 25000"/>
              <a:gd name="adj2" fmla="val 26966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C5358252-12B4-4856-B799-FE1ABE5C9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4149" y="2866247"/>
            <a:ext cx="15121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3200" b="0" dirty="0">
                <a:latin typeface="+mn-lt"/>
                <a:ea typeface="HY강B" pitchFamily="18" charset="-127"/>
              </a:rPr>
              <a:t>일반화</a:t>
            </a:r>
            <a:r>
              <a:rPr lang="en-US" altLang="ko-KR" sz="3200" b="0" dirty="0">
                <a:latin typeface="+mn-lt"/>
                <a:ea typeface="HY강B" pitchFamily="18" charset="-127"/>
              </a:rPr>
              <a:t> </a:t>
            </a:r>
            <a:endParaRPr lang="ko-KR" altLang="en-US" sz="3200" b="0" dirty="0">
              <a:latin typeface="+mn-lt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6776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CCB6F-E3CD-493D-B1B2-DF42C77D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일반화관계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65436-B8CE-435E-AD5A-25A90B38A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구체화된 클래스에서 일반화된 클래스로 삼각형머리의 화살표 표기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 err="1"/>
              <a:t>추상메소드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슈퍼클래스에 구현되지 않은 오퍼레이션                    </a:t>
            </a:r>
            <a:r>
              <a:rPr lang="en-US" altLang="ko-KR" dirty="0"/>
              <a:t>               </a:t>
            </a:r>
            <a:r>
              <a:rPr lang="ko-KR" altLang="en-US" dirty="0"/>
              <a:t>추상클래스 </a:t>
            </a:r>
            <a:r>
              <a:rPr lang="en-US" altLang="ko-KR" dirty="0"/>
              <a:t>: </a:t>
            </a:r>
            <a:r>
              <a:rPr lang="ko-KR" altLang="en-US" dirty="0" err="1"/>
              <a:t>추상메소드를</a:t>
            </a:r>
            <a:r>
              <a:rPr lang="ko-KR" altLang="en-US" dirty="0"/>
              <a:t> 하나 이상 가지는 클래스</a:t>
            </a:r>
            <a:r>
              <a:rPr lang="en-US" altLang="ko-KR" dirty="0"/>
              <a:t>                                        (</a:t>
            </a:r>
            <a:r>
              <a:rPr lang="ko-KR" altLang="en-US" dirty="0"/>
              <a:t>오퍼레이션은 파생클래스마다 다르게 정의가 가능</a:t>
            </a:r>
            <a:r>
              <a:rPr lang="en-US" altLang="ko-KR" dirty="0"/>
              <a:t>)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슈퍼클래스와 파생클래스 간에 </a:t>
            </a:r>
            <a:r>
              <a:rPr lang="en-US" altLang="ko-KR" dirty="0"/>
              <a:t>“is a kind of”</a:t>
            </a:r>
            <a:r>
              <a:rPr lang="ko-KR" altLang="en-US" dirty="0"/>
              <a:t>관계가 성립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</a:t>
            </a:r>
            <a:r>
              <a:rPr lang="ko-KR" altLang="en-US" dirty="0"/>
              <a:t>소나타 </a:t>
            </a:r>
            <a:r>
              <a:rPr lang="en-US" altLang="ko-KR" dirty="0"/>
              <a:t>is a kind of </a:t>
            </a:r>
            <a:r>
              <a:rPr lang="ko-KR" altLang="en-US" dirty="0"/>
              <a:t>자동차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</a:t>
            </a:r>
            <a:r>
              <a:rPr lang="ko-KR" altLang="en-US" dirty="0"/>
              <a:t>벤츠 </a:t>
            </a:r>
            <a:r>
              <a:rPr lang="en-US" altLang="ko-KR" dirty="0"/>
              <a:t>is a kind of </a:t>
            </a:r>
            <a:r>
              <a:rPr lang="ko-KR" altLang="en-US" dirty="0"/>
              <a:t>자동차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BMW is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kind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자동차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674FF5D-2B19-4BE3-B796-78A4A4ABB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576" y="3934197"/>
            <a:ext cx="5148034" cy="2844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2478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A8FB9-FD8C-4899-91CF-A5146C47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4AEA74-C149-4286-AEAB-39C446A1C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연관관계와 같이 한 클래스가 다른 클래스에서 제공하는 서비스를 이용할 때 나타남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특징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연관관계 </a:t>
            </a:r>
            <a:r>
              <a:rPr lang="en-US" altLang="ko-KR" dirty="0"/>
              <a:t>: </a:t>
            </a:r>
            <a:r>
              <a:rPr lang="ko-KR" altLang="en-US" dirty="0"/>
              <a:t>동일한 객체가 오랜 시간동안 계속해서 서비스를 제공할 때</a:t>
            </a:r>
            <a:r>
              <a:rPr lang="en-US" altLang="ko-KR" dirty="0"/>
              <a:t>       </a:t>
            </a:r>
            <a:r>
              <a:rPr lang="ko-KR" altLang="en-US" dirty="0"/>
              <a:t>의존관계 </a:t>
            </a:r>
            <a:r>
              <a:rPr lang="en-US" altLang="ko-KR" dirty="0"/>
              <a:t>: </a:t>
            </a:r>
            <a:r>
              <a:rPr lang="ko-KR" altLang="en-US" dirty="0"/>
              <a:t>서비스를 이용할 때마다 서비스를 제공하는 객체가 달라질 때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의존관계는 점선 화살표를 사용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32EF6E4B-418F-4FAF-A2A0-0C392C3B0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7" y="3665550"/>
            <a:ext cx="637222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86094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29F1C-8795-4484-96AF-9F69B13F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ED843E-6047-45A7-B9A3-A50B57F27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전체와 부분과의 관계를 명확하게 명시하고자 할 때 사용</a:t>
            </a:r>
            <a:endParaRPr lang="en-US" altLang="ko-KR" dirty="0"/>
          </a:p>
          <a:p>
            <a:r>
              <a:rPr lang="ko-KR" altLang="en-US" dirty="0"/>
              <a:t>종류 </a:t>
            </a:r>
            <a:r>
              <a:rPr lang="en-US" altLang="ko-KR" dirty="0"/>
              <a:t>: </a:t>
            </a:r>
          </a:p>
          <a:p>
            <a:pPr marL="457200" indent="-457200">
              <a:buAutoNum type="arabicPeriod"/>
            </a:pPr>
            <a:r>
              <a:rPr lang="ko-KR" altLang="en-US" dirty="0"/>
              <a:t>집약관계</a:t>
            </a:r>
            <a:r>
              <a:rPr lang="en-US" altLang="ko-KR" dirty="0"/>
              <a:t>(Aggregation) : </a:t>
            </a:r>
            <a:r>
              <a:rPr lang="ko-KR" altLang="en-US" dirty="0"/>
              <a:t>한 객체가 다른 객체를 포함하는 관계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전체 객체가 없어져도 부분 객체는 사라지지 않음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부분 객체는 다른 객체에 의해 공유 가능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전체 객체 쪽에 빈 마름모 표기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457200" indent="-457200">
              <a:buFont typeface="+mj-lt"/>
              <a:buAutoNum type="arabicPeriod" startAt="2"/>
            </a:pPr>
            <a:r>
              <a:rPr lang="ko-KR" altLang="en-US" dirty="0"/>
              <a:t>합성관계</a:t>
            </a:r>
            <a:r>
              <a:rPr lang="en-US" altLang="ko-KR" dirty="0"/>
              <a:t>(Composition) : </a:t>
            </a:r>
            <a:r>
              <a:rPr lang="ko-KR" altLang="en-US" dirty="0"/>
              <a:t>전체 객체가 사라지면 부분 객체도 사라지는 강한 포함 관계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부분 객체는 다른 객체에 의해 공유될 수 없음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전체 객체 쪽에 채워진 마름모 표기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12542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3F561-CC2F-4BBF-9044-989FADEDE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집합관계 예시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0781A1-00E8-4979-BB49-DCA53FF2E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326" y="980728"/>
            <a:ext cx="9230652" cy="51286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B53CE3-08F8-4409-8EFC-6B23CB72E5DE}"/>
              </a:ext>
            </a:extLst>
          </p:cNvPr>
          <p:cNvSpPr txBox="1"/>
          <p:nvPr/>
        </p:nvSpPr>
        <p:spPr>
          <a:xfrm>
            <a:off x="-648580" y="2636912"/>
            <a:ext cx="313234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FF0000"/>
                </a:solidFill>
              </a:rPr>
              <a:t>합성관계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28D103-6463-4BD5-B510-A5D2B64C0DA8}"/>
              </a:ext>
            </a:extLst>
          </p:cNvPr>
          <p:cNvSpPr txBox="1"/>
          <p:nvPr/>
        </p:nvSpPr>
        <p:spPr>
          <a:xfrm>
            <a:off x="-648580" y="5229200"/>
            <a:ext cx="313234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>
                <a:solidFill>
                  <a:srgbClr val="FF0000"/>
                </a:solidFill>
              </a:rPr>
              <a:t>집약관계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2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0B17A-D3DA-4871-8DC2-E5C26F172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 (2/7) </a:t>
            </a:r>
            <a:r>
              <a:rPr lang="ko-KR" altLang="en-US" dirty="0"/>
              <a:t>비전</a:t>
            </a:r>
            <a:r>
              <a:rPr lang="en-US" altLang="ko-KR" dirty="0"/>
              <a:t>(Vision)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D2E7B-2FA1-4A4D-AC3E-0208A5800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프로젝트를 통해서 달성하고자 하는 바를 명시한 것</a:t>
            </a:r>
            <a:endParaRPr lang="en-US" altLang="ko-KR" dirty="0"/>
          </a:p>
          <a:p>
            <a:r>
              <a:rPr lang="ko-KR" altLang="en-US" dirty="0"/>
              <a:t>특징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모든 이해 관계자들이 의사 결정하는 기반과 프로젝트의 방향성을 제공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모든 이해 관계자들이 </a:t>
            </a:r>
            <a:r>
              <a:rPr lang="ko-KR" altLang="en-US" dirty="0" err="1"/>
              <a:t>공유해야함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작성할 것 </a:t>
            </a:r>
            <a:r>
              <a:rPr lang="en-US" altLang="ko-KR" dirty="0"/>
              <a:t>: </a:t>
            </a:r>
            <a:r>
              <a:rPr lang="ko-KR" altLang="en-US" dirty="0"/>
              <a:t>목표대상고객</a:t>
            </a:r>
            <a:r>
              <a:rPr lang="en-US" altLang="ko-KR" dirty="0"/>
              <a:t>, </a:t>
            </a:r>
            <a:r>
              <a:rPr lang="ko-KR" altLang="en-US" dirty="0"/>
              <a:t>고객의 요구사항</a:t>
            </a:r>
            <a:r>
              <a:rPr lang="en-US" altLang="ko-KR" dirty="0"/>
              <a:t>, </a:t>
            </a:r>
            <a:r>
              <a:rPr lang="ko-KR" altLang="en-US" dirty="0"/>
              <a:t>제품의 기능</a:t>
            </a:r>
            <a:r>
              <a:rPr lang="en-US" altLang="ko-KR" dirty="0"/>
              <a:t>, </a:t>
            </a:r>
            <a:r>
              <a:rPr lang="ko-KR" altLang="en-US" dirty="0"/>
              <a:t>차별성 등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r>
              <a:rPr lang="ko-KR" altLang="en-US" dirty="0"/>
              <a:t>비즈니스 목적이 명확하게 정의되어 있지 않으면</a:t>
            </a:r>
            <a:r>
              <a:rPr lang="en-US" altLang="ko-KR" dirty="0"/>
              <a:t>??</a:t>
            </a:r>
          </a:p>
          <a:p>
            <a:pPr marL="457200" indent="-457200">
              <a:buAutoNum type="arabicPeriod"/>
            </a:pPr>
            <a:r>
              <a:rPr lang="ko-KR" altLang="en-US" b="1" dirty="0"/>
              <a:t>범위초과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프로젝트의 본래 목적과는 관련이 없는 기능들이 예산</a:t>
            </a:r>
            <a:r>
              <a:rPr lang="en-US" altLang="ko-KR" dirty="0"/>
              <a:t>/</a:t>
            </a:r>
            <a:r>
              <a:rPr lang="ko-KR" altLang="en-US" dirty="0"/>
              <a:t>기간</a:t>
            </a:r>
            <a:r>
              <a:rPr lang="en-US" altLang="ko-KR" dirty="0"/>
              <a:t>/</a:t>
            </a:r>
            <a:r>
              <a:rPr lang="ko-KR" altLang="en-US" dirty="0"/>
              <a:t>자원을 계속 추가하는 것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b="1" dirty="0"/>
              <a:t>금도금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고객의 요구사항이 아닌데 개발자 스스로 고객에게 이득이 된다고 믿는 장식적인 요소가 강한 기능을 추가하는 것</a:t>
            </a:r>
          </a:p>
          <a:p>
            <a:pPr marL="457200" indent="-4572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2848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39C8E-4BCF-4C60-9DE0-07A15081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실체화관계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0B5556-1FCC-47B5-8B2B-2CBD94A12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구체적 개념으로부터 일반화된 개념을 만드는 수단이지만 일반화관계와 달리 </a:t>
            </a:r>
            <a:r>
              <a:rPr lang="ko-KR" altLang="en-US" u="sng" dirty="0">
                <a:solidFill>
                  <a:srgbClr val="FF0000"/>
                </a:solidFill>
              </a:rPr>
              <a:t>인터페이스와 클래스 간의 관계</a:t>
            </a:r>
            <a:endParaRPr lang="en-US" altLang="ko-KR" u="sng" dirty="0">
              <a:solidFill>
                <a:srgbClr val="FF0000"/>
              </a:solidFill>
            </a:endParaRPr>
          </a:p>
          <a:p>
            <a:endParaRPr lang="en-US" altLang="ko-KR" sz="1000" dirty="0"/>
          </a:p>
          <a:p>
            <a:r>
              <a:rPr lang="ko-KR" altLang="en-US" dirty="0"/>
              <a:t>인터페이스</a:t>
            </a:r>
            <a:r>
              <a:rPr lang="en-US" altLang="ko-KR" dirty="0"/>
              <a:t>? </a:t>
            </a:r>
            <a:r>
              <a:rPr lang="ko-KR" altLang="en-US" dirty="0"/>
              <a:t>책임</a:t>
            </a:r>
            <a:r>
              <a:rPr lang="en-US" altLang="ko-KR" dirty="0"/>
              <a:t>(</a:t>
            </a:r>
            <a:r>
              <a:rPr lang="ko-KR" altLang="en-US" dirty="0"/>
              <a:t>객체가 할 수 있는 일</a:t>
            </a:r>
            <a:r>
              <a:rPr lang="en-US" altLang="ko-KR" dirty="0"/>
              <a:t>)                                                             ex) </a:t>
            </a:r>
            <a:r>
              <a:rPr lang="ko-KR" altLang="en-US" dirty="0" err="1"/>
              <a:t>리모콘의</a:t>
            </a:r>
            <a:r>
              <a:rPr lang="ko-KR" altLang="en-US" dirty="0"/>
              <a:t> 책임은 </a:t>
            </a:r>
            <a:r>
              <a:rPr lang="en-US" altLang="ko-KR" dirty="0" err="1"/>
              <a:t>On,Off</a:t>
            </a:r>
            <a:r>
              <a:rPr lang="en-US" altLang="ko-KR" dirty="0"/>
              <a:t>/</a:t>
            </a:r>
            <a:r>
              <a:rPr lang="ko-KR" altLang="en-US" dirty="0"/>
              <a:t>볼륨조절</a:t>
            </a:r>
            <a:r>
              <a:rPr lang="en-US" altLang="ko-KR" dirty="0"/>
              <a:t>/</a:t>
            </a:r>
            <a:r>
              <a:rPr lang="ko-KR" altLang="en-US" dirty="0"/>
              <a:t>채널이동</a:t>
            </a:r>
            <a:endParaRPr lang="en-US" altLang="ko-KR" dirty="0"/>
          </a:p>
          <a:p>
            <a:endParaRPr lang="en-US" altLang="ko-KR" sz="1000" dirty="0"/>
          </a:p>
          <a:p>
            <a:r>
              <a:rPr lang="ko-KR" altLang="en-US" dirty="0"/>
              <a:t>특징</a:t>
            </a:r>
            <a:r>
              <a:rPr lang="en-US" altLang="ko-KR" dirty="0"/>
              <a:t>:</a:t>
            </a:r>
          </a:p>
          <a:p>
            <a:pPr marL="457200" indent="-457200">
              <a:buAutoNum type="arabicPeriod"/>
            </a:pPr>
            <a:r>
              <a:rPr lang="ko-KR" altLang="en-US" dirty="0"/>
              <a:t>일반화관계 </a:t>
            </a:r>
            <a:r>
              <a:rPr lang="en-US" altLang="ko-KR" dirty="0"/>
              <a:t>: is-a-kind-of , </a:t>
            </a:r>
            <a:r>
              <a:rPr lang="ko-KR" altLang="en-US" dirty="0"/>
              <a:t>실체화관계 </a:t>
            </a:r>
            <a:r>
              <a:rPr lang="en-US" altLang="ko-KR" dirty="0"/>
              <a:t>: can-do-this</a:t>
            </a:r>
          </a:p>
          <a:p>
            <a:pPr marL="457200" indent="-457200">
              <a:buAutoNum type="arabicPeriod"/>
            </a:pPr>
            <a:r>
              <a:rPr lang="ko-KR" altLang="en-US" dirty="0"/>
              <a:t>인터페이스는 속성을 가지지 않고 객체 생성이 불가능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표기 </a:t>
            </a:r>
            <a:r>
              <a:rPr lang="en-US" altLang="ko-KR" dirty="0"/>
              <a:t>: </a:t>
            </a:r>
            <a:r>
              <a:rPr lang="ko-KR" altLang="en-US" dirty="0"/>
              <a:t>머리가 빈 삼각형을 파생클래스에서 인터페이스로 점선으로 잇는다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4D53D7C-9F40-44E4-9E40-3F4D202BB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149080"/>
            <a:ext cx="4176464" cy="25580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2727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70F03-5691-43AD-81DE-881D4997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다이어그램 작성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E87EE-6F6D-47C1-9466-C998791A9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기술서 등을 포함한 대상 프로젝트에 관한 여러 문서들에 나타나 있는 </a:t>
            </a:r>
            <a:r>
              <a:rPr lang="ko-KR" altLang="en-US" u="sng" dirty="0">
                <a:solidFill>
                  <a:srgbClr val="FF0000"/>
                </a:solidFill>
              </a:rPr>
              <a:t>명사</a:t>
            </a:r>
            <a:r>
              <a:rPr lang="en-US" altLang="ko-KR" u="sng" dirty="0">
                <a:solidFill>
                  <a:srgbClr val="FF0000"/>
                </a:solidFill>
              </a:rPr>
              <a:t>/</a:t>
            </a:r>
            <a:r>
              <a:rPr lang="ko-KR" altLang="en-US" u="sng" dirty="0">
                <a:solidFill>
                  <a:srgbClr val="FF0000"/>
                </a:solidFill>
              </a:rPr>
              <a:t>명사구를 추출하는 것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E365C-87FC-423D-B111-2E5D589375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0" r="10281" b="1381"/>
          <a:stretch/>
        </p:blipFill>
        <p:spPr bwMode="auto">
          <a:xfrm>
            <a:off x="29617" y="1786532"/>
            <a:ext cx="4110335" cy="50110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9F4DD6D-3FD7-487D-9BEA-D1D58BBE41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4" t="52085" r="12282"/>
          <a:stretch/>
        </p:blipFill>
        <p:spPr bwMode="auto">
          <a:xfrm>
            <a:off x="4307844" y="4447207"/>
            <a:ext cx="4700412" cy="23488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DD503D7-5355-4714-BE9B-C8F873E633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4" r="12282" b="52085"/>
          <a:stretch/>
        </p:blipFill>
        <p:spPr bwMode="auto">
          <a:xfrm>
            <a:off x="4304260" y="1786532"/>
            <a:ext cx="4700412" cy="23488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47631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98C98A4-CBE2-40C3-B057-8063AED25B9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AA0C9-6321-413F-A3FB-46801341583E}"/>
              </a:ext>
            </a:extLst>
          </p:cNvPr>
          <p:cNvSpPr txBox="1"/>
          <p:nvPr/>
        </p:nvSpPr>
        <p:spPr>
          <a:xfrm>
            <a:off x="1411269" y="2705725"/>
            <a:ext cx="6321462" cy="14465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j-lt"/>
              </a:rPr>
              <a:t>순차 다이어그램</a:t>
            </a:r>
            <a:endParaRPr lang="en-US" altLang="ko-KR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(Sequence Diagram)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32127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9B3E6-EF65-4CAB-9EDD-CBB21F04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순차 다이어그램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D07C54-F111-473B-B416-2AC466677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시스템의 동적 흐름을 나타내는 대표적인 모델</a:t>
            </a:r>
            <a:r>
              <a:rPr lang="en-US" altLang="ko-KR" dirty="0"/>
              <a:t>, </a:t>
            </a:r>
            <a:r>
              <a:rPr lang="ko-KR" altLang="en-US" dirty="0"/>
              <a:t>객체 간의 메시지 송수신 관계를 시간 순서에 따라 정의함으로써 서비스를 제공하는 과정을 묘사    </a:t>
            </a:r>
            <a:r>
              <a:rPr lang="en-US" altLang="ko-KR" dirty="0"/>
              <a:t>(</a:t>
            </a:r>
            <a:r>
              <a:rPr lang="ko-KR" altLang="en-US" dirty="0"/>
              <a:t>위에서부터 아래로</a:t>
            </a:r>
            <a:r>
              <a:rPr lang="en-US" altLang="ko-KR" dirty="0"/>
              <a:t>, </a:t>
            </a:r>
            <a:r>
              <a:rPr lang="ko-KR" altLang="en-US" dirty="0"/>
              <a:t>왼쪽에서 오른쪽으로 시간흐름을 표현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특징 </a:t>
            </a:r>
            <a:r>
              <a:rPr lang="en-US" altLang="ko-KR" dirty="0"/>
              <a:t>:</a:t>
            </a:r>
          </a:p>
          <a:p>
            <a:pPr marL="457200" indent="-457200">
              <a:buAutoNum type="arabicPeriod"/>
            </a:pPr>
            <a:r>
              <a:rPr lang="ko-KR" altLang="en-US" dirty="0"/>
              <a:t>객체표기 </a:t>
            </a:r>
            <a:r>
              <a:rPr lang="en-US" altLang="ko-KR" dirty="0"/>
              <a:t>: “</a:t>
            </a:r>
            <a:r>
              <a:rPr lang="ko-KR" altLang="en-US" dirty="0" err="1"/>
              <a:t>객체명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클래스명</a:t>
            </a:r>
            <a:r>
              <a:rPr lang="en-US" altLang="ko-KR" dirty="0"/>
              <a:t>”</a:t>
            </a:r>
            <a:r>
              <a:rPr lang="ko-KR" altLang="en-US" dirty="0"/>
              <a:t>형태                          </a:t>
            </a:r>
            <a:r>
              <a:rPr lang="en-US" altLang="ko-KR" dirty="0"/>
              <a:t>ex) Instance1 : Class2</a:t>
            </a:r>
          </a:p>
          <a:p>
            <a:pPr marL="457200" indent="-457200">
              <a:buAutoNum type="arabicPeriod"/>
            </a:pPr>
            <a:r>
              <a:rPr lang="ko-KR" altLang="en-US" dirty="0"/>
              <a:t>생명선 </a:t>
            </a:r>
            <a:r>
              <a:rPr lang="en-US" altLang="ko-KR" dirty="0"/>
              <a:t>: </a:t>
            </a:r>
            <a:r>
              <a:rPr lang="ko-KR" altLang="en-US" dirty="0"/>
              <a:t>해당 객체가 존재하는 구간</a:t>
            </a:r>
            <a:r>
              <a:rPr lang="en-US" altLang="ko-KR" dirty="0"/>
              <a:t>(</a:t>
            </a:r>
            <a:r>
              <a:rPr lang="ko-KR" altLang="en-US" dirty="0"/>
              <a:t>점선</a:t>
            </a:r>
            <a:r>
              <a:rPr lang="en-US" altLang="ko-KR" dirty="0"/>
              <a:t>)</a:t>
            </a:r>
          </a:p>
          <a:p>
            <a:pPr marL="457200" indent="-457200">
              <a:buAutoNum type="arabicPeriod"/>
            </a:pPr>
            <a:r>
              <a:rPr lang="ko-KR" altLang="en-US" dirty="0"/>
              <a:t>활성구간 </a:t>
            </a:r>
            <a:r>
              <a:rPr lang="en-US" altLang="ko-KR" dirty="0"/>
              <a:t>: </a:t>
            </a:r>
            <a:r>
              <a:rPr lang="ko-KR" altLang="en-US" dirty="0"/>
              <a:t>실제로 객체가 오퍼레이션을 실행하고 있는 상태에 있음</a:t>
            </a:r>
            <a:r>
              <a:rPr lang="en-US" altLang="ko-KR" dirty="0"/>
              <a:t>(</a:t>
            </a:r>
            <a:r>
              <a:rPr lang="ko-KR" altLang="en-US" dirty="0"/>
              <a:t>상자</a:t>
            </a:r>
            <a:r>
              <a:rPr lang="en-US" altLang="ko-KR" dirty="0"/>
              <a:t>)</a:t>
            </a:r>
          </a:p>
          <a:p>
            <a:pPr marL="457200" indent="-457200">
              <a:buAutoNum type="arabicPeriod"/>
            </a:pPr>
            <a:r>
              <a:rPr lang="ko-KR" altLang="en-US" dirty="0"/>
              <a:t>메시지 </a:t>
            </a:r>
            <a:r>
              <a:rPr lang="en-US" altLang="ko-KR" dirty="0"/>
              <a:t>: </a:t>
            </a:r>
          </a:p>
          <a:p>
            <a:pPr>
              <a:buFontTx/>
              <a:buChar char="-"/>
            </a:pPr>
            <a:r>
              <a:rPr lang="ko-KR" altLang="en-US" dirty="0"/>
              <a:t>동기 메시지</a:t>
            </a:r>
            <a:r>
              <a:rPr lang="en-US" altLang="ko-KR" dirty="0"/>
              <a:t> : </a:t>
            </a:r>
            <a:r>
              <a:rPr lang="ko-KR" altLang="en-US" dirty="0"/>
              <a:t>메시지의 실행을 요청하는 객체가 메시지의 실행이 종료될 때까지 다음 작업을 수행</a:t>
            </a:r>
            <a:r>
              <a:rPr lang="en-US" altLang="ko-KR" dirty="0"/>
              <a:t>X(</a:t>
            </a:r>
            <a:r>
              <a:rPr lang="ko-KR" altLang="en-US" dirty="0"/>
              <a:t>머리부분이 채워진 화살표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r>
              <a:rPr lang="ko-KR" altLang="en-US" dirty="0"/>
              <a:t>비동기 메시지 </a:t>
            </a:r>
            <a:r>
              <a:rPr lang="en-US" altLang="ko-KR" dirty="0"/>
              <a:t>: </a:t>
            </a:r>
            <a:r>
              <a:rPr lang="ko-KR" altLang="en-US" dirty="0"/>
              <a:t>메시지를 송신 후 메시지실행이 끝나기 전에 바로 다음 작업을 수행</a:t>
            </a:r>
            <a:r>
              <a:rPr lang="en-US" altLang="ko-KR" dirty="0"/>
              <a:t>O(</a:t>
            </a:r>
            <a:r>
              <a:rPr lang="ko-KR" altLang="en-US" dirty="0"/>
              <a:t>머리부분이 빈 화살표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r>
              <a:rPr lang="en-US" altLang="ko-KR" dirty="0"/>
              <a:t>&lt;&lt;create&gt;&gt;</a:t>
            </a:r>
            <a:r>
              <a:rPr lang="ko-KR" altLang="en-US" dirty="0"/>
              <a:t>메시지 </a:t>
            </a:r>
            <a:r>
              <a:rPr lang="en-US" altLang="ko-KR" dirty="0"/>
              <a:t>: </a:t>
            </a:r>
            <a:r>
              <a:rPr lang="ko-KR" altLang="en-US" dirty="0"/>
              <a:t>객체를 생성하는 생성메시지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&lt;&lt;destroy&gt;&gt;</a:t>
            </a:r>
            <a:r>
              <a:rPr lang="ko-KR" altLang="en-US" dirty="0"/>
              <a:t>메시지 </a:t>
            </a:r>
            <a:r>
              <a:rPr lang="en-US" altLang="ko-KR" dirty="0"/>
              <a:t>: </a:t>
            </a:r>
            <a:r>
              <a:rPr lang="ko-KR" altLang="en-US" dirty="0"/>
              <a:t>객체를 소멸하는 소멸메시지</a:t>
            </a:r>
            <a:r>
              <a:rPr lang="en-US" altLang="ko-KR" dirty="0"/>
              <a:t>, </a:t>
            </a:r>
            <a:r>
              <a:rPr lang="ko-KR" altLang="en-US" dirty="0"/>
              <a:t>소멸되는 객체의 생명선 끝에 </a:t>
            </a:r>
            <a:r>
              <a:rPr lang="en-US" altLang="ko-KR" dirty="0"/>
              <a:t>‘X’</a:t>
            </a:r>
            <a:r>
              <a:rPr lang="ko-KR" altLang="en-US" dirty="0"/>
              <a:t>넣음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29863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47ED2-E29D-4DEC-8B7B-CAD95AC96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순차 다이어그램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FDC8D4-2A4B-4B81-A82C-3689B80E3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EB0D6EB-1287-4A05-B030-58FC5912F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1016731"/>
            <a:ext cx="7992888" cy="5779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75479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98C98A4-CBE2-40C3-B057-8063AED25B9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AA0C9-6321-413F-A3FB-46801341583E}"/>
              </a:ext>
            </a:extLst>
          </p:cNvPr>
          <p:cNvSpPr txBox="1"/>
          <p:nvPr/>
        </p:nvSpPr>
        <p:spPr>
          <a:xfrm>
            <a:off x="1411269" y="2705725"/>
            <a:ext cx="6321462" cy="14465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j-lt"/>
              </a:rPr>
              <a:t>패키지 다이어그램</a:t>
            </a:r>
            <a:endParaRPr lang="en-US" altLang="ko-KR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+mj-lt"/>
              </a:rPr>
              <a:t>Pakage</a:t>
            </a:r>
            <a:r>
              <a:rPr lang="en-US" altLang="ko-KR" dirty="0">
                <a:solidFill>
                  <a:schemeClr val="bg1"/>
                </a:solidFill>
                <a:latin typeface="+mj-lt"/>
              </a:rPr>
              <a:t> Diagram)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26970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E9E46-93A3-4888-A720-79C7D3FE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 다이어그램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2BC2FD-47B5-444F-A915-DB7BEE40A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클래스</a:t>
            </a:r>
            <a:r>
              <a:rPr lang="en-US" altLang="ko-KR" dirty="0"/>
              <a:t>/</a:t>
            </a:r>
            <a:r>
              <a:rPr lang="ko-KR" altLang="en-US" dirty="0" err="1"/>
              <a:t>유스케이스들과</a:t>
            </a:r>
            <a:r>
              <a:rPr lang="ko-KR" altLang="en-US" dirty="0"/>
              <a:t> 같은 </a:t>
            </a:r>
            <a:r>
              <a:rPr lang="ko-KR" altLang="en-US" dirty="0" err="1"/>
              <a:t>관련있는</a:t>
            </a:r>
            <a:r>
              <a:rPr lang="ko-KR" altLang="en-US" dirty="0"/>
              <a:t> 요소들을 그룹화한 것</a:t>
            </a:r>
            <a:endParaRPr lang="en-US" altLang="ko-KR" dirty="0"/>
          </a:p>
          <a:p>
            <a:r>
              <a:rPr lang="ko-KR" altLang="en-US" dirty="0"/>
              <a:t>특징 </a:t>
            </a:r>
            <a:r>
              <a:rPr lang="en-US" altLang="ko-KR" dirty="0"/>
              <a:t>: </a:t>
            </a:r>
          </a:p>
          <a:p>
            <a:pPr marL="457200" indent="-457200">
              <a:buAutoNum type="arabicPeriod"/>
            </a:pPr>
            <a:r>
              <a:rPr lang="ko-KR" altLang="en-US" dirty="0"/>
              <a:t>패키지 내에 다른 패키지 포함 가능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모든 구성요소는 단지 하나의 패키지에만 포함 가능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각 패키지는 하나의 네임스페이스를 구성함</a:t>
            </a:r>
            <a:r>
              <a:rPr lang="en-US" altLang="ko-KR" dirty="0"/>
              <a:t>, </a:t>
            </a:r>
            <a:r>
              <a:rPr lang="ko-KR" altLang="en-US" dirty="0"/>
              <a:t>다른 패키지라면 동일한 이름을 가질 수 없음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패키지를 제거하면 패키지 내의 모델요소도 제거됨</a:t>
            </a:r>
          </a:p>
        </p:txBody>
      </p:sp>
    </p:spTree>
    <p:extLst>
      <p:ext uri="{BB962C8B-B14F-4D97-AF65-F5344CB8AC3E}">
        <p14:creationId xmlns:p14="http://schemas.microsoft.com/office/powerpoint/2010/main" val="9051194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D979F-0552-48DE-A6BE-92D141BA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 다이어그램 예시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70120C-0C00-461C-AC73-49616399D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24" y="944724"/>
            <a:ext cx="7444351" cy="53288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B6E83F-39CE-4136-8DC0-92DCAA666C00}"/>
              </a:ext>
            </a:extLst>
          </p:cNvPr>
          <p:cNvSpPr txBox="1"/>
          <p:nvPr/>
        </p:nvSpPr>
        <p:spPr>
          <a:xfrm>
            <a:off x="1593546" y="6453143"/>
            <a:ext cx="6588732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hlinkClick r:id="rId3"/>
              </a:rPr>
              <a:t>출처 </a:t>
            </a:r>
            <a:r>
              <a:rPr lang="en-US" altLang="ko-KR" sz="1600" dirty="0">
                <a:hlinkClick r:id="rId3"/>
              </a:rPr>
              <a:t>: https://slidesplayer.org/slide/14091444/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4323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ED559-E015-4615-A511-24177569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 (3/7) </a:t>
            </a:r>
            <a:r>
              <a:rPr lang="en-US" altLang="ko-KR" dirty="0"/>
              <a:t>Impact Mapping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21B121-9465-4A3B-8B05-04157705E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 </a:t>
            </a:r>
            <a:r>
              <a:rPr lang="en-US" altLang="ko-KR" dirty="0"/>
              <a:t>: </a:t>
            </a:r>
            <a:r>
              <a:rPr lang="ko-KR" altLang="en-US" dirty="0"/>
              <a:t>비즈니스 목적과 프로젝트 요구사항 간의 연결관계를 가시적으로 봄</a:t>
            </a:r>
            <a:endParaRPr lang="en-US" altLang="ko-KR" dirty="0"/>
          </a:p>
          <a:p>
            <a:r>
              <a:rPr lang="ko-KR" altLang="en-US" dirty="0"/>
              <a:t>특징 </a:t>
            </a:r>
            <a:r>
              <a:rPr lang="en-US" altLang="ko-KR" dirty="0"/>
              <a:t>: </a:t>
            </a:r>
            <a:r>
              <a:rPr lang="ko-KR" altLang="en-US" dirty="0"/>
              <a:t>비즈니스 목적과 관련이 없는 요구사항을 쉽게 식별하므로 범위초과</a:t>
            </a:r>
            <a:r>
              <a:rPr lang="en-US" altLang="ko-KR" dirty="0"/>
              <a:t>, </a:t>
            </a:r>
            <a:r>
              <a:rPr lang="ko-KR" altLang="en-US" dirty="0"/>
              <a:t>금도금을 미연에 방지 가능</a:t>
            </a:r>
            <a:endParaRPr lang="en-US" altLang="ko-KR" dirty="0"/>
          </a:p>
          <a:p>
            <a:endParaRPr lang="en-US" altLang="ko-KR" sz="1000" dirty="0"/>
          </a:p>
          <a:p>
            <a:r>
              <a:rPr lang="ko-KR" altLang="en-US" dirty="0"/>
              <a:t>과정</a:t>
            </a:r>
            <a:r>
              <a:rPr lang="en-US" altLang="ko-KR" dirty="0"/>
              <a:t>(4</a:t>
            </a:r>
            <a:r>
              <a:rPr lang="ko-KR" altLang="en-US" dirty="0"/>
              <a:t>단계</a:t>
            </a:r>
            <a:r>
              <a:rPr lang="en-US" altLang="ko-KR" dirty="0"/>
              <a:t>)</a:t>
            </a:r>
          </a:p>
          <a:p>
            <a:pPr marL="457200" indent="-457200">
              <a:buAutoNum type="arabicPeriod"/>
            </a:pPr>
            <a:r>
              <a:rPr lang="en-US" altLang="ko-KR" dirty="0"/>
              <a:t>Why / Business goal : </a:t>
            </a:r>
            <a:r>
              <a:rPr lang="ko-KR" altLang="en-US" dirty="0"/>
              <a:t>비즈니스 목적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Who / Actor : </a:t>
            </a:r>
            <a:r>
              <a:rPr lang="ko-KR" altLang="en-US" dirty="0"/>
              <a:t>제품으로 누가 영향을 받는가</a:t>
            </a:r>
            <a:r>
              <a:rPr lang="en-US" altLang="ko-KR" dirty="0"/>
              <a:t>?</a:t>
            </a:r>
          </a:p>
          <a:p>
            <a:pPr marL="457200" indent="-457200">
              <a:buAutoNum type="arabicPeriod"/>
            </a:pPr>
            <a:r>
              <a:rPr lang="en-US" altLang="ko-KR" dirty="0"/>
              <a:t>How / Impact : </a:t>
            </a:r>
            <a:r>
              <a:rPr lang="ko-KR" altLang="en-US" dirty="0" err="1"/>
              <a:t>액터의</a:t>
            </a:r>
            <a:r>
              <a:rPr lang="ko-KR" altLang="en-US" dirty="0"/>
              <a:t> 행위 변화로 어떻게 목적달성에 도움이 되는지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What / Deliverable : </a:t>
            </a:r>
            <a:r>
              <a:rPr lang="ko-KR" altLang="en-US" dirty="0"/>
              <a:t>제품이</a:t>
            </a:r>
            <a:r>
              <a:rPr lang="en-US" altLang="ko-KR" dirty="0"/>
              <a:t> </a:t>
            </a:r>
            <a:r>
              <a:rPr lang="ko-KR" altLang="en-US" dirty="0"/>
              <a:t>어떤 서비스를 제공하는가</a:t>
            </a:r>
            <a:r>
              <a:rPr lang="en-US" altLang="ko-KR" dirty="0"/>
              <a:t>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6CD6E97-3DD5-4733-A57F-16318E82E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287" y="3999416"/>
            <a:ext cx="5976664" cy="27550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12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55076-FBD6-4F8B-962B-E7C674D5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 (4/7) </a:t>
            </a:r>
            <a:r>
              <a:rPr lang="ko-KR" altLang="en-US" dirty="0"/>
              <a:t>제품 </a:t>
            </a:r>
            <a:r>
              <a:rPr lang="ko-KR" altLang="en-US" dirty="0" err="1"/>
              <a:t>백로그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743E7-0C36-4736-931A-DDC5BBAB9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제품 개발을 위해 해야 할 일의 목록</a:t>
            </a:r>
            <a:endParaRPr lang="en-US" altLang="ko-KR" dirty="0"/>
          </a:p>
          <a:p>
            <a:r>
              <a:rPr lang="ko-KR" altLang="en-US" dirty="0"/>
              <a:t>특징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업무목록은 수정 가능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포함요소 </a:t>
            </a:r>
            <a:r>
              <a:rPr lang="en-US" altLang="ko-KR" dirty="0"/>
              <a:t>: </a:t>
            </a:r>
            <a:r>
              <a:rPr lang="ko-KR" altLang="en-US" dirty="0"/>
              <a:t>기능 </a:t>
            </a:r>
            <a:r>
              <a:rPr lang="en-US" altLang="ko-KR" dirty="0"/>
              <a:t>/ </a:t>
            </a:r>
            <a:r>
              <a:rPr lang="ko-KR" altLang="en-US" dirty="0" err="1"/>
              <a:t>비기능</a:t>
            </a:r>
            <a:r>
              <a:rPr lang="en-US" altLang="ko-KR" dirty="0"/>
              <a:t> / </a:t>
            </a:r>
            <a:r>
              <a:rPr lang="ko-KR" altLang="en-US" dirty="0"/>
              <a:t>기술적</a:t>
            </a:r>
            <a:r>
              <a:rPr lang="en-US" altLang="ko-KR" dirty="0"/>
              <a:t>, </a:t>
            </a:r>
            <a:r>
              <a:rPr lang="ko-KR" altLang="en-US" dirty="0"/>
              <a:t>관리적 업무 </a:t>
            </a:r>
            <a:r>
              <a:rPr lang="en-US" altLang="ko-KR" dirty="0"/>
              <a:t>/ </a:t>
            </a:r>
            <a:r>
              <a:rPr lang="ko-KR" altLang="en-US" dirty="0"/>
              <a:t>오류수정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 err="1"/>
              <a:t>제품오너</a:t>
            </a:r>
            <a:r>
              <a:rPr lang="en-US" altLang="ko-KR" dirty="0"/>
              <a:t>(Product Owner)</a:t>
            </a:r>
            <a:r>
              <a:rPr lang="ko-KR" altLang="en-US" dirty="0"/>
              <a:t>가 관리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고객의 피드백을 바탕으로 업무의 우선순위를 결정해야함</a:t>
            </a:r>
          </a:p>
        </p:txBody>
      </p:sp>
    </p:spTree>
    <p:extLst>
      <p:ext uri="{BB962C8B-B14F-4D97-AF65-F5344CB8AC3E}">
        <p14:creationId xmlns:p14="http://schemas.microsoft.com/office/powerpoint/2010/main" val="350880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68130-1C9D-47AA-A3FA-B72FD9C3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 (5/7) </a:t>
            </a:r>
            <a:r>
              <a:rPr lang="ko-KR" altLang="en-US" dirty="0"/>
              <a:t>스프린트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4290D-31F5-45FC-8436-AE1ACE17E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8F0125C-11C5-42AE-9A4B-B71EFF052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889" y="1666411"/>
            <a:ext cx="6708229" cy="4633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AFB4CE-09BB-4724-B03F-C1820FC71615}"/>
              </a:ext>
            </a:extLst>
          </p:cNvPr>
          <p:cNvSpPr txBox="1"/>
          <p:nvPr/>
        </p:nvSpPr>
        <p:spPr>
          <a:xfrm>
            <a:off x="3347864" y="1401649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사용자 관점</a:t>
            </a:r>
          </a:p>
        </p:txBody>
      </p:sp>
      <p:sp>
        <p:nvSpPr>
          <p:cNvPr id="6" name="아래쪽 화살표 5">
            <a:extLst>
              <a:ext uri="{FF2B5EF4-FFF2-40B4-BE49-F238E27FC236}">
                <a16:creationId xmlns:a16="http://schemas.microsoft.com/office/drawing/2014/main" id="{47426004-919B-47FC-9120-EF37DF1609F2}"/>
              </a:ext>
            </a:extLst>
          </p:cNvPr>
          <p:cNvSpPr/>
          <p:nvPr/>
        </p:nvSpPr>
        <p:spPr bwMode="auto">
          <a:xfrm>
            <a:off x="4139952" y="1740203"/>
            <a:ext cx="288032" cy="1040725"/>
          </a:xfrm>
          <a:prstGeom prst="downArrow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B84D7-CFD9-43FE-85F5-157EA8C2953B}"/>
              </a:ext>
            </a:extLst>
          </p:cNvPr>
          <p:cNvSpPr txBox="1"/>
          <p:nvPr/>
        </p:nvSpPr>
        <p:spPr>
          <a:xfrm>
            <a:off x="6732240" y="158807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개발자 관점</a:t>
            </a:r>
          </a:p>
        </p:txBody>
      </p:sp>
      <p:sp>
        <p:nvSpPr>
          <p:cNvPr id="8" name="아래쪽 화살표 6">
            <a:extLst>
              <a:ext uri="{FF2B5EF4-FFF2-40B4-BE49-F238E27FC236}">
                <a16:creationId xmlns:a16="http://schemas.microsoft.com/office/drawing/2014/main" id="{4EF24ACB-DE87-4BC2-9F5D-B2EFFE3B7D02}"/>
              </a:ext>
            </a:extLst>
          </p:cNvPr>
          <p:cNvSpPr/>
          <p:nvPr/>
        </p:nvSpPr>
        <p:spPr bwMode="auto">
          <a:xfrm rot="2040940">
            <a:off x="6910424" y="1942068"/>
            <a:ext cx="371525" cy="1008112"/>
          </a:xfrm>
          <a:prstGeom prst="downArrow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410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CA6F9-1E1C-43A1-9264-728DC12AD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 (6/7) </a:t>
            </a:r>
            <a:r>
              <a:rPr lang="ko-KR" altLang="en-US" dirty="0"/>
              <a:t>작업 </a:t>
            </a:r>
            <a:r>
              <a:rPr lang="ko-KR" altLang="en-US" dirty="0" err="1"/>
              <a:t>현황판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07229-EC73-4B5F-90A4-C0AAFA0E4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타스크의</a:t>
            </a:r>
            <a:r>
              <a:rPr lang="ko-KR" altLang="en-US" dirty="0"/>
              <a:t> 분류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To Do(</a:t>
            </a:r>
            <a:r>
              <a:rPr lang="ko-KR" altLang="en-US" dirty="0"/>
              <a:t>할 일</a:t>
            </a:r>
            <a:r>
              <a:rPr lang="en-US" altLang="ko-KR" dirty="0"/>
              <a:t>) : </a:t>
            </a:r>
            <a:r>
              <a:rPr lang="ko-KR" altLang="en-US" dirty="0"/>
              <a:t>개발자가 아직 </a:t>
            </a:r>
            <a:r>
              <a:rPr lang="ko-KR" altLang="en-US" dirty="0" err="1"/>
              <a:t>타스크를</a:t>
            </a:r>
            <a:r>
              <a:rPr lang="ko-KR" altLang="en-US" dirty="0"/>
              <a:t> 시작하지 않은 상태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In Progress(</a:t>
            </a:r>
            <a:r>
              <a:rPr lang="ko-KR" altLang="en-US" dirty="0"/>
              <a:t>진행중</a:t>
            </a:r>
            <a:r>
              <a:rPr lang="en-US" altLang="ko-KR" dirty="0"/>
              <a:t>) : </a:t>
            </a:r>
            <a:r>
              <a:rPr lang="ko-KR" altLang="en-US" dirty="0"/>
              <a:t>개발자가 </a:t>
            </a:r>
            <a:r>
              <a:rPr lang="ko-KR" altLang="en-US" dirty="0" err="1"/>
              <a:t>타스크를</a:t>
            </a:r>
            <a:r>
              <a:rPr lang="ko-KR" altLang="en-US" dirty="0"/>
              <a:t> 시작해서 작업을 진행 중인 상태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Done(</a:t>
            </a:r>
            <a:r>
              <a:rPr lang="ko-KR" altLang="en-US" dirty="0"/>
              <a:t>완료</a:t>
            </a:r>
            <a:r>
              <a:rPr lang="en-US" altLang="ko-KR" dirty="0"/>
              <a:t>) : </a:t>
            </a:r>
            <a:r>
              <a:rPr lang="ko-KR" altLang="en-US" dirty="0"/>
              <a:t>개발자가 </a:t>
            </a:r>
            <a:r>
              <a:rPr lang="ko-KR" altLang="en-US" dirty="0" err="1"/>
              <a:t>타스크의</a:t>
            </a:r>
            <a:r>
              <a:rPr lang="ko-KR" altLang="en-US" dirty="0"/>
              <a:t> 완료조건을 만족하여 작업을 마친 상태</a:t>
            </a:r>
          </a:p>
        </p:txBody>
      </p:sp>
      <p:pic>
        <p:nvPicPr>
          <p:cNvPr id="4" name="_x195723272" descr="EMB000022fc29b4">
            <a:extLst>
              <a:ext uri="{FF2B5EF4-FFF2-40B4-BE49-F238E27FC236}">
                <a16:creationId xmlns:a16="http://schemas.microsoft.com/office/drawing/2014/main" id="{1B85D920-7284-4B7B-B7FE-FE1F5EEB4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80" y="2477615"/>
            <a:ext cx="8197040" cy="427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09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97C92-6C5F-4EFA-A0BA-573D2D0C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 (7/7) </a:t>
            </a:r>
            <a:r>
              <a:rPr lang="ko-KR" altLang="en-US" dirty="0"/>
              <a:t>일일 스크럼 미팅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C83BC7-AA49-4839-992D-3D3D94B25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매일 정해진 시간에 정해진 장소에서 개발팀이 모여 </a:t>
            </a:r>
            <a:r>
              <a:rPr lang="ko-KR" altLang="en-US" sz="2100" b="1" dirty="0"/>
              <a:t>어제 했던 일</a:t>
            </a:r>
            <a:r>
              <a:rPr lang="en-US" altLang="ko-KR" sz="2100" b="1" dirty="0"/>
              <a:t>,      </a:t>
            </a:r>
            <a:r>
              <a:rPr lang="ko-KR" altLang="en-US" sz="2100" b="1" dirty="0"/>
              <a:t>오늘 할 일</a:t>
            </a:r>
            <a:r>
              <a:rPr lang="en-US" altLang="ko-KR" sz="2100" b="1" dirty="0"/>
              <a:t>, </a:t>
            </a:r>
            <a:r>
              <a:rPr lang="ko-KR" altLang="en-US" sz="2100" b="1" dirty="0"/>
              <a:t>작업을 수행하는 중에 문제가 되는 일</a:t>
            </a:r>
            <a:r>
              <a:rPr lang="en-US" altLang="ko-KR" sz="2100" b="1" dirty="0"/>
              <a:t>, </a:t>
            </a:r>
            <a:r>
              <a:rPr lang="ko-KR" altLang="en-US" sz="2100" b="1" dirty="0"/>
              <a:t>도움이 필요한 일 </a:t>
            </a:r>
            <a:r>
              <a:rPr lang="ko-KR" altLang="en-US" dirty="0"/>
              <a:t>공유</a:t>
            </a:r>
            <a:endParaRPr lang="en-US" altLang="ko-KR" dirty="0"/>
          </a:p>
          <a:p>
            <a:r>
              <a:rPr lang="ko-KR" altLang="en-US" dirty="0"/>
              <a:t>특징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미팅 시간 </a:t>
            </a:r>
            <a:r>
              <a:rPr lang="en-US" altLang="ko-KR" dirty="0"/>
              <a:t>: 15~20</a:t>
            </a:r>
            <a:r>
              <a:rPr lang="ko-KR" altLang="en-US" dirty="0"/>
              <a:t>분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스탠드업 미팅 </a:t>
            </a:r>
            <a:r>
              <a:rPr lang="en-US" altLang="ko-KR" dirty="0"/>
              <a:t>: </a:t>
            </a:r>
            <a:r>
              <a:rPr lang="ko-KR" altLang="en-US" dirty="0"/>
              <a:t>오랫동안 지속하지 않고 서서 진행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팀의 진척상황</a:t>
            </a:r>
            <a:r>
              <a:rPr lang="en-US" altLang="ko-KR" dirty="0"/>
              <a:t>, </a:t>
            </a:r>
            <a:r>
              <a:rPr lang="ko-KR" altLang="en-US" dirty="0"/>
              <a:t>문제점을 공유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46BBC2-697F-4B34-AD8B-550F02BBE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61" y="3421556"/>
            <a:ext cx="7018628" cy="29110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031739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페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3A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1460</Words>
  <Application>Microsoft Office PowerPoint</Application>
  <PresentationFormat>화면 슬라이드 쇼(4:3)</PresentationFormat>
  <Paragraphs>254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4" baseType="lpstr">
      <vt:lpstr>HY강B</vt:lpstr>
      <vt:lpstr>굴림</vt:lpstr>
      <vt:lpstr>맑은 고딕</vt:lpstr>
      <vt:lpstr>Arial</vt:lpstr>
      <vt:lpstr>Times New Roman</vt:lpstr>
      <vt:lpstr>Wingdings</vt:lpstr>
      <vt:lpstr>기본페이지</vt:lpstr>
      <vt:lpstr>Software Engineering(실습) (7주차 – UML)</vt:lpstr>
      <vt:lpstr>Contents</vt:lpstr>
      <vt:lpstr>Review (1/7) - 스크럼 소개</vt:lpstr>
      <vt:lpstr>Review (2/7) 비전(Vision)</vt:lpstr>
      <vt:lpstr>Review (3/7) Impact Mapping</vt:lpstr>
      <vt:lpstr>Review (4/7) 제품 백로그</vt:lpstr>
      <vt:lpstr>Review (5/7) 스프린트 계획</vt:lpstr>
      <vt:lpstr>Review (6/7) 작업 현황판</vt:lpstr>
      <vt:lpstr>Review (7/7) 일일 스크럼 미팅</vt:lpstr>
      <vt:lpstr>소프트웨어 개발과 모델링</vt:lpstr>
      <vt:lpstr>추상화(Abstraction)</vt:lpstr>
      <vt:lpstr>UML(Unified Modeling Language)</vt:lpstr>
      <vt:lpstr>PowerPoint 프레젠테이션</vt:lpstr>
      <vt:lpstr>유스케이스 다이어그램</vt:lpstr>
      <vt:lpstr>유스케이스 다이어그램(액터)</vt:lpstr>
      <vt:lpstr>유스케이스 다이어그램(유스케이스)</vt:lpstr>
      <vt:lpstr>유스케이스 다이어그램(관계)</vt:lpstr>
      <vt:lpstr>유스케이스 다이어그램(관계)</vt:lpstr>
      <vt:lpstr>유스케이스 다이어그램(관계예시)</vt:lpstr>
      <vt:lpstr>잘못된 유스케이스 다이어그램</vt:lpstr>
      <vt:lpstr>올바른 유스케이스 다이어그램</vt:lpstr>
      <vt:lpstr>유스케이스 기술서</vt:lpstr>
      <vt:lpstr>유스케이스 기술서</vt:lpstr>
      <vt:lpstr>PowerPoint 프레젠테이션</vt:lpstr>
      <vt:lpstr>클래스 다이어그램</vt:lpstr>
      <vt:lpstr>클래스</vt:lpstr>
      <vt:lpstr>접근제어자</vt:lpstr>
      <vt:lpstr>속성과 오퍼레이션</vt:lpstr>
      <vt:lpstr>제약조건</vt:lpstr>
      <vt:lpstr>클래스 관계</vt:lpstr>
      <vt:lpstr>연관관계</vt:lpstr>
      <vt:lpstr>연관관계 - 다중성</vt:lpstr>
      <vt:lpstr>연관관계 - 방향성</vt:lpstr>
      <vt:lpstr>연관클래스</vt:lpstr>
      <vt:lpstr>일반화관계</vt:lpstr>
      <vt:lpstr>일반화관계</vt:lpstr>
      <vt:lpstr>의존관계</vt:lpstr>
      <vt:lpstr>집합관계</vt:lpstr>
      <vt:lpstr>집합관계 예시</vt:lpstr>
      <vt:lpstr>실체화관계</vt:lpstr>
      <vt:lpstr>클래스 다이어그램 작성(예시)</vt:lpstr>
      <vt:lpstr>PowerPoint 프레젠테이션</vt:lpstr>
      <vt:lpstr>순차 다이어그램</vt:lpstr>
      <vt:lpstr>순차 다이어그램 예시</vt:lpstr>
      <vt:lpstr>PowerPoint 프레젠테이션</vt:lpstr>
      <vt:lpstr>패키지 다이어그램</vt:lpstr>
      <vt:lpstr>패키지 다이어그램 예시</vt:lpstr>
    </vt:vector>
  </TitlesOfParts>
  <Manager/>
  <Company>SereneVoyage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winter</dc:creator>
  <cp:lastModifiedBy>lee cheonsol</cp:lastModifiedBy>
  <cp:revision>288</cp:revision>
  <dcterms:created xsi:type="dcterms:W3CDTF">2007-05-16T01:38:22Z</dcterms:created>
  <dcterms:modified xsi:type="dcterms:W3CDTF">2019-10-16T17:38:55Z</dcterms:modified>
  <cp:version>0906.0100.01</cp:version>
</cp:coreProperties>
</file>