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9" r:id="rId4"/>
    <p:sldId id="323" r:id="rId5"/>
    <p:sldId id="334" r:id="rId6"/>
    <p:sldId id="333" r:id="rId7"/>
    <p:sldId id="324" r:id="rId8"/>
    <p:sldId id="327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orient="horz" pos="336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2019-11-18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(11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Blackbox Testing)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2019. 11. 14.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11102"/>
              </p:ext>
            </p:extLst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A7278-6EAF-4064-833E-931FDB4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63E-F790-4CD7-A358-4D500936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명세서 </a:t>
            </a:r>
            <a:r>
              <a:rPr lang="en-US" altLang="ko-KR" dirty="0"/>
              <a:t>: </a:t>
            </a:r>
            <a:r>
              <a:rPr lang="ko-KR" altLang="ko-KR" dirty="0"/>
              <a:t>입력이</a:t>
            </a:r>
            <a:r>
              <a:rPr lang="en-US" altLang="ko-KR" dirty="0"/>
              <a:t> 1024 </a:t>
            </a:r>
            <a:r>
              <a:rPr lang="ko-KR" altLang="ko-KR" dirty="0"/>
              <a:t>보다 작다면</a:t>
            </a:r>
            <a:r>
              <a:rPr lang="en-US" altLang="ko-KR" dirty="0"/>
              <a:t> </a:t>
            </a:r>
            <a:r>
              <a:rPr lang="ko-KR" altLang="ko-KR" dirty="0"/>
              <a:t>입력 값을 그대로 출력하고 크다면</a:t>
            </a:r>
            <a:r>
              <a:rPr lang="en-US" altLang="ko-KR" dirty="0"/>
              <a:t>1</a:t>
            </a:r>
            <a:r>
              <a:rPr lang="ko-KR" altLang="ko-KR" dirty="0"/>
              <a:t>이 증가되는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기능 누락 오류 </a:t>
            </a:r>
            <a:r>
              <a:rPr lang="en-US" altLang="ko-KR" dirty="0"/>
              <a:t>: 1024</a:t>
            </a:r>
            <a:r>
              <a:rPr lang="ko-KR" altLang="en-US" dirty="0"/>
              <a:t>보다 큰 경우 </a:t>
            </a:r>
            <a:r>
              <a:rPr lang="en-US" altLang="ko-KR" dirty="0"/>
              <a:t>1</a:t>
            </a:r>
            <a:r>
              <a:rPr lang="ko-KR" altLang="en-US" dirty="0"/>
              <a:t>을 증가하는 기능이 누락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기능 누락 오류는 화이트박스 테스트로는 식별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조건이나 </a:t>
            </a:r>
            <a:r>
              <a:rPr lang="ko-KR" altLang="en-US" dirty="0" err="1"/>
              <a:t>반복문</a:t>
            </a:r>
            <a:r>
              <a:rPr lang="ko-KR" altLang="en-US" dirty="0"/>
              <a:t> 등의 로직이 없기에 임의의 </a:t>
            </a:r>
            <a:r>
              <a:rPr lang="ko-KR" altLang="en-US" dirty="0" err="1"/>
              <a:t>정수값을</a:t>
            </a:r>
            <a:r>
              <a:rPr lang="ko-KR" altLang="en-US" dirty="0"/>
              <a:t> 선정하는데 </a:t>
            </a:r>
            <a:r>
              <a:rPr lang="en-US" altLang="ko-KR" dirty="0"/>
              <a:t>1024</a:t>
            </a:r>
            <a:r>
              <a:rPr lang="ko-KR" altLang="en-US" dirty="0"/>
              <a:t>보다 크고 작은 값을 선정할 기준이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블랙박스테스트는 </a:t>
            </a:r>
            <a:r>
              <a:rPr lang="en-US" altLang="ko-KR" dirty="0"/>
              <a:t>1024</a:t>
            </a:r>
            <a:r>
              <a:rPr lang="ko-KR" altLang="en-US" dirty="0"/>
              <a:t>보다 작은 경우</a:t>
            </a:r>
            <a:r>
              <a:rPr lang="en-US" altLang="ko-KR" dirty="0"/>
              <a:t>, 1024</a:t>
            </a:r>
            <a:r>
              <a:rPr lang="ko-KR" altLang="en-US" dirty="0"/>
              <a:t>보다 큰 경우에 대해     테스트 가능</a:t>
            </a:r>
            <a:r>
              <a:rPr lang="en-US" altLang="ko-KR" dirty="0"/>
              <a:t>(</a:t>
            </a:r>
            <a:r>
              <a:rPr lang="ko-KR" altLang="en-US" dirty="0"/>
              <a:t>명세기반 테스트로 기능 누락 오류 검출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C6CBE-9D93-430D-93FD-D9D7AD61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94"/>
          <a:stretch/>
        </p:blipFill>
        <p:spPr bwMode="auto">
          <a:xfrm>
            <a:off x="2140561" y="1592796"/>
            <a:ext cx="4862877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78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블랙박스 테스트의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소스코드를 이용할 수 없는 경우에도 명세서를 통해 테스트케이스 도출가능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동일 명세서를 바탕으로 구현된 여러 시스템들에 재사용 가능</a:t>
            </a:r>
            <a:r>
              <a:rPr lang="en-US" altLang="ko-KR" dirty="0"/>
              <a:t>(</a:t>
            </a:r>
            <a:r>
              <a:rPr lang="ko-KR" altLang="en-US" dirty="0"/>
              <a:t>테스트케이스 설계비용 절약</a:t>
            </a:r>
            <a:r>
              <a:rPr lang="en-US" altLang="ko-KR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시스템개발 초기 단계에서 테스트케이스를 개발 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구현기술을 몰라도 사용자 입장에서 시스템 테스트 가능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기능 누락 오류를 검출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756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동등 클래스 분할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동등 클래스 분할</a:t>
            </a:r>
            <a:r>
              <a:rPr lang="en-US" altLang="ko-KR" dirty="0"/>
              <a:t>(ECP)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프로그램의 입력 영역을 몇 개의 동등 클래스로 분할하여 각 클래스로부터 하나 이상의 대푯값을 선택하여 테스트케이스로 이용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동등 클래스 분할</a:t>
            </a:r>
            <a:r>
              <a:rPr lang="en-US" altLang="ko-KR" dirty="0"/>
              <a:t>(Equivalent Class Partitioning, ECP)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동등의 의미</a:t>
            </a:r>
            <a:r>
              <a:rPr lang="en-US" altLang="ko-KR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</a:t>
            </a:r>
            <a:r>
              <a:rPr lang="ko-KR" altLang="en-US" dirty="0"/>
              <a:t> 오류가 </a:t>
            </a:r>
            <a:r>
              <a:rPr lang="ko-KR" altLang="en-US" dirty="0">
                <a:latin typeface="+mj-lt"/>
              </a:rPr>
              <a:t>발견되면</a:t>
            </a:r>
            <a:r>
              <a:rPr lang="ko-KR" altLang="en-US" dirty="0"/>
              <a:t> 클래스에 속한 다른 값들에 의해서도 동일한 오류가 발견되어야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 </a:t>
            </a:r>
            <a:r>
              <a:rPr lang="ko-KR" altLang="en-US" dirty="0"/>
              <a:t>오류가 발견되지 않으면 클래스에 속한 다른 값들에 의해서도 오류가 발견되지 말아야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동등 클래스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시스템에 의해 동일하게 처리되고 동일한 출력결과를 생산하는 입력 값들의 모임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B580-8D32-4498-9D01-2FD0F4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동등 클래스 분할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BC8C-A10D-42B9-91E0-556EACDA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입력조건이 범위를 기술하는 경우 </a:t>
            </a:r>
            <a:r>
              <a:rPr lang="en-US" altLang="ko-KR" dirty="0"/>
              <a:t>: </a:t>
            </a:r>
            <a:r>
              <a:rPr lang="ko-KR" altLang="en-US" dirty="0"/>
              <a:t>입력조건을 만족하는 범위의 클래스</a:t>
            </a:r>
            <a:r>
              <a:rPr lang="en-US" altLang="ko-KR" dirty="0"/>
              <a:t>,      </a:t>
            </a:r>
            <a:r>
              <a:rPr lang="ko-KR" altLang="en-US" dirty="0"/>
              <a:t>만족하지 못하는 범위의 클래스로 분할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입력조건</a:t>
            </a:r>
            <a:r>
              <a:rPr lang="en-US" altLang="ko-KR" dirty="0"/>
              <a:t>: </a:t>
            </a:r>
            <a:r>
              <a:rPr lang="ko-KR" altLang="en-US" dirty="0"/>
              <a:t>나이의 범위 </a:t>
            </a:r>
            <a:r>
              <a:rPr lang="en-US" altLang="ko-KR" dirty="0"/>
              <a:t>25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만족 </a:t>
            </a:r>
            <a:r>
              <a:rPr lang="en-US" altLang="ko-KR" dirty="0"/>
              <a:t>: 25</a:t>
            </a:r>
            <a:r>
              <a:rPr lang="ko-KR" altLang="en-US" dirty="0"/>
              <a:t>세 이상 </a:t>
            </a:r>
            <a:r>
              <a:rPr lang="en-US" altLang="ko-KR" dirty="0"/>
              <a:t>60</a:t>
            </a:r>
            <a:r>
              <a:rPr lang="ko-KR" altLang="en-US" dirty="0"/>
              <a:t>세 미만</a:t>
            </a:r>
            <a:r>
              <a:rPr lang="en-US" altLang="ko-KR" dirty="0"/>
              <a:t>,  </a:t>
            </a:r>
            <a:r>
              <a:rPr lang="ko-KR" altLang="en-US" dirty="0"/>
              <a:t>만족</a:t>
            </a:r>
            <a:r>
              <a:rPr lang="en-US" altLang="ko-KR" dirty="0"/>
              <a:t>x : 24</a:t>
            </a:r>
            <a:r>
              <a:rPr lang="ko-KR" altLang="en-US" dirty="0"/>
              <a:t>세 이하 </a:t>
            </a:r>
            <a:r>
              <a:rPr lang="en-US" altLang="ko-KR" dirty="0"/>
              <a:t>/ 60</a:t>
            </a:r>
            <a:r>
              <a:rPr lang="ko-KR" altLang="en-US" dirty="0"/>
              <a:t>세 이상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입력조건이 특정 값을 기술하는 경우 </a:t>
            </a:r>
            <a:r>
              <a:rPr lang="en-US" altLang="ko-KR" dirty="0"/>
              <a:t>: </a:t>
            </a:r>
            <a:r>
              <a:rPr lang="ko-KR" altLang="en-US" dirty="0"/>
              <a:t>특정 값 하나로만 이루어진 클래스</a:t>
            </a:r>
            <a:r>
              <a:rPr lang="en-US" altLang="ko-KR" dirty="0"/>
              <a:t>,    </a:t>
            </a:r>
            <a:r>
              <a:rPr lang="ko-KR" altLang="en-US" dirty="0"/>
              <a:t>그 값을 포함하지 않는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집합의 원소를 기술하는 경우 </a:t>
            </a:r>
            <a:r>
              <a:rPr lang="en-US" altLang="ko-KR" dirty="0"/>
              <a:t>: </a:t>
            </a:r>
            <a:r>
              <a:rPr lang="ko-KR" altLang="en-US" dirty="0"/>
              <a:t>그 집합의 원소들만으로 이루어진 클래스와 그렇지 못한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개체가 존재하는지 여부를 따지는 경우 </a:t>
            </a:r>
            <a:r>
              <a:rPr lang="en-US" altLang="ko-KR" dirty="0"/>
              <a:t>: </a:t>
            </a:r>
            <a:r>
              <a:rPr lang="ko-KR" altLang="en-US" dirty="0"/>
              <a:t>어떤 개체가 있는 경우와 없는 경우 각각을 하나의 클래스로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78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2062-8BAD-46AC-9C0D-7B52D69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ECP </a:t>
            </a:r>
            <a:r>
              <a:rPr lang="ko-KR" altLang="en-US" dirty="0"/>
              <a:t>수행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88F99-4D50-48C7-8087-EA8D999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명세로부터 입력 변수들을 식별한다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입력 변수를 동등 클래스로 분할한다</a:t>
            </a:r>
            <a:r>
              <a:rPr lang="en-US" altLang="ko-KR" b="1" dirty="0"/>
              <a:t>. </a:t>
            </a:r>
            <a:r>
              <a:rPr lang="en-US" altLang="ko-KR" dirty="0"/>
              <a:t>(</a:t>
            </a:r>
            <a:r>
              <a:rPr lang="ko-KR" altLang="en-US" dirty="0"/>
              <a:t>동일하게 처리되거나 동일한 출력을 하는 데이터들을 동일한 클래스에 속하도록 한다</a:t>
            </a:r>
            <a:r>
              <a:rPr lang="en-US" altLang="ko-KR" dirty="0"/>
              <a:t>.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경우에 따라서는 해당 프로그램이 사용되는 도메인에 대한 지식을 이용하거나 과거의 경험을 이용하여 입력 영역을 분할할 수 있으며 입력영역 분할 규칙에 따라 영역을 분할할 수 있다</a:t>
            </a:r>
            <a:r>
              <a:rPr lang="en-US" altLang="ko-KR" dirty="0"/>
              <a:t>.)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각 입력 변수의 동등 클래스들을 적절한 조합 연산자를 사용하여 조합한다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가능하지 못한 조합이 있는지 점검하고 제거한다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각 조합된 클래스로부터 최소한 하나의 대표 값을 선정하여 테스트케이스에 반영하여 테스트케이스 테이블을 작성한다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2C7B-F6A6-4102-824C-D1815F7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9D2B-5B42-46ED-AA1B-65F714C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테스트 </a:t>
            </a:r>
            <a:r>
              <a:rPr lang="en-US" altLang="ko-KR" dirty="0"/>
              <a:t>: </a:t>
            </a:r>
            <a:r>
              <a:rPr lang="ko-KR" altLang="en-US" dirty="0"/>
              <a:t> 각 입력인자가 여러 개의 클래스들로 분할되었을 때 이를 조합하는 방식이다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Each choice </a:t>
            </a:r>
            <a:r>
              <a:rPr lang="ko-KR" altLang="en-US" dirty="0"/>
              <a:t>조합 </a:t>
            </a:r>
            <a:r>
              <a:rPr lang="en-US" altLang="ko-KR" dirty="0"/>
              <a:t>: </a:t>
            </a:r>
            <a:r>
              <a:rPr lang="ko-KR" altLang="en-US" dirty="0"/>
              <a:t>각 입력인자의 분할된 클래스로부터 최소한 하나의 입력 값이 테스트케이스에 포함</a:t>
            </a: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조합 </a:t>
            </a:r>
            <a:r>
              <a:rPr lang="en-US" altLang="ko-KR" dirty="0"/>
              <a:t>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3CFD537-13B6-4C00-A34A-C8F2C4C8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0" y="2636912"/>
            <a:ext cx="91440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15B6-C2A0-484B-BDD0-A1A29145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E62F-CDE6-468F-8218-FEC8285E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숙련공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시간 이하 작업 </a:t>
            </a:r>
            <a:r>
              <a:rPr lang="en-US" altLang="ko-KR" dirty="0"/>
              <a:t>: </a:t>
            </a:r>
            <a:r>
              <a:rPr lang="ko-KR" altLang="en-US" dirty="0"/>
              <a:t> 시간당 </a:t>
            </a:r>
            <a:r>
              <a:rPr lang="en-US" altLang="ko-KR" dirty="0"/>
              <a:t>8</a:t>
            </a:r>
            <a:r>
              <a:rPr lang="ko-KR" altLang="en-US" dirty="0"/>
              <a:t>만원으로 계산        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시간 이상 </a:t>
            </a:r>
            <a:r>
              <a:rPr lang="en-US" altLang="ko-KR" dirty="0"/>
              <a:t>5</a:t>
            </a:r>
            <a:r>
              <a:rPr lang="ko-KR" altLang="en-US" dirty="0"/>
              <a:t>시간 이하 작업 </a:t>
            </a:r>
            <a:r>
              <a:rPr lang="en-US" altLang="ko-KR" dirty="0"/>
              <a:t>: </a:t>
            </a:r>
            <a:r>
              <a:rPr lang="ko-KR" altLang="en-US" dirty="0"/>
              <a:t>시간당 </a:t>
            </a:r>
            <a:r>
              <a:rPr lang="en-US" altLang="ko-KR" dirty="0"/>
              <a:t>10</a:t>
            </a:r>
            <a:r>
              <a:rPr lang="ko-KR" altLang="en-US" dirty="0"/>
              <a:t>만원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시간 이상 작업 </a:t>
            </a:r>
            <a:r>
              <a:rPr lang="en-US" altLang="ko-KR" dirty="0"/>
              <a:t>:</a:t>
            </a:r>
            <a:r>
              <a:rPr lang="ko-KR" altLang="en-US" dirty="0"/>
              <a:t> 시간당 </a:t>
            </a:r>
            <a:r>
              <a:rPr lang="en-US" altLang="ko-KR" dirty="0"/>
              <a:t>12</a:t>
            </a:r>
            <a:r>
              <a:rPr lang="ko-KR" altLang="en-US" dirty="0"/>
              <a:t>만원으로 임금을 계산한다</a:t>
            </a:r>
            <a:r>
              <a:rPr lang="en-US" altLang="ko-KR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 err="1"/>
              <a:t>비숙련공은</a:t>
            </a:r>
            <a:r>
              <a:rPr lang="ko-KR" altLang="en-US" dirty="0"/>
              <a:t> 동일한 작업시간에 대해 숙련공 임금의 절반을 지급받는다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주급 단위로 계산하며 일주일 동안 최대 허용 작업시간은 </a:t>
            </a:r>
            <a:r>
              <a:rPr lang="en-US" altLang="ko-KR" dirty="0"/>
              <a:t>40</a:t>
            </a:r>
            <a:r>
              <a:rPr lang="ko-KR" altLang="en-US" dirty="0"/>
              <a:t>시간이다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4CC59-6FE3-4624-9F96-217F74E6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649AD-0C25-40CA-AF70-49853A30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DA1E00-E0AF-46F9-BE5E-2D7A1844F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r="6250"/>
          <a:stretch/>
        </p:blipFill>
        <p:spPr bwMode="auto">
          <a:xfrm>
            <a:off x="413538" y="1016732"/>
            <a:ext cx="8316924" cy="36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130956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9D08-40A7-4735-B63F-3783E08B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Combinations </a:t>
            </a:r>
            <a:r>
              <a:rPr lang="ko-KR" altLang="en-US" dirty="0"/>
              <a:t>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F7E83-6B3D-4355-B486-51F05B6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409614-7262-4F4C-A457-328F39ABD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2"/>
          <a:stretch/>
        </p:blipFill>
        <p:spPr bwMode="auto">
          <a:xfrm>
            <a:off x="467545" y="908050"/>
            <a:ext cx="7992888" cy="58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 err="1">
                  <a:solidFill>
                    <a:schemeClr val="bg1"/>
                  </a:solidFill>
                  <a:latin typeface="+mj-lt"/>
                </a:rPr>
                <a:t>경계값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 분석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8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2EB2-2119-4094-931A-826DC4D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 값 분석</a:t>
            </a:r>
            <a:r>
              <a:rPr lang="en-US" altLang="ko-KR" dirty="0"/>
              <a:t>(BVA)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F0173-41BB-4B34-97F9-07A77333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입력영역의 경계 근처에 있는 값들을 테스트케이스로 선정하는 방법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경계 값 분석</a:t>
            </a:r>
            <a:r>
              <a:rPr lang="en-US" altLang="ko-KR" dirty="0"/>
              <a:t>(Boundary Value Analysis, BVA)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입력영역을 클래스들로 분할하고 각 클래스로부터 임의의 값을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BVA : </a:t>
            </a:r>
            <a:r>
              <a:rPr lang="ko-KR" altLang="en-US" dirty="0"/>
              <a:t>클래스의 경계 근처에 있는 값들을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3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BF39-4B03-4AF9-A5C1-F775051F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BVA </a:t>
            </a:r>
            <a:r>
              <a:rPr lang="ko-KR" altLang="en-US" dirty="0"/>
              <a:t>수행절차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F895-30BC-4C0A-901B-DEE10AD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명세로부터 입력 변수들을 식별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입력변수를 동등 클래스로 분할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</a:t>
            </a:r>
            <a:r>
              <a:rPr lang="ko-KR" altLang="en-US" dirty="0"/>
              <a:t>각 동등 클래스가 가질 수 있는 </a:t>
            </a:r>
            <a:r>
              <a:rPr lang="ko-KR" altLang="en-US" b="1" dirty="0"/>
              <a:t>최대값</a:t>
            </a:r>
            <a:r>
              <a:rPr lang="en-US" altLang="ko-KR" b="1" dirty="0"/>
              <a:t>/</a:t>
            </a:r>
            <a:r>
              <a:rPr lang="ko-KR" altLang="en-US" b="1" dirty="0"/>
              <a:t>최솟값</a:t>
            </a:r>
            <a:r>
              <a:rPr lang="ko-KR" altLang="en-US" dirty="0"/>
              <a:t>을 구한다</a:t>
            </a:r>
            <a:r>
              <a:rPr lang="en-US" altLang="ko-KR" dirty="0"/>
              <a:t>.                                         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최대값보다 약간 큰 값</a:t>
            </a:r>
            <a:r>
              <a:rPr lang="en-US" altLang="ko-KR" b="1" dirty="0"/>
              <a:t>/</a:t>
            </a:r>
            <a:r>
              <a:rPr lang="ko-KR" altLang="en-US" b="1" dirty="0"/>
              <a:t>최솟값보다 약간 작은 값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입력변수의 동등 </a:t>
            </a:r>
            <a:r>
              <a:rPr lang="ko-KR" altLang="en-US" dirty="0" err="1"/>
              <a:t>클래스들로부터</a:t>
            </a:r>
            <a:r>
              <a:rPr lang="ko-KR" altLang="en-US" dirty="0"/>
              <a:t> 구한 </a:t>
            </a:r>
            <a:r>
              <a:rPr lang="ko-KR" altLang="en-US" b="1" dirty="0" err="1"/>
              <a:t>경계값을</a:t>
            </a:r>
            <a:r>
              <a:rPr lang="ko-KR" altLang="en-US" b="1" dirty="0"/>
              <a:t> 사용하여 적절한 조합  연산자를 사용하여 조합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                   </a:t>
            </a:r>
            <a:r>
              <a:rPr lang="ko-KR" altLang="en-US" b="1" dirty="0"/>
              <a:t>최종 조합에 영역 내부의 값 하나를 추가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가능하지 못한 조합이 있는지 </a:t>
            </a:r>
            <a:r>
              <a:rPr lang="ko-KR" altLang="en-US" b="1" dirty="0"/>
              <a:t>점검하고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조합된 클래스로부터 </a:t>
            </a:r>
            <a:r>
              <a:rPr lang="ko-KR" altLang="en-US" b="1" dirty="0"/>
              <a:t>최소한 하나의 </a:t>
            </a:r>
            <a:r>
              <a:rPr lang="ko-KR" altLang="en-US" b="1" dirty="0" err="1"/>
              <a:t>대표값을</a:t>
            </a:r>
            <a:r>
              <a:rPr lang="ko-KR" altLang="en-US" b="1" dirty="0"/>
              <a:t> 선정하여 테스트케이스에 반영</a:t>
            </a:r>
            <a:r>
              <a:rPr lang="ko-KR" altLang="en-US" dirty="0"/>
              <a:t>하여 테스트케이스 테이블을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9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93DD-53BC-4194-9FE6-734AA1E7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0757F-3F38-4A10-B95E-92864AB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어떤 프로그램의 입력변수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 X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20 </a:t>
            </a:r>
            <a:r>
              <a:rPr lang="ko-KR" altLang="en-US" dirty="0"/>
              <a:t>사이의 범위를 가진다고 가정할 때 </a:t>
            </a: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</a:t>
            </a:r>
            <a:r>
              <a:rPr lang="ko-KR" altLang="en-US" dirty="0"/>
              <a:t>를 통한 테스트케이스를 구해보자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풀이</a:t>
            </a:r>
            <a:r>
              <a:rPr lang="en-US" altLang="ko-KR" dirty="0"/>
              <a:t>: </a:t>
            </a:r>
            <a:r>
              <a:rPr lang="ko-KR" altLang="en-US" dirty="0"/>
              <a:t>우선 </a:t>
            </a:r>
            <a:r>
              <a:rPr lang="en-US" altLang="ko-KR" dirty="0"/>
              <a:t>ECP</a:t>
            </a:r>
            <a:r>
              <a:rPr lang="ko-KR" altLang="en-US" dirty="0"/>
              <a:t>를 사용하여 입력영역을 분할한다</a:t>
            </a:r>
            <a:r>
              <a:rPr lang="en-US" altLang="ko-KR" dirty="0"/>
              <a:t>. </a:t>
            </a:r>
            <a:r>
              <a:rPr lang="ko-KR" altLang="en-US" dirty="0"/>
              <a:t>입력영역이 범위이기 때문에 입력 조건을 만족하는 하나의 클래스와 입력조건을 만족하지 못하는 두 개의 클래스들로 분할할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ECP </a:t>
            </a:r>
            <a:r>
              <a:rPr lang="ko-KR" altLang="en-US" dirty="0"/>
              <a:t>테스트케이스 추출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X=0   (X&lt;5</a:t>
            </a:r>
            <a:r>
              <a:rPr lang="ko-KR" altLang="en-US" dirty="0"/>
              <a:t>를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X=15 (5&lt;=X&lt;=20</a:t>
            </a:r>
            <a:r>
              <a:rPr lang="ko-KR" altLang="en-US" dirty="0"/>
              <a:t>을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X=30 (X&gt;20</a:t>
            </a:r>
            <a:r>
              <a:rPr lang="ko-KR" altLang="en-US" dirty="0"/>
              <a:t>을 만족하는 클래스로부터 추출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BVA</a:t>
            </a:r>
            <a:r>
              <a:rPr lang="ko-KR" altLang="en-US" dirty="0"/>
              <a:t>테스트케이스 추출</a:t>
            </a:r>
            <a:r>
              <a:rPr lang="en-US" altLang="ko-KR" dirty="0"/>
              <a:t>: 4,5,15,20,21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-BVA</a:t>
            </a:r>
            <a:r>
              <a:rPr lang="ko-KR" altLang="en-US" dirty="0"/>
              <a:t>의 효용성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BVA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1100" dirty="0"/>
          </a:p>
          <a:p>
            <a:r>
              <a:rPr lang="en-US" altLang="ko-KR" dirty="0"/>
              <a:t>BVA</a:t>
            </a:r>
            <a:r>
              <a:rPr lang="ko-KR" altLang="en-US" dirty="0"/>
              <a:t> 테스트케이스 추출 </a:t>
            </a:r>
            <a:r>
              <a:rPr lang="en-US" altLang="ko-KR" dirty="0"/>
              <a:t>: 10, 11, 50,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테스트케이스 </a:t>
            </a:r>
            <a:r>
              <a:rPr lang="en-US" altLang="ko-KR" dirty="0"/>
              <a:t>10</a:t>
            </a:r>
            <a:r>
              <a:rPr lang="ko-KR" altLang="en-US" dirty="0"/>
              <a:t>이 오류를 발견할 가능성이 크다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BVA</a:t>
            </a:r>
            <a:r>
              <a:rPr lang="ko-KR" altLang="en-US" dirty="0"/>
              <a:t>의 효용성을 나타내는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17EF4BA-3124-4560-8C47-14F844AE2EE5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849797-D5AE-4F73-A577-3F4DD31C0D20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EDF5DB4-E301-4EFC-A280-CE365984A5AC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A964EA-1DBB-424D-A225-810E8CC320B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61648F-BC46-4A58-8D49-8C9CE4141263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CF0455-8227-4776-B11B-C7377719B5DC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76BD0C-A111-4D48-B65D-A3A186E4AA2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774B3E-20AD-4748-8097-63206409C67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B31794-625E-4770-AD33-7FFE2715779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03BF0E-6293-4CA5-B50F-3590CBD6A09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140CB6-9614-49A5-8E83-1A7695CA47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8F7F136-CFD7-4841-8A2A-7852606AD7C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DEF5294-7A10-427D-BC48-C3BC4731B45A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C5AC5-7E94-42DA-8C8F-7F742834FE94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4699ACA-AEA0-41D9-B8DE-76EB9C375333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5A66DDA-1A44-4EC6-8963-D10478B94E68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1C191D-A77B-463B-A91E-C13A0FD9F32F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54337-2E5B-4095-9223-2D451E4796A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7F0F71-38ED-4ADF-9EAA-2852559FB81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11BFD2-E345-413F-948A-09AD8546AA98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C71A93-AE8E-4A03-9DA1-92E9A04C98A1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AFD3729-4DD5-4C59-9857-9BB7291980A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68AA84-B6C5-4FBC-8DCD-4EE86CA0300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5EC7EF-2E6A-4F30-B240-4EF57541DEB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1450BB-3466-407A-B4B4-1B57AA8E9E63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C4F23-3BCE-4BC3-84B3-20EAF654247F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8B793D-D6BE-4D23-B811-E0CEC7C5308E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FE31A-A051-44B8-A9E6-F1FB615D9232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C2A8EC-9EA6-44A2-88FC-4D151C8F9A7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F1729D-B494-4001-97F9-A974243CC65F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13486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-ECP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ECP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700" dirty="0"/>
          </a:p>
          <a:p>
            <a:r>
              <a:rPr lang="en-US" altLang="ko-KR" dirty="0"/>
              <a:t>ECP</a:t>
            </a:r>
            <a:r>
              <a:rPr lang="ko-KR" altLang="en-US" dirty="0"/>
              <a:t> 테스트케이스 추출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X&gt;=10 : 50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X&lt;10   : 0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00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가지 케이스를 통해서는 아래의 로직에서 오류발견을 못함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5EE1CD-13EB-42FB-B175-BCF44F4BE207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378A3-C1FB-4789-84CB-CFBF3773AE02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0AF9AA3-1D93-44C9-ADAE-0EE5AAF4A283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8C94E-A207-4DF1-BD70-45CB338AD30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699-01E5-46B9-90A3-AE35E10BC50F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0D8179-8BE0-4C42-889A-B0E482ACC37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C0F15B-21B2-4DA4-ADF1-413C21EA3B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7D762-6CE6-49EB-BD5B-A336A684FD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1DDE00-6E1C-4D72-9B76-0E750215E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43305D-E7F1-4722-BF17-9A4C9D508E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E8B8EF-ECB4-4D9E-A61A-0F3A040069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605246-3A57-47B0-92D3-25C6C6D21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EB338E1-9BD4-4254-8765-79F49BE3BC41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12AD66-F2E1-4994-ACAB-1348445FA7C3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5D7F008-F1A2-44FD-8A12-EDDCA85BC94E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C97DC-7B1D-4F70-9E27-02B616043CE2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56137-BF8D-43B1-B362-7C4DBE7A1C15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210D64-2030-44B4-A34D-F3F26063B71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FE6FFC-72C1-4D1E-82CE-62D611522D67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2D3A60-DA0B-4A27-9B90-F0BE89909C5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536454-E241-428A-ABF5-D3C0980895D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90C4CB-3B71-4E5A-ACBF-27BB2CED94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3E12FE-9E85-462D-B9FD-BBEB63C41E4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94D6C6-BD54-4B36-8408-6E693CF7BF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69BDD9-D064-4636-9DCC-FA5DEA08373A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8D296-ADED-40C2-8985-6B2B4DF83575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80541-6CAC-4FDC-A413-C29A0D424C1B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249D5-4846-47CA-98EE-412F2FAA6F73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C12DD-0C77-44F8-8A23-A1581F6EC55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40470F-EC99-42A9-AA54-DEDDE49657AB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212257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조합테스트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360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각 입력인자가 여러 개의 클래스들로 분할되었을 때 이를 조합하는 방식</a:t>
            </a:r>
            <a:endParaRPr lang="en-US" altLang="ko-KR" dirty="0"/>
          </a:p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  <a:r>
              <a:rPr lang="en-US" altLang="ko-KR" dirty="0"/>
              <a:t> / All combinations </a:t>
            </a:r>
            <a:r>
              <a:rPr lang="ko-KR" altLang="en-US" dirty="0"/>
              <a:t>조합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Each choice : </a:t>
            </a:r>
            <a:r>
              <a:rPr lang="ko-KR" altLang="en-US" dirty="0"/>
              <a:t>각 입력인자의 분할된 클래스로부터 최소한 하나의 입력 값이   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All combinations 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b="1" dirty="0" err="1"/>
              <a:t>페어와이즈</a:t>
            </a:r>
            <a:r>
              <a:rPr lang="ko-KR" altLang="en-US" b="1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입력들의 모든 가능한 조합들을 테스트하는 대신 각 인자의 값을 다른 인자의 값과 최소한 한번은 짝을 지어 테스트하는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페어와이즈</a:t>
            </a:r>
            <a:r>
              <a:rPr lang="ko-KR" altLang="en-US" dirty="0"/>
              <a:t> 테스트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‘All combinations’</a:t>
            </a:r>
            <a:r>
              <a:rPr lang="ko-KR" altLang="en-US" dirty="0"/>
              <a:t>테스트에 비해 테스트케이스의 수는 획기적으로 줄이면서 오류를 검출하는 능력면에서는 거의 비슷한 결과를 내는 것으로 밝혀졌다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보통 프로그램에서 결정을 내릴 때 </a:t>
            </a:r>
            <a:r>
              <a:rPr lang="en-US" altLang="ko-KR" b="1" dirty="0"/>
              <a:t>“</a:t>
            </a:r>
            <a:r>
              <a:rPr lang="ko-KR" altLang="en-US" b="1" dirty="0"/>
              <a:t>모든 입력들에 대해 존재할 수  있는 가능한 모든 상호작용을 고려하지 않고 기껏해야 두 개의 입력들 간의 가능한 모든 상호작용만을 고려한다</a:t>
            </a:r>
            <a:r>
              <a:rPr lang="en-US" altLang="ko-KR" b="1" dirty="0"/>
              <a:t>.”</a:t>
            </a:r>
            <a:r>
              <a:rPr lang="ko-KR" altLang="en-US" dirty="0"/>
              <a:t>는 관찰에 기인한다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5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B568-27FE-47A2-9F09-30E19F76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294p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EFD963-B2FA-41FA-808B-5E95B0CB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872717"/>
            <a:ext cx="8640960" cy="5987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A934E-A2D5-4941-BE23-30195603138A}"/>
              </a:ext>
            </a:extLst>
          </p:cNvPr>
          <p:cNvSpPr txBox="1"/>
          <p:nvPr/>
        </p:nvSpPr>
        <p:spPr>
          <a:xfrm>
            <a:off x="5508104" y="1016732"/>
            <a:ext cx="378042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All combinations</a:t>
            </a:r>
            <a:r>
              <a:rPr lang="ko-KR" altLang="en-US" sz="1800" dirty="0"/>
              <a:t>는 </a:t>
            </a:r>
            <a:r>
              <a:rPr lang="en-US" altLang="ko-KR" sz="1800" dirty="0"/>
              <a:t>2*2*2 = 8</a:t>
            </a:r>
            <a:r>
              <a:rPr lang="ko-KR" altLang="en-US" sz="1800" dirty="0"/>
              <a:t>가지</a:t>
            </a:r>
            <a:endParaRPr lang="en-US" altLang="ko-KR" sz="1800" dirty="0"/>
          </a:p>
          <a:p>
            <a:r>
              <a:rPr lang="ko-KR" altLang="en-US" sz="1800" dirty="0" err="1"/>
              <a:t>페어와이즈는</a:t>
            </a:r>
            <a:r>
              <a:rPr lang="ko-KR" altLang="en-US" sz="1800" dirty="0"/>
              <a:t> </a:t>
            </a:r>
            <a:r>
              <a:rPr lang="en-US" altLang="ko-KR" sz="1800" dirty="0"/>
              <a:t>4</a:t>
            </a:r>
            <a:r>
              <a:rPr lang="ko-KR" altLang="en-US" sz="180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96523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3044279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복 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Review(1/5)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에러를 발견할 목적으로 프로그램을 실행하는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테스트는 오류가 존재함을 보일 수는 있지만</a:t>
            </a:r>
            <a:r>
              <a:rPr lang="en-US" altLang="ko-KR" dirty="0"/>
              <a:t>, </a:t>
            </a:r>
            <a:r>
              <a:rPr lang="ko-KR" altLang="en-US" dirty="0"/>
              <a:t>오류가 없음을 보일 수 없다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소프트웨어의 품질을 측정하고 개선하기 위한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소프트웨어 오류원인 및 분포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요구사항 오류 </a:t>
            </a:r>
            <a:r>
              <a:rPr lang="en-US" altLang="ko-KR" dirty="0"/>
              <a:t>: </a:t>
            </a:r>
            <a:r>
              <a:rPr lang="ko-KR" altLang="en-US" dirty="0"/>
              <a:t>잘못된 정의 </a:t>
            </a:r>
            <a:r>
              <a:rPr lang="en-US" altLang="ko-KR" dirty="0"/>
              <a:t>/ </a:t>
            </a:r>
            <a:r>
              <a:rPr lang="ko-KR" altLang="en-US" dirty="0"/>
              <a:t>고객과 개발자 간의 잘못된 의사소통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설계 오류 </a:t>
            </a:r>
            <a:r>
              <a:rPr lang="en-US" altLang="ko-KR" dirty="0"/>
              <a:t>: </a:t>
            </a:r>
            <a:r>
              <a:rPr lang="ko-KR" altLang="en-US" dirty="0"/>
              <a:t>소프트웨어 요구사항을 설계에 반영하는 과정에서 오류가 발생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코딩 오류 </a:t>
            </a:r>
            <a:r>
              <a:rPr lang="en-US" altLang="ko-KR" dirty="0"/>
              <a:t>: </a:t>
            </a:r>
            <a:r>
              <a:rPr lang="ko-KR" altLang="en-US" dirty="0"/>
              <a:t>설계문서를 잘못 이해하거나 개발에 익숙하지 않을 때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9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Review(2/5)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개발 단계별 수정비용 </a:t>
            </a:r>
            <a:r>
              <a:rPr lang="en-US" altLang="ko-KR" dirty="0"/>
              <a:t>: </a:t>
            </a:r>
            <a:r>
              <a:rPr lang="ko-KR" altLang="en-US" dirty="0"/>
              <a:t>요구사항 </a:t>
            </a:r>
            <a:r>
              <a:rPr lang="en-US" altLang="ko-KR" dirty="0"/>
              <a:t>&lt; </a:t>
            </a:r>
            <a:r>
              <a:rPr lang="ko-KR" altLang="en-US" dirty="0"/>
              <a:t>설계 </a:t>
            </a:r>
            <a:r>
              <a:rPr lang="en-US" altLang="ko-KR" dirty="0"/>
              <a:t>&lt; </a:t>
            </a:r>
            <a:r>
              <a:rPr lang="ko-KR" altLang="en-US" dirty="0"/>
              <a:t>개발 </a:t>
            </a:r>
            <a:r>
              <a:rPr lang="en-US" altLang="ko-KR" dirty="0"/>
              <a:t>&lt; </a:t>
            </a:r>
            <a:r>
              <a:rPr lang="ko-KR" altLang="en-US" dirty="0"/>
              <a:t>시험 </a:t>
            </a:r>
            <a:r>
              <a:rPr lang="en-US" altLang="ko-KR" dirty="0"/>
              <a:t>&lt; </a:t>
            </a:r>
            <a:r>
              <a:rPr lang="ko-KR" altLang="en-US" dirty="0"/>
              <a:t>유지보수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F6F59-E5BC-400A-BE8A-364B67B8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30" y="1272567"/>
            <a:ext cx="4546306" cy="444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1CF609-3BF8-42AE-9321-6C406C0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423902"/>
            <a:ext cx="5074663" cy="31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Review(3/5)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테스팅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정적분석 </a:t>
            </a:r>
            <a:r>
              <a:rPr lang="en-US" altLang="ko-K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실행시키지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코드만 보고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오류를 발견하거나 오류의 발생을 미연에 방지할 목적으로 프로그램이나  문서들을 분석하는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ex) IDA Pro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동적분석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직접 실행시키고 동작을 살펴봄으로써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오류를 발견하기 위해 프로그램을 실행시키는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품질 평가를 위해 프로그램을 실행하는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신뢰도를 높이기 위해 프로그램을 실행하는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ex) Wireshark, Process Explorer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참고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리버스 엔지니어링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ida pro logo에 대한 이미지 검색결과">
            <a:extLst>
              <a:ext uri="{FF2B5EF4-FFF2-40B4-BE49-F238E27FC236}">
                <a16:creationId xmlns:a16="http://schemas.microsoft.com/office/drawing/2014/main" id="{3A2C7A3F-23B8-4D60-8EE3-CB8B40E3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456892"/>
            <a:ext cx="1895044" cy="5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Review(4/5) </a:t>
            </a:r>
            <a:r>
              <a:rPr lang="ko-KR" altLang="en-US" sz="2800" dirty="0"/>
              <a:t>소프트웨어 테스트 진화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Beizer</a:t>
            </a:r>
            <a:r>
              <a:rPr lang="ko-KR" altLang="en-US" dirty="0"/>
              <a:t>라는 개발자가 제안한 과정</a:t>
            </a:r>
            <a:endParaRPr lang="en-US" altLang="ko-KR" dirty="0"/>
          </a:p>
          <a:p>
            <a:r>
              <a:rPr lang="ko-KR" altLang="en-US" dirty="0"/>
              <a:t>테스트를 하는 목적을 단계별로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테스트 진화과정</a:t>
            </a:r>
            <a:r>
              <a:rPr lang="en-US" altLang="ko-KR" dirty="0"/>
              <a:t>(5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Debugging-oriented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Demonstration-oriented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Destruction-oriented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Evaluation-oriented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Prevention-oriented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04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Review(5/5) </a:t>
            </a:r>
            <a:r>
              <a:rPr lang="ko-KR" altLang="en-US" sz="3600" dirty="0"/>
              <a:t>개발 단계별 테스트 분류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단위 테스트</a:t>
            </a:r>
            <a:r>
              <a:rPr lang="en-US" altLang="ko-KR" dirty="0"/>
              <a:t> : </a:t>
            </a:r>
            <a:r>
              <a:rPr lang="ko-KR" altLang="en-US" dirty="0"/>
              <a:t>각각의 모듈을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통합 테스트 </a:t>
            </a:r>
            <a:r>
              <a:rPr lang="en-US" altLang="ko-KR" dirty="0"/>
              <a:t>: </a:t>
            </a:r>
            <a:r>
              <a:rPr lang="ko-KR" altLang="en-US" dirty="0"/>
              <a:t>모듈 간의 상호작용이 올바르게 되는지를 테스트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빅뱅 테스트 </a:t>
            </a:r>
            <a:r>
              <a:rPr lang="en-US" altLang="ko-KR" dirty="0"/>
              <a:t>: </a:t>
            </a:r>
            <a:r>
              <a:rPr lang="ko-KR" altLang="en-US" dirty="0"/>
              <a:t>개별적인 모듈에 대해 단위테스트 한 후 한꺼번에 모듈 통합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점진적 테스트 </a:t>
            </a:r>
            <a:r>
              <a:rPr lang="en-US" altLang="ko-KR" dirty="0"/>
              <a:t>: </a:t>
            </a:r>
            <a:r>
              <a:rPr lang="ko-KR" altLang="en-US" dirty="0"/>
              <a:t>점진적으로 모듈을 통합하면서 테스트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하향식 통합</a:t>
            </a:r>
            <a:r>
              <a:rPr lang="en-US" altLang="ko-KR" dirty="0"/>
              <a:t>(Top-down), </a:t>
            </a:r>
            <a:r>
              <a:rPr lang="ko-KR" altLang="en-US" dirty="0"/>
              <a:t>상향식 통합</a:t>
            </a:r>
            <a:r>
              <a:rPr lang="en-US" altLang="ko-KR" dirty="0"/>
              <a:t>(Bottom-up), </a:t>
            </a:r>
            <a:r>
              <a:rPr lang="ko-KR" altLang="en-US" dirty="0"/>
              <a:t>샌드위치 통합</a:t>
            </a:r>
            <a:r>
              <a:rPr lang="en-US" altLang="ko-KR" dirty="0"/>
              <a:t>(</a:t>
            </a:r>
            <a:r>
              <a:rPr lang="ko-KR" altLang="en-US" dirty="0"/>
              <a:t>하향</a:t>
            </a:r>
            <a:r>
              <a:rPr lang="en-US" altLang="ko-KR" dirty="0"/>
              <a:t>+</a:t>
            </a:r>
            <a:r>
              <a:rPr lang="ko-KR" altLang="en-US" dirty="0"/>
              <a:t>상향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테스트 </a:t>
            </a:r>
            <a:r>
              <a:rPr lang="en-US" altLang="ko-KR" dirty="0"/>
              <a:t>: </a:t>
            </a:r>
            <a:r>
              <a:rPr lang="ko-KR" altLang="en-US" dirty="0"/>
              <a:t>통합테스트가 완료된 후에 완전한 시스템에 대해 시스템   명세에 따라 개발되었는지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인수 테스트 </a:t>
            </a:r>
            <a:r>
              <a:rPr lang="en-US" altLang="ko-KR" dirty="0"/>
              <a:t>: </a:t>
            </a:r>
            <a:r>
              <a:rPr lang="ko-KR" altLang="en-US" dirty="0"/>
              <a:t>오류를 검출하는 것이 목적이 아니고 시스템을 인수받을 수 있는지를 고객의 입장에서 평가하는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ex) </a:t>
            </a:r>
            <a:r>
              <a:rPr lang="ko-KR" altLang="en-US" sz="1600" b="1" dirty="0">
                <a:solidFill>
                  <a:srgbClr val="FF0000"/>
                </a:solidFill>
              </a:rPr>
              <a:t>알파테스트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사용자에 의해 테스트가 수행되지만 개발자환경에서 통제된 상태로 수행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 </a:t>
            </a:r>
            <a:r>
              <a:rPr lang="ko-KR" altLang="en-US" sz="1600" b="1" dirty="0">
                <a:solidFill>
                  <a:srgbClr val="FF0000"/>
                </a:solidFill>
              </a:rPr>
              <a:t> 베타테스트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소프트웨어를 일정 수의 사용자들에게 사용하게 하고 피드백을 받는다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</a:t>
            </a:r>
            <a:r>
              <a:rPr lang="ko-KR" altLang="en-US" sz="1600" dirty="0"/>
              <a:t>개발자는 참여하지 않는다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7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블랙박스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개요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234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1475</Words>
  <Application>Microsoft Office PowerPoint</Application>
  <PresentationFormat>화면 슬라이드 쇼(4:3)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Times New Roman</vt:lpstr>
      <vt:lpstr>Wingdings</vt:lpstr>
      <vt:lpstr>기본페이지</vt:lpstr>
      <vt:lpstr>Software Engineering(실습) (11주차 – Blackbox Testing)</vt:lpstr>
      <vt:lpstr>Contents</vt:lpstr>
      <vt:lpstr>PowerPoint 프레젠테이션</vt:lpstr>
      <vt:lpstr>Review(1/5) 소프트웨어 테스트</vt:lpstr>
      <vt:lpstr>Review(2/5) 소프트웨어 테스트</vt:lpstr>
      <vt:lpstr>Review(3/5) 소프트웨어 테스팅</vt:lpstr>
      <vt:lpstr>Review(4/5) 소프트웨어 테스트 진화 과정</vt:lpstr>
      <vt:lpstr>Review(5/5) 개발 단계별 테스트 분류</vt:lpstr>
      <vt:lpstr>PowerPoint 프레젠테이션</vt:lpstr>
      <vt:lpstr>개요</vt:lpstr>
      <vt:lpstr>예시</vt:lpstr>
      <vt:lpstr>블랙박스 테스트의 장점</vt:lpstr>
      <vt:lpstr>PowerPoint 프레젠테이션</vt:lpstr>
      <vt:lpstr>동등 클래스 분할(ECP)</vt:lpstr>
      <vt:lpstr>동등 클래스 분할 규칙</vt:lpstr>
      <vt:lpstr>ECP 수행 절차</vt:lpstr>
      <vt:lpstr>조합테스트</vt:lpstr>
      <vt:lpstr>예시</vt:lpstr>
      <vt:lpstr>Each choice조합</vt:lpstr>
      <vt:lpstr>All Combinations 조합</vt:lpstr>
      <vt:lpstr>PowerPoint 프레젠테이션</vt:lpstr>
      <vt:lpstr>경계 값 분석(BVA)</vt:lpstr>
      <vt:lpstr>BVA 수행절차</vt:lpstr>
      <vt:lpstr>예시</vt:lpstr>
      <vt:lpstr>예시-BVA의 효용성</vt:lpstr>
      <vt:lpstr>예시-ECP의 한계</vt:lpstr>
      <vt:lpstr>PowerPoint 프레젠테이션</vt:lpstr>
      <vt:lpstr>조합테스트</vt:lpstr>
      <vt:lpstr>예시(교재 294p 참고)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321</cp:revision>
  <dcterms:created xsi:type="dcterms:W3CDTF">2007-05-16T01:38:22Z</dcterms:created>
  <dcterms:modified xsi:type="dcterms:W3CDTF">2019-11-18T11:11:53Z</dcterms:modified>
  <cp:version>0906.0100.01</cp:version>
</cp:coreProperties>
</file>