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7" r:id="rId4"/>
    <p:sldId id="288" r:id="rId5"/>
    <p:sldId id="293" r:id="rId6"/>
    <p:sldId id="290" r:id="rId7"/>
    <p:sldId id="300" r:id="rId8"/>
    <p:sldId id="305" r:id="rId9"/>
    <p:sldId id="307" r:id="rId10"/>
    <p:sldId id="319" r:id="rId11"/>
    <p:sldId id="320" r:id="rId12"/>
    <p:sldId id="321" r:id="rId13"/>
    <p:sldId id="322" r:id="rId14"/>
    <p:sldId id="299" r:id="rId15"/>
    <p:sldId id="323" r:id="rId16"/>
    <p:sldId id="334" r:id="rId17"/>
    <p:sldId id="333" r:id="rId18"/>
    <p:sldId id="325" r:id="rId19"/>
    <p:sldId id="324" r:id="rId20"/>
    <p:sldId id="328" r:id="rId21"/>
    <p:sldId id="329" r:id="rId22"/>
    <p:sldId id="330" r:id="rId23"/>
    <p:sldId id="331" r:id="rId24"/>
    <p:sldId id="332" r:id="rId25"/>
    <p:sldId id="326" r:id="rId26"/>
    <p:sldId id="327" r:id="rId27"/>
    <p:sldId id="335" r:id="rId28"/>
    <p:sldId id="336" r:id="rId29"/>
    <p:sldId id="337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362" userDrawn="1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orient="horz" pos="336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2019-11-06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player.org/slide/14091444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(10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테스팅 소개</a:t>
            </a:r>
            <a:r>
              <a:rPr lang="en-US" altLang="ko-KR" sz="2800" dirty="0"/>
              <a:t>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2019. 11. 7.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9B3E6-EF65-4CAB-9EDD-CBB21F04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(8/11) </a:t>
            </a:r>
            <a:r>
              <a:rPr lang="ko-KR" altLang="en-US" dirty="0"/>
              <a:t>순차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07C54-F111-473B-B416-2AC46667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시스템의 동적 흐름을 나타내는 대표적인 모델</a:t>
            </a:r>
            <a:r>
              <a:rPr lang="en-US" altLang="ko-KR" dirty="0"/>
              <a:t>, </a:t>
            </a:r>
            <a:r>
              <a:rPr lang="ko-KR" altLang="en-US" dirty="0"/>
              <a:t>객체 간의 메시지 송수신 관계를 시간 순서에 따라 정의함으로써 서비스를 제공하는 과정을 묘사    </a:t>
            </a:r>
            <a:r>
              <a:rPr lang="en-US" altLang="ko-KR" dirty="0"/>
              <a:t>(</a:t>
            </a:r>
            <a:r>
              <a:rPr lang="ko-KR" altLang="en-US" dirty="0"/>
              <a:t>위에서부터 아래로</a:t>
            </a:r>
            <a:r>
              <a:rPr lang="en-US" altLang="ko-KR" dirty="0"/>
              <a:t>, </a:t>
            </a:r>
            <a:r>
              <a:rPr lang="ko-KR" altLang="en-US" dirty="0"/>
              <a:t>왼쪽에서 오른쪽으로 시간흐름을 표현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객체표기 </a:t>
            </a:r>
            <a:r>
              <a:rPr lang="en-US" altLang="ko-KR" dirty="0"/>
              <a:t>: “</a:t>
            </a:r>
            <a:r>
              <a:rPr lang="ko-KR" altLang="en-US" dirty="0" err="1"/>
              <a:t>객체명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클래스명</a:t>
            </a:r>
            <a:r>
              <a:rPr lang="en-US" altLang="ko-KR" dirty="0"/>
              <a:t>”</a:t>
            </a:r>
            <a:r>
              <a:rPr lang="ko-KR" altLang="en-US" dirty="0"/>
              <a:t>형태                          </a:t>
            </a:r>
            <a:r>
              <a:rPr lang="en-US" altLang="ko-KR" dirty="0"/>
              <a:t>ex) Instance1 : Class2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생명선 </a:t>
            </a:r>
            <a:r>
              <a:rPr lang="en-US" altLang="ko-KR" dirty="0"/>
              <a:t>: </a:t>
            </a:r>
            <a:r>
              <a:rPr lang="ko-KR" altLang="en-US" dirty="0"/>
              <a:t>해당 객체가 존재하는 구간</a:t>
            </a:r>
            <a:r>
              <a:rPr lang="en-US" altLang="ko-KR" dirty="0"/>
              <a:t>(</a:t>
            </a:r>
            <a:r>
              <a:rPr lang="ko-KR" altLang="en-US" dirty="0"/>
              <a:t>점선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활성구간 </a:t>
            </a:r>
            <a:r>
              <a:rPr lang="en-US" altLang="ko-KR" dirty="0"/>
              <a:t>: </a:t>
            </a:r>
            <a:r>
              <a:rPr lang="ko-KR" altLang="en-US" dirty="0"/>
              <a:t>실제로 객체가 오퍼레이션을 실행하고 있는 상태에 있음</a:t>
            </a:r>
            <a:r>
              <a:rPr lang="en-US" altLang="ko-KR" dirty="0"/>
              <a:t>(</a:t>
            </a:r>
            <a:r>
              <a:rPr lang="ko-KR" altLang="en-US" dirty="0"/>
              <a:t>상자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메시지 </a:t>
            </a:r>
            <a:r>
              <a:rPr lang="en-US" altLang="ko-KR" dirty="0"/>
              <a:t>: </a:t>
            </a:r>
          </a:p>
          <a:p>
            <a:pPr>
              <a:buFontTx/>
              <a:buChar char="-"/>
            </a:pPr>
            <a:r>
              <a:rPr lang="ko-KR" altLang="en-US" dirty="0"/>
              <a:t>동기 메시지</a:t>
            </a:r>
            <a:r>
              <a:rPr lang="en-US" altLang="ko-KR" dirty="0"/>
              <a:t> : </a:t>
            </a:r>
            <a:r>
              <a:rPr lang="ko-KR" altLang="en-US" dirty="0"/>
              <a:t>메시지의 실행을 요청하는 객체가 메시지의 실행이 종료될 때까지 다음 작업을 수행</a:t>
            </a:r>
            <a:r>
              <a:rPr lang="en-US" altLang="ko-KR" dirty="0"/>
              <a:t>X(</a:t>
            </a:r>
            <a:r>
              <a:rPr lang="ko-KR" altLang="en-US" dirty="0"/>
              <a:t>머리부분이 채워진 화살표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비동기 메시지 </a:t>
            </a:r>
            <a:r>
              <a:rPr lang="en-US" altLang="ko-KR" dirty="0"/>
              <a:t>: </a:t>
            </a:r>
            <a:r>
              <a:rPr lang="ko-KR" altLang="en-US" dirty="0"/>
              <a:t>메시지를 송신 후 메시지실행이 끝나기 전에 바로 다음 작업을 수행</a:t>
            </a:r>
            <a:r>
              <a:rPr lang="en-US" altLang="ko-KR" dirty="0"/>
              <a:t>O(</a:t>
            </a:r>
            <a:r>
              <a:rPr lang="ko-KR" altLang="en-US" dirty="0"/>
              <a:t>머리부분이 빈 화살표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&lt;&lt;create&gt;&gt;</a:t>
            </a:r>
            <a:r>
              <a:rPr lang="ko-KR" altLang="en-US" dirty="0"/>
              <a:t>메시지 </a:t>
            </a:r>
            <a:r>
              <a:rPr lang="en-US" altLang="ko-KR" dirty="0"/>
              <a:t>: </a:t>
            </a:r>
            <a:r>
              <a:rPr lang="ko-KR" altLang="en-US" dirty="0"/>
              <a:t>객체를 생성하는 생성메시지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&lt;&lt;destroy&gt;&gt;</a:t>
            </a:r>
            <a:r>
              <a:rPr lang="ko-KR" altLang="en-US" dirty="0"/>
              <a:t>메시지 </a:t>
            </a:r>
            <a:r>
              <a:rPr lang="en-US" altLang="ko-KR" dirty="0"/>
              <a:t>: </a:t>
            </a:r>
            <a:r>
              <a:rPr lang="ko-KR" altLang="en-US" dirty="0"/>
              <a:t>객체를 소멸하는 소멸메시지</a:t>
            </a:r>
            <a:r>
              <a:rPr lang="en-US" altLang="ko-KR" dirty="0"/>
              <a:t>, </a:t>
            </a:r>
            <a:r>
              <a:rPr lang="ko-KR" altLang="en-US" dirty="0"/>
              <a:t>소멸되는 객체의 생명선 끝에 </a:t>
            </a:r>
            <a:r>
              <a:rPr lang="en-US" altLang="ko-KR" dirty="0"/>
              <a:t>‘X’</a:t>
            </a:r>
            <a:r>
              <a:rPr lang="ko-KR" altLang="en-US" dirty="0"/>
              <a:t>넣음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29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7ED2-E29D-4DEC-8B7B-CAD95AC9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(9/11) </a:t>
            </a:r>
            <a:r>
              <a:rPr lang="ko-KR" altLang="en-US" sz="3200" dirty="0"/>
              <a:t>순차 다이어그램 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DC8D4-2A4B-4B81-A82C-3689B80E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B0D6EB-1287-4A05-B030-58FC5912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016731"/>
            <a:ext cx="7992888" cy="577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54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E9E46-93A3-4888-A720-79C7D3FE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(10/11) </a:t>
            </a:r>
            <a:r>
              <a:rPr lang="ko-KR" altLang="en-US" sz="3600" dirty="0"/>
              <a:t>패키지 다이어그램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BC2FD-47B5-444F-A915-DB7BEE40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클래스</a:t>
            </a:r>
            <a:r>
              <a:rPr lang="en-US" altLang="ko-KR" dirty="0"/>
              <a:t>/</a:t>
            </a:r>
            <a:r>
              <a:rPr lang="ko-KR" altLang="en-US" dirty="0" err="1"/>
              <a:t>유스케이스들과</a:t>
            </a:r>
            <a:r>
              <a:rPr lang="ko-KR" altLang="en-US" dirty="0"/>
              <a:t> 같은 </a:t>
            </a:r>
            <a:r>
              <a:rPr lang="ko-KR" altLang="en-US" dirty="0" err="1"/>
              <a:t>관련있는</a:t>
            </a:r>
            <a:r>
              <a:rPr lang="ko-KR" altLang="en-US" dirty="0"/>
              <a:t> 요소들을 그룹화한 것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</a:p>
          <a:p>
            <a:pPr marL="457200" indent="-457200">
              <a:buAutoNum type="arabicPeriod"/>
            </a:pPr>
            <a:r>
              <a:rPr lang="ko-KR" altLang="en-US" dirty="0"/>
              <a:t>패키지 내에 다른 패키지 포함 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모든 구성요소는 단지 하나의 패키지에만 포함 가능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각 패키지는 하나의 네임스페이스를 구성함</a:t>
            </a:r>
            <a:r>
              <a:rPr lang="en-US" altLang="ko-KR" dirty="0"/>
              <a:t>, </a:t>
            </a:r>
            <a:r>
              <a:rPr lang="ko-KR" altLang="en-US" dirty="0"/>
              <a:t>다른 패키지라면 동일한 이름을 가질 수 없음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패키지를 제거하면 패키지 내의 모델요소도 제거됨</a:t>
            </a:r>
          </a:p>
        </p:txBody>
      </p:sp>
    </p:spTree>
    <p:extLst>
      <p:ext uri="{BB962C8B-B14F-4D97-AF65-F5344CB8AC3E}">
        <p14:creationId xmlns:p14="http://schemas.microsoft.com/office/powerpoint/2010/main" val="90511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(11/11)</a:t>
            </a:r>
            <a:r>
              <a:rPr lang="en-US" altLang="ko-KR" sz="32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200" dirty="0"/>
              <a:t>패키지 다이어그램 예시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0120C-0C00-461C-AC73-49616399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24" y="944724"/>
            <a:ext cx="7444351" cy="5328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6E83F-39CE-4136-8DC0-92DCAA666C00}"/>
              </a:ext>
            </a:extLst>
          </p:cNvPr>
          <p:cNvSpPr txBox="1"/>
          <p:nvPr/>
        </p:nvSpPr>
        <p:spPr>
          <a:xfrm>
            <a:off x="1593546" y="6453143"/>
            <a:ext cx="658873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linkClick r:id="rId3"/>
              </a:rPr>
              <a:t>출처 </a:t>
            </a:r>
            <a:r>
              <a:rPr lang="en-US" altLang="ko-KR" sz="1600" dirty="0">
                <a:hlinkClick r:id="rId3"/>
              </a:rPr>
              <a:t>: https://slidesplayer.org/slide/14091444/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323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소프트웨어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1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테스트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에러를 발견할 목적으로 프로그램을 실행하는 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테스트는 오류가 존재함을 보일 수는 있지만</a:t>
            </a:r>
            <a:r>
              <a:rPr lang="en-US" altLang="ko-KR" dirty="0"/>
              <a:t>, </a:t>
            </a:r>
            <a:r>
              <a:rPr lang="ko-KR" altLang="en-US" dirty="0"/>
              <a:t>오류가 없음을 보일 수 없다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소프트웨어의 품질을 측정하고 개선하기 위한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소프트웨어 오류원인 및 분포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요구사항 오류 </a:t>
            </a:r>
            <a:r>
              <a:rPr lang="en-US" altLang="ko-KR" dirty="0"/>
              <a:t>: </a:t>
            </a:r>
            <a:r>
              <a:rPr lang="ko-KR" altLang="en-US" dirty="0"/>
              <a:t>잘못된 정의 </a:t>
            </a:r>
            <a:r>
              <a:rPr lang="en-US" altLang="ko-KR" dirty="0"/>
              <a:t>/ </a:t>
            </a:r>
            <a:r>
              <a:rPr lang="ko-KR" altLang="en-US" dirty="0"/>
              <a:t>고객과 개발자 간의 잘못된 의사소통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설계 오류 </a:t>
            </a:r>
            <a:r>
              <a:rPr lang="en-US" altLang="ko-KR" dirty="0"/>
              <a:t>: </a:t>
            </a:r>
            <a:r>
              <a:rPr lang="ko-KR" altLang="en-US" dirty="0"/>
              <a:t>소프트웨어 요구사항을 설계에 반영하는 과정에서 오류가 발생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코딩 오류 </a:t>
            </a:r>
            <a:r>
              <a:rPr lang="en-US" altLang="ko-KR" dirty="0"/>
              <a:t>: </a:t>
            </a:r>
            <a:r>
              <a:rPr lang="ko-KR" altLang="en-US" dirty="0"/>
              <a:t>설계문서를 잘못 이해하거나 개발에 익숙하지 않을 때 발생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99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테스트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개발 단계별 수정비용 </a:t>
            </a:r>
            <a:r>
              <a:rPr lang="en-US" altLang="ko-KR" dirty="0"/>
              <a:t>: </a:t>
            </a:r>
            <a:r>
              <a:rPr lang="ko-KR" altLang="en-US" dirty="0"/>
              <a:t>요구사항 </a:t>
            </a:r>
            <a:r>
              <a:rPr lang="en-US" altLang="ko-KR" dirty="0"/>
              <a:t>&lt; </a:t>
            </a:r>
            <a:r>
              <a:rPr lang="ko-KR" altLang="en-US" dirty="0"/>
              <a:t>설계 </a:t>
            </a:r>
            <a:r>
              <a:rPr lang="en-US" altLang="ko-KR" dirty="0"/>
              <a:t>&lt; </a:t>
            </a:r>
            <a:r>
              <a:rPr lang="ko-KR" altLang="en-US" dirty="0"/>
              <a:t>개발 </a:t>
            </a:r>
            <a:r>
              <a:rPr lang="en-US" altLang="ko-KR" dirty="0"/>
              <a:t>&lt; </a:t>
            </a:r>
            <a:r>
              <a:rPr lang="ko-KR" altLang="en-US" dirty="0"/>
              <a:t>시험 </a:t>
            </a:r>
            <a:r>
              <a:rPr lang="en-US" altLang="ko-KR" dirty="0"/>
              <a:t>&lt; </a:t>
            </a:r>
            <a:r>
              <a:rPr lang="ko-KR" altLang="en-US" dirty="0"/>
              <a:t>유지보수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F6F59-E5BC-400A-BE8A-364B67B8F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30" y="1272567"/>
            <a:ext cx="4546306" cy="444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41CF609-3BF8-42AE-9321-6C406C0D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2423902"/>
            <a:ext cx="5074663" cy="316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92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소프트웨어 테스팅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정적분석 </a:t>
            </a:r>
            <a:r>
              <a:rPr lang="en-US" altLang="ko-KR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프로그램을 실행시키지 않고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코드만 보고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오류를 발견하거나 오류의 발생을 미연에 방지할 목적으로 프로그램이나  문서들을 분석하는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ex) IDA Pro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동적분석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프로그램을 직접 실행시키고 동작을 살펴봄으로써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프로그램의 오류를 발견하기 위해 프로그램을 실행시키는 과정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품질 평가를 위해 프로그램을 실행하는 과정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프로그램의 신뢰도를 높이기 위해 프로그램을 실행하는 과정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ex) Wireshark, Process Explorer 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*</a:t>
            </a:r>
            <a:r>
              <a:rPr lang="ko-KR" altLang="en-US" dirty="0">
                <a:solidFill>
                  <a:schemeClr val="tx1"/>
                </a:solidFill>
              </a:rPr>
              <a:t>참고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리버스 엔지니어링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ida pro logo에 대한 이미지 검색결과">
            <a:extLst>
              <a:ext uri="{FF2B5EF4-FFF2-40B4-BE49-F238E27FC236}">
                <a16:creationId xmlns:a16="http://schemas.microsoft.com/office/drawing/2014/main" id="{3A2C7A3F-23B8-4D60-8EE3-CB8B40E3C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456892"/>
            <a:ext cx="1895044" cy="5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0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소프트웨어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진화과정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67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테스트 진화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Beizer</a:t>
            </a:r>
            <a:r>
              <a:rPr lang="ko-KR" altLang="en-US" dirty="0"/>
              <a:t>라는 개발자가 제안한 과정</a:t>
            </a:r>
            <a:endParaRPr lang="en-US" altLang="ko-KR" dirty="0"/>
          </a:p>
          <a:p>
            <a:r>
              <a:rPr lang="ko-KR" altLang="en-US" dirty="0"/>
              <a:t>테스트를 하는 목적을 단계별로 구분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</a:t>
            </a:r>
            <a:r>
              <a:rPr lang="ko-KR" altLang="en-US" dirty="0"/>
              <a:t>테스트 진화과정</a:t>
            </a:r>
            <a:r>
              <a:rPr lang="en-US" altLang="ko-KR" dirty="0"/>
              <a:t>(5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Debugging-oriented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Demonstration-oriented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Destruction-oriented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Evaluation-oriented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Prevention-oriented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04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35324"/>
              </p:ext>
            </p:extLst>
          </p:nvPr>
        </p:nvGraphicFramePr>
        <p:xfrm>
          <a:off x="406224" y="944724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개천절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이론수업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Debugging-oriented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테스트와 디버깅의 차이가 뚜렷하게 보이지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우연히 발견된 오류를 수정하는 디버깅에 중점을 두며 프로그램의 오류를   찾기 위한 별도의 노력을 기울이지 않는다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2909B-2580-43AF-A997-17444A84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61" y="2852936"/>
            <a:ext cx="6775678" cy="3199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1ED9F5-C863-42F7-8643-FC02897AEE50}"/>
              </a:ext>
            </a:extLst>
          </p:cNvPr>
          <p:cNvSpPr txBox="1"/>
          <p:nvPr/>
        </p:nvSpPr>
        <p:spPr>
          <a:xfrm>
            <a:off x="3671900" y="6092812"/>
            <a:ext cx="196451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Visual Studio </a:t>
            </a:r>
            <a:r>
              <a:rPr lang="ko-KR" altLang="en-US" sz="1600" dirty="0"/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3524979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Demonstration-oriented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올바르게 동작한다는 사실을 입증하기 위해 테스트 수행</a:t>
            </a:r>
            <a:endParaRPr lang="en-US" altLang="ko-KR" dirty="0"/>
          </a:p>
          <a:p>
            <a:r>
              <a:rPr lang="ko-KR" altLang="en-US" dirty="0"/>
              <a:t>오류를 찾을 확률이 많은 테스트 케이스를 설계하기 보다는 시스템이 제대로 동작하는 것을 증명하는데 초점을 맞춤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01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Destruction-oriented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 오류가 존재함을 보여주기 위해 테스트 수행</a:t>
            </a:r>
            <a:endParaRPr lang="en-US" altLang="ko-KR" dirty="0"/>
          </a:p>
          <a:p>
            <a:r>
              <a:rPr lang="ko-KR" altLang="en-US" dirty="0"/>
              <a:t>프로그램이 잘 작동되지 않는다는 사실을 보여주려는 의도를 가지고 테스트케이스를 설계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프로그램의 오류를 발견하는 테스트케이스가 그렇지 못한 테스트케이스보다 훨씬 가치가 있다고 판단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팀이 개발 팀과 독립적이어야 한다</a:t>
            </a:r>
            <a:r>
              <a:rPr lang="en-US" altLang="ko-KR" dirty="0"/>
              <a:t>. (</a:t>
            </a:r>
            <a:r>
              <a:rPr lang="ko-KR" altLang="en-US" dirty="0"/>
              <a:t>본인 코드의 오류를 찾기 힘듦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6965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Evaluation-oriented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Level3</a:t>
            </a:r>
            <a:r>
              <a:rPr lang="ko-KR" altLang="en-US" dirty="0"/>
              <a:t>의 테스트가 실제 프로그램 코드에 있는 오류를 발견하는 것에 초점을 맞추었다면</a:t>
            </a:r>
            <a:r>
              <a:rPr lang="en-US" altLang="ko-KR" dirty="0"/>
              <a:t>, Level4</a:t>
            </a:r>
            <a:r>
              <a:rPr lang="ko-KR" altLang="en-US" dirty="0"/>
              <a:t>에서는 </a:t>
            </a:r>
            <a:r>
              <a:rPr lang="ko-KR" altLang="en-US" u="sng" dirty="0"/>
              <a:t>소프트웨어 개발 전체 단계에 발생하는 오류를 발견</a:t>
            </a:r>
            <a:r>
              <a:rPr lang="ko-KR" altLang="en-US" dirty="0"/>
              <a:t>하는 개념으로 확장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개발초기단계부터 지속적으로 검토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656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: Prevention-oriented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오류가 발생하지 않도록 사전에 방지하는 개념</a:t>
            </a:r>
            <a:endParaRPr lang="en-US" altLang="ko-KR" dirty="0"/>
          </a:p>
          <a:p>
            <a:r>
              <a:rPr lang="ko-KR" altLang="en-US" dirty="0"/>
              <a:t>프로그램을 개발할 때 처음부터 테스트가 용이하도록 시스템을 설계</a:t>
            </a:r>
            <a:endParaRPr lang="en-US" altLang="ko-KR" dirty="0"/>
          </a:p>
          <a:p>
            <a:r>
              <a:rPr lang="ko-KR" altLang="en-US" dirty="0"/>
              <a:t>테스트 용이성을 고려한 프로그램 설계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테스트주도 개발</a:t>
            </a:r>
            <a:r>
              <a:rPr lang="en-US" altLang="ko-KR" dirty="0"/>
              <a:t>(Test-Driven Development, TDD) :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테스트케이스를 미리 설계하고 코딩을 나중에 하는 방식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오류 가능성이 이미 테스트케이스에 반영되어 있기 때문에 오류를 미연에 방지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930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개발 단계에 따른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테스트 분류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66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단계별 테스트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단위 테스트</a:t>
            </a:r>
            <a:r>
              <a:rPr lang="en-US" altLang="ko-KR" dirty="0"/>
              <a:t> : </a:t>
            </a:r>
            <a:r>
              <a:rPr lang="ko-KR" altLang="en-US" dirty="0"/>
              <a:t>각각의 모듈을 테스트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통합 테스트 </a:t>
            </a:r>
            <a:r>
              <a:rPr lang="en-US" altLang="ko-KR" dirty="0"/>
              <a:t>: </a:t>
            </a:r>
            <a:r>
              <a:rPr lang="ko-KR" altLang="en-US" dirty="0"/>
              <a:t>모듈 간의 상호작용이 올바르게 되는지를 테스트</a:t>
            </a:r>
            <a:endParaRPr lang="en-US" altLang="ko-KR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dirty="0"/>
              <a:t>빅뱅 테스트 </a:t>
            </a:r>
            <a:r>
              <a:rPr lang="en-US" altLang="ko-KR" dirty="0"/>
              <a:t>: </a:t>
            </a:r>
            <a:r>
              <a:rPr lang="ko-KR" altLang="en-US" dirty="0"/>
              <a:t>개별적인 모듈에 대해 단위테스트 한 후 한꺼번에 모듈 통합</a:t>
            </a:r>
            <a:endParaRPr lang="en-US" altLang="ko-KR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dirty="0"/>
              <a:t>점진적 테스트 </a:t>
            </a:r>
            <a:r>
              <a:rPr lang="en-US" altLang="ko-KR" dirty="0"/>
              <a:t>: </a:t>
            </a:r>
            <a:r>
              <a:rPr lang="ko-KR" altLang="en-US" dirty="0"/>
              <a:t>점진적으로 모듈을 통합하면서 테스트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하향식 통합</a:t>
            </a:r>
            <a:r>
              <a:rPr lang="en-US" altLang="ko-KR" dirty="0"/>
              <a:t>(Top-down), </a:t>
            </a:r>
            <a:r>
              <a:rPr lang="ko-KR" altLang="en-US" dirty="0"/>
              <a:t>상향식 통합</a:t>
            </a:r>
            <a:r>
              <a:rPr lang="en-US" altLang="ko-KR" dirty="0"/>
              <a:t>(Bottom-up), </a:t>
            </a:r>
            <a:r>
              <a:rPr lang="ko-KR" altLang="en-US" dirty="0"/>
              <a:t>샌드위치 통합</a:t>
            </a:r>
            <a:r>
              <a:rPr lang="en-US" altLang="ko-KR" dirty="0"/>
              <a:t>(</a:t>
            </a:r>
            <a:r>
              <a:rPr lang="ko-KR" altLang="en-US" dirty="0"/>
              <a:t>하향</a:t>
            </a:r>
            <a:r>
              <a:rPr lang="en-US" altLang="ko-KR" dirty="0"/>
              <a:t>+</a:t>
            </a:r>
            <a:r>
              <a:rPr lang="ko-KR" altLang="en-US" dirty="0"/>
              <a:t>상향</a:t>
            </a:r>
            <a:r>
              <a:rPr lang="en-US" altLang="ko-KR" dirty="0"/>
              <a:t>)</a:t>
            </a:r>
          </a:p>
          <a:p>
            <a:pPr marL="857250" lvl="1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시스템 테스트 </a:t>
            </a:r>
            <a:r>
              <a:rPr lang="en-US" altLang="ko-KR" dirty="0"/>
              <a:t>: </a:t>
            </a:r>
            <a:r>
              <a:rPr lang="ko-KR" altLang="en-US" dirty="0"/>
              <a:t>통합테스트가 완료된 후에 완전한 시스템에 대해 시스템   명세에 따라 개발되었는지 테스트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인수 테스트 </a:t>
            </a:r>
            <a:r>
              <a:rPr lang="en-US" altLang="ko-KR" dirty="0"/>
              <a:t>: </a:t>
            </a:r>
            <a:r>
              <a:rPr lang="ko-KR" altLang="en-US" dirty="0"/>
              <a:t>오류를 검출하는 것이 목적이 아니고 시스템을 인수받을 수 있는지를 고객의 입장에서 평가하는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ex) </a:t>
            </a:r>
            <a:r>
              <a:rPr lang="ko-KR" altLang="en-US" sz="1600" b="1" dirty="0">
                <a:solidFill>
                  <a:srgbClr val="FF0000"/>
                </a:solidFill>
              </a:rPr>
              <a:t>알파테스트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사용자에 의해 테스트가 수행되지만 개발자환경에서 통제된 상태로 수행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  </a:t>
            </a:r>
            <a:r>
              <a:rPr lang="ko-KR" altLang="en-US" sz="1600" b="1" dirty="0">
                <a:solidFill>
                  <a:srgbClr val="FF0000"/>
                </a:solidFill>
              </a:rPr>
              <a:t> 베타테스트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소프트웨어를 일정 수의 사용자들에게 사용하게 하고 피드백을 받는다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</a:t>
            </a:r>
            <a:r>
              <a:rPr lang="ko-KR" altLang="en-US" sz="1600" dirty="0"/>
              <a:t>개발자는 참여하지 않는다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741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소프트웨어 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에러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결함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오작동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34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정의    </a:t>
            </a:r>
            <a:r>
              <a:rPr lang="ko-KR" altLang="en-US" sz="2400" dirty="0">
                <a:solidFill>
                  <a:srgbClr val="FF0000"/>
                </a:solidFill>
              </a:rPr>
              <a:t>이론시간에 </a:t>
            </a:r>
            <a:r>
              <a:rPr lang="ko-KR" altLang="en-US" sz="2400" dirty="0" err="1">
                <a:solidFill>
                  <a:srgbClr val="FF0000"/>
                </a:solidFill>
              </a:rPr>
              <a:t>배운대로</a:t>
            </a:r>
            <a:r>
              <a:rPr lang="ko-KR" altLang="en-US" sz="2400" dirty="0">
                <a:solidFill>
                  <a:srgbClr val="FF0000"/>
                </a:solidFill>
              </a:rPr>
              <a:t> 외우세요</a:t>
            </a:r>
            <a:r>
              <a:rPr lang="en-US" altLang="ko-KR" sz="2400" dirty="0">
                <a:solidFill>
                  <a:srgbClr val="FF0000"/>
                </a:solidFill>
              </a:rPr>
              <a:t>!!!</a:t>
            </a:r>
            <a:r>
              <a:rPr lang="ko-KR" altLang="en-US" dirty="0"/>
              <a:t>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용어</a:t>
            </a:r>
            <a:r>
              <a:rPr lang="en-US" altLang="ko-KR" dirty="0"/>
              <a:t>(4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실수</a:t>
            </a:r>
            <a:r>
              <a:rPr lang="en-US" altLang="ko-KR" dirty="0"/>
              <a:t>(Mistake) : </a:t>
            </a:r>
            <a:r>
              <a:rPr lang="ko-KR" altLang="en-US" dirty="0"/>
              <a:t>사용자의 요구사항을 잘못 파악할 때 발생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결함</a:t>
            </a:r>
            <a:r>
              <a:rPr lang="en-US" altLang="ko-KR" dirty="0"/>
              <a:t>(Fault) : </a:t>
            </a:r>
            <a:r>
              <a:rPr lang="ko-KR" altLang="en-US" dirty="0"/>
              <a:t>에러를 발생시키는 프로그램의 부분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에러</a:t>
            </a:r>
            <a:r>
              <a:rPr lang="en-US" altLang="ko-KR" dirty="0"/>
              <a:t>(Error) : </a:t>
            </a:r>
            <a:r>
              <a:rPr lang="ko-KR" altLang="en-US" dirty="0"/>
              <a:t>프로그램의 올바르지 않은 내부 상태</a:t>
            </a:r>
            <a:r>
              <a:rPr lang="en-US" altLang="ko-KR" sz="1600" dirty="0"/>
              <a:t>(ex : </a:t>
            </a:r>
            <a:r>
              <a:rPr lang="ko-KR" altLang="en-US" sz="1600" dirty="0"/>
              <a:t>선행조건</a:t>
            </a:r>
            <a:r>
              <a:rPr lang="en-US" altLang="ko-KR" sz="1600" dirty="0"/>
              <a:t>, </a:t>
            </a:r>
            <a:r>
              <a:rPr lang="ko-KR" altLang="en-US" sz="1600" dirty="0"/>
              <a:t>후행조건 위배</a:t>
            </a:r>
            <a:r>
              <a:rPr lang="en-US" altLang="ko-KR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오작동</a:t>
            </a:r>
            <a:r>
              <a:rPr lang="en-US" altLang="ko-KR" dirty="0"/>
              <a:t>(Failure) : </a:t>
            </a:r>
            <a:r>
              <a:rPr lang="ko-KR" altLang="en-US" dirty="0"/>
              <a:t>프로그램이 명세와는 다르게 동작하는 것이 외부에서 관찰되는 상황</a:t>
            </a:r>
            <a:r>
              <a:rPr lang="en-US" altLang="ko-KR" dirty="0"/>
              <a:t>, </a:t>
            </a:r>
            <a:r>
              <a:rPr lang="ko-KR" altLang="en-US" dirty="0"/>
              <a:t>오작동은 결함에 의해 발생하지만 결함이 있다고 해서 반드시 오작동이 발생하지 않음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321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1E057-BF5D-4D0D-8BB4-E0198A60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DEFB5-C518-4DB7-AF17-F8CAAD1B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E2B124-557B-4390-82BE-788275751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861048"/>
            <a:ext cx="87439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E3D9E69-6FAC-4F68-9FFD-BEBBFDB0D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7182"/>
            <a:ext cx="81343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15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090EA-AFEE-426B-B249-E79623C1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(1/11)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06156-D2E6-47EE-A0A8-A2F04619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UML? </a:t>
            </a:r>
            <a:r>
              <a:rPr lang="ko-KR" altLang="en-US" dirty="0"/>
              <a:t>시스템 개발과정에서 개발자 간의 의사소통을 원활히 이루어지도록 </a:t>
            </a:r>
            <a:r>
              <a:rPr lang="ko-KR" altLang="en-US" b="1" dirty="0">
                <a:solidFill>
                  <a:srgbClr val="FF0000"/>
                </a:solidFill>
              </a:rPr>
              <a:t>표준화한 모델링 언어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객체지향 모델링 언어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0519D0-0822-4B07-8596-21AA2C8AB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76"/>
          <a:stretch/>
        </p:blipFill>
        <p:spPr bwMode="auto">
          <a:xfrm>
            <a:off x="2829524" y="1628800"/>
            <a:ext cx="5868652" cy="27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A3F1DF4-4118-4DC8-9364-C4107BC68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6"/>
          <a:stretch/>
        </p:blipFill>
        <p:spPr bwMode="auto">
          <a:xfrm>
            <a:off x="2843808" y="4401113"/>
            <a:ext cx="5782360" cy="237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35EEC-3B35-4B46-94D6-B4C736CA1328}"/>
              </a:ext>
            </a:extLst>
          </p:cNvPr>
          <p:cNvSpPr txBox="1"/>
          <p:nvPr/>
        </p:nvSpPr>
        <p:spPr>
          <a:xfrm>
            <a:off x="328331" y="2841985"/>
            <a:ext cx="208823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구조적</a:t>
            </a:r>
            <a:r>
              <a:rPr lang="en-US" altLang="ko-KR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18139-CCB6-4100-A7B0-CC7C5331C9B3}"/>
              </a:ext>
            </a:extLst>
          </p:cNvPr>
          <p:cNvSpPr txBox="1"/>
          <p:nvPr/>
        </p:nvSpPr>
        <p:spPr>
          <a:xfrm>
            <a:off x="316851" y="5327922"/>
            <a:ext cx="208823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행위적</a:t>
            </a:r>
            <a:r>
              <a:rPr lang="en-US" altLang="ko-KR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>
                <a:latin typeface="+mj-lt"/>
                <a:ea typeface="바탕" panose="02030600000101010101" pitchFamily="18" charset="-127"/>
                <a:cs typeface="Times New Roman" panose="02020603050405020304" pitchFamily="18" charset="0"/>
              </a:rPr>
              <a:t>모델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A301A9E4-EC25-446B-807E-F1CF94E9EC4C}"/>
              </a:ext>
            </a:extLst>
          </p:cNvPr>
          <p:cNvSpPr/>
          <p:nvPr/>
        </p:nvSpPr>
        <p:spPr>
          <a:xfrm>
            <a:off x="2405083" y="1858390"/>
            <a:ext cx="612068" cy="249041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664C5EBC-7785-4C69-B41B-D8EA3E991500}"/>
              </a:ext>
            </a:extLst>
          </p:cNvPr>
          <p:cNvSpPr/>
          <p:nvPr/>
        </p:nvSpPr>
        <p:spPr>
          <a:xfrm>
            <a:off x="2405083" y="4467825"/>
            <a:ext cx="612068" cy="224341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D79BC-A23C-4BB6-A2E5-7AC772B97CDD}"/>
              </a:ext>
            </a:extLst>
          </p:cNvPr>
          <p:cNvSpPr txBox="1"/>
          <p:nvPr/>
        </p:nvSpPr>
        <p:spPr>
          <a:xfrm>
            <a:off x="7686725" y="5983767"/>
            <a:ext cx="187888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암기</a:t>
            </a:r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4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C3D3E-F850-41E1-B1BB-B053EA3C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(2/11) </a:t>
            </a:r>
            <a:r>
              <a:rPr lang="ko-KR" altLang="en-US" sz="3200" dirty="0" err="1"/>
              <a:t>유스케이스</a:t>
            </a:r>
            <a:r>
              <a:rPr lang="ko-KR" altLang="en-US" sz="3200" dirty="0"/>
              <a:t> 다이어그램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37B88-216A-4C4A-ADAF-A2D203A5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u="sng" dirty="0"/>
              <a:t>사용자관점</a:t>
            </a:r>
            <a:r>
              <a:rPr lang="ko-KR" altLang="en-US" dirty="0"/>
              <a:t>에서 시스템을 사용하는 목적들을 기술한 다이어그램</a:t>
            </a:r>
            <a:endParaRPr lang="en-US" altLang="ko-KR" dirty="0"/>
          </a:p>
          <a:p>
            <a:r>
              <a:rPr lang="ko-KR" altLang="en-US" dirty="0"/>
              <a:t>특징 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목적달성을 위한 사용자와 시스템 사이의 상호작용 포함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시스템이 제공하는 기능</a:t>
            </a:r>
            <a:r>
              <a:rPr lang="en-US" altLang="ko-KR" dirty="0"/>
              <a:t>, </a:t>
            </a:r>
            <a:r>
              <a:rPr lang="ko-KR" altLang="en-US" dirty="0"/>
              <a:t>서비스 정의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시스템의 범위를 결정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시스템범위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2E1446-A0BA-4AAB-96DA-FA010030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91" y="3416980"/>
            <a:ext cx="4571417" cy="301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1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DEB5-48FB-487E-8058-C16453F6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(3/11) </a:t>
            </a:r>
            <a:r>
              <a:rPr lang="ko-KR" altLang="en-US" sz="2800" dirty="0" err="1"/>
              <a:t>유스케이스</a:t>
            </a:r>
            <a:r>
              <a:rPr lang="ko-KR" altLang="en-US" sz="2800" dirty="0"/>
              <a:t> 다이어그램</a:t>
            </a:r>
            <a:r>
              <a:rPr lang="en-US" altLang="ko-KR" sz="2800" dirty="0"/>
              <a:t>(</a:t>
            </a:r>
            <a:r>
              <a:rPr lang="ko-KR" altLang="en-US" sz="2800" dirty="0"/>
              <a:t>관계</a:t>
            </a:r>
            <a:r>
              <a:rPr lang="en-US" altLang="ko-KR" sz="28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B09C6-377A-424A-9C58-103BC797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포함관계</a:t>
            </a:r>
            <a:r>
              <a:rPr lang="en-US" altLang="ko-KR" sz="1800" dirty="0"/>
              <a:t>: </a:t>
            </a:r>
          </a:p>
          <a:p>
            <a:pPr marL="457200" indent="-457200">
              <a:buAutoNum type="arabicPeriod"/>
            </a:pPr>
            <a:r>
              <a:rPr lang="ko-KR" altLang="en-US" sz="1800" u="sng" dirty="0">
                <a:solidFill>
                  <a:srgbClr val="FF0000"/>
                </a:solidFill>
              </a:rPr>
              <a:t>필수적 관계</a:t>
            </a:r>
            <a:endParaRPr lang="en-US" altLang="ko-KR" sz="1800" u="sng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800" dirty="0" err="1"/>
              <a:t>유스케이스에서</a:t>
            </a:r>
            <a:r>
              <a:rPr lang="ko-KR" altLang="en-US" sz="1800" dirty="0"/>
              <a:t> 중복되는 단계를 떼어내고 새로운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sz="1800" dirty="0"/>
              <a:t>원래의 </a:t>
            </a:r>
            <a:r>
              <a:rPr lang="ko-KR" altLang="en-US" sz="1800" dirty="0" err="1"/>
              <a:t>유스케이스에서</a:t>
            </a:r>
            <a:r>
              <a:rPr lang="ko-KR" altLang="en-US" sz="1800" dirty="0"/>
              <a:t> 새로운 </a:t>
            </a:r>
            <a:r>
              <a:rPr lang="ko-KR" altLang="en-US" sz="1800" dirty="0" err="1"/>
              <a:t>유스케이스방향으로</a:t>
            </a:r>
            <a:r>
              <a:rPr lang="ko-KR" altLang="en-US" sz="1800" dirty="0"/>
              <a:t> 점선 화살표</a:t>
            </a:r>
            <a:r>
              <a:rPr lang="en-US" altLang="ko-KR" sz="1800" dirty="0"/>
              <a:t>,&lt;&lt;include&gt;&gt;</a:t>
            </a:r>
            <a:r>
              <a:rPr lang="ko-KR" altLang="en-US" sz="1800" dirty="0"/>
              <a:t>표기</a:t>
            </a: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pPr marL="457200" indent="-457200">
              <a:buAutoNum type="arabicPeriod"/>
            </a:pPr>
            <a:endParaRPr lang="en-US" altLang="ko-KR" sz="1800" dirty="0"/>
          </a:p>
          <a:p>
            <a:r>
              <a:rPr lang="ko-KR" altLang="en-US" sz="1800" dirty="0"/>
              <a:t>확장관계</a:t>
            </a:r>
            <a:r>
              <a:rPr lang="en-US" altLang="ko-KR" sz="1800" dirty="0"/>
              <a:t>:</a:t>
            </a:r>
          </a:p>
          <a:p>
            <a:pPr>
              <a:buAutoNum type="arabicPeriod"/>
            </a:pPr>
            <a:r>
              <a:rPr lang="ko-KR" altLang="en-US" sz="1800" u="sng" dirty="0">
                <a:solidFill>
                  <a:srgbClr val="FF0000"/>
                </a:solidFill>
              </a:rPr>
              <a:t>선택적 관계</a:t>
            </a:r>
            <a:endParaRPr lang="en-US" altLang="ko-KR" sz="1800" u="sng" dirty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ko-KR" altLang="en-US" sz="1800" dirty="0" err="1"/>
              <a:t>유스케이스가</a:t>
            </a:r>
            <a:r>
              <a:rPr lang="ko-KR" altLang="en-US" sz="1800" dirty="0"/>
              <a:t> 특정한 조건이 만족되는 경우에만 실행</a:t>
            </a: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/>
              <a:t>새로운 </a:t>
            </a:r>
            <a:r>
              <a:rPr lang="ko-KR" altLang="en-US" sz="1800" dirty="0" err="1"/>
              <a:t>유스케이스에서</a:t>
            </a:r>
            <a:r>
              <a:rPr lang="ko-KR" altLang="en-US" sz="1800" dirty="0"/>
              <a:t> 원래의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방향으로 점선 화살표</a:t>
            </a:r>
            <a:r>
              <a:rPr lang="en-US" altLang="ko-KR" sz="1800" dirty="0"/>
              <a:t>, &lt;&lt;extend&gt;&gt;</a:t>
            </a:r>
            <a:r>
              <a:rPr lang="ko-KR" altLang="en-US" sz="1800" dirty="0"/>
              <a:t>표기</a:t>
            </a: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pPr>
              <a:buAutoNum type="arabicPeriod"/>
            </a:pPr>
            <a:endParaRPr lang="en-US" altLang="ko-KR" sz="1800" dirty="0"/>
          </a:p>
          <a:p>
            <a:r>
              <a:rPr lang="ko-KR" altLang="en-US" sz="1800" dirty="0"/>
              <a:t>일반화관계</a:t>
            </a:r>
            <a:r>
              <a:rPr lang="en-US" altLang="ko-KR" sz="1800" dirty="0"/>
              <a:t>:</a:t>
            </a:r>
          </a:p>
          <a:p>
            <a:pPr>
              <a:buAutoNum type="arabicPeriod"/>
            </a:pPr>
            <a:r>
              <a:rPr lang="ko-KR" altLang="en-US" sz="1800" dirty="0"/>
              <a:t>보편적인 </a:t>
            </a:r>
            <a:r>
              <a:rPr lang="ko-KR" altLang="en-US" sz="1800" dirty="0" err="1"/>
              <a:t>유스케이스와</a:t>
            </a:r>
            <a:r>
              <a:rPr lang="ko-KR" altLang="en-US" sz="1800" dirty="0"/>
              <a:t> 구체적인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사이에 존재</a:t>
            </a:r>
            <a:endParaRPr lang="en-US" altLang="ko-KR" sz="1800" dirty="0"/>
          </a:p>
          <a:p>
            <a:pPr>
              <a:buAutoNum type="arabicPeriod"/>
            </a:pPr>
            <a:r>
              <a:rPr lang="ko-KR" altLang="en-US" sz="1800" dirty="0"/>
              <a:t>구체적인 </a:t>
            </a:r>
            <a:r>
              <a:rPr lang="ko-KR" altLang="en-US" sz="1800" dirty="0" err="1"/>
              <a:t>유스케이스에서</a:t>
            </a:r>
            <a:r>
              <a:rPr lang="ko-KR" altLang="en-US" sz="1800" dirty="0"/>
              <a:t> 일반화된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방향으로 삼각형머리의 실선 화살표 연결</a:t>
            </a:r>
          </a:p>
        </p:txBody>
      </p:sp>
    </p:spTree>
    <p:extLst>
      <p:ext uri="{BB962C8B-B14F-4D97-AF65-F5344CB8AC3E}">
        <p14:creationId xmlns:p14="http://schemas.microsoft.com/office/powerpoint/2010/main" val="58719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EFA8-47C9-40A9-B92D-D6C1C0C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(4/11) </a:t>
            </a:r>
            <a:r>
              <a:rPr lang="ko-KR" altLang="en-US" sz="2400" dirty="0" err="1"/>
              <a:t>유스케이스</a:t>
            </a:r>
            <a:r>
              <a:rPr lang="ko-KR" altLang="en-US" sz="2400" dirty="0"/>
              <a:t> 다이어그램</a:t>
            </a:r>
            <a:r>
              <a:rPr lang="en-US" altLang="ko-KR" sz="1800" dirty="0"/>
              <a:t>(</a:t>
            </a:r>
            <a:r>
              <a:rPr lang="ko-KR" altLang="en-US" sz="1800" dirty="0" err="1"/>
              <a:t>관계예시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0CC36-C766-401C-9F19-2B2524A9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A0A3D7-CB89-45DE-9F51-DF800C16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6" y="1150566"/>
            <a:ext cx="8594004" cy="50601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15812F-334A-4407-AC57-122C8A0FBC43}"/>
              </a:ext>
            </a:extLst>
          </p:cNvPr>
          <p:cNvSpPr/>
          <p:nvPr/>
        </p:nvSpPr>
        <p:spPr>
          <a:xfrm>
            <a:off x="6624228" y="3356582"/>
            <a:ext cx="396044" cy="36044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318820-944A-4ADE-85D0-8386706D46C0}"/>
              </a:ext>
            </a:extLst>
          </p:cNvPr>
          <p:cNvCxnSpPr>
            <a:cxnSpLocks/>
          </p:cNvCxnSpPr>
          <p:nvPr/>
        </p:nvCxnSpPr>
        <p:spPr>
          <a:xfrm flipH="1">
            <a:off x="6516216" y="3356582"/>
            <a:ext cx="504056" cy="5764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92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C74F3-DB67-4EBE-A27E-E87E38C1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(5/11) </a:t>
            </a:r>
            <a:r>
              <a:rPr lang="ko-KR" altLang="en-US" sz="3600" dirty="0"/>
              <a:t>클래스 다이어그램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3DC3D-8EF1-4141-BE97-79A8F2D3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문제나 해결책의 정적인 구조를 보여주는 다이어그램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시스템을 구성하는 클래스들과 그들 간의 관계를 보여줌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1BE07E-9BD6-4A98-8587-D1398CD6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6" y="2253766"/>
            <a:ext cx="8326317" cy="308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49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F646-0C70-4577-B726-0F8B588D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(6/11) </a:t>
            </a:r>
            <a:r>
              <a:rPr lang="ko-KR" altLang="en-US" sz="3200" dirty="0"/>
              <a:t>클래스 관계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D4D53-15E2-4652-9179-CFF74A70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5DF068-DEEB-4EC5-83C4-4C469A63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42" y="908050"/>
            <a:ext cx="9144192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35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E4A4F-3497-4954-83FB-03978E2D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 (7/11) </a:t>
            </a:r>
            <a:r>
              <a:rPr lang="ko-KR" altLang="en-US" dirty="0"/>
              <a:t>연관관계 </a:t>
            </a:r>
            <a:r>
              <a:rPr lang="en-US" altLang="ko-KR" dirty="0"/>
              <a:t>- </a:t>
            </a:r>
            <a:r>
              <a:rPr lang="ko-KR" altLang="en-US" dirty="0"/>
              <a:t>다중성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A939D-C53E-4AF4-947F-41661053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연관관계에 의해 두 클래스의 연관된 객체의 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341F97-2E3C-4007-9BB5-321A47199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1"/>
          <a:stretch/>
        </p:blipFill>
        <p:spPr bwMode="auto">
          <a:xfrm>
            <a:off x="683568" y="3181553"/>
            <a:ext cx="7897301" cy="367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FB0CAB9-AAAD-411A-B9F3-68A256C3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48780"/>
            <a:ext cx="5472608" cy="185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FA96006-0A4E-4B95-B29C-81E8242A7548}"/>
              </a:ext>
            </a:extLst>
          </p:cNvPr>
          <p:cNvSpPr/>
          <p:nvPr/>
        </p:nvSpPr>
        <p:spPr>
          <a:xfrm>
            <a:off x="3023828" y="2276872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1D223F-413B-41AD-94F5-A45CF00B6955}"/>
              </a:ext>
            </a:extLst>
          </p:cNvPr>
          <p:cNvSpPr/>
          <p:nvPr/>
        </p:nvSpPr>
        <p:spPr>
          <a:xfrm>
            <a:off x="5580112" y="2276872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58161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1071</Words>
  <Application>Microsoft Office PowerPoint</Application>
  <PresentationFormat>화면 슬라이드 쇼(4:3)</PresentationFormat>
  <Paragraphs>190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Times New Roman</vt:lpstr>
      <vt:lpstr>Wingdings</vt:lpstr>
      <vt:lpstr>기본페이지</vt:lpstr>
      <vt:lpstr>Software Engineering(실습) (10주차 – 테스팅 소개)</vt:lpstr>
      <vt:lpstr>Contents</vt:lpstr>
      <vt:lpstr>Review (1/11) UML</vt:lpstr>
      <vt:lpstr>Review (2/11) 유스케이스 다이어그램</vt:lpstr>
      <vt:lpstr>Review (3/11) 유스케이스 다이어그램(관계)</vt:lpstr>
      <vt:lpstr>Review (4/11) 유스케이스 다이어그램(관계예시)</vt:lpstr>
      <vt:lpstr>Review (5/11) 클래스 다이어그램</vt:lpstr>
      <vt:lpstr>Review (6/11) 클래스 관계</vt:lpstr>
      <vt:lpstr>Review (7/11) 연관관계 - 다중성</vt:lpstr>
      <vt:lpstr>Review (8/11) 순차 다이어그램</vt:lpstr>
      <vt:lpstr>Review (9/11) 순차 다이어그램 예시</vt:lpstr>
      <vt:lpstr>Review (10/11) 패키지 다이어그램</vt:lpstr>
      <vt:lpstr>Review (11/11) 패키지 다이어그램 예시</vt:lpstr>
      <vt:lpstr>PowerPoint 프레젠테이션</vt:lpstr>
      <vt:lpstr>소프트웨어 테스트</vt:lpstr>
      <vt:lpstr>소프트웨어 테스트</vt:lpstr>
      <vt:lpstr>소프트웨어 테스팅</vt:lpstr>
      <vt:lpstr>PowerPoint 프레젠테이션</vt:lpstr>
      <vt:lpstr>소프트웨어 테스트 진화 과정</vt:lpstr>
      <vt:lpstr>1단계: Debugging-oriented</vt:lpstr>
      <vt:lpstr>2단계: Demonstration-oriented</vt:lpstr>
      <vt:lpstr>3단계: Destruction-oriented</vt:lpstr>
      <vt:lpstr>4단계: Evaluation-oriented</vt:lpstr>
      <vt:lpstr>5단계: Prevention-oriented</vt:lpstr>
      <vt:lpstr>PowerPoint 프레젠테이션</vt:lpstr>
      <vt:lpstr>개발 단계별 테스트 분류</vt:lpstr>
      <vt:lpstr>PowerPoint 프레젠테이션</vt:lpstr>
      <vt:lpstr>용어 정의    이론시간에 배운대로 외우세요!!!   </vt:lpstr>
      <vt:lpstr>예시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301</cp:revision>
  <dcterms:created xsi:type="dcterms:W3CDTF">2007-05-16T01:38:22Z</dcterms:created>
  <dcterms:modified xsi:type="dcterms:W3CDTF">2019-11-06T13:48:33Z</dcterms:modified>
  <cp:version>0906.0100.01</cp:version>
</cp:coreProperties>
</file>