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9" r:id="rId4"/>
    <p:sldId id="336" r:id="rId5"/>
    <p:sldId id="340" r:id="rId6"/>
    <p:sldId id="341" r:id="rId7"/>
    <p:sldId id="343" r:id="rId8"/>
    <p:sldId id="348" r:id="rId9"/>
    <p:sldId id="349" r:id="rId10"/>
    <p:sldId id="351" r:id="rId11"/>
    <p:sldId id="352" r:id="rId12"/>
    <p:sldId id="354" r:id="rId13"/>
    <p:sldId id="335" r:id="rId14"/>
    <p:sldId id="356" r:id="rId15"/>
    <p:sldId id="357" r:id="rId16"/>
    <p:sldId id="337" r:id="rId17"/>
    <p:sldId id="355" r:id="rId18"/>
    <p:sldId id="358" r:id="rId19"/>
    <p:sldId id="359" r:id="rId20"/>
    <p:sldId id="362" r:id="rId21"/>
    <p:sldId id="364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3" r:id="rId30"/>
    <p:sldId id="376" r:id="rId31"/>
    <p:sldId id="371" r:id="rId32"/>
    <p:sldId id="374" r:id="rId33"/>
    <p:sldId id="377" r:id="rId34"/>
    <p:sldId id="378" r:id="rId35"/>
    <p:sldId id="380" r:id="rId36"/>
    <p:sldId id="379" r:id="rId37"/>
    <p:sldId id="381" r:id="rId38"/>
    <p:sldId id="382" r:id="rId39"/>
    <p:sldId id="383" r:id="rId40"/>
    <p:sldId id="384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85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0" d="100"/>
          <a:sy n="110" d="100"/>
        </p:scale>
        <p:origin x="1542" y="114"/>
      </p:cViewPr>
      <p:guideLst>
        <p:guide orient="horz" pos="2160"/>
        <p:guide orient="horz" pos="3385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2019-11-27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(12</a:t>
            </a:r>
            <a:r>
              <a:rPr lang="ko-KR" altLang="en-US" sz="2800" dirty="0"/>
              <a:t>주차 </a:t>
            </a:r>
            <a:r>
              <a:rPr lang="en-US" altLang="ko-KR" sz="2800"/>
              <a:t>– Whitebox </a:t>
            </a:r>
            <a:r>
              <a:rPr lang="en-US" altLang="ko-KR" sz="2800" dirty="0"/>
              <a:t>Testing)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2019. 11. 21.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Review(7/9) </a:t>
            </a:r>
            <a:r>
              <a:rPr lang="ko-KR" altLang="en-US" dirty="0"/>
              <a:t>예시</a:t>
            </a:r>
            <a:r>
              <a:rPr lang="en-US" altLang="ko-KR" dirty="0"/>
              <a:t>-BVA</a:t>
            </a:r>
            <a:r>
              <a:rPr lang="ko-KR" altLang="en-US" dirty="0"/>
              <a:t>의 효용성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BVA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1100" dirty="0"/>
          </a:p>
          <a:p>
            <a:r>
              <a:rPr lang="en-US" altLang="ko-KR" dirty="0"/>
              <a:t>BVA</a:t>
            </a:r>
            <a:r>
              <a:rPr lang="ko-KR" altLang="en-US" dirty="0"/>
              <a:t> 테스트케이스 추출 </a:t>
            </a:r>
            <a:r>
              <a:rPr lang="en-US" altLang="ko-KR" dirty="0"/>
              <a:t>: 10, 11, 50,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테스트케이스 </a:t>
            </a:r>
            <a:r>
              <a:rPr lang="en-US" altLang="ko-KR" dirty="0"/>
              <a:t>10</a:t>
            </a:r>
            <a:r>
              <a:rPr lang="ko-KR" altLang="en-US" dirty="0"/>
              <a:t>이 오류를 발견할 가능성이 크다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BVA</a:t>
            </a:r>
            <a:r>
              <a:rPr lang="ko-KR" altLang="en-US" dirty="0"/>
              <a:t>의 효용성을 나타내는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17EF4BA-3124-4560-8C47-14F844AE2EE5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849797-D5AE-4F73-A577-3F4DD31C0D20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EDF5DB4-E301-4EFC-A280-CE365984A5AC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A964EA-1DBB-424D-A225-810E8CC320B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61648F-BC46-4A58-8D49-8C9CE4141263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2CF0455-8227-4776-B11B-C7377719B5DC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76BD0C-A111-4D48-B65D-A3A186E4AA2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774B3E-20AD-4748-8097-63206409C67E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B31794-625E-4770-AD33-7FFE2715779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03BF0E-6293-4CA5-B50F-3590CBD6A09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140CB6-9614-49A5-8E83-1A7695CA471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8F7F136-CFD7-4841-8A2A-7852606AD7C5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DEF5294-7A10-427D-BC48-C3BC4731B45A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8C5AC5-7E94-42DA-8C8F-7F742834FE94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B4699ACA-AEA0-41D9-B8DE-76EB9C375333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5A66DDA-1A44-4EC6-8963-D10478B94E68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1C191D-A77B-463B-A91E-C13A0FD9F32F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D54337-2E5B-4095-9223-2D451E4796A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7F0F71-38ED-4ADF-9EAA-2852559FB81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11BFD2-E345-413F-948A-09AD8546AA98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C71A93-AE8E-4A03-9DA1-92E9A04C98A1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AFD3729-4DD5-4C59-9857-9BB7291980A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68AA84-B6C5-4FBC-8DCD-4EE86CA0300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5EC7EF-2E6A-4F30-B240-4EF57541DEB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1450BB-3466-407A-B4B4-1B57AA8E9E63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C4F23-3BCE-4BC3-84B3-20EAF654247F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8B793D-D6BE-4D23-B811-E0CEC7C5308E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4FE31A-A051-44B8-A9E6-F1FB615D9232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C2A8EC-9EA6-44A2-88FC-4D151C8F9A7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F1729D-B494-4001-97F9-A974243CC65F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1348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Review(8/9) </a:t>
            </a:r>
            <a:r>
              <a:rPr lang="ko-KR" altLang="en-US" dirty="0"/>
              <a:t>예시</a:t>
            </a:r>
            <a:r>
              <a:rPr lang="en-US" altLang="ko-KR" dirty="0"/>
              <a:t>-ECP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ECP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700" dirty="0"/>
          </a:p>
          <a:p>
            <a:r>
              <a:rPr lang="en-US" altLang="ko-KR" dirty="0"/>
              <a:t>ECP</a:t>
            </a:r>
            <a:r>
              <a:rPr lang="ko-KR" altLang="en-US" dirty="0"/>
              <a:t> 테스트케이스 추출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X&gt;=10 : 50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X&lt;10   : 0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00" dirty="0"/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가지 케이스를 통해서는 아래의 로직에서 오류발견을 못함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5EE1CD-13EB-42FB-B175-BCF44F4BE207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378A3-C1FB-4789-84CB-CFBF3773AE02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0AF9AA3-1D93-44C9-ADAE-0EE5AAF4A283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8C94E-A207-4DF1-BD70-45CB338AD30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91699-01E5-46B9-90A3-AE35E10BC50F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0D8179-8BE0-4C42-889A-B0E482ACC37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C0F15B-21B2-4DA4-ADF1-413C21EA3B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7D762-6CE6-49EB-BD5B-A336A684FD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1DDE00-6E1C-4D72-9B76-0E750215E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43305D-E7F1-4722-BF17-9A4C9D508E3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E8B8EF-ECB4-4D9E-A61A-0F3A040069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605246-3A57-47B0-92D3-25C6C6D219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EB338E1-9BD4-4254-8765-79F49BE3BC41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12AD66-F2E1-4994-ACAB-1348445FA7C3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B5D7F008-F1A2-44FD-8A12-EDDCA85BC94E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C97DC-7B1D-4F70-9E27-02B616043CE2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56137-BF8D-43B1-B362-7C4DBE7A1C15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210D64-2030-44B4-A34D-F3F26063B716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FE6FFC-72C1-4D1E-82CE-62D611522D67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2D3A60-DA0B-4A27-9B90-F0BE89909C5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536454-E241-428A-ABF5-D3C0980895D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90C4CB-3B71-4E5A-ACBF-27BB2CED94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F3E12FE-9E85-462D-B9FD-BBEB63C41E4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94D6C6-BD54-4B36-8408-6E693CF7BF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69BDD9-D064-4636-9DCC-FA5DEA08373A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8D296-ADED-40C2-8985-6B2B4DF83575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80541-6CAC-4FDC-A413-C29A0D424C1B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249D5-4846-47CA-98EE-412F2FAA6F73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0C12DD-0C77-44F8-8A23-A1581F6EC55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40470F-EC99-42A9-AA54-DEDDE49657AB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21225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Review(9/9) </a:t>
            </a:r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각 입력인자가 여러 개의 클래스들로 분할되었을 때 이를 조합하는 방식</a:t>
            </a:r>
            <a:endParaRPr lang="en-US" altLang="ko-KR" dirty="0"/>
          </a:p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  <a:r>
              <a:rPr lang="en-US" altLang="ko-KR" dirty="0"/>
              <a:t> / All combinations </a:t>
            </a:r>
            <a:r>
              <a:rPr lang="ko-KR" altLang="en-US" dirty="0"/>
              <a:t>조합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Each choice : </a:t>
            </a:r>
            <a:r>
              <a:rPr lang="ko-KR" altLang="en-US" dirty="0"/>
              <a:t>각 입력인자의 분할된 클래스로부터 최소한 하나의 입력 값이   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All combinations 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b="1" dirty="0" err="1"/>
              <a:t>페어와이즈</a:t>
            </a:r>
            <a:r>
              <a:rPr lang="ko-KR" altLang="en-US" b="1" dirty="0"/>
              <a:t> 테스트 </a:t>
            </a:r>
            <a:r>
              <a:rPr lang="en-US" altLang="ko-KR" dirty="0"/>
              <a:t>: </a:t>
            </a:r>
            <a:r>
              <a:rPr lang="ko-KR" altLang="en-US" dirty="0"/>
              <a:t>입력들의 모든 가능한 조합들을 테스트하는 대신 각 인자의 값을 다른 인자의 값과 최소한 한번은 짝을 지어 테스트하는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페어와이즈</a:t>
            </a:r>
            <a:r>
              <a:rPr lang="ko-KR" altLang="en-US" dirty="0"/>
              <a:t> 테스트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‘All combinations’</a:t>
            </a:r>
            <a:r>
              <a:rPr lang="ko-KR" altLang="en-US" dirty="0"/>
              <a:t>테스트에 비해 테스트케이스의 수는 획기적으로 줄이면서 오류를 검출하는 능력면에서는 거의 비슷한 결과를 내는 것으로 밝혀졌다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보통 프로그램에서 결정을 내릴 때 </a:t>
            </a:r>
            <a:r>
              <a:rPr lang="en-US" altLang="ko-KR" b="1" dirty="0"/>
              <a:t>“</a:t>
            </a:r>
            <a:r>
              <a:rPr lang="ko-KR" altLang="en-US" b="1" dirty="0"/>
              <a:t>모든 입력들에 대해 존재할 수  있는 가능한 모든 상호작용을 고려하지 않고 기껏해야 두 개의 입력들 간의 가능한 모든 상호작용만을 고려한다</a:t>
            </a:r>
            <a:r>
              <a:rPr lang="en-US" altLang="ko-KR" b="1" dirty="0"/>
              <a:t>.”</a:t>
            </a:r>
            <a:r>
              <a:rPr lang="ko-KR" altLang="en-US" dirty="0"/>
              <a:t>는 관찰에 기인한다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5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개요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1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3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4F0F-503B-42DC-9830-FCAC688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(Whitebox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7EB631-4373-4275-99BB-D886F455438C}"/>
              </a:ext>
            </a:extLst>
          </p:cNvPr>
          <p:cNvSpPr txBox="1">
            <a:spLocks/>
          </p:cNvSpPr>
          <p:nvPr/>
        </p:nvSpPr>
        <p:spPr>
          <a:xfrm>
            <a:off x="143508" y="1124744"/>
            <a:ext cx="8104187" cy="537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latin typeface="+mn-ea"/>
              </a:rPr>
              <a:t>명세서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입력을 그대로 출력해보자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0F6DFC5-D698-4E8F-83F2-F4B5F7B8E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1"/>
          <a:stretch/>
        </p:blipFill>
        <p:spPr bwMode="auto">
          <a:xfrm>
            <a:off x="2231740" y="1893861"/>
            <a:ext cx="4464496" cy="290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13B125-21A5-4E6D-8E86-49AE9DD160F9}"/>
              </a:ext>
            </a:extLst>
          </p:cNvPr>
          <p:cNvSpPr/>
          <p:nvPr/>
        </p:nvSpPr>
        <p:spPr>
          <a:xfrm>
            <a:off x="70992" y="4797152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+mn-ea"/>
              </a:rPr>
              <a:t>1024</a:t>
            </a:r>
            <a:r>
              <a:rPr lang="ko-KR" altLang="en-US" sz="1800" dirty="0">
                <a:latin typeface="+mn-ea"/>
              </a:rPr>
              <a:t>보</a:t>
            </a:r>
            <a:r>
              <a:rPr lang="ko-KR" altLang="ko-KR" sz="1800" dirty="0">
                <a:latin typeface="+mn-ea"/>
              </a:rPr>
              <a:t>다 큰 값에 대해서는 프로그램이 의도하지 않은 기능을 수행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명세기반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테스트로는 검출하기 어려움</a:t>
            </a:r>
            <a:endParaRPr lang="en-US" altLang="ko-KR" sz="18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+mn-ea"/>
              </a:rPr>
              <a:t>우연히</a:t>
            </a:r>
            <a:r>
              <a:rPr lang="en-US" altLang="ko-KR" sz="1800" dirty="0">
                <a:latin typeface="+mn-ea"/>
              </a:rPr>
              <a:t>, 1024</a:t>
            </a:r>
            <a:r>
              <a:rPr lang="ko-KR" altLang="en-US" sz="1800" dirty="0">
                <a:latin typeface="+mn-ea"/>
              </a:rPr>
              <a:t>이상의 숫자를 테스트케이스로 삼았을 때 오류가 발견되겠지만 명세서로만으로는 검출이 힘들다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2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A7278-6EAF-4064-833E-931FDB4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(Blackbox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C63E-F790-4CD7-A358-4D500936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기능 누락 오류 </a:t>
            </a:r>
            <a:r>
              <a:rPr lang="en-US" altLang="ko-KR" dirty="0"/>
              <a:t>: 1024</a:t>
            </a:r>
            <a:r>
              <a:rPr lang="ko-KR" altLang="en-US" dirty="0"/>
              <a:t>보다 큰 경우 </a:t>
            </a:r>
            <a:r>
              <a:rPr lang="en-US" altLang="ko-KR" dirty="0"/>
              <a:t>1</a:t>
            </a:r>
            <a:r>
              <a:rPr lang="ko-KR" altLang="en-US" dirty="0"/>
              <a:t>을 증가하는 기능이 누락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기능 누락 오류는 화이트박스 테스트로는 식별 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조건이나 </a:t>
            </a:r>
            <a:r>
              <a:rPr lang="ko-KR" altLang="en-US" dirty="0" err="1"/>
              <a:t>반복문</a:t>
            </a:r>
            <a:r>
              <a:rPr lang="ko-KR" altLang="en-US" dirty="0"/>
              <a:t> 등의 로직이 없기에 임의의 </a:t>
            </a:r>
            <a:r>
              <a:rPr lang="ko-KR" altLang="en-US" dirty="0" err="1"/>
              <a:t>정수값을</a:t>
            </a:r>
            <a:r>
              <a:rPr lang="ko-KR" altLang="en-US" dirty="0"/>
              <a:t> 선정하는데 </a:t>
            </a:r>
            <a:r>
              <a:rPr lang="en-US" altLang="ko-KR" dirty="0"/>
              <a:t>1024</a:t>
            </a:r>
            <a:r>
              <a:rPr lang="ko-KR" altLang="en-US" dirty="0"/>
              <a:t>보다 크고 작은 값을 선정할 기준이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블랙박스테스트는 </a:t>
            </a:r>
            <a:r>
              <a:rPr lang="en-US" altLang="ko-KR" dirty="0"/>
              <a:t>1024</a:t>
            </a:r>
            <a:r>
              <a:rPr lang="ko-KR" altLang="en-US" dirty="0"/>
              <a:t>보다 작은 경우</a:t>
            </a:r>
            <a:r>
              <a:rPr lang="en-US" altLang="ko-KR" dirty="0"/>
              <a:t>, 1024</a:t>
            </a:r>
            <a:r>
              <a:rPr lang="ko-KR" altLang="en-US" dirty="0"/>
              <a:t>보다 큰 경우에 대해     테스트 가능</a:t>
            </a:r>
            <a:r>
              <a:rPr lang="en-US" altLang="ko-KR" dirty="0"/>
              <a:t>(</a:t>
            </a:r>
            <a:r>
              <a:rPr lang="ko-KR" altLang="en-US" dirty="0"/>
              <a:t>명세기반 테스트로 기능 누락 오류 검출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FC6CBE-9D93-430D-93FD-D9D7AD61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594"/>
          <a:stretch/>
        </p:blipFill>
        <p:spPr bwMode="auto">
          <a:xfrm>
            <a:off x="2140561" y="1844824"/>
            <a:ext cx="4862877" cy="223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0F739D-6BDE-4145-A732-5F2584848EEA}"/>
              </a:ext>
            </a:extLst>
          </p:cNvPr>
          <p:cNvSpPr txBox="1">
            <a:spLocks/>
          </p:cNvSpPr>
          <p:nvPr/>
        </p:nvSpPr>
        <p:spPr>
          <a:xfrm>
            <a:off x="510381" y="998130"/>
            <a:ext cx="8104187" cy="7009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명세서 </a:t>
            </a:r>
            <a:r>
              <a:rPr lang="en-US" altLang="ko-KR" dirty="0"/>
              <a:t>: </a:t>
            </a:r>
            <a:r>
              <a:rPr lang="ko-KR" altLang="ko-KR" dirty="0"/>
              <a:t>입력이</a:t>
            </a:r>
            <a:r>
              <a:rPr lang="en-US" altLang="ko-KR" dirty="0"/>
              <a:t> 1024 </a:t>
            </a:r>
            <a:r>
              <a:rPr lang="ko-KR" altLang="ko-KR" dirty="0"/>
              <a:t>보다 작다면</a:t>
            </a:r>
            <a:r>
              <a:rPr lang="en-US" altLang="ko-KR" dirty="0"/>
              <a:t> </a:t>
            </a:r>
            <a:r>
              <a:rPr lang="ko-KR" altLang="ko-KR" dirty="0"/>
              <a:t>입력 값을 그대로 출력하고 크다면</a:t>
            </a:r>
            <a:r>
              <a:rPr lang="en-US" altLang="ko-KR" dirty="0"/>
              <a:t>1</a:t>
            </a:r>
            <a:r>
              <a:rPr lang="ko-KR" altLang="ko-KR" dirty="0"/>
              <a:t>이 증가되는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78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제어흐름 그래프</a:t>
            </a:r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(CFG)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프로그램의 실행순서를 보여주는 그래프</a:t>
            </a:r>
            <a:endParaRPr lang="en-US" altLang="ko-KR" dirty="0"/>
          </a:p>
          <a:p>
            <a:r>
              <a:rPr lang="ko-KR" altLang="en-US" dirty="0"/>
              <a:t>용어정리 </a:t>
            </a:r>
            <a:r>
              <a:rPr lang="en-US" altLang="ko-KR" dirty="0"/>
              <a:t>: </a:t>
            </a:r>
            <a:r>
              <a:rPr lang="ko-KR" altLang="en-US" dirty="0"/>
              <a:t>제어흐름 그래프</a:t>
            </a:r>
            <a:r>
              <a:rPr lang="en-US" altLang="ko-KR" dirty="0"/>
              <a:t>(CFG, Control Flow Graph)</a:t>
            </a:r>
          </a:p>
          <a:p>
            <a:endParaRPr lang="en-US" altLang="ko-KR" dirty="0"/>
          </a:p>
          <a:p>
            <a:r>
              <a:rPr lang="ko-KR" altLang="en-US" dirty="0"/>
              <a:t>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기본블록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입구와 단일 출구를 가진 일련의 연속적인 명령어들의 집합</a:t>
            </a:r>
            <a:r>
              <a:rPr lang="en-US" altLang="ko-KR" dirty="0"/>
              <a:t>,  CFG</a:t>
            </a:r>
            <a:r>
              <a:rPr lang="ko-KR" altLang="en-US" dirty="0"/>
              <a:t>의 노드가 되며 박스로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제어흐름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기본블록 간의 실행순서를 나타냄</a:t>
            </a:r>
            <a:r>
              <a:rPr lang="en-US" altLang="ko-KR" dirty="0"/>
              <a:t>, CFG</a:t>
            </a:r>
            <a:r>
              <a:rPr lang="ko-KR" altLang="en-US" dirty="0"/>
              <a:t>의 간선으로 나타내며 화살표로 순서를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시작노드</a:t>
            </a:r>
            <a:r>
              <a:rPr lang="en-US" altLang="ko-KR" b="1" dirty="0"/>
              <a:t>, </a:t>
            </a:r>
            <a:r>
              <a:rPr lang="ko-KR" altLang="en-US" b="1" dirty="0" err="1"/>
              <a:t>종료노드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3C4C65-7EE1-4232-8484-BAA16B9DB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15663"/>
          <a:stretch/>
        </p:blipFill>
        <p:spPr bwMode="auto">
          <a:xfrm>
            <a:off x="5472100" y="3587809"/>
            <a:ext cx="2916324" cy="3208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84B8-D6AD-48AD-A562-3D22824C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제어흐름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5E7F3-EBE0-4C1A-BEEA-E5015F67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75" r="10423" b="8419"/>
          <a:stretch/>
        </p:blipFill>
        <p:spPr>
          <a:xfrm>
            <a:off x="58525" y="2204864"/>
            <a:ext cx="4503950" cy="277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AB44D56-59CB-4B4D-A594-2DBB62B52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4776922" y="1484445"/>
            <a:ext cx="4213129" cy="421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77EB5-04EC-4D80-8A46-D53756197D7C}"/>
              </a:ext>
            </a:extLst>
          </p:cNvPr>
          <p:cNvSpPr txBox="1"/>
          <p:nvPr/>
        </p:nvSpPr>
        <p:spPr>
          <a:xfrm>
            <a:off x="1187624" y="5805942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D9A5-D983-46C7-AFD1-150372C88F06}"/>
              </a:ext>
            </a:extLst>
          </p:cNvPr>
          <p:cNvSpPr txBox="1"/>
          <p:nvPr/>
        </p:nvSpPr>
        <p:spPr>
          <a:xfrm>
            <a:off x="5734973" y="5805942"/>
            <a:ext cx="22970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제어흐름 그래프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505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ko-KR" altLang="en-US" dirty="0"/>
              <a:t>이상적인 목표 </a:t>
            </a:r>
            <a:r>
              <a:rPr lang="en-US" altLang="ko-KR" dirty="0"/>
              <a:t>: </a:t>
            </a:r>
            <a:r>
              <a:rPr lang="ko-KR" altLang="en-US" dirty="0"/>
              <a:t>프로그램 상의 모든 경로들을 최소한 한 번은 테스트하는 것</a:t>
            </a:r>
            <a:endParaRPr lang="en-US" altLang="ko-KR" dirty="0"/>
          </a:p>
          <a:p>
            <a:endParaRPr lang="en-US" altLang="ko-KR" sz="900" dirty="0"/>
          </a:p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이상적인 화이트박스 테스트를 수행하면 프로그램의 모든 오류들을 다 찾아낼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2564935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모든 프로그램을 한 번씩 실행시키는 작업은 현실적으로 불가능 </a:t>
            </a:r>
            <a:r>
              <a:rPr lang="en-US" altLang="ko-KR" dirty="0"/>
              <a:t>:  </a:t>
            </a:r>
            <a:r>
              <a:rPr lang="ko-KR" altLang="en-US" dirty="0"/>
              <a:t>경로들이 엄청나게 많이 존재할 수 있기 때문에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따라서 화이트박스 테스트는 어떤 프로그램 경로들을 테스트 해볼지를 선정하는 기준</a:t>
            </a:r>
            <a:r>
              <a:rPr lang="en-US" altLang="ko-KR" dirty="0"/>
              <a:t>(</a:t>
            </a:r>
            <a:r>
              <a:rPr lang="ko-KR" altLang="en-US" dirty="0"/>
              <a:t>특정 기준을 만족하는 경로들만 테스트</a:t>
            </a:r>
            <a:r>
              <a:rPr lang="en-US" altLang="ko-KR" dirty="0"/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297564-36C1-4A12-A6E2-98B9ABB50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r="16256"/>
          <a:stretch/>
        </p:blipFill>
        <p:spPr bwMode="auto">
          <a:xfrm>
            <a:off x="3473878" y="4486314"/>
            <a:ext cx="2196244" cy="2309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3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70822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2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프로그램 경로를 실행하여 테스트했다면 모든 오류를 찾아낸다는 점을 보장할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1844824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실제 프로그램의</a:t>
            </a:r>
            <a:r>
              <a:rPr lang="en-US" altLang="ko-KR" sz="1800" dirty="0"/>
              <a:t> </a:t>
            </a:r>
            <a:r>
              <a:rPr lang="ko-KR" altLang="en-US" sz="1800" dirty="0"/>
              <a:t>경로 하나를 실행할 수 있는 입력들은 하나가 아니고 무수히 많기 때문이다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0</a:t>
            </a:r>
            <a:r>
              <a:rPr lang="ko-KR" altLang="en-US" sz="1800" dirty="0"/>
              <a:t>을 포함하여 양수인 입력에 대해서는 </a:t>
            </a:r>
            <a:r>
              <a:rPr lang="ko-KR" altLang="en-US" sz="1800" dirty="0" err="1"/>
              <a:t>입력값보다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만큼 큰 정수를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음수에 대해서는 </a:t>
            </a:r>
            <a:r>
              <a:rPr lang="en-US" altLang="ko-KR" sz="1800" dirty="0"/>
              <a:t>x</a:t>
            </a:r>
            <a:r>
              <a:rPr lang="ko-KR" altLang="en-US" sz="1800" dirty="0"/>
              <a:t>를 그대로 출력하는 프로그램을 구현하자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다음코드는 </a:t>
            </a:r>
            <a:r>
              <a:rPr lang="en-US" altLang="ko-KR" sz="1800" dirty="0"/>
              <a:t>x&gt;0</a:t>
            </a:r>
            <a:r>
              <a:rPr lang="ko-KR" altLang="en-US" sz="1800" dirty="0"/>
              <a:t>으로 되어있으므로 오류가 있다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만약</a:t>
            </a:r>
            <a:r>
              <a:rPr lang="en-US" altLang="ko-KR" sz="1800" dirty="0"/>
              <a:t>, {10, -7}</a:t>
            </a:r>
            <a:r>
              <a:rPr lang="ko-KR" altLang="en-US" sz="1800" dirty="0"/>
              <a:t>이 테스트집합이면 모든 경로를 실행하지만 프로그램의 오류를 찾아낼 수 없다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C1E0F3-6C4F-4294-B4C4-EB83BDE2EBBF}"/>
              </a:ext>
            </a:extLst>
          </p:cNvPr>
          <p:cNvSpPr txBox="1">
            <a:spLocks/>
          </p:cNvSpPr>
          <p:nvPr/>
        </p:nvSpPr>
        <p:spPr>
          <a:xfrm>
            <a:off x="48910" y="4509121"/>
            <a:ext cx="4055038" cy="234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HY강B" pitchFamily="18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public class Example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public void example(void)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    int x;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1:      Scanner scan = new Scanner(System.in);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2:      x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3:      if(x&gt;0)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4:          x = x+1;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5: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(x);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}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77C6A7-14C6-4A37-8C18-E47DC8C807C8}"/>
              </a:ext>
            </a:extLst>
          </p:cNvPr>
          <p:cNvGrpSpPr/>
          <p:nvPr/>
        </p:nvGrpSpPr>
        <p:grpSpPr>
          <a:xfrm>
            <a:off x="5328084" y="4625752"/>
            <a:ext cx="2985568" cy="2232248"/>
            <a:chOff x="2951820" y="3933056"/>
            <a:chExt cx="2985568" cy="22322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D5CC4A-F9C5-4476-8C87-2AFDB93FB9B6}"/>
                </a:ext>
              </a:extLst>
            </p:cNvPr>
            <p:cNvSpPr/>
            <p:nvPr/>
          </p:nvSpPr>
          <p:spPr>
            <a:xfrm>
              <a:off x="2951820" y="3933056"/>
              <a:ext cx="2985568" cy="223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47007AB-359B-4547-B968-80A55E316C63}"/>
                </a:ext>
              </a:extLst>
            </p:cNvPr>
            <p:cNvGrpSpPr/>
            <p:nvPr/>
          </p:nvGrpSpPr>
          <p:grpSpPr>
            <a:xfrm>
              <a:off x="3318567" y="4023799"/>
              <a:ext cx="2506866" cy="2042113"/>
              <a:chOff x="6120172" y="4069855"/>
              <a:chExt cx="2506866" cy="204211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B60F0EA-F0A1-42F0-AFD0-BFE6A55F6797}"/>
                  </a:ext>
                </a:extLst>
              </p:cNvPr>
              <p:cNvSpPr/>
              <p:nvPr/>
            </p:nvSpPr>
            <p:spPr>
              <a:xfrm>
                <a:off x="6444208" y="4069855"/>
                <a:ext cx="828092" cy="324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시작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AD65B7A-5B2B-42A9-A180-5CBF0B4165A3}"/>
                  </a:ext>
                </a:extLst>
              </p:cNvPr>
              <p:cNvSpPr/>
              <p:nvPr/>
            </p:nvSpPr>
            <p:spPr>
              <a:xfrm>
                <a:off x="6120172" y="4563127"/>
                <a:ext cx="1476164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B1 : 1,2,3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6320C-00D9-4DFE-AEC6-CA6FE94F95CE}"/>
                  </a:ext>
                </a:extLst>
              </p:cNvPr>
              <p:cNvSpPr/>
              <p:nvPr/>
            </p:nvSpPr>
            <p:spPr>
              <a:xfrm>
                <a:off x="6120172" y="5290853"/>
                <a:ext cx="1476164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B3 : 5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6485CEF-902D-4582-A0A0-34E82EDEA168}"/>
                  </a:ext>
                </a:extLst>
              </p:cNvPr>
              <p:cNvSpPr/>
              <p:nvPr/>
            </p:nvSpPr>
            <p:spPr>
              <a:xfrm>
                <a:off x="7779116" y="4925032"/>
                <a:ext cx="847922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B2 : 4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4709FB9-7DB9-4DF8-8098-F5EB73CE0F68}"/>
                  </a:ext>
                </a:extLst>
              </p:cNvPr>
              <p:cNvSpPr/>
              <p:nvPr/>
            </p:nvSpPr>
            <p:spPr>
              <a:xfrm>
                <a:off x="6444208" y="5787932"/>
                <a:ext cx="828092" cy="324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종료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941FC39-AF57-4CA6-8ABE-CBB984F2CAFE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6858254" y="4393891"/>
                <a:ext cx="0" cy="169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8C9F8A4-4BB6-4993-ADC7-CBCFCC0DD9D5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6858254" y="4887164"/>
                <a:ext cx="0" cy="403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EDB3CA4-4C80-4A81-8BCD-26AD767A4628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6858254" y="5614890"/>
                <a:ext cx="0" cy="1730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F401717D-041A-4B22-A66C-E8081F3969AA}"/>
                  </a:ext>
                </a:extLst>
              </p:cNvPr>
              <p:cNvCxnSpPr>
                <a:stCxn id="8" idx="3"/>
                <a:endCxn id="10" idx="0"/>
              </p:cNvCxnSpPr>
              <p:nvPr/>
            </p:nvCxnSpPr>
            <p:spPr>
              <a:xfrm>
                <a:off x="7596336" y="4725146"/>
                <a:ext cx="606741" cy="19988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6CC86F37-B261-4C84-A716-F7C2649CC5DA}"/>
                  </a:ext>
                </a:extLst>
              </p:cNvPr>
              <p:cNvCxnSpPr>
                <a:cxnSpLocks/>
                <a:stCxn id="10" idx="2"/>
                <a:endCxn id="9" idx="3"/>
              </p:cNvCxnSpPr>
              <p:nvPr/>
            </p:nvCxnSpPr>
            <p:spPr>
              <a:xfrm rot="5400000">
                <a:off x="7797806" y="5047600"/>
                <a:ext cx="203803" cy="6067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10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프로그램의 모든 경로들을 실행하고 심지어 각 프로그램 경로를 실행하는 모든 가능한 입력들에 대해서 올바른 결과가 나왔다고 하자</a:t>
            </a:r>
            <a:r>
              <a:rPr lang="en-US" altLang="ko-KR" dirty="0"/>
              <a:t>. </a:t>
            </a:r>
            <a:r>
              <a:rPr lang="ko-KR" altLang="en-US" dirty="0"/>
              <a:t>이런 경우에도 프로그램에 오류가 없다고 말할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2412819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기능누락이 있을 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명세서에는 언급이 되어있는 기능이 구현되어 있지 않다면</a:t>
            </a:r>
            <a:r>
              <a:rPr lang="en-US" altLang="ko-KR" dirty="0"/>
              <a:t>,                          </a:t>
            </a:r>
            <a:r>
              <a:rPr lang="ko-KR" altLang="en-US" dirty="0"/>
              <a:t>코드 상에는 문제가 발생하지 않더라도 오류가 있는 것이다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기능누락 오류는 블랙박스 테스트에 의해서 발견이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661B-A828-441E-A245-C38193F4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AC8D2-276A-4E37-8A40-08C1A060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90025" cy="5545138"/>
          </a:xfrm>
        </p:spPr>
        <p:txBody>
          <a:bodyPr/>
          <a:lstStyle/>
          <a:p>
            <a:r>
              <a:rPr lang="ko-KR" altLang="en-US" dirty="0"/>
              <a:t>화이트박스 테스트라 할지라도 테스트의 선정은 우선 명세서를 분석하여    이루어져야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구조적 커버리지 분석 </a:t>
            </a:r>
            <a:r>
              <a:rPr lang="en-US" altLang="ko-KR" dirty="0"/>
              <a:t>: </a:t>
            </a:r>
            <a:r>
              <a:rPr lang="ko-KR" altLang="en-US" dirty="0"/>
              <a:t>명세로부터 생성된 테스트를 실행하여 코드의 어떤 부분이 실행되고 어떤 부분이 실행되지 않았는지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커버리지 분석 결과로 실행이 되지 않은 부분을 실행할 수 있는 테스트를     명세로부터 생성가능한지 살펴보아야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명세에 해당하는 부분이 없다면 이 코드가 정말 실행할 수 없는 코드    </a:t>
            </a:r>
            <a:r>
              <a:rPr lang="en-US" altLang="ko-KR" dirty="0"/>
              <a:t>(dead code)</a:t>
            </a:r>
            <a:r>
              <a:rPr lang="ko-KR" altLang="en-US" dirty="0"/>
              <a:t>인지 아니면 의도하지 않는 기능을 수행하는지를 살펴보아야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11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블록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77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DB9D-0849-4F5D-8177-EB3B3DF5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커버리지</a:t>
            </a:r>
            <a:r>
              <a:rPr lang="en-US" altLang="ko-KR" dirty="0"/>
              <a:t>(Block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4752-3745-4291-9A22-6B38F565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프로그램을 제어흐름 그래프로 표현하였을 때 모든 기본블록을 최소한 한번은 실행하게 하는 입력 데이터 집합을 테스트 집합으로 선정하는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테스트에 사용한 테스트 집합이 블록 커버리지를 만족하지 않았다면  프로그램 어떤 문장들은 한 번도 실행되지 않고 실제 사용자에게 인도될 수 있다는 위험성이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커버리지 </a:t>
            </a:r>
            <a:r>
              <a:rPr lang="en-US" altLang="ko-KR" dirty="0"/>
              <a:t>= </a:t>
            </a:r>
            <a:r>
              <a:rPr lang="ko-KR" altLang="en-US" dirty="0"/>
              <a:t>실행된 블록의 개수 </a:t>
            </a:r>
            <a:r>
              <a:rPr lang="en-US" altLang="ko-KR" dirty="0"/>
              <a:t>/ </a:t>
            </a:r>
            <a:r>
              <a:rPr lang="ko-KR" altLang="en-US" dirty="0"/>
              <a:t>전체 프로그램의 블록개수 </a:t>
            </a:r>
            <a:r>
              <a:rPr lang="en-US" altLang="ko-KR" dirty="0"/>
              <a:t>* 100(%)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8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9273-EB99-4651-817D-B91804E7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556D-7D7B-4AE7-9DDA-3C7FFB6C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9998D-692C-475E-84CD-D9E16385D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75" r="10423" b="8419"/>
          <a:stretch/>
        </p:blipFill>
        <p:spPr>
          <a:xfrm>
            <a:off x="58525" y="2204864"/>
            <a:ext cx="4503950" cy="277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ECC6621-DA2C-4D9E-991D-26E7CC39F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4776922" y="1484445"/>
            <a:ext cx="4213129" cy="421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65E32-BE27-4FE4-BB82-3B81024D50C6}"/>
              </a:ext>
            </a:extLst>
          </p:cNvPr>
          <p:cNvSpPr txBox="1"/>
          <p:nvPr/>
        </p:nvSpPr>
        <p:spPr>
          <a:xfrm>
            <a:off x="1187624" y="5805942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9681D-4DFA-4EB7-9026-A015F9E85659}"/>
              </a:ext>
            </a:extLst>
          </p:cNvPr>
          <p:cNvSpPr txBox="1"/>
          <p:nvPr/>
        </p:nvSpPr>
        <p:spPr>
          <a:xfrm>
            <a:off x="5734973" y="5805942"/>
            <a:ext cx="22970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제어흐름 그래프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276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1EC3-16EF-40CF-B236-CC54C240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D89C5-773A-4DEA-8C14-75F9DC36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08" y="908720"/>
            <a:ext cx="4455542" cy="5544468"/>
          </a:xfrm>
        </p:spPr>
        <p:txBody>
          <a:bodyPr anchor="ctr"/>
          <a:lstStyle/>
          <a:p>
            <a:r>
              <a:rPr lang="en-US" altLang="ko-KR" dirty="0"/>
              <a:t>T1=(X:2, Y:3, Z:0)</a:t>
            </a:r>
          </a:p>
          <a:p>
            <a:r>
              <a:rPr lang="en-US" altLang="ko-KR" dirty="0"/>
              <a:t>T2=(X:-5, Y:0, Z:1)</a:t>
            </a:r>
          </a:p>
          <a:p>
            <a:r>
              <a:rPr lang="ko-KR" altLang="en-US" dirty="0"/>
              <a:t>블록 커버리지</a:t>
            </a:r>
            <a:r>
              <a:rPr lang="en-US" altLang="ko-KR" dirty="0"/>
              <a:t>=(4/5)*100=80%</a:t>
            </a:r>
          </a:p>
          <a:p>
            <a:endParaRPr lang="en-US" altLang="ko-KR" dirty="0"/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달성하기 위해서는 </a:t>
            </a:r>
            <a:r>
              <a:rPr lang="en-US" altLang="ko-KR" dirty="0"/>
              <a:t>B4 </a:t>
            </a:r>
            <a:r>
              <a:rPr lang="ko-KR" altLang="en-US" dirty="0"/>
              <a:t>블록을 실행하여야 한다</a:t>
            </a:r>
            <a:endParaRPr lang="en-US" altLang="ko-KR" dirty="0"/>
          </a:p>
          <a:p>
            <a:r>
              <a:rPr lang="en-US" altLang="ko-KR" dirty="0"/>
              <a:t>T3=(X:10, Y:5, Z:0) 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D91857-0F23-44C0-90AB-891BB053CCB0}"/>
              </a:ext>
            </a:extLst>
          </p:cNvPr>
          <p:cNvGrpSpPr/>
          <p:nvPr/>
        </p:nvGrpSpPr>
        <p:grpSpPr>
          <a:xfrm>
            <a:off x="-17674" y="1880754"/>
            <a:ext cx="4750074" cy="3600399"/>
            <a:chOff x="3065308" y="1796548"/>
            <a:chExt cx="5323116" cy="406988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20849D1-BED5-4D7B-9265-73F791B48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095BD9E-F8B2-4ACC-A64F-07BE24C746B1}"/>
                </a:ext>
              </a:extLst>
            </p:cNvPr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127A5EA-9D79-4E6E-A659-D68FBF0FEC17}"/>
                </a:ext>
              </a:extLst>
            </p:cNvPr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25089CD-6C82-4F46-B3BC-0BF29F6C37E3}"/>
                </a:ext>
              </a:extLst>
            </p:cNvPr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EAEA59-A136-4C28-A7F0-7FF8E80BEB9F}"/>
                </a:ext>
              </a:extLst>
            </p:cNvPr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3DEE36-7C7D-4E23-A45E-7D4072FD817A}"/>
                </a:ext>
              </a:extLst>
            </p:cNvPr>
            <p:cNvSpPr txBox="1"/>
            <p:nvPr/>
          </p:nvSpPr>
          <p:spPr>
            <a:xfrm>
              <a:off x="6948265" y="1796548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T1 </a:t>
              </a:r>
              <a:r>
                <a:rPr lang="ko-KR" altLang="en-US" sz="1800" dirty="0"/>
                <a:t>경로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82752C8-D6F0-4D7F-8CD4-61F0DE7D0AEC}"/>
                </a:ext>
              </a:extLst>
            </p:cNvPr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11C99E-661A-4040-98D9-5E1460F03DCE}"/>
                </a:ext>
              </a:extLst>
            </p:cNvPr>
            <p:cNvSpPr txBox="1"/>
            <p:nvPr/>
          </p:nvSpPr>
          <p:spPr>
            <a:xfrm>
              <a:off x="4054867" y="2931382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T2 </a:t>
              </a:r>
              <a:r>
                <a:rPr lang="ko-KR" altLang="en-US" sz="1800" dirty="0"/>
                <a:t>경로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44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1EC3-16EF-40CF-B236-CC54C240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8FC292-94F4-412D-9643-7C1D5C75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539" y="908050"/>
            <a:ext cx="4410011" cy="5545138"/>
          </a:xfrm>
        </p:spPr>
        <p:txBody>
          <a:bodyPr anchor="ctr"/>
          <a:lstStyle/>
          <a:p>
            <a:r>
              <a:rPr lang="en-US" altLang="ko-KR" dirty="0"/>
              <a:t>T3=(X:10, Y:5, Z:0) </a:t>
            </a:r>
            <a:r>
              <a:rPr lang="ko-KR" altLang="en-US" dirty="0"/>
              <a:t>만으로도    </a:t>
            </a:r>
            <a:r>
              <a:rPr lang="en-US" altLang="ko-KR" dirty="0"/>
              <a:t>100% </a:t>
            </a:r>
            <a:r>
              <a:rPr lang="ko-KR" altLang="en-US" dirty="0"/>
              <a:t>블록 커버리지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동일한 블록 커버리지를 달성할 수 있는 테스트 집합은 유일하지 않다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i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ED2CBB-C557-43A3-A8EB-EC73CC9714C9}"/>
              </a:ext>
            </a:extLst>
          </p:cNvPr>
          <p:cNvGrpSpPr/>
          <p:nvPr/>
        </p:nvGrpSpPr>
        <p:grpSpPr>
          <a:xfrm>
            <a:off x="143508" y="1628800"/>
            <a:ext cx="4310955" cy="3816424"/>
            <a:chOff x="4659839" y="1677887"/>
            <a:chExt cx="4280618" cy="406988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E2F5F50-0EFD-4D9F-92F5-4FAD19EE02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1"/>
            <a:stretch/>
          </p:blipFill>
          <p:spPr bwMode="auto">
            <a:xfrm>
              <a:off x="4659839" y="1677887"/>
              <a:ext cx="4280618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B39CCA-1F30-45BF-ACFE-0AF1A2F96724}"/>
                </a:ext>
              </a:extLst>
            </p:cNvPr>
            <p:cNvCxnSpPr/>
            <p:nvPr/>
          </p:nvCxnSpPr>
          <p:spPr>
            <a:xfrm>
              <a:off x="8887004" y="2253140"/>
              <a:ext cx="0" cy="172819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9138003-5CE0-4CCA-9F58-978B375CAE36}"/>
                </a:ext>
              </a:extLst>
            </p:cNvPr>
            <p:cNvCxnSpPr/>
            <p:nvPr/>
          </p:nvCxnSpPr>
          <p:spPr>
            <a:xfrm>
              <a:off x="7086804" y="2253140"/>
              <a:ext cx="18002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ADF313-1310-434F-8052-5E971B28E2FA}"/>
                </a:ext>
              </a:extLst>
            </p:cNvPr>
            <p:cNvCxnSpPr/>
            <p:nvPr/>
          </p:nvCxnSpPr>
          <p:spPr>
            <a:xfrm flipH="1">
              <a:off x="5076056" y="3981332"/>
              <a:ext cx="381094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81F0D18-672B-4E16-A914-EB90324F9A53}"/>
                </a:ext>
              </a:extLst>
            </p:cNvPr>
            <p:cNvCxnSpPr/>
            <p:nvPr/>
          </p:nvCxnSpPr>
          <p:spPr>
            <a:xfrm>
              <a:off x="5076056" y="3973076"/>
              <a:ext cx="0" cy="132813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779AD-F859-4D84-9246-0A92897A9E23}"/>
                </a:ext>
              </a:extLst>
            </p:cNvPr>
            <p:cNvSpPr txBox="1"/>
            <p:nvPr/>
          </p:nvSpPr>
          <p:spPr>
            <a:xfrm>
              <a:off x="7108508" y="4013897"/>
              <a:ext cx="1440160" cy="42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T3 </a:t>
              </a:r>
              <a:r>
                <a:rPr lang="ko-KR" altLang="en-US" sz="2000" dirty="0"/>
                <a:t>경로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741872E-DFE0-4E84-8770-AF332FF11945}"/>
                </a:ext>
              </a:extLst>
            </p:cNvPr>
            <p:cNvCxnSpPr/>
            <p:nvPr/>
          </p:nvCxnSpPr>
          <p:spPr>
            <a:xfrm>
              <a:off x="5076056" y="5280789"/>
              <a:ext cx="129614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33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분기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81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F5151-7481-416F-8167-537541AB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커버리지</a:t>
            </a:r>
            <a:r>
              <a:rPr lang="en-US" altLang="ko-KR" dirty="0"/>
              <a:t>(Branch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385B4-1DE8-45C9-BA00-9EF09706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프로그램의 모든 분기를 최소한 한번은 실행하게 하는 입력을 테스트로 선정하는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분기 커버리지 또는 결정 커버리지</a:t>
            </a:r>
            <a:endParaRPr lang="en-US" altLang="ko-KR" dirty="0"/>
          </a:p>
          <a:p>
            <a:r>
              <a:rPr lang="ko-KR" altLang="en-US" u="sng" dirty="0"/>
              <a:t>결정 </a:t>
            </a:r>
            <a:r>
              <a:rPr lang="en-US" altLang="ko-KR" u="sng" dirty="0"/>
              <a:t>: </a:t>
            </a:r>
            <a:r>
              <a:rPr lang="ko-KR" altLang="en-US" u="sng" dirty="0"/>
              <a:t>블록 안에 있는 조건내용</a:t>
            </a:r>
            <a:r>
              <a:rPr lang="ko-KR" altLang="en-US" dirty="0"/>
              <a:t>      </a:t>
            </a:r>
            <a:r>
              <a:rPr lang="en-US" altLang="ko-KR" dirty="0"/>
              <a:t>ex) x&gt;0 &amp;&amp; y&gt;0</a:t>
            </a:r>
          </a:p>
          <a:p>
            <a:r>
              <a:rPr lang="ko-KR" altLang="en-US" dirty="0"/>
              <a:t>분기 </a:t>
            </a:r>
            <a:r>
              <a:rPr lang="en-US" altLang="ko-KR" dirty="0"/>
              <a:t>: </a:t>
            </a:r>
            <a:r>
              <a:rPr lang="ko-KR" altLang="en-US" dirty="0"/>
              <a:t>제어흐름 그래프에서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로 </a:t>
            </a:r>
            <a:r>
              <a:rPr lang="ko-KR" altLang="en-US" dirty="0" err="1"/>
              <a:t>라벨링되어</a:t>
            </a:r>
            <a:r>
              <a:rPr lang="ko-KR" altLang="en-US" dirty="0"/>
              <a:t> 있는 간선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분기 커버리지 </a:t>
            </a:r>
            <a:r>
              <a:rPr lang="en-US" altLang="ko-KR" dirty="0"/>
              <a:t>= </a:t>
            </a:r>
            <a:r>
              <a:rPr lang="ko-KR" altLang="en-US" dirty="0"/>
              <a:t>실행된 분기의 개수 </a:t>
            </a:r>
            <a:r>
              <a:rPr lang="en-US" altLang="ko-KR" dirty="0"/>
              <a:t>/ </a:t>
            </a:r>
            <a:r>
              <a:rPr lang="ko-KR" altLang="en-US" dirty="0"/>
              <a:t>프로그램 전체 분기의 개수 </a:t>
            </a:r>
            <a:r>
              <a:rPr lang="en-US" altLang="ko-KR" dirty="0"/>
              <a:t>* 100(%)</a:t>
            </a:r>
          </a:p>
          <a:p>
            <a:endParaRPr lang="en-US" altLang="ko-KR" dirty="0"/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만족하였다 할지라도 프로그램의 많은 부분을 테스트하지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CD4B20-CC47-461B-96F3-AEFA0BB9AA56}"/>
              </a:ext>
            </a:extLst>
          </p:cNvPr>
          <p:cNvGrpSpPr/>
          <p:nvPr/>
        </p:nvGrpSpPr>
        <p:grpSpPr>
          <a:xfrm>
            <a:off x="5724128" y="4643041"/>
            <a:ext cx="2970914" cy="2214959"/>
            <a:chOff x="5705542" y="4267187"/>
            <a:chExt cx="2799504" cy="25289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6DDA25A-FE9E-4927-B69B-4BADB204ED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18" t="3538" r="11091" b="7997"/>
            <a:stretch/>
          </p:blipFill>
          <p:spPr bwMode="auto">
            <a:xfrm>
              <a:off x="5832140" y="4267187"/>
              <a:ext cx="2528890" cy="252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B2974E6-7351-4E5D-8FC8-CB397824BC0F}"/>
                </a:ext>
              </a:extLst>
            </p:cNvPr>
            <p:cNvSpPr/>
            <p:nvPr/>
          </p:nvSpPr>
          <p:spPr>
            <a:xfrm>
              <a:off x="6994789" y="5013176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F82307-5E21-47A6-A8FC-47AFDBD8FF11}"/>
                </a:ext>
              </a:extLst>
            </p:cNvPr>
            <p:cNvSpPr/>
            <p:nvPr/>
          </p:nvSpPr>
          <p:spPr>
            <a:xfrm>
              <a:off x="6994789" y="5764109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CF8BC5-A03E-4102-BD72-6B986317AD5F}"/>
                </a:ext>
              </a:extLst>
            </p:cNvPr>
            <p:cNvSpPr/>
            <p:nvPr/>
          </p:nvSpPr>
          <p:spPr>
            <a:xfrm>
              <a:off x="5705542" y="5423625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DE861BC-D314-4CBE-9F55-FDBF195554C6}"/>
                </a:ext>
              </a:extLst>
            </p:cNvPr>
            <p:cNvSpPr/>
            <p:nvPr/>
          </p:nvSpPr>
          <p:spPr>
            <a:xfrm>
              <a:off x="7964986" y="4653136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5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3044279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복 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4725C-4175-482D-85CB-2F9D6295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분기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8780A206-BE63-4AE4-AAE1-C3BFD3708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95328"/>
              </p:ext>
            </p:extLst>
          </p:nvPr>
        </p:nvGraphicFramePr>
        <p:xfrm>
          <a:off x="53975" y="4245243"/>
          <a:ext cx="9045576" cy="1546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2788">
                  <a:extLst>
                    <a:ext uri="{9D8B030D-6E8A-4147-A177-3AD203B41FA5}">
                      <a16:colId xmlns:a16="http://schemas.microsoft.com/office/drawing/2014/main" val="2927151846"/>
                    </a:ext>
                  </a:extLst>
                </a:gridCol>
                <a:gridCol w="4522788">
                  <a:extLst>
                    <a:ext uri="{9D8B030D-6E8A-4147-A177-3AD203B41FA5}">
                      <a16:colId xmlns:a16="http://schemas.microsoft.com/office/drawing/2014/main" val="3373053413"/>
                    </a:ext>
                  </a:extLst>
                </a:gridCol>
              </a:tblGrid>
              <a:tr h="437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 커버리지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분기 커버리지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42997"/>
                  </a:ext>
                </a:extLst>
              </a:tr>
              <a:tr h="110886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블록 개수 </a:t>
                      </a:r>
                      <a:r>
                        <a:rPr lang="en-US" altLang="ko-KR" dirty="0"/>
                        <a:t>: 5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블록 커버리지 </a:t>
                      </a:r>
                      <a:r>
                        <a:rPr lang="en-US" altLang="ko-KR" dirty="0"/>
                        <a:t>= (4/5)*100 = 80%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분기 개수 </a:t>
                      </a:r>
                      <a:r>
                        <a:rPr lang="en-US" altLang="ko-KR" dirty="0"/>
                        <a:t>: 4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분기 커버리지 </a:t>
                      </a:r>
                      <a:r>
                        <a:rPr lang="en-US" altLang="ko-KR" dirty="0"/>
                        <a:t>= (3/4)*100 = 75%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658485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54AAEB-3B42-4594-BEF3-A50FC4BBA985}"/>
              </a:ext>
            </a:extLst>
          </p:cNvPr>
          <p:cNvSpPr txBox="1">
            <a:spLocks/>
          </p:cNvSpPr>
          <p:nvPr/>
        </p:nvSpPr>
        <p:spPr>
          <a:xfrm>
            <a:off x="4644008" y="908720"/>
            <a:ext cx="4455542" cy="3060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테스트케이스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T1=(X:2, Y:3, Z:0)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T2=(X:-5, Y:0, Z:1)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F8D496-B737-485A-8670-0B7CB9A49C7F}"/>
              </a:ext>
            </a:extLst>
          </p:cNvPr>
          <p:cNvGrpSpPr/>
          <p:nvPr/>
        </p:nvGrpSpPr>
        <p:grpSpPr>
          <a:xfrm>
            <a:off x="395536" y="1016732"/>
            <a:ext cx="4037662" cy="3060414"/>
            <a:chOff x="3065308" y="1796548"/>
            <a:chExt cx="5323116" cy="406988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29DF27D-FF60-4CF5-B185-77B51DC0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EFD2A30-0464-48BD-9E18-DDBAE40A2B4D}"/>
                </a:ext>
              </a:extLst>
            </p:cNvPr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37FC326-34FF-49EF-AD90-D5ACB492F9F8}"/>
                </a:ext>
              </a:extLst>
            </p:cNvPr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EED7345-9918-4BA3-88FF-2DCB7F82E146}"/>
                </a:ext>
              </a:extLst>
            </p:cNvPr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03A9B26-7319-4B65-A736-D2DBA77545F6}"/>
                </a:ext>
              </a:extLst>
            </p:cNvPr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F534E3-3996-4B1D-948C-1353A7B4C4D5}"/>
                </a:ext>
              </a:extLst>
            </p:cNvPr>
            <p:cNvSpPr txBox="1"/>
            <p:nvPr/>
          </p:nvSpPr>
          <p:spPr>
            <a:xfrm>
              <a:off x="6948265" y="1796548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T1 </a:t>
              </a:r>
              <a:r>
                <a:rPr lang="ko-KR" altLang="en-US" sz="1800" dirty="0"/>
                <a:t>경로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98B9D41-6BEB-4BFC-96A0-643B5E627E42}"/>
                </a:ext>
              </a:extLst>
            </p:cNvPr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E36BF0-04C2-429A-A768-E523CC2D1D1A}"/>
                </a:ext>
              </a:extLst>
            </p:cNvPr>
            <p:cNvSpPr txBox="1"/>
            <p:nvPr/>
          </p:nvSpPr>
          <p:spPr>
            <a:xfrm>
              <a:off x="4054867" y="2931382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T2 </a:t>
              </a:r>
              <a:r>
                <a:rPr lang="ko-KR" altLang="en-US" sz="1800" dirty="0"/>
                <a:t>경로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4377B1B-EF13-4FD4-8C84-1D5E4D93A783}"/>
              </a:ext>
            </a:extLst>
          </p:cNvPr>
          <p:cNvSpPr txBox="1">
            <a:spLocks/>
          </p:cNvSpPr>
          <p:nvPr/>
        </p:nvSpPr>
        <p:spPr>
          <a:xfrm>
            <a:off x="1511660" y="6211678"/>
            <a:ext cx="4455542" cy="271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100% </a:t>
            </a:r>
            <a:r>
              <a:rPr lang="ko-KR" altLang="en-US" dirty="0"/>
              <a:t>분기 커버리지 달성하려면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T3=(X:3, Y:2, Z:1)</a:t>
            </a:r>
            <a:r>
              <a:rPr lang="ko-KR" altLang="en-US" dirty="0"/>
              <a:t>을 추가해보자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47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조건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07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BA3-86AA-4AB5-BF0F-2FD07C97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커버리지</a:t>
            </a:r>
            <a:r>
              <a:rPr lang="en-US" altLang="ko-KR" sz="4000" dirty="0"/>
              <a:t>(Condition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9568D-C22A-4004-9264-C442DF57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 : </a:t>
            </a:r>
            <a:r>
              <a:rPr lang="ko-KR" altLang="en-US" dirty="0"/>
              <a:t>결정의 관점에서 테스트 데이터를 선정하는 것이 아니고 조건의 관점에서 테스트를 선정한다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조건 커버리지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en-US" altLang="ko-KR" sz="1600" dirty="0"/>
              <a:t>{</a:t>
            </a:r>
            <a:r>
              <a:rPr lang="ko-KR" altLang="en-US" sz="1600" dirty="0"/>
              <a:t>모든 기본 조건에 의해 평가된 이진 값들의 개수</a:t>
            </a:r>
            <a:r>
              <a:rPr lang="en-US" altLang="ko-KR" sz="1600" dirty="0"/>
              <a:t>/(</a:t>
            </a:r>
            <a:r>
              <a:rPr lang="ko-KR" altLang="en-US" sz="1600" dirty="0"/>
              <a:t>프로그램의 모든 기본조건 개수 </a:t>
            </a:r>
            <a:r>
              <a:rPr lang="en-US" altLang="ko-KR" sz="1600" dirty="0"/>
              <a:t>* 2)}*100(%)</a:t>
            </a:r>
          </a:p>
          <a:p>
            <a:pPr marL="0" indent="0">
              <a:buNone/>
            </a:pPr>
            <a:r>
              <a:rPr lang="ko-KR" altLang="en-US" sz="1600" u="sng" dirty="0"/>
              <a:t>즉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각 조건별로 </a:t>
            </a:r>
            <a:r>
              <a:rPr lang="en-US" altLang="ko-KR" sz="1600" u="sng" dirty="0"/>
              <a:t>‘true’</a:t>
            </a:r>
            <a:r>
              <a:rPr lang="ko-KR" altLang="en-US" sz="1600" u="sng" dirty="0"/>
              <a:t>와 </a:t>
            </a:r>
            <a:r>
              <a:rPr lang="en-US" altLang="ko-KR" sz="1600" u="sng" dirty="0"/>
              <a:t>‘false’</a:t>
            </a:r>
            <a:r>
              <a:rPr lang="ko-KR" altLang="en-US" sz="1600" u="sng" dirty="0"/>
              <a:t>가 몇 개나 가능한가</a:t>
            </a:r>
            <a:endParaRPr lang="en-US" altLang="ko-KR" sz="1600" u="sng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분기 커버리지 </a:t>
            </a:r>
            <a:r>
              <a:rPr lang="en-US" altLang="ko-KR" dirty="0"/>
              <a:t>: </a:t>
            </a:r>
            <a:r>
              <a:rPr lang="ko-KR" altLang="en-US" dirty="0"/>
              <a:t>결정의 관점에서 각 결정의 평가가 최소한 한 번은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가 되도록 하는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조건 커버리지 </a:t>
            </a:r>
            <a:r>
              <a:rPr lang="en-US" altLang="ko-KR" dirty="0"/>
              <a:t>: </a:t>
            </a:r>
            <a:r>
              <a:rPr lang="ko-KR" altLang="en-US" dirty="0"/>
              <a:t>조건의 관점에서 각 조건의 평가가 최소한 한 번은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가 되도록 하는 방법</a:t>
            </a:r>
          </a:p>
        </p:txBody>
      </p:sp>
    </p:spTree>
    <p:extLst>
      <p:ext uri="{BB962C8B-B14F-4D97-AF65-F5344CB8AC3E}">
        <p14:creationId xmlns:p14="http://schemas.microsoft.com/office/powerpoint/2010/main" val="147671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C9E6-B5E9-48D0-B56E-E21E82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조건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D7124D-B558-45EB-9D10-7A9CB98F5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179512" y="988991"/>
            <a:ext cx="3060340" cy="3060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F3CB9A-2757-4A72-822E-980924F1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" y="4486275"/>
            <a:ext cx="91177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165C9-4C15-433A-B538-5502190403D0}"/>
              </a:ext>
            </a:extLst>
          </p:cNvPr>
          <p:cNvSpPr txBox="1"/>
          <p:nvPr/>
        </p:nvSpPr>
        <p:spPr>
          <a:xfrm>
            <a:off x="4680012" y="4257092"/>
            <a:ext cx="390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분기 커버리지 </a:t>
            </a:r>
            <a:r>
              <a:rPr lang="en-US" altLang="ko-KR" sz="1800" dirty="0"/>
              <a:t>= 4/4*100 = 100%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조건 커버리지 </a:t>
            </a:r>
            <a:r>
              <a:rPr lang="en-US" altLang="ko-KR" sz="1800" dirty="0"/>
              <a:t>= 7/8*100 = 86%</a:t>
            </a:r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155CF-D004-4518-83CE-3E63FE6CB928}"/>
              </a:ext>
            </a:extLst>
          </p:cNvPr>
          <p:cNvSpPr/>
          <p:nvPr/>
        </p:nvSpPr>
        <p:spPr>
          <a:xfrm>
            <a:off x="3347864" y="3689343"/>
            <a:ext cx="6857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조건 커버리지 </a:t>
            </a:r>
            <a:endParaRPr lang="en-US" altLang="ko-KR" sz="1050" b="1" dirty="0"/>
          </a:p>
          <a:p>
            <a:pPr marL="0" indent="0">
              <a:buNone/>
            </a:pPr>
            <a:r>
              <a:rPr lang="en-US" altLang="ko-KR" sz="1050" b="1" dirty="0"/>
              <a:t>= {</a:t>
            </a:r>
            <a:r>
              <a:rPr lang="ko-KR" altLang="en-US" sz="1050" b="1" dirty="0"/>
              <a:t>모든 기본 조건에 의해 평가된 이진 값들의 개수</a:t>
            </a:r>
            <a:r>
              <a:rPr lang="en-US" altLang="ko-KR" sz="1050" b="1" dirty="0"/>
              <a:t>/(</a:t>
            </a:r>
            <a:r>
              <a:rPr lang="ko-KR" altLang="en-US" sz="1050" b="1" dirty="0"/>
              <a:t>프로그램의 모든 기본조건 개수 </a:t>
            </a:r>
            <a:r>
              <a:rPr lang="en-US" altLang="ko-KR" sz="1050" b="1" dirty="0"/>
              <a:t>* 2)}*100(%)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C17A01A-BF3F-4182-91CF-963937E5B9D8}"/>
              </a:ext>
            </a:extLst>
          </p:cNvPr>
          <p:cNvSpPr txBox="1">
            <a:spLocks/>
          </p:cNvSpPr>
          <p:nvPr/>
        </p:nvSpPr>
        <p:spPr>
          <a:xfrm>
            <a:off x="4644008" y="908720"/>
            <a:ext cx="4455542" cy="3060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테스트케이스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T1=(X:2, Y:3, Z:0)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T2=(X:5, Y:0, Z:0)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85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C9E6-B5E9-48D0-B56E-E21E82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조건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5DF2520-7377-49F8-B519-C9A2F3C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60748"/>
            <a:ext cx="8229600" cy="7200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100% </a:t>
            </a:r>
            <a:r>
              <a:rPr lang="ko-KR" altLang="en-US" dirty="0"/>
              <a:t>조건 커버리지 달성 테스트 집합</a:t>
            </a:r>
            <a:endParaRPr lang="en-US" altLang="ko-KR" dirty="0"/>
          </a:p>
          <a:p>
            <a:r>
              <a:rPr lang="en-US" altLang="ko-KR" dirty="0"/>
              <a:t>T3=(-1, -1, -1)</a:t>
            </a:r>
            <a:r>
              <a:rPr lang="ko-KR" altLang="en-US" dirty="0"/>
              <a:t>를 추가하자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8ABC82-FCEA-44C3-BBAE-D46136CA9F03}"/>
              </a:ext>
            </a:extLst>
          </p:cNvPr>
          <p:cNvGrpSpPr/>
          <p:nvPr/>
        </p:nvGrpSpPr>
        <p:grpSpPr>
          <a:xfrm>
            <a:off x="0" y="2276401"/>
            <a:ext cx="9144000" cy="2876550"/>
            <a:chOff x="0" y="2276401"/>
            <a:chExt cx="9144000" cy="287655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390543A-EF39-4063-88FF-8A3E3FD26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76401"/>
              <a:ext cx="9144000" cy="287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EC3D1FA-8191-4CD2-8489-960C0340F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62" t="36249" r="11019" b="53591"/>
            <a:stretch/>
          </p:blipFill>
          <p:spPr bwMode="auto">
            <a:xfrm>
              <a:off x="5770009" y="3308990"/>
              <a:ext cx="468052" cy="29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85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참고자료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출제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x)</a:t>
              </a:r>
            </a:p>
            <a:p>
              <a:pPr marL="571500" indent="-571500" algn="ctr">
                <a:buFontTx/>
                <a:buChar char="-"/>
              </a:pP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협업 툴 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82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D96-342D-45D4-B33A-1E0D40BE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실무에서 사용되는 협업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C850-7BB2-44A6-A6AF-B79BC270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i0.wp.com/blog.jandi.com/ko/wp-content/uploads/sites/4/2019/07/190715_%E1%84%92%E1%85%A7%E1%86%B8%E1%84%8B%E1%85%A5%E1%86%B8%E1%84%90%E1%85%AE%E1%86%AF%E1%84%83%E1%85%A2%E1%84%8C%E1%85%A5%E1%86%AB_01.jpg?zoom=1.25&amp;fit=1200%2C630">
            <a:extLst>
              <a:ext uri="{FF2B5EF4-FFF2-40B4-BE49-F238E27FC236}">
                <a16:creationId xmlns:a16="http://schemas.microsoft.com/office/drawing/2014/main" id="{34A5B092-65E7-4DA5-ACBE-1C8137C8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2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F3E3-7B76-4172-BFC5-E32C3F7D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  <a:r>
              <a:rPr lang="en-US" altLang="ko-KR" dirty="0"/>
              <a:t>(</a:t>
            </a:r>
            <a:r>
              <a:rPr lang="ko-KR" altLang="en-US" dirty="0"/>
              <a:t>선호형태</a:t>
            </a:r>
            <a:r>
              <a:rPr lang="en-US" altLang="ko-KR" dirty="0"/>
              <a:t>)</a:t>
            </a:r>
            <a:r>
              <a:rPr lang="ko-KR" altLang="en-US" dirty="0" err="1"/>
              <a:t>노션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9E7F-11F1-4FE7-8EA3-B183B08D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4B9BC-EEDE-4936-B197-ED80D5B0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1" y="1088740"/>
            <a:ext cx="8772794" cy="49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2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339B-959F-4F66-8143-94892AB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노션</a:t>
            </a:r>
            <a:r>
              <a:rPr lang="en-US" altLang="ko-KR" dirty="0"/>
              <a:t>(Notion)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1A577-27CD-4962-9039-635DE11F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545D1-8CD8-4B89-BBC8-1DAE9B3D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" y="963716"/>
            <a:ext cx="900762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F704E-31B5-4D40-B43F-737C1D06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트렐로</a:t>
            </a:r>
            <a:r>
              <a:rPr lang="en-US" altLang="ko-KR" dirty="0"/>
              <a:t>(Trello)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61084-EEEF-4835-ACCE-09AE1815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3A6E6-2E51-4F74-B0B5-009A48E1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" y="1016732"/>
            <a:ext cx="9061654" cy="51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Review(1/9)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11102"/>
              </p:ext>
            </p:extLst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44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3457-E624-4EFE-9342-152F2120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잔디</a:t>
            </a:r>
            <a:r>
              <a:rPr lang="en-US" altLang="ko-KR" dirty="0"/>
              <a:t>(</a:t>
            </a:r>
            <a:r>
              <a:rPr lang="en-US" altLang="ko-KR" dirty="0" err="1"/>
              <a:t>Jandi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C5938-2CD6-40BE-A6CF-EDE545E0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73FE9-BB6C-497B-BD12-521B832F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06393"/>
            <a:ext cx="8841742" cy="59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Review(2/9) </a:t>
            </a:r>
            <a:r>
              <a:rPr lang="ko-KR" altLang="en-US" sz="3600" dirty="0"/>
              <a:t>동등 클래스 분할</a:t>
            </a:r>
            <a:r>
              <a:rPr lang="en-US" altLang="ko-KR" sz="3600" dirty="0"/>
              <a:t>(ECP)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프로그램의 입력 영역을 몇 개의 동등 클래스로 분할하여 각 클래스로부터 하나 이상의 대푯값을 선택하여 테스트케이스로 이용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동등 클래스 분할</a:t>
            </a:r>
            <a:r>
              <a:rPr lang="en-US" altLang="ko-KR" dirty="0"/>
              <a:t>(Equivalent Class Partitioning, ECP)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동등의 의미</a:t>
            </a:r>
            <a:r>
              <a:rPr lang="en-US" altLang="ko-KR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</a:t>
            </a:r>
            <a:r>
              <a:rPr lang="ko-KR" altLang="en-US" dirty="0"/>
              <a:t> 오류가 </a:t>
            </a:r>
            <a:r>
              <a:rPr lang="ko-KR" altLang="en-US" dirty="0">
                <a:latin typeface="+mj-lt"/>
              </a:rPr>
              <a:t>발견되면</a:t>
            </a:r>
            <a:r>
              <a:rPr lang="ko-KR" altLang="en-US" dirty="0"/>
              <a:t> 클래스에 속한 다른 값들에 의해서도 동일한 오류가 발견되어야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 </a:t>
            </a:r>
            <a:r>
              <a:rPr lang="ko-KR" altLang="en-US" dirty="0"/>
              <a:t>오류가 발견되지 않으면 클래스에 속한 다른 값들에 의해서도 오류가 발견되지 말아야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동등 클래스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시스템에 의해 동일하게 처리되고 동일한 출력결과를 생산하는 입력 값들의 모임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B580-8D32-4498-9D01-2FD0F44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Review(3/9) </a:t>
            </a:r>
            <a:r>
              <a:rPr lang="ko-KR" altLang="en-US" sz="3600" dirty="0"/>
              <a:t>동등 클래스 분할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BC8C-A10D-42B9-91E0-556EACDA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입력조건이 범위를 기술하는 경우 </a:t>
            </a:r>
            <a:r>
              <a:rPr lang="en-US" altLang="ko-KR" dirty="0"/>
              <a:t>: </a:t>
            </a:r>
            <a:r>
              <a:rPr lang="ko-KR" altLang="en-US" dirty="0"/>
              <a:t>입력조건을 만족하는 범위의 클래스</a:t>
            </a:r>
            <a:r>
              <a:rPr lang="en-US" altLang="ko-KR" dirty="0"/>
              <a:t>,      </a:t>
            </a:r>
            <a:r>
              <a:rPr lang="ko-KR" altLang="en-US" dirty="0"/>
              <a:t>만족하지 못하는 범위의 클래스로 분할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입력조건</a:t>
            </a:r>
            <a:r>
              <a:rPr lang="en-US" altLang="ko-KR" dirty="0"/>
              <a:t>: </a:t>
            </a:r>
            <a:r>
              <a:rPr lang="ko-KR" altLang="en-US" dirty="0"/>
              <a:t>나이의 범위 </a:t>
            </a:r>
            <a:r>
              <a:rPr lang="en-US" altLang="ko-KR" dirty="0"/>
              <a:t>25</a:t>
            </a:r>
            <a:r>
              <a:rPr lang="ko-KR" altLang="en-US" dirty="0"/>
              <a:t>세</a:t>
            </a:r>
            <a:r>
              <a:rPr lang="en-US" altLang="ko-KR" dirty="0"/>
              <a:t>~59</a:t>
            </a:r>
            <a:r>
              <a:rPr lang="ko-KR" altLang="en-US" dirty="0"/>
              <a:t>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만족 </a:t>
            </a:r>
            <a:r>
              <a:rPr lang="en-US" altLang="ko-KR" dirty="0"/>
              <a:t>: 25</a:t>
            </a:r>
            <a:r>
              <a:rPr lang="ko-KR" altLang="en-US" dirty="0"/>
              <a:t>세 이상 </a:t>
            </a:r>
            <a:r>
              <a:rPr lang="en-US" altLang="ko-KR" dirty="0"/>
              <a:t>60</a:t>
            </a:r>
            <a:r>
              <a:rPr lang="ko-KR" altLang="en-US" dirty="0"/>
              <a:t>세 미만</a:t>
            </a:r>
            <a:r>
              <a:rPr lang="en-US" altLang="ko-KR" dirty="0"/>
              <a:t>,  </a:t>
            </a:r>
            <a:r>
              <a:rPr lang="ko-KR" altLang="en-US" dirty="0"/>
              <a:t>만족</a:t>
            </a:r>
            <a:r>
              <a:rPr lang="en-US" altLang="ko-KR" dirty="0"/>
              <a:t>x : 24</a:t>
            </a:r>
            <a:r>
              <a:rPr lang="ko-KR" altLang="en-US" dirty="0"/>
              <a:t>세 이하 </a:t>
            </a:r>
            <a:r>
              <a:rPr lang="en-US" altLang="ko-KR" dirty="0"/>
              <a:t>/ 60</a:t>
            </a:r>
            <a:r>
              <a:rPr lang="ko-KR" altLang="en-US" dirty="0"/>
              <a:t>세 이상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입력조건이 특정 값을 기술하는 경우 </a:t>
            </a:r>
            <a:r>
              <a:rPr lang="en-US" altLang="ko-KR" dirty="0"/>
              <a:t>: </a:t>
            </a:r>
            <a:r>
              <a:rPr lang="ko-KR" altLang="en-US" dirty="0"/>
              <a:t>특정 값 하나로만 이루어진 클래스</a:t>
            </a:r>
            <a:r>
              <a:rPr lang="en-US" altLang="ko-KR" dirty="0"/>
              <a:t>,    </a:t>
            </a:r>
            <a:r>
              <a:rPr lang="ko-KR" altLang="en-US" dirty="0"/>
              <a:t>그 값을 포함하지 않는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집합의 원소를 기술하는 경우 </a:t>
            </a:r>
            <a:r>
              <a:rPr lang="en-US" altLang="ko-KR" dirty="0"/>
              <a:t>: </a:t>
            </a:r>
            <a:r>
              <a:rPr lang="ko-KR" altLang="en-US" dirty="0"/>
              <a:t>그 집합의 원소들만으로 이루어진 클래스와 그렇지 못한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개체가 존재하는지 여부를 따지는 경우 </a:t>
            </a:r>
            <a:r>
              <a:rPr lang="en-US" altLang="ko-KR" dirty="0"/>
              <a:t>: </a:t>
            </a:r>
            <a:r>
              <a:rPr lang="ko-KR" altLang="en-US" dirty="0"/>
              <a:t>어떤 개체가 있는 경우와 없는 경우 각각을 하나의 클래스로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378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2C7B-F6A6-4102-824C-D1815F75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Review(4/9) </a:t>
            </a:r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99D2B-5B42-46ED-AA1B-65F714C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테스트 </a:t>
            </a:r>
            <a:r>
              <a:rPr lang="en-US" altLang="ko-KR" dirty="0"/>
              <a:t>: </a:t>
            </a:r>
            <a:r>
              <a:rPr lang="ko-KR" altLang="en-US" dirty="0"/>
              <a:t> 각 입력인자가 여러 개의 클래스들로 분할되었을 때 이를 조합하는 방식이다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Each choice </a:t>
            </a:r>
            <a:r>
              <a:rPr lang="ko-KR" altLang="en-US" dirty="0"/>
              <a:t>조합 </a:t>
            </a:r>
            <a:r>
              <a:rPr lang="en-US" altLang="ko-KR" dirty="0"/>
              <a:t>: </a:t>
            </a:r>
            <a:r>
              <a:rPr lang="ko-KR" altLang="en-US" dirty="0"/>
              <a:t>각 입력인자의 분할된 클래스로부터 최소한 하나의 입력 값이 테스트케이스에 포함</a:t>
            </a:r>
            <a:endParaRPr lang="en-US" altLang="ko-KR" dirty="0"/>
          </a:p>
          <a:p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combinations</a:t>
            </a:r>
            <a:r>
              <a:rPr lang="ko-KR" altLang="en-US" dirty="0"/>
              <a:t> 조합 </a:t>
            </a:r>
            <a:r>
              <a:rPr lang="en-US" altLang="ko-KR" dirty="0"/>
              <a:t>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3CFD537-13B6-4C00-A34A-C8F2C4C8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0" y="2636912"/>
            <a:ext cx="9144000" cy="42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2EB2-2119-4094-931A-826DC4D9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Review(5/9) </a:t>
            </a:r>
            <a:r>
              <a:rPr lang="ko-KR" altLang="en-US" dirty="0"/>
              <a:t>경계 값 분석</a:t>
            </a:r>
            <a:r>
              <a:rPr lang="en-US" altLang="ko-KR" dirty="0"/>
              <a:t>(BVA)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F0173-41BB-4B34-97F9-07A77333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입력영역의 경계 근처에 있는 값들을 테스트케이스로 선정하는 방법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경계 값 분석</a:t>
            </a:r>
            <a:r>
              <a:rPr lang="en-US" altLang="ko-KR" dirty="0"/>
              <a:t>(Boundary Value Analysis, BVA)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ECP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입력영역을 클래스들로 분할하고 각 클래스로부터 임의의 값을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BVA : </a:t>
            </a:r>
            <a:r>
              <a:rPr lang="ko-KR" altLang="en-US" dirty="0"/>
              <a:t>클래스의 경계 근처에 있는 값들을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03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BF39-4B03-4AF9-A5C1-F775051F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Review(6/9) </a:t>
            </a:r>
            <a:r>
              <a:rPr lang="en-US" altLang="ko-KR" dirty="0"/>
              <a:t>BVA </a:t>
            </a:r>
            <a:r>
              <a:rPr lang="ko-KR" altLang="en-US" dirty="0"/>
              <a:t>수행절차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0F895-30BC-4C0A-901B-DEE10AD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명세로부터 입력 변수들을 식별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입력변수를 동등 클래스로 분할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</a:t>
            </a:r>
            <a:r>
              <a:rPr lang="ko-KR" altLang="en-US" dirty="0"/>
              <a:t>각 동등 클래스가 가질 수 있는 </a:t>
            </a:r>
            <a:r>
              <a:rPr lang="ko-KR" altLang="en-US" b="1" dirty="0"/>
              <a:t>최대값</a:t>
            </a:r>
            <a:r>
              <a:rPr lang="en-US" altLang="ko-KR" b="1" dirty="0"/>
              <a:t>/</a:t>
            </a:r>
            <a:r>
              <a:rPr lang="ko-KR" altLang="en-US" b="1" dirty="0"/>
              <a:t>최솟값</a:t>
            </a:r>
            <a:r>
              <a:rPr lang="ko-KR" altLang="en-US" dirty="0"/>
              <a:t>을 구한다</a:t>
            </a:r>
            <a:r>
              <a:rPr lang="en-US" altLang="ko-KR" dirty="0"/>
              <a:t>.                                            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최대값보다 약간 큰 값</a:t>
            </a:r>
            <a:r>
              <a:rPr lang="en-US" altLang="ko-KR" b="1" dirty="0"/>
              <a:t>/</a:t>
            </a:r>
            <a:r>
              <a:rPr lang="ko-KR" altLang="en-US" b="1" dirty="0"/>
              <a:t>최솟값보다 약간 작은 값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입력변수의 동등 </a:t>
            </a:r>
            <a:r>
              <a:rPr lang="ko-KR" altLang="en-US" dirty="0" err="1"/>
              <a:t>클래스들로부터</a:t>
            </a:r>
            <a:r>
              <a:rPr lang="ko-KR" altLang="en-US" dirty="0"/>
              <a:t> 구한 </a:t>
            </a:r>
            <a:r>
              <a:rPr lang="ko-KR" altLang="en-US" b="1" dirty="0" err="1"/>
              <a:t>경계값을</a:t>
            </a:r>
            <a:r>
              <a:rPr lang="ko-KR" altLang="en-US" b="1" dirty="0"/>
              <a:t> 사용하여 적절한 조합  연산자를 사용하여 조합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                   </a:t>
            </a:r>
            <a:r>
              <a:rPr lang="ko-KR" altLang="en-US" b="1" dirty="0"/>
              <a:t>최종 조합에 영역 내부의 값 하나를 추가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가능하지 못한 조합이 있는지 </a:t>
            </a:r>
            <a:r>
              <a:rPr lang="ko-KR" altLang="en-US" b="1" dirty="0"/>
              <a:t>점검하고 제거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조합된 클래스로부터 </a:t>
            </a:r>
            <a:r>
              <a:rPr lang="ko-KR" altLang="en-US" b="1" dirty="0"/>
              <a:t>최소한 하나의 </a:t>
            </a:r>
            <a:r>
              <a:rPr lang="ko-KR" altLang="en-US" b="1" dirty="0" err="1"/>
              <a:t>대표값을</a:t>
            </a:r>
            <a:r>
              <a:rPr lang="ko-KR" altLang="en-US" b="1" dirty="0"/>
              <a:t> 선정하여 테스트케이스에 반영</a:t>
            </a:r>
            <a:r>
              <a:rPr lang="ko-KR" altLang="en-US" dirty="0"/>
              <a:t>하여 테스트케이스 테이블을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9560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2019</Words>
  <Application>Microsoft Office PowerPoint</Application>
  <PresentationFormat>화면 슬라이드 쇼(4:3)</PresentationFormat>
  <Paragraphs>309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HY강B</vt:lpstr>
      <vt:lpstr>맑은 고딕</vt:lpstr>
      <vt:lpstr>Arial</vt:lpstr>
      <vt:lpstr>Times New Roman</vt:lpstr>
      <vt:lpstr>Wingdings</vt:lpstr>
      <vt:lpstr>기본페이지</vt:lpstr>
      <vt:lpstr>Software Engineering(실습) (12주차 – Whitebox Testing)</vt:lpstr>
      <vt:lpstr>Contents</vt:lpstr>
      <vt:lpstr>PowerPoint 프레젠테이션</vt:lpstr>
      <vt:lpstr>Review(1/9) 개요</vt:lpstr>
      <vt:lpstr>Review(2/9) 동등 클래스 분할(ECP)</vt:lpstr>
      <vt:lpstr>Review(3/9) 동등 클래스 분할 규칙</vt:lpstr>
      <vt:lpstr>Review(4/9) 조합테스트</vt:lpstr>
      <vt:lpstr>Review(5/9) 경계 값 분석(BVA)</vt:lpstr>
      <vt:lpstr>Review(6/9) BVA 수행절차</vt:lpstr>
      <vt:lpstr>Review(7/9) 예시-BVA의 효용성</vt:lpstr>
      <vt:lpstr>Review(8/9) 예시-ECP의 한계</vt:lpstr>
      <vt:lpstr>Review(9/9) 조합테스트</vt:lpstr>
      <vt:lpstr>PowerPoint 프레젠테이션</vt:lpstr>
      <vt:lpstr>개요</vt:lpstr>
      <vt:lpstr>예시(Whitebox테스트)</vt:lpstr>
      <vt:lpstr>예시(Blackbox테스트)</vt:lpstr>
      <vt:lpstr>제어흐름 그래프(CFG)</vt:lpstr>
      <vt:lpstr>예시(제어흐름 그래프)</vt:lpstr>
      <vt:lpstr>화이트박스 테스트 원리와 한계</vt:lpstr>
      <vt:lpstr>화이트박스 테스트 원리와 한계</vt:lpstr>
      <vt:lpstr>화이트박스 테스트 원리와 한계</vt:lpstr>
      <vt:lpstr>화이트박스 테스트 원리와 한계</vt:lpstr>
      <vt:lpstr>PowerPoint 프레젠테이션</vt:lpstr>
      <vt:lpstr>블록 커버리지(Block Coverage)</vt:lpstr>
      <vt:lpstr>예시(블록 커버리지)</vt:lpstr>
      <vt:lpstr>예시(블록 커버리지)</vt:lpstr>
      <vt:lpstr>예시(블록 커버리지)</vt:lpstr>
      <vt:lpstr>PowerPoint 프레젠테이션</vt:lpstr>
      <vt:lpstr>분기 커버리지(Branch Coverage)</vt:lpstr>
      <vt:lpstr>예시(분기 커버리지)</vt:lpstr>
      <vt:lpstr>PowerPoint 프레젠테이션</vt:lpstr>
      <vt:lpstr>조건 커버리지(Condition Coverage)</vt:lpstr>
      <vt:lpstr>예시(조건 커버리지)</vt:lpstr>
      <vt:lpstr>예시(조건 커버리지)</vt:lpstr>
      <vt:lpstr>PowerPoint 프레젠테이션</vt:lpstr>
      <vt:lpstr>실무에서 사용되는 협업 툴</vt:lpstr>
      <vt:lpstr>협업 툴(선호형태)노션</vt:lpstr>
      <vt:lpstr>노션(Notion)</vt:lpstr>
      <vt:lpstr>트렐로(Trello)</vt:lpstr>
      <vt:lpstr>잔디(Jandi)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349</cp:revision>
  <dcterms:created xsi:type="dcterms:W3CDTF">2007-05-16T01:38:22Z</dcterms:created>
  <dcterms:modified xsi:type="dcterms:W3CDTF">2019-11-27T14:59:53Z</dcterms:modified>
  <cp:version>0906.0100.01</cp:version>
</cp:coreProperties>
</file>