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58" r:id="rId4"/>
    <p:sldId id="263" r:id="rId5"/>
    <p:sldId id="265" r:id="rId6"/>
    <p:sldId id="264" r:id="rId7"/>
    <p:sldId id="272" r:id="rId8"/>
    <p:sldId id="266" r:id="rId9"/>
    <p:sldId id="267" r:id="rId10"/>
    <p:sldId id="268" r:id="rId11"/>
    <p:sldId id="269" r:id="rId12"/>
    <p:sldId id="270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5" r:id="rId25"/>
    <p:sldId id="284" r:id="rId26"/>
    <p:sldId id="286" r:id="rId27"/>
    <p:sldId id="287" r:id="rId28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3364">
          <p15:clr>
            <a:srgbClr val="A4A3A4"/>
          </p15:clr>
        </p15:guide>
        <p15:guide id="3" pos="287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F0A0EA-C916-463C-A3AD-4CCFBD9124EA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1"/>
      </a:tcTxStyle>
      <a:tcStyle>
        <a:tcBdr>
          <a:top>
            <a:ln w="6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1">
          <a:shade val="40000"/>
        </a:schemeClr>
      </a:tcTxStyle>
      <a:tcStyle>
        <a:tcBdr/>
        <a:fill>
          <a:solidFill>
            <a:schemeClr val="accent1">
              <a:alpha val="40000"/>
            </a:schemeClr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817"/>
  </p:normalViewPr>
  <p:slideViewPr>
    <p:cSldViewPr>
      <p:cViewPr varScale="1">
        <p:scale>
          <a:sx n="105" d="100"/>
          <a:sy n="105" d="100"/>
        </p:scale>
        <p:origin x="1692" y="114"/>
      </p:cViewPr>
      <p:guideLst>
        <p:guide orient="horz" pos="2160"/>
        <p:guide orient="horz" pos="3364"/>
        <p:guide pos="287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9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5D052F6-FF49-4BD2-AB83-8EF8747A91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3387D70-A258-4EAE-B2CC-31CF85C9BB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3B4DF-6A10-4376-BBF6-14B4572800C0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FA180F6-CAB1-4AFB-84C2-275DE45CB2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C7D39F-819B-473F-89A2-06E281E23B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6A3252-65DC-45AC-A63E-FF1037E87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44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58DF959-B5F5-48EB-99CA-AA0393C221AC}" type="datetime1">
              <a:rPr lang="ko-KR" altLang="en-US"/>
              <a:pPr>
                <a:defRPr/>
              </a:pPr>
              <a:t>2019-10-09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 dirty="0"/>
              <a:t>마스터 텍스트 스타일을 편집합니다</a:t>
            </a:r>
          </a:p>
          <a:p>
            <a:pPr lvl="1">
              <a:defRPr/>
            </a:pPr>
            <a:r>
              <a:rPr lang="ko-KR" altLang="en-US" dirty="0"/>
              <a:t>둘째 수준</a:t>
            </a:r>
          </a:p>
          <a:p>
            <a:pPr lvl="2">
              <a:defRPr/>
            </a:pPr>
            <a:r>
              <a:rPr lang="ko-KR" altLang="en-US" dirty="0"/>
              <a:t>셋째 수준</a:t>
            </a:r>
          </a:p>
          <a:p>
            <a:pPr lvl="3">
              <a:defRPr/>
            </a:pPr>
            <a:r>
              <a:rPr lang="ko-KR" altLang="en-US" dirty="0"/>
              <a:t>넷째 수준</a:t>
            </a:r>
          </a:p>
          <a:p>
            <a:pPr lvl="4">
              <a:defRPr/>
            </a:pPr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6C06DEDA-4E91-4130-86EE-EFBCFEBE313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ED3D31D5-E5B4-4D41-94F9-5DA657F83A8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598488"/>
            <a:ext cx="800100" cy="233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5A3AEFF-32ED-4A28-B5AA-A9714AEB096F}"/>
              </a:ext>
            </a:extLst>
          </p:cNvPr>
          <p:cNvSpPr/>
          <p:nvPr userDrawn="1"/>
        </p:nvSpPr>
        <p:spPr>
          <a:xfrm rot="2700000">
            <a:off x="1818482" y="3479006"/>
            <a:ext cx="179388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7825EE7-A938-4692-B4FA-7CB6C7C0A140}"/>
              </a:ext>
            </a:extLst>
          </p:cNvPr>
          <p:cNvSpPr/>
          <p:nvPr userDrawn="1"/>
        </p:nvSpPr>
        <p:spPr>
          <a:xfrm rot="2700000">
            <a:off x="2073275" y="3479800"/>
            <a:ext cx="179388" cy="179388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59A7C4-FB95-4D5F-8E79-C55F4F154369}"/>
              </a:ext>
            </a:extLst>
          </p:cNvPr>
          <p:cNvSpPr/>
          <p:nvPr userDrawn="1"/>
        </p:nvSpPr>
        <p:spPr>
          <a:xfrm rot="2700000">
            <a:off x="1573213" y="3479800"/>
            <a:ext cx="179388" cy="179387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E04CB7A-D3FD-4481-ACCA-94D4199CE8E3}"/>
              </a:ext>
            </a:extLst>
          </p:cNvPr>
          <p:cNvSpPr/>
          <p:nvPr userDrawn="1"/>
        </p:nvSpPr>
        <p:spPr>
          <a:xfrm rot="2700000">
            <a:off x="2318544" y="3479006"/>
            <a:ext cx="179388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51D925B-FE8B-4D31-812A-8D102A5A821B}"/>
              </a:ext>
            </a:extLst>
          </p:cNvPr>
          <p:cNvSpPr/>
          <p:nvPr userDrawn="1"/>
        </p:nvSpPr>
        <p:spPr>
          <a:xfrm rot="2700000">
            <a:off x="573088" y="3479800"/>
            <a:ext cx="179388" cy="179387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C250B-E78E-4BB9-A62D-E9D8CBFFEF9D}"/>
              </a:ext>
            </a:extLst>
          </p:cNvPr>
          <p:cNvSpPr/>
          <p:nvPr userDrawn="1"/>
        </p:nvSpPr>
        <p:spPr>
          <a:xfrm rot="2700000">
            <a:off x="818357" y="3479006"/>
            <a:ext cx="179388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0D91D9-1B69-46DE-9C1E-823CA2DF3E52}"/>
              </a:ext>
            </a:extLst>
          </p:cNvPr>
          <p:cNvSpPr/>
          <p:nvPr userDrawn="1"/>
        </p:nvSpPr>
        <p:spPr>
          <a:xfrm rot="2700000">
            <a:off x="318294" y="3479006"/>
            <a:ext cx="179388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E2ABCAE-9B27-4C01-9D68-D80847F03A17}"/>
              </a:ext>
            </a:extLst>
          </p:cNvPr>
          <p:cNvSpPr/>
          <p:nvPr userDrawn="1"/>
        </p:nvSpPr>
        <p:spPr>
          <a:xfrm rot="2700000">
            <a:off x="73025" y="3479800"/>
            <a:ext cx="179388" cy="179388"/>
          </a:xfrm>
          <a:prstGeom prst="rect">
            <a:avLst/>
          </a:prstGeom>
          <a:solidFill>
            <a:srgbClr val="2C3A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910656C-0EFE-4918-9F1B-D53C883861A1}"/>
              </a:ext>
            </a:extLst>
          </p:cNvPr>
          <p:cNvSpPr/>
          <p:nvPr userDrawn="1"/>
        </p:nvSpPr>
        <p:spPr>
          <a:xfrm rot="2700000">
            <a:off x="1073150" y="3479800"/>
            <a:ext cx="179388" cy="179388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48DEEC3-A672-4E3D-B3B2-FF28707906B5}"/>
              </a:ext>
            </a:extLst>
          </p:cNvPr>
          <p:cNvSpPr/>
          <p:nvPr userDrawn="1"/>
        </p:nvSpPr>
        <p:spPr>
          <a:xfrm rot="2700000">
            <a:off x="1318419" y="3479006"/>
            <a:ext cx="179388" cy="180975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1E40AAC-D68D-4A39-9F37-805A1BCCA198}"/>
              </a:ext>
            </a:extLst>
          </p:cNvPr>
          <p:cNvSpPr/>
          <p:nvPr userDrawn="1"/>
        </p:nvSpPr>
        <p:spPr>
          <a:xfrm rot="2700000">
            <a:off x="4068763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3B792DB-EE43-4784-8522-D02E775A6A59}"/>
              </a:ext>
            </a:extLst>
          </p:cNvPr>
          <p:cNvSpPr/>
          <p:nvPr userDrawn="1"/>
        </p:nvSpPr>
        <p:spPr>
          <a:xfrm rot="2700000">
            <a:off x="3068638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A7C6302-0895-4A8A-9C04-77BDA6AD91BE}"/>
              </a:ext>
            </a:extLst>
          </p:cNvPr>
          <p:cNvSpPr/>
          <p:nvPr userDrawn="1"/>
        </p:nvSpPr>
        <p:spPr>
          <a:xfrm rot="2700000">
            <a:off x="3313906" y="3466307"/>
            <a:ext cx="180975" cy="179388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E63E7A2-34DC-4054-8FA9-6D89CCE40F8A}"/>
              </a:ext>
            </a:extLst>
          </p:cNvPr>
          <p:cNvSpPr/>
          <p:nvPr userDrawn="1"/>
        </p:nvSpPr>
        <p:spPr>
          <a:xfrm rot="2700000">
            <a:off x="2813844" y="3466307"/>
            <a:ext cx="180975" cy="179387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B1FE202-AA5E-4411-810C-AF2BAFBBE2CE}"/>
              </a:ext>
            </a:extLst>
          </p:cNvPr>
          <p:cNvSpPr/>
          <p:nvPr userDrawn="1"/>
        </p:nvSpPr>
        <p:spPr>
          <a:xfrm rot="2700000">
            <a:off x="2568575" y="3465513"/>
            <a:ext cx="180975" cy="180975"/>
          </a:xfrm>
          <a:prstGeom prst="rect">
            <a:avLst/>
          </a:prstGeom>
          <a:solidFill>
            <a:srgbClr val="2C3A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FB34A1F-42E5-4810-9251-4D54DC2186D3}"/>
              </a:ext>
            </a:extLst>
          </p:cNvPr>
          <p:cNvSpPr/>
          <p:nvPr userDrawn="1"/>
        </p:nvSpPr>
        <p:spPr>
          <a:xfrm rot="2700000">
            <a:off x="3568700" y="3465513"/>
            <a:ext cx="180975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A9B1382-9958-46E7-914B-B8F3E1A0189B}"/>
              </a:ext>
            </a:extLst>
          </p:cNvPr>
          <p:cNvSpPr/>
          <p:nvPr userDrawn="1"/>
        </p:nvSpPr>
        <p:spPr>
          <a:xfrm rot="2700000">
            <a:off x="3813969" y="3466307"/>
            <a:ext cx="180975" cy="179387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8C0C22C-0216-4F2C-B967-B594BD387773}"/>
              </a:ext>
            </a:extLst>
          </p:cNvPr>
          <p:cNvSpPr/>
          <p:nvPr userDrawn="1"/>
        </p:nvSpPr>
        <p:spPr>
          <a:xfrm rot="2700000">
            <a:off x="6069013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8209B06-B6F5-4FAC-A2F2-CC78E5521B76}"/>
              </a:ext>
            </a:extLst>
          </p:cNvPr>
          <p:cNvSpPr/>
          <p:nvPr userDrawn="1"/>
        </p:nvSpPr>
        <p:spPr>
          <a:xfrm rot="2700000">
            <a:off x="6323013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540FD9A-A8A9-4A10-96B0-FBE30F267DB9}"/>
              </a:ext>
            </a:extLst>
          </p:cNvPr>
          <p:cNvSpPr/>
          <p:nvPr userDrawn="1"/>
        </p:nvSpPr>
        <p:spPr>
          <a:xfrm rot="2700000">
            <a:off x="5822950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32AAE78-31C3-496D-9F41-634125ABE52F}"/>
              </a:ext>
            </a:extLst>
          </p:cNvPr>
          <p:cNvSpPr/>
          <p:nvPr userDrawn="1"/>
        </p:nvSpPr>
        <p:spPr>
          <a:xfrm rot="2700000">
            <a:off x="6569075" y="3465513"/>
            <a:ext cx="180975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D5A7EC1-7F93-4918-B9E2-91CB6FE1039E}"/>
              </a:ext>
            </a:extLst>
          </p:cNvPr>
          <p:cNvSpPr/>
          <p:nvPr userDrawn="1"/>
        </p:nvSpPr>
        <p:spPr>
          <a:xfrm rot="2700000">
            <a:off x="4822825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FA9B674-88A1-4F3E-9CF4-AC2637548FC5}"/>
              </a:ext>
            </a:extLst>
          </p:cNvPr>
          <p:cNvSpPr/>
          <p:nvPr userDrawn="1"/>
        </p:nvSpPr>
        <p:spPr>
          <a:xfrm rot="2700000">
            <a:off x="5068888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4E2389F-5CC9-42A5-97EE-C69EA30BC595}"/>
              </a:ext>
            </a:extLst>
          </p:cNvPr>
          <p:cNvSpPr/>
          <p:nvPr userDrawn="1"/>
        </p:nvSpPr>
        <p:spPr>
          <a:xfrm rot="2700000">
            <a:off x="4568825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9E24AD6-628D-475E-A9EC-13EF8223F2E1}"/>
              </a:ext>
            </a:extLst>
          </p:cNvPr>
          <p:cNvSpPr/>
          <p:nvPr userDrawn="1"/>
        </p:nvSpPr>
        <p:spPr>
          <a:xfrm rot="2700000">
            <a:off x="4322763" y="3465513"/>
            <a:ext cx="180975" cy="180975"/>
          </a:xfrm>
          <a:prstGeom prst="rect">
            <a:avLst/>
          </a:prstGeom>
          <a:solidFill>
            <a:srgbClr val="2C3A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153070C-2301-4737-836C-A2451B4956FB}"/>
              </a:ext>
            </a:extLst>
          </p:cNvPr>
          <p:cNvSpPr/>
          <p:nvPr userDrawn="1"/>
        </p:nvSpPr>
        <p:spPr>
          <a:xfrm rot="2700000">
            <a:off x="5322888" y="3465513"/>
            <a:ext cx="180975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B23D762-895E-45A2-9E94-20C2526C829A}"/>
              </a:ext>
            </a:extLst>
          </p:cNvPr>
          <p:cNvSpPr/>
          <p:nvPr userDrawn="1"/>
        </p:nvSpPr>
        <p:spPr>
          <a:xfrm rot="2700000">
            <a:off x="5568950" y="3465513"/>
            <a:ext cx="180975" cy="180975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E5B3790-B19E-49E1-BC5A-C3BECDE201C3}"/>
              </a:ext>
            </a:extLst>
          </p:cNvPr>
          <p:cNvSpPr/>
          <p:nvPr userDrawn="1"/>
        </p:nvSpPr>
        <p:spPr>
          <a:xfrm rot="2700000">
            <a:off x="8323263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A80937F-FE1D-4858-B108-210F14F932E8}"/>
              </a:ext>
            </a:extLst>
          </p:cNvPr>
          <p:cNvSpPr/>
          <p:nvPr userDrawn="1"/>
        </p:nvSpPr>
        <p:spPr>
          <a:xfrm rot="2700000">
            <a:off x="8578056" y="3466307"/>
            <a:ext cx="180975" cy="179388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F357D1E-4B1B-4319-9E4E-B68B0B5243E7}"/>
              </a:ext>
            </a:extLst>
          </p:cNvPr>
          <p:cNvSpPr/>
          <p:nvPr userDrawn="1"/>
        </p:nvSpPr>
        <p:spPr>
          <a:xfrm rot="2700000">
            <a:off x="8077994" y="3466307"/>
            <a:ext cx="180975" cy="179387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5D04CC5-B5E5-41E9-B104-22A42A79F74C}"/>
              </a:ext>
            </a:extLst>
          </p:cNvPr>
          <p:cNvSpPr/>
          <p:nvPr userDrawn="1"/>
        </p:nvSpPr>
        <p:spPr>
          <a:xfrm rot="2700000">
            <a:off x="7077869" y="3466307"/>
            <a:ext cx="180975" cy="179387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D9744D0-6271-43E7-AC72-4208D13CFC79}"/>
              </a:ext>
            </a:extLst>
          </p:cNvPr>
          <p:cNvSpPr/>
          <p:nvPr userDrawn="1"/>
        </p:nvSpPr>
        <p:spPr>
          <a:xfrm rot="2700000">
            <a:off x="7323138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FAEFD09-D52C-4D1E-98E7-783B458D3B03}"/>
              </a:ext>
            </a:extLst>
          </p:cNvPr>
          <p:cNvSpPr/>
          <p:nvPr userDrawn="1"/>
        </p:nvSpPr>
        <p:spPr>
          <a:xfrm rot="2700000">
            <a:off x="6823075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7EA71CB-7906-4A98-A993-267590A1D190}"/>
              </a:ext>
            </a:extLst>
          </p:cNvPr>
          <p:cNvSpPr/>
          <p:nvPr userDrawn="1"/>
        </p:nvSpPr>
        <p:spPr>
          <a:xfrm rot="2700000">
            <a:off x="7577931" y="3466307"/>
            <a:ext cx="180975" cy="179388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6930822-3ED9-4026-A6AD-918E92C42FC5}"/>
              </a:ext>
            </a:extLst>
          </p:cNvPr>
          <p:cNvSpPr/>
          <p:nvPr userDrawn="1"/>
        </p:nvSpPr>
        <p:spPr>
          <a:xfrm rot="2700000">
            <a:off x="7823200" y="3465513"/>
            <a:ext cx="180975" cy="180975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A41DC44-ED39-43E7-92DD-A2FF7535F00B}"/>
              </a:ext>
            </a:extLst>
          </p:cNvPr>
          <p:cNvSpPr/>
          <p:nvPr userDrawn="1"/>
        </p:nvSpPr>
        <p:spPr>
          <a:xfrm rot="2700000">
            <a:off x="8855075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CC684F7-181D-4FDF-9E55-27AB239C39C6}"/>
              </a:ext>
            </a:extLst>
          </p:cNvPr>
          <p:cNvSpPr/>
          <p:nvPr userDrawn="1"/>
        </p:nvSpPr>
        <p:spPr>
          <a:xfrm>
            <a:off x="0" y="0"/>
            <a:ext cx="142875" cy="2857500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72E47D9-F8AF-405D-940F-AEBC57E7E59B}"/>
              </a:ext>
            </a:extLst>
          </p:cNvPr>
          <p:cNvSpPr/>
          <p:nvPr userDrawn="1"/>
        </p:nvSpPr>
        <p:spPr>
          <a:xfrm>
            <a:off x="0" y="0"/>
            <a:ext cx="928688" cy="571500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EE54A2D-E531-44C2-8230-E0E5C889D898}"/>
              </a:ext>
            </a:extLst>
          </p:cNvPr>
          <p:cNvSpPr/>
          <p:nvPr userDrawn="1"/>
        </p:nvSpPr>
        <p:spPr>
          <a:xfrm>
            <a:off x="9001125" y="4500563"/>
            <a:ext cx="142875" cy="23574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7392585-0704-4FB9-AB10-9D4D046C307D}"/>
              </a:ext>
            </a:extLst>
          </p:cNvPr>
          <p:cNvSpPr/>
          <p:nvPr userDrawn="1"/>
        </p:nvSpPr>
        <p:spPr>
          <a:xfrm>
            <a:off x="8501063" y="6286500"/>
            <a:ext cx="642937" cy="57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C98B225-0047-4C9A-BED7-A6A46984D3CB}"/>
              </a:ext>
            </a:extLst>
          </p:cNvPr>
          <p:cNvSpPr/>
          <p:nvPr userDrawn="1"/>
        </p:nvSpPr>
        <p:spPr>
          <a:xfrm>
            <a:off x="8474075" y="4429125"/>
            <a:ext cx="500063" cy="1830388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6386" name="제목 개체 틀 1"/>
          <p:cNvSpPr>
            <a:spLocks noGrp="1"/>
          </p:cNvSpPr>
          <p:nvPr>
            <p:ph type="ctrTitle"/>
          </p:nvPr>
        </p:nvSpPr>
        <p:spPr>
          <a:xfrm>
            <a:off x="1042988" y="549275"/>
            <a:ext cx="7129462" cy="2374900"/>
          </a:xfrm>
        </p:spPr>
        <p:txBody>
          <a:bodyPr/>
          <a:lstStyle>
            <a:lvl1pPr algn="ctr">
              <a:defRPr sz="4800" smtClean="0"/>
            </a:lvl1pPr>
          </a:lstStyle>
          <a:p>
            <a:pPr lvl="0"/>
            <a:r>
              <a:rPr lang="ko-KR" altLang="en-US" noProof="0"/>
              <a:t>마스터 제목 스타일 편집</a:t>
            </a:r>
          </a:p>
        </p:txBody>
      </p:sp>
      <p:sp>
        <p:nvSpPr>
          <p:cNvPr id="16387" name="텍스트 개체 틀 2"/>
          <p:cNvSpPr>
            <a:spLocks noGrp="1"/>
          </p:cNvSpPr>
          <p:nvPr>
            <p:ph type="subTitle" idx="1"/>
          </p:nvPr>
        </p:nvSpPr>
        <p:spPr>
          <a:xfrm>
            <a:off x="1371600" y="4124325"/>
            <a:ext cx="6400800" cy="1752600"/>
          </a:xfrm>
        </p:spPr>
        <p:txBody>
          <a:bodyPr anchor="ctr"/>
          <a:lstStyle>
            <a:lvl1pPr marL="0" indent="0" algn="ctr">
              <a:buFont typeface="맑은 고딕" pitchFamily="50" charset="-127"/>
              <a:buNone/>
              <a:defRPr sz="2800" smtClean="0">
                <a:solidFill>
                  <a:schemeClr val="accent1"/>
                </a:solidFill>
              </a:defRPr>
            </a:lvl1pPr>
          </a:lstStyle>
          <a:p>
            <a:pPr lvl="0"/>
            <a:r>
              <a:rPr lang="ko-KR" altLang="en-US" noProof="0"/>
              <a:t>마스터 부제목 스타일 편집</a:t>
            </a:r>
          </a:p>
        </p:txBody>
      </p:sp>
      <p:sp>
        <p:nvSpPr>
          <p:cNvPr id="47" name="Rectangle 56">
            <a:extLst>
              <a:ext uri="{FF2B5EF4-FFF2-40B4-BE49-F238E27FC236}">
                <a16:creationId xmlns:a16="http://schemas.microsoft.com/office/drawing/2014/main" id="{7614A024-AEB0-4007-A12D-345AB2E536E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7985125" y="38100"/>
            <a:ext cx="1116013" cy="349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E3135154-F1F3-45F9-AEC6-7E957F0A46D7}" type="datetime1">
              <a:rPr lang="ko-KR" altLang="en-US"/>
              <a:pPr>
                <a:defRPr/>
              </a:pPr>
              <a:t>2019-10-09</a:t>
            </a:fld>
            <a:endParaRPr lang="en-US" altLang="ko-KR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E1041A7-781D-4764-AD5F-4A163756C3D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133" y="6093296"/>
            <a:ext cx="1966234" cy="55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80270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575" y="61913"/>
            <a:ext cx="8194675" cy="70326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75" y="908050"/>
            <a:ext cx="9045575" cy="55451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0455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기본페이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>
          <a:xfrm>
            <a:off x="790575" y="61913"/>
            <a:ext cx="8194675" cy="7032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>
          <a:xfrm>
            <a:off x="53975" y="908050"/>
            <a:ext cx="9045575" cy="5545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pic>
        <p:nvPicPr>
          <p:cNvPr id="1029" name="Picture 2"/>
          <p:cNvPicPr>
            <a:picLocks noChangeAspect="1" noChangeArrowheads="1"/>
          </p:cNvPicPr>
          <p:nvPr userDrawn="1"/>
        </p:nvPicPr>
        <p:blipFill rotWithShape="1">
          <a:blip r:embed="rId4"/>
          <a:srcRect/>
          <a:stretch>
            <a:fillRect/>
          </a:stretch>
        </p:blipFill>
        <p:spPr>
          <a:xfrm>
            <a:off x="53975" y="0"/>
            <a:ext cx="700088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직사각형 8"/>
          <p:cNvSpPr/>
          <p:nvPr userDrawn="1"/>
        </p:nvSpPr>
        <p:spPr>
          <a:xfrm>
            <a:off x="785813" y="785813"/>
            <a:ext cx="8358187" cy="714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/>
              <a:ea typeface="굴림"/>
              <a:cs typeface="+mn-cs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5572125" y="6480175"/>
            <a:ext cx="3571875" cy="385763"/>
          </a:xfrm>
          <a:prstGeom prst="rect">
            <a:avLst/>
          </a:prstGeom>
          <a:solidFill>
            <a:srgbClr val="788FB4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/>
              <a:ea typeface="굴림"/>
              <a:cs typeface="+mn-cs"/>
            </a:endParaRPr>
          </a:p>
        </p:txBody>
      </p:sp>
      <p:sp>
        <p:nvSpPr>
          <p:cNvPr id="1032" name="직사각형 10"/>
          <p:cNvSpPr>
            <a:spLocks noChangeArrowheads="1"/>
          </p:cNvSpPr>
          <p:nvPr userDrawn="1"/>
        </p:nvSpPr>
        <p:spPr>
          <a:xfrm rot="2700000">
            <a:off x="8883650" y="6569075"/>
            <a:ext cx="215900" cy="215900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txBody>
          <a:bodyPr rot="10800000" vert="eaVert" anchor="ctr"/>
          <a:lstStyle>
            <a:lvl1pPr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1pPr>
            <a:lvl2pPr marL="742950" indent="-28575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2pPr>
            <a:lvl3pPr marL="11430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3pPr>
            <a:lvl4pPr marL="16002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4pPr>
            <a:lvl5pPr marL="20574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9pPr>
          </a:lstStyle>
          <a:p>
            <a:pPr algn="ctr" eaLnBrk="1" hangingPunct="1">
              <a:defRPr/>
            </a:pPr>
            <a:endParaRPr lang="ko-KR" altLang="en-US" sz="1800">
              <a:solidFill>
                <a:srgbClr val="FFFFFF"/>
              </a:solidFill>
            </a:endParaRPr>
          </a:p>
        </p:txBody>
      </p:sp>
      <p:sp>
        <p:nvSpPr>
          <p:cNvPr id="1033" name="직사각형 11"/>
          <p:cNvSpPr>
            <a:spLocks noChangeArrowheads="1"/>
          </p:cNvSpPr>
          <p:nvPr userDrawn="1"/>
        </p:nvSpPr>
        <p:spPr>
          <a:xfrm rot="2700000">
            <a:off x="6361113" y="6569075"/>
            <a:ext cx="2159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10800000" vert="eaVert" anchor="ctr"/>
          <a:lstStyle>
            <a:lvl1pPr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1pPr>
            <a:lvl2pPr marL="742950" indent="-28575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2pPr>
            <a:lvl3pPr marL="11430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3pPr>
            <a:lvl4pPr marL="16002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4pPr>
            <a:lvl5pPr marL="20574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9pPr>
          </a:lstStyle>
          <a:p>
            <a:pPr algn="ctr" eaLnBrk="1" hangingPunct="1">
              <a:defRPr/>
            </a:pPr>
            <a:endParaRPr lang="ko-KR" altLang="en-US" sz="1800">
              <a:solidFill>
                <a:srgbClr val="FFFFFF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6708068" y="6508750"/>
            <a:ext cx="169745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>
              <a:defRPr/>
            </a:pPr>
            <a:r>
              <a:rPr lang="en-US" altLang="ko-KR" sz="1400" b="1" dirty="0">
                <a:solidFill>
                  <a:srgbClr val="2C3A50"/>
                </a:solidFill>
                <a:latin typeface="Times New Roman"/>
                <a:ea typeface="굴림"/>
                <a:cs typeface="+mn-cs"/>
              </a:rPr>
              <a:t>lcs5382@naver.com</a:t>
            </a:r>
          </a:p>
        </p:txBody>
      </p:sp>
      <p:sp>
        <p:nvSpPr>
          <p:cNvPr id="1035" name="슬라이드 번호 개체 틀 5"/>
          <p:cNvSpPr/>
          <p:nvPr/>
        </p:nvSpPr>
        <p:spPr>
          <a:xfrm>
            <a:off x="5653088" y="6524625"/>
            <a:ext cx="431800" cy="311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1pPr>
            <a:lvl2pPr marL="742950" indent="-28575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2pPr>
            <a:lvl3pPr marL="11430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3pPr>
            <a:lvl4pPr marL="16002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4pPr>
            <a:lvl5pPr marL="20574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9pPr>
          </a:lstStyle>
          <a:p>
            <a:pPr algn="r" eaLnBrk="1" hangingPunct="1">
              <a:defRPr/>
            </a:pPr>
            <a:fld id="{13B4177C-4AEA-4917-87E1-B3BCCF180913}" type="slidenum">
              <a:rPr lang="ko-KR" altLang="en-US" sz="1200" b="1"/>
              <a:pPr algn="r" eaLnBrk="1" hangingPunct="1">
                <a:defRPr/>
              </a:pPr>
              <a:t>‹#›</a:t>
            </a:fld>
            <a:endParaRPr lang="en-US" altLang="ko-KR" sz="1200" b="1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5"/>
          <a:stretch>
            <a:fillRect/>
          </a:stretch>
        </p:blipFill>
        <p:spPr>
          <a:xfrm>
            <a:off x="44450" y="6452770"/>
            <a:ext cx="1431206" cy="40523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transition/>
  <p:hf hdr="0" ftr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rgbClr val="2C3A50"/>
          </a:solidFill>
          <a:latin typeface="Times New Roman"/>
          <a:ea typeface="굴림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맑은 고딕"/>
        <a:buChar char="◈"/>
        <a:defRPr sz="2000" kern="1200">
          <a:solidFill>
            <a:srgbClr val="2C3A50"/>
          </a:solidFill>
          <a:latin typeface="Times New Roman"/>
          <a:ea typeface="굴림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Wingdings"/>
        <a:buChar char="v"/>
        <a:defRPr kern="1200">
          <a:solidFill>
            <a:srgbClr val="2C3A50"/>
          </a:solidFill>
          <a:latin typeface="Times New Roman"/>
          <a:ea typeface="굴림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SzPct val="90000"/>
        <a:buFont typeface="Wingdings"/>
        <a:buChar char="u"/>
        <a:defRPr sz="1600" kern="1200">
          <a:solidFill>
            <a:srgbClr val="2C3A50"/>
          </a:solidFill>
          <a:latin typeface="Times New Roman"/>
          <a:ea typeface="굴림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Wingdings"/>
        <a:buChar char="§"/>
        <a:defRPr sz="1400" kern="1200">
          <a:solidFill>
            <a:srgbClr val="2C3A50"/>
          </a:solidFill>
          <a:latin typeface="Times New Roman"/>
          <a:ea typeface="굴림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SzPct val="90000"/>
        <a:buFont typeface="Times New Roman"/>
        <a:buChar char="+"/>
        <a:defRPr sz="1200" kern="1200">
          <a:solidFill>
            <a:srgbClr val="2C3A50"/>
          </a:solidFill>
          <a:latin typeface="Times New Roman"/>
          <a:ea typeface="굴림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usejournal.com/what-is-software-development-lifecycle-sdlc-523fd09340a6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ko-KR" sz="4000" dirty="0"/>
              <a:t>Software Engineering(</a:t>
            </a:r>
            <a:r>
              <a:rPr lang="ko-KR" altLang="en-US" sz="4000" dirty="0"/>
              <a:t>실습</a:t>
            </a:r>
            <a:r>
              <a:rPr lang="en-US" altLang="ko-KR" sz="4000" dirty="0"/>
              <a:t>)</a:t>
            </a:r>
            <a:br>
              <a:rPr lang="en-US" altLang="ko-KR" sz="4000" dirty="0"/>
            </a:br>
            <a:r>
              <a:rPr lang="en-US" altLang="ko-KR" sz="2800" dirty="0"/>
              <a:t>(6</a:t>
            </a:r>
            <a:r>
              <a:rPr lang="ko-KR" altLang="en-US" sz="2800" dirty="0"/>
              <a:t>주차 </a:t>
            </a:r>
            <a:r>
              <a:rPr lang="en-US" altLang="ko-KR" sz="2800"/>
              <a:t>– </a:t>
            </a:r>
            <a:r>
              <a:rPr lang="ko-KR" altLang="en-US" sz="2800"/>
              <a:t>스크럼</a:t>
            </a:r>
            <a:r>
              <a:rPr lang="en-US" altLang="ko-KR" sz="2800" dirty="0"/>
              <a:t>)</a:t>
            </a:r>
            <a:endParaRPr lang="en-US" altLang="ko-KR" dirty="0"/>
          </a:p>
        </p:txBody>
      </p:sp>
      <p:sp>
        <p:nvSpPr>
          <p:cNvPr id="3075" name="Rectang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2019. 10. 10. </a:t>
            </a:r>
            <a:r>
              <a:rPr lang="ko-KR" altLang="en-US" dirty="0"/>
              <a:t>목</a:t>
            </a:r>
            <a:endParaRPr lang="en-US" altLang="ko-KR" dirty="0"/>
          </a:p>
          <a:p>
            <a:pPr eaLnBrk="1" hangingPunct="1">
              <a:defRPr/>
            </a:pPr>
            <a:r>
              <a:rPr lang="en-US" altLang="ko-KR" dirty="0"/>
              <a:t>T.A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이천솔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4ED559-E015-4615-A511-241775698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Impact Mapping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21B121-9465-4A3B-8B05-04157705E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목적 </a:t>
            </a:r>
            <a:r>
              <a:rPr lang="en-US" altLang="ko-KR" dirty="0"/>
              <a:t>: </a:t>
            </a:r>
            <a:r>
              <a:rPr lang="ko-KR" altLang="en-US" dirty="0"/>
              <a:t>비즈니스 목적과 프로젝트 요구사항 간의 연결관계를 가시적으로 봄</a:t>
            </a:r>
            <a:endParaRPr lang="en-US" altLang="ko-KR" dirty="0"/>
          </a:p>
          <a:p>
            <a:r>
              <a:rPr lang="ko-KR" altLang="en-US" dirty="0"/>
              <a:t>특징 </a:t>
            </a:r>
            <a:r>
              <a:rPr lang="en-US" altLang="ko-KR" dirty="0"/>
              <a:t>: </a:t>
            </a:r>
            <a:r>
              <a:rPr lang="ko-KR" altLang="en-US" dirty="0"/>
              <a:t>비즈니스 목적과 관련이 없는 요구사항을 쉽게 식별하므로 범위초과</a:t>
            </a:r>
            <a:r>
              <a:rPr lang="en-US" altLang="ko-KR" dirty="0"/>
              <a:t>, </a:t>
            </a:r>
            <a:r>
              <a:rPr lang="ko-KR" altLang="en-US" dirty="0"/>
              <a:t>금도금을 미연에 방지 가능</a:t>
            </a:r>
            <a:endParaRPr lang="en-US" altLang="ko-KR" dirty="0"/>
          </a:p>
          <a:p>
            <a:endParaRPr lang="en-US" altLang="ko-KR" sz="1000" dirty="0"/>
          </a:p>
          <a:p>
            <a:r>
              <a:rPr lang="ko-KR" altLang="en-US" dirty="0"/>
              <a:t>과정</a:t>
            </a:r>
            <a:r>
              <a:rPr lang="en-US" altLang="ko-KR" dirty="0"/>
              <a:t>(4</a:t>
            </a:r>
            <a:r>
              <a:rPr lang="ko-KR" altLang="en-US" dirty="0"/>
              <a:t>단계</a:t>
            </a:r>
            <a:r>
              <a:rPr lang="en-US" altLang="ko-KR" dirty="0"/>
              <a:t>)</a:t>
            </a:r>
          </a:p>
          <a:p>
            <a:pPr marL="457200" indent="-457200">
              <a:buAutoNum type="arabicPeriod"/>
            </a:pPr>
            <a:r>
              <a:rPr lang="en-US" altLang="ko-KR" dirty="0"/>
              <a:t>Why / Business goal : </a:t>
            </a:r>
            <a:r>
              <a:rPr lang="ko-KR" altLang="en-US" dirty="0"/>
              <a:t>비즈니스 목적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/>
              <a:t>Who / Actor : </a:t>
            </a:r>
            <a:r>
              <a:rPr lang="ko-KR" altLang="en-US" dirty="0"/>
              <a:t>제품으로 누가 영향을 받는가</a:t>
            </a:r>
            <a:r>
              <a:rPr lang="en-US" altLang="ko-KR" dirty="0"/>
              <a:t>?</a:t>
            </a:r>
          </a:p>
          <a:p>
            <a:pPr marL="457200" indent="-457200">
              <a:buAutoNum type="arabicPeriod"/>
            </a:pPr>
            <a:r>
              <a:rPr lang="en-US" altLang="ko-KR" dirty="0"/>
              <a:t>How / Impact : </a:t>
            </a:r>
            <a:r>
              <a:rPr lang="ko-KR" altLang="en-US" dirty="0" err="1"/>
              <a:t>액터의</a:t>
            </a:r>
            <a:r>
              <a:rPr lang="ko-KR" altLang="en-US" dirty="0"/>
              <a:t> 행위 변화로 어떻게 목적달성에 도움이 되는지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/>
              <a:t>What / Deliverable : </a:t>
            </a:r>
            <a:r>
              <a:rPr lang="ko-KR" altLang="en-US" dirty="0"/>
              <a:t>제품이</a:t>
            </a:r>
            <a:r>
              <a:rPr lang="en-US" altLang="ko-KR" dirty="0"/>
              <a:t> </a:t>
            </a:r>
            <a:r>
              <a:rPr lang="ko-KR" altLang="en-US" dirty="0"/>
              <a:t>어떤 서비스를 제공하는가</a:t>
            </a:r>
            <a:r>
              <a:rPr lang="en-US" altLang="ko-KR" dirty="0"/>
              <a:t>?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6CD6E97-3DD5-4733-A57F-16318E82E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287" y="3999416"/>
            <a:ext cx="5976664" cy="27550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6123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4ED559-E015-4615-A511-241775698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Impact Mapping(</a:t>
            </a:r>
            <a:r>
              <a:rPr lang="ko-KR" altLang="en-US" dirty="0"/>
              <a:t>예제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21B121-9465-4A3B-8B05-04157705E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ko-KR" dirty="0">
                <a:latin typeface="+mn-ea"/>
              </a:rPr>
              <a:t>[</a:t>
            </a:r>
            <a:r>
              <a:rPr lang="ko-KR" altLang="en-US" dirty="0">
                <a:latin typeface="+mn-ea"/>
              </a:rPr>
              <a:t>예제</a:t>
            </a:r>
            <a:r>
              <a:rPr lang="en-US" altLang="ko-KR" dirty="0">
                <a:latin typeface="+mn-ea"/>
              </a:rPr>
              <a:t>] </a:t>
            </a:r>
            <a:r>
              <a:rPr lang="ko-KR" altLang="en-US" dirty="0">
                <a:latin typeface="+mn-ea"/>
              </a:rPr>
              <a:t>어떤 소프트웨어 개발회사에서 </a:t>
            </a:r>
            <a:r>
              <a:rPr lang="en-US" altLang="ko-KR" dirty="0">
                <a:latin typeface="+mn-ea"/>
              </a:rPr>
              <a:t>H-</a:t>
            </a:r>
            <a:r>
              <a:rPr lang="ko-KR" altLang="en-US" dirty="0">
                <a:latin typeface="+mn-ea"/>
              </a:rPr>
              <a:t>대학교에서 운영하고 있는           </a:t>
            </a:r>
            <a:r>
              <a:rPr lang="ko-KR" altLang="en-US" sz="2400" b="1" dirty="0">
                <a:latin typeface="+mn-ea"/>
              </a:rPr>
              <a:t>도서관리 프로그램을 확장하는 프로젝트</a:t>
            </a:r>
            <a:r>
              <a:rPr lang="en-US" altLang="ko-KR" sz="2400" b="1" dirty="0">
                <a:latin typeface="+mn-ea"/>
              </a:rPr>
              <a:t>(H-Lib)</a:t>
            </a:r>
            <a:r>
              <a:rPr lang="ko-KR" altLang="en-US" dirty="0">
                <a:latin typeface="+mn-ea"/>
              </a:rPr>
              <a:t>를 수행한다</a:t>
            </a:r>
            <a:r>
              <a:rPr lang="en-US" altLang="ko-KR" dirty="0">
                <a:latin typeface="+mn-ea"/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1.H </a:t>
            </a:r>
            <a:r>
              <a:rPr lang="ko-KR" altLang="en-US" dirty="0">
                <a:latin typeface="+mn-ea"/>
              </a:rPr>
              <a:t>대학교 도서관을 자주 이용하면 보답 받고자 하는 학생들을 위해          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&lt;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목표 고객과 고객의 필요성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&gt;</a:t>
            </a:r>
          </a:p>
          <a:p>
            <a:pPr marL="0" indent="0">
              <a:buNone/>
            </a:pPr>
            <a:endParaRPr lang="ko-KR" altLang="en-US" dirty="0">
              <a:solidFill>
                <a:srgbClr val="FF000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2. H-Lib</a:t>
            </a:r>
            <a:r>
              <a:rPr lang="ko-KR" altLang="en-US" dirty="0">
                <a:latin typeface="+mn-ea"/>
              </a:rPr>
              <a:t>은 도서 대여 횟수와 이용 시간에 따라 여러 용도로 사용할 수 있는  포인트를 제공하는 기능을 제공한다</a:t>
            </a:r>
            <a:r>
              <a:rPr lang="en-US" altLang="ko-KR" dirty="0">
                <a:latin typeface="+mn-ea"/>
              </a:rPr>
              <a:t>.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&lt;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고객에게 가치 전달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&gt;</a:t>
            </a:r>
          </a:p>
          <a:p>
            <a:pPr marL="0" indent="0">
              <a:buNone/>
            </a:pPr>
            <a:endParaRPr lang="ko-KR" altLang="en-US" dirty="0">
              <a:solidFill>
                <a:srgbClr val="FF000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3. H-Lib</a:t>
            </a:r>
            <a:r>
              <a:rPr lang="ko-KR" altLang="en-US" dirty="0">
                <a:latin typeface="+mn-ea"/>
              </a:rPr>
              <a:t>은 도서 예약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반납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대출 등의 기능만을 제공하는 기존의 도서 관리  프로그램과는 달리 도서 대여 횟수에 따라 커피를 구매하거나 대여 기간을   연장할 수 있는 포인트를 제공한다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또한 도서관 이용 시간에 따라 신간 구매 기회를 제공하고 신간 도서 알림 서비스도 제공한다</a:t>
            </a:r>
            <a:r>
              <a:rPr lang="en-US" altLang="ko-KR" dirty="0">
                <a:latin typeface="+mn-ea"/>
              </a:rPr>
              <a:t>. &lt;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다른 제품과의 차별성</a:t>
            </a:r>
            <a:r>
              <a:rPr lang="en-US" altLang="ko-KR" dirty="0">
                <a:latin typeface="+mn-ea"/>
              </a:rPr>
              <a:t>&gt;</a:t>
            </a:r>
            <a:endParaRPr lang="ko-KR" altLang="en-US" dirty="0">
              <a:latin typeface="+mn-ea"/>
            </a:endParaRPr>
          </a:p>
          <a:p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305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4ED559-E015-4615-A511-241775698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Impact Mapping(</a:t>
            </a:r>
            <a:r>
              <a:rPr lang="ko-KR" altLang="en-US" dirty="0"/>
              <a:t>예제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50BC730-3CEA-4E16-8B41-FAC49A5C2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Impact</a:t>
            </a:r>
            <a:r>
              <a:rPr lang="ko-KR" altLang="en-US" dirty="0"/>
              <a:t> </a:t>
            </a:r>
            <a:r>
              <a:rPr lang="en-US" altLang="ko-KR" dirty="0"/>
              <a:t>Mapping</a:t>
            </a:r>
            <a:r>
              <a:rPr lang="ko-KR" altLang="en-US" dirty="0"/>
              <a:t> 작성 후 비즈니스 목적 달성의 주된 요인을 파악하고 보완점을 찾는다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(</a:t>
            </a:r>
            <a:r>
              <a:rPr lang="ko-KR" altLang="en-US" sz="1600" dirty="0"/>
              <a:t>예시</a:t>
            </a:r>
            <a:r>
              <a:rPr lang="en-US" altLang="ko-KR" sz="1600" dirty="0"/>
              <a:t>) “</a:t>
            </a:r>
            <a:r>
              <a:rPr lang="ko-KR" altLang="en-US" sz="1600" dirty="0"/>
              <a:t>포인트를 이용한 대여기간 연장</a:t>
            </a:r>
            <a:r>
              <a:rPr lang="en-US" altLang="ko-KR" sz="1600" dirty="0"/>
              <a:t>”</a:t>
            </a:r>
            <a:r>
              <a:rPr lang="ko-KR" altLang="en-US" sz="1600" dirty="0"/>
              <a:t>서비스가 도서 대여횟수를 증가한다고 가정하자 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→  실제조사 후 커피쿠폰 발행이 더 영향을 줌 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→ 포인트를 이용하면 커피 뿐만 아니라 학용품 구매도 제공하도록 변경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005B269-2C8A-4C8C-9B8A-225658A80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24" y="2600908"/>
            <a:ext cx="8347151" cy="41191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1485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84E72E-4B79-40A5-953B-5C0D301CB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F20D30-6033-4EDF-8C70-28C521760C39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3A96D8-00DA-4C6E-8BD7-723142F27697}"/>
              </a:ext>
            </a:extLst>
          </p:cNvPr>
          <p:cNvSpPr txBox="1"/>
          <p:nvPr/>
        </p:nvSpPr>
        <p:spPr>
          <a:xfrm>
            <a:off x="1675173" y="1268760"/>
            <a:ext cx="5793653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</a:rPr>
              <a:t>2. Product Backlog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05376D8-20BE-4949-9ECD-E7D04C4EC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499" y="2552800"/>
            <a:ext cx="7338999" cy="3910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96C8C5E-046D-47A6-8842-FE981D3648AD}"/>
              </a:ext>
            </a:extLst>
          </p:cNvPr>
          <p:cNvSpPr/>
          <p:nvPr/>
        </p:nvSpPr>
        <p:spPr>
          <a:xfrm>
            <a:off x="1331640" y="4701123"/>
            <a:ext cx="2052228" cy="13561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6180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55076-FBD6-4F8B-962B-E7C674D54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제품 </a:t>
            </a:r>
            <a:r>
              <a:rPr lang="ko-KR" altLang="en-US" dirty="0" err="1"/>
              <a:t>백로그</a:t>
            </a:r>
            <a:r>
              <a:rPr lang="en-US" altLang="ko-KR" dirty="0"/>
              <a:t>(Product Backlog)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E743E7-0C36-4736-931A-DDC5BBAB9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정의 </a:t>
            </a:r>
            <a:r>
              <a:rPr lang="en-US" altLang="ko-KR" dirty="0"/>
              <a:t>: </a:t>
            </a:r>
            <a:r>
              <a:rPr lang="ko-KR" altLang="en-US" dirty="0"/>
              <a:t>제품 개발을 위해 해야 할 일의 목록</a:t>
            </a:r>
            <a:endParaRPr lang="en-US" altLang="ko-KR" dirty="0"/>
          </a:p>
          <a:p>
            <a:r>
              <a:rPr lang="ko-KR" altLang="en-US" dirty="0"/>
              <a:t>특징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업무목록은 수정 가능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포함요소 </a:t>
            </a:r>
            <a:r>
              <a:rPr lang="en-US" altLang="ko-KR" dirty="0"/>
              <a:t>: </a:t>
            </a:r>
            <a:r>
              <a:rPr lang="ko-KR" altLang="en-US" dirty="0"/>
              <a:t>기능 </a:t>
            </a:r>
            <a:r>
              <a:rPr lang="en-US" altLang="ko-KR" dirty="0"/>
              <a:t>/ </a:t>
            </a:r>
            <a:r>
              <a:rPr lang="ko-KR" altLang="en-US" dirty="0" err="1"/>
              <a:t>비기능</a:t>
            </a:r>
            <a:r>
              <a:rPr lang="en-US" altLang="ko-KR" dirty="0"/>
              <a:t> / </a:t>
            </a:r>
            <a:r>
              <a:rPr lang="ko-KR" altLang="en-US" dirty="0"/>
              <a:t>기술적</a:t>
            </a:r>
            <a:r>
              <a:rPr lang="en-US" altLang="ko-KR" dirty="0"/>
              <a:t>, </a:t>
            </a:r>
            <a:r>
              <a:rPr lang="ko-KR" altLang="en-US" dirty="0"/>
              <a:t>관리적 업무 </a:t>
            </a:r>
            <a:r>
              <a:rPr lang="en-US" altLang="ko-KR" dirty="0"/>
              <a:t>/ </a:t>
            </a:r>
            <a:r>
              <a:rPr lang="ko-KR" altLang="en-US" dirty="0"/>
              <a:t>오류수정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 err="1"/>
              <a:t>제품오너</a:t>
            </a:r>
            <a:r>
              <a:rPr lang="en-US" altLang="ko-KR" dirty="0"/>
              <a:t>(Product Owner)</a:t>
            </a:r>
            <a:r>
              <a:rPr lang="ko-KR" altLang="en-US" dirty="0"/>
              <a:t>가 관리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고객의 피드백을 바탕으로 업무의 우선순위를 결정해야함</a:t>
            </a:r>
          </a:p>
        </p:txBody>
      </p:sp>
    </p:spTree>
    <p:extLst>
      <p:ext uri="{BB962C8B-B14F-4D97-AF65-F5344CB8AC3E}">
        <p14:creationId xmlns:p14="http://schemas.microsoft.com/office/powerpoint/2010/main" val="3508807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55076-FBD6-4F8B-962B-E7C674D54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우선순위 선정 방법</a:t>
            </a:r>
            <a:r>
              <a:rPr lang="en-US" altLang="ko-KR" dirty="0"/>
              <a:t>(MOSCOW)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E743E7-0C36-4736-931A-DDC5BBAB9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M(Must) : </a:t>
            </a:r>
            <a:r>
              <a:rPr lang="ko-KR" altLang="en-US" dirty="0"/>
              <a:t>반드시 제공해야하는 필수적인 기능</a:t>
            </a:r>
            <a:endParaRPr lang="en-US" altLang="ko-KR" dirty="0"/>
          </a:p>
          <a:p>
            <a:r>
              <a:rPr lang="en-US" altLang="ko-KR" dirty="0"/>
              <a:t>S(Should) : </a:t>
            </a:r>
            <a:r>
              <a:rPr lang="ko-KR" altLang="en-US" dirty="0"/>
              <a:t>유용한 기능으로서 가능하다면 포함되었으면 하는 기능</a:t>
            </a:r>
            <a:endParaRPr lang="en-US" altLang="ko-KR" dirty="0"/>
          </a:p>
          <a:p>
            <a:r>
              <a:rPr lang="en-US" altLang="ko-KR" dirty="0"/>
              <a:t>C(Could have) : </a:t>
            </a:r>
            <a:r>
              <a:rPr lang="ko-KR" altLang="en-US" dirty="0"/>
              <a:t>사용자의 만족도를 높일 수 있는 기능이지만</a:t>
            </a:r>
            <a:r>
              <a:rPr lang="en-US" altLang="ko-KR" dirty="0"/>
              <a:t>, </a:t>
            </a:r>
            <a:r>
              <a:rPr lang="ko-KR" altLang="en-US" dirty="0"/>
              <a:t>제공되지 않아도 큰 문제가 없는 기능</a:t>
            </a:r>
            <a:endParaRPr lang="en-US" altLang="ko-KR" dirty="0"/>
          </a:p>
          <a:p>
            <a:r>
              <a:rPr lang="en-US" altLang="ko-KR" dirty="0"/>
              <a:t>W(Won’t have) : </a:t>
            </a:r>
            <a:r>
              <a:rPr lang="ko-KR" altLang="en-US" dirty="0"/>
              <a:t>개발 일정에서 빼도 아무 상관이 없는 기능</a:t>
            </a:r>
          </a:p>
        </p:txBody>
      </p:sp>
    </p:spTree>
    <p:extLst>
      <p:ext uri="{BB962C8B-B14F-4D97-AF65-F5344CB8AC3E}">
        <p14:creationId xmlns:p14="http://schemas.microsoft.com/office/powerpoint/2010/main" val="3703759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4E4BF9-3D50-4834-BD49-44482358A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스토리 포인트</a:t>
            </a:r>
            <a:r>
              <a:rPr lang="en-US" altLang="ko-KR" dirty="0"/>
              <a:t>(Story Point)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22C6FD-5018-454A-B7A5-E59E350A1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정의 </a:t>
            </a:r>
            <a:r>
              <a:rPr lang="en-US" altLang="ko-KR" dirty="0"/>
              <a:t>: </a:t>
            </a:r>
            <a:r>
              <a:rPr lang="ko-KR" altLang="en-US" dirty="0"/>
              <a:t>스토리를 구현하는데 소요되는 상대적인 </a:t>
            </a:r>
            <a:r>
              <a:rPr lang="en-US" altLang="ko-KR" dirty="0"/>
              <a:t>“</a:t>
            </a:r>
            <a:r>
              <a:rPr lang="ko-KR" altLang="en-US" b="1" dirty="0"/>
              <a:t>노력의 양 </a:t>
            </a:r>
            <a:r>
              <a:rPr lang="en-US" altLang="ko-KR" b="1" dirty="0"/>
              <a:t>/ </a:t>
            </a:r>
            <a:r>
              <a:rPr lang="ko-KR" altLang="en-US" b="1" dirty="0" err="1"/>
              <a:t>개발복잡도</a:t>
            </a:r>
            <a:r>
              <a:rPr lang="ko-KR" altLang="en-US" b="1" dirty="0"/>
              <a:t> </a:t>
            </a:r>
            <a:r>
              <a:rPr lang="en-US" altLang="ko-KR" b="1" dirty="0"/>
              <a:t>/      </a:t>
            </a:r>
            <a:r>
              <a:rPr lang="ko-KR" altLang="en-US" b="1" dirty="0"/>
              <a:t>내재된 위험성</a:t>
            </a:r>
            <a:r>
              <a:rPr lang="en-US" altLang="ko-KR" b="1" dirty="0"/>
              <a:t>”</a:t>
            </a:r>
            <a:r>
              <a:rPr lang="ko-KR" altLang="en-US" dirty="0"/>
              <a:t>을 종합적으로 분석하여 나타낸 값</a:t>
            </a:r>
            <a:endParaRPr lang="en-US" altLang="ko-KR" dirty="0"/>
          </a:p>
          <a:p>
            <a:r>
              <a:rPr lang="ko-KR" altLang="en-US" dirty="0"/>
              <a:t>특징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제품 백로그의 업무 항목 각각에 스토리포인트를 부여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사용자가 프로젝트를 통해 달성하고 싶은 가치를 상대적으로 표현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r>
              <a:rPr lang="ko-KR" altLang="en-US" dirty="0"/>
              <a:t>사용자 스토리 </a:t>
            </a:r>
            <a:r>
              <a:rPr lang="en-US" altLang="ko-KR" dirty="0"/>
              <a:t>: </a:t>
            </a:r>
            <a:r>
              <a:rPr lang="ko-KR" altLang="en-US" dirty="0"/>
              <a:t>사용자 관점에서 제품이 제공해야할 기능을 표현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1800" dirty="0"/>
              <a:t>Ex) </a:t>
            </a:r>
            <a:r>
              <a:rPr lang="ko-KR" altLang="en-US" sz="1800" dirty="0"/>
              <a:t>건물크기만 고려해서 스토리를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부여한다면</a:t>
            </a:r>
            <a:r>
              <a:rPr lang="en-US" altLang="ko-KR" sz="1800" dirty="0"/>
              <a:t>,</a:t>
            </a:r>
          </a:p>
          <a:p>
            <a:pPr marL="0" indent="0">
              <a:buNone/>
            </a:pPr>
            <a:r>
              <a:rPr lang="en-US" altLang="ko-KR" sz="1800" dirty="0"/>
              <a:t>- </a:t>
            </a:r>
            <a:r>
              <a:rPr lang="ko-KR" altLang="en-US" sz="1800" dirty="0"/>
              <a:t>단층가옥 </a:t>
            </a:r>
            <a:r>
              <a:rPr lang="en-US" altLang="ko-KR" sz="1800" dirty="0"/>
              <a:t>: 1</a:t>
            </a:r>
            <a:r>
              <a:rPr lang="ko-KR" altLang="en-US" sz="1800" dirty="0"/>
              <a:t>포인트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- </a:t>
            </a:r>
            <a:r>
              <a:rPr lang="ko-KR" altLang="en-US" sz="1800" dirty="0"/>
              <a:t>이층가정집 </a:t>
            </a:r>
            <a:r>
              <a:rPr lang="en-US" altLang="ko-KR" sz="1800" dirty="0"/>
              <a:t>: 3</a:t>
            </a:r>
            <a:r>
              <a:rPr lang="ko-KR" altLang="en-US" sz="1800" dirty="0"/>
              <a:t>포인트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- </a:t>
            </a:r>
            <a:r>
              <a:rPr lang="ko-KR" altLang="en-US" sz="1800" dirty="0"/>
              <a:t>연립주택 </a:t>
            </a:r>
            <a:r>
              <a:rPr lang="en-US" altLang="ko-KR" sz="1800" dirty="0"/>
              <a:t>: 8</a:t>
            </a:r>
            <a:r>
              <a:rPr lang="ko-KR" altLang="en-US" sz="1800" dirty="0"/>
              <a:t>포인트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- </a:t>
            </a:r>
            <a:r>
              <a:rPr lang="ko-KR" altLang="en-US" sz="1800" dirty="0"/>
              <a:t>아파트 </a:t>
            </a:r>
            <a:r>
              <a:rPr lang="en-US" altLang="ko-KR" sz="1800" dirty="0"/>
              <a:t>: 100</a:t>
            </a:r>
            <a:r>
              <a:rPr lang="ko-KR" altLang="en-US" sz="1800" dirty="0"/>
              <a:t>포인트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47B85E-2E20-420E-AE5A-805A5604A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9878" y="3890833"/>
            <a:ext cx="5138675" cy="28990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8556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DD8221-18B3-4FB0-BA6D-C1C60A9EF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릴리스 계획</a:t>
            </a:r>
            <a:r>
              <a:rPr lang="en-US" altLang="ko-KR" dirty="0"/>
              <a:t>(Release Plan)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ACAEBD-91B7-4596-BB88-FC88C7A2D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" y="908050"/>
            <a:ext cx="9045575" cy="5545138"/>
          </a:xfrm>
        </p:spPr>
        <p:txBody>
          <a:bodyPr/>
          <a:lstStyle/>
          <a:p>
            <a:r>
              <a:rPr lang="ko-KR" altLang="en-US" dirty="0"/>
              <a:t>정의 </a:t>
            </a:r>
            <a:r>
              <a:rPr lang="en-US" altLang="ko-KR" dirty="0"/>
              <a:t>: </a:t>
            </a:r>
            <a:r>
              <a:rPr lang="ko-KR" altLang="en-US" dirty="0"/>
              <a:t>제품의 스토리포인트 전체점수와 개발속도로 전체 일정 계획을 수립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예시 </a:t>
            </a:r>
            <a:r>
              <a:rPr lang="en-US" altLang="ko-KR" dirty="0"/>
              <a:t>: </a:t>
            </a:r>
            <a:r>
              <a:rPr lang="ko-KR" altLang="en-US" dirty="0"/>
              <a:t>소각장으로 옮겨야 할 쓰레기가 있고 한 대의 쓰레기차를 이용하여 쓰레기를 소각장으로 옮길 수 있다</a:t>
            </a:r>
            <a:r>
              <a:rPr lang="en-US" altLang="ko-KR" dirty="0"/>
              <a:t>. </a:t>
            </a:r>
            <a:r>
              <a:rPr lang="ko-KR" altLang="en-US" dirty="0"/>
              <a:t>이 때 모든 쓰레기를 소각장으로 옮기려면 쓰레기차가 몇 번 왕복해야 하는가</a:t>
            </a:r>
            <a:r>
              <a:rPr lang="en-US" altLang="ko-KR" dirty="0"/>
              <a:t>? </a:t>
            </a:r>
          </a:p>
          <a:p>
            <a:endParaRPr lang="en-US" altLang="ko-KR" dirty="0"/>
          </a:p>
          <a:p>
            <a:r>
              <a:rPr lang="ko-KR" altLang="en-US" dirty="0"/>
              <a:t>답변 </a:t>
            </a:r>
            <a:r>
              <a:rPr lang="en-US" altLang="ko-KR" dirty="0"/>
              <a:t>: </a:t>
            </a:r>
            <a:r>
              <a:rPr lang="ko-KR" altLang="en-US" dirty="0"/>
              <a:t>다음 </a:t>
            </a:r>
            <a:r>
              <a:rPr lang="en-US" altLang="ko-KR" dirty="0"/>
              <a:t>2</a:t>
            </a:r>
            <a:r>
              <a:rPr lang="ko-KR" altLang="en-US" dirty="0"/>
              <a:t>가지의 수치를 알아야한다</a:t>
            </a:r>
            <a:r>
              <a:rPr lang="en-US" altLang="ko-KR" dirty="0"/>
              <a:t>.</a:t>
            </a:r>
          </a:p>
          <a:p>
            <a:pPr marL="457200" indent="-457200">
              <a:buAutoNum type="arabicPeriod"/>
            </a:pPr>
            <a:r>
              <a:rPr lang="ko-KR" altLang="en-US" dirty="0"/>
              <a:t>전체 쓰레기양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전체 스토리 포인트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</a:p>
          <a:p>
            <a:pPr marL="457200" indent="-457200">
              <a:buAutoNum type="arabicPeriod"/>
            </a:pPr>
            <a:r>
              <a:rPr lang="ko-KR" altLang="en-US" dirty="0"/>
              <a:t>트럭 용량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개발속도 </a:t>
            </a:r>
            <a:r>
              <a:rPr lang="en-US" altLang="ko-KR" b="1" dirty="0">
                <a:solidFill>
                  <a:srgbClr val="FF0000"/>
                </a:solidFill>
              </a:rPr>
              <a:t>– </a:t>
            </a:r>
            <a:r>
              <a:rPr lang="ko-KR" altLang="en-US" b="1" dirty="0">
                <a:solidFill>
                  <a:srgbClr val="FF0000"/>
                </a:solidFill>
              </a:rPr>
              <a:t>스프린트동안 개발가능한 스토리양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만약</a:t>
            </a:r>
            <a:r>
              <a:rPr lang="en-US" altLang="ko-KR" dirty="0"/>
              <a:t>, </a:t>
            </a:r>
          </a:p>
          <a:p>
            <a:pPr marL="0" indent="0">
              <a:buNone/>
            </a:pPr>
            <a:r>
              <a:rPr lang="ko-KR" altLang="en-US" dirty="0"/>
              <a:t>전체 쓰레기양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1000kg, </a:t>
            </a:r>
          </a:p>
          <a:p>
            <a:pPr marL="0" indent="0">
              <a:buNone/>
            </a:pPr>
            <a:r>
              <a:rPr lang="ko-KR" altLang="en-US" dirty="0"/>
              <a:t>트럭의 최대 적재용량 </a:t>
            </a:r>
            <a:r>
              <a:rPr lang="en-US" altLang="ko-KR" dirty="0"/>
              <a:t>: </a:t>
            </a:r>
            <a:r>
              <a:rPr lang="ko-KR" altLang="en-US" dirty="0"/>
              <a:t> </a:t>
            </a:r>
            <a:r>
              <a:rPr lang="en-US" altLang="ko-KR" dirty="0"/>
              <a:t>100kg</a:t>
            </a:r>
          </a:p>
          <a:p>
            <a:pPr marL="0" indent="0">
              <a:buNone/>
            </a:pPr>
            <a:r>
              <a:rPr lang="ko-KR" altLang="en-US" dirty="0"/>
              <a:t>총 </a:t>
            </a:r>
            <a:r>
              <a:rPr lang="en-US" altLang="ko-KR" dirty="0"/>
              <a:t>10</a:t>
            </a:r>
            <a:r>
              <a:rPr lang="ko-KR" altLang="en-US" dirty="0"/>
              <a:t>번 왕복해야 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 err="1">
                <a:solidFill>
                  <a:srgbClr val="FF0000"/>
                </a:solidFill>
              </a:rPr>
              <a:t>이터레이션</a:t>
            </a:r>
            <a:r>
              <a:rPr lang="ko-KR" altLang="en-US" b="1" dirty="0">
                <a:solidFill>
                  <a:srgbClr val="FF0000"/>
                </a:solidFill>
              </a:rPr>
              <a:t> 횟수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E0F76DF7-24D5-4CC3-A39B-A834F3E63F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2" r="14238"/>
          <a:stretch/>
        </p:blipFill>
        <p:spPr bwMode="auto">
          <a:xfrm>
            <a:off x="5184068" y="4319315"/>
            <a:ext cx="3905957" cy="24767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4560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84E72E-4B79-40A5-953B-5C0D301CB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F20D30-6033-4EDF-8C70-28C521760C39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3A96D8-00DA-4C6E-8BD7-723142F27697}"/>
              </a:ext>
            </a:extLst>
          </p:cNvPr>
          <p:cNvSpPr txBox="1"/>
          <p:nvPr/>
        </p:nvSpPr>
        <p:spPr>
          <a:xfrm>
            <a:off x="1675173" y="1268760"/>
            <a:ext cx="5793653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</a:rPr>
              <a:t>3. Sprint Plan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05376D8-20BE-4949-9ECD-E7D04C4EC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499" y="2552800"/>
            <a:ext cx="7338999" cy="3910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96C8C5E-046D-47A6-8842-FE981D3648AD}"/>
              </a:ext>
            </a:extLst>
          </p:cNvPr>
          <p:cNvSpPr/>
          <p:nvPr/>
        </p:nvSpPr>
        <p:spPr>
          <a:xfrm>
            <a:off x="3347864" y="4593781"/>
            <a:ext cx="864096" cy="14635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8279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086BFE-C59D-4264-8A30-5184B3130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스프린트 계획</a:t>
            </a:r>
            <a:r>
              <a:rPr lang="en-US" altLang="ko-KR" dirty="0"/>
              <a:t>(Sprint Plan)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FFC642-5BBC-4FB8-A096-0FAEE977B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정의 </a:t>
            </a:r>
            <a:r>
              <a:rPr lang="en-US" altLang="ko-KR" dirty="0"/>
              <a:t>: </a:t>
            </a:r>
            <a:r>
              <a:rPr lang="ko-KR" altLang="en-US" dirty="0"/>
              <a:t>스프린트 하나를 대상으로 단기 일정을 수립하는 것</a:t>
            </a:r>
            <a:endParaRPr lang="en-US" altLang="ko-KR" dirty="0"/>
          </a:p>
          <a:p>
            <a:r>
              <a:rPr lang="ko-KR" altLang="en-US" dirty="0"/>
              <a:t>비교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사용자 스토리 </a:t>
            </a:r>
            <a:r>
              <a:rPr lang="en-US" altLang="ko-KR" dirty="0"/>
              <a:t>: </a:t>
            </a:r>
            <a:r>
              <a:rPr lang="ko-KR" altLang="en-US" dirty="0"/>
              <a:t>사용자 관점에서 제품이 제공해야 하는 기능</a:t>
            </a:r>
            <a:r>
              <a:rPr lang="en-US" altLang="ko-KR" sz="1600" dirty="0"/>
              <a:t>(</a:t>
            </a:r>
            <a:r>
              <a:rPr lang="ko-KR" altLang="en-US" sz="1600" dirty="0"/>
              <a:t>고객의 요구사항</a:t>
            </a:r>
            <a:r>
              <a:rPr lang="en-US" altLang="ko-KR" sz="1600" dirty="0"/>
              <a:t>)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 err="1"/>
              <a:t>타스크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개발자 관점에서 개발자가 스프린트 동안에 수행할 작업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r>
              <a:rPr lang="ko-KR" altLang="en-US" dirty="0"/>
              <a:t>스토리를 </a:t>
            </a:r>
            <a:r>
              <a:rPr lang="ko-KR" altLang="en-US" dirty="0" err="1"/>
              <a:t>타스크</a:t>
            </a:r>
            <a:r>
              <a:rPr lang="ko-KR" altLang="en-US" dirty="0"/>
              <a:t> 단위로 쪼개는 이유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ko-KR" altLang="en-US" dirty="0"/>
              <a:t>여러 개발자가 공동으로 작업하므로</a:t>
            </a:r>
            <a:r>
              <a:rPr lang="en-US" altLang="ko-KR" dirty="0"/>
              <a:t> </a:t>
            </a:r>
            <a:r>
              <a:rPr lang="ko-KR" altLang="en-US" dirty="0"/>
              <a:t>각자 전문분야에 맞게 </a:t>
            </a:r>
            <a:r>
              <a:rPr lang="ko-KR" altLang="en-US" dirty="0" err="1"/>
              <a:t>타스크를</a:t>
            </a:r>
            <a:r>
              <a:rPr lang="ko-KR" altLang="en-US" dirty="0"/>
              <a:t> 분배</a:t>
            </a:r>
          </a:p>
        </p:txBody>
      </p:sp>
    </p:spTree>
    <p:extLst>
      <p:ext uri="{BB962C8B-B14F-4D97-AF65-F5344CB8AC3E}">
        <p14:creationId xmlns:p14="http://schemas.microsoft.com/office/powerpoint/2010/main" val="426508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Contents</a:t>
            </a:r>
          </a:p>
        </p:txBody>
      </p:sp>
      <p:sp>
        <p:nvSpPr>
          <p:cNvPr id="4114" name="TextBox 4113"/>
          <p:cNvSpPr txBox="1"/>
          <p:nvPr/>
        </p:nvSpPr>
        <p:spPr>
          <a:xfrm>
            <a:off x="2459596" y="1511787"/>
            <a:ext cx="330656" cy="755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</p:txBody>
      </p:sp>
      <p:graphicFrame>
        <p:nvGraphicFramePr>
          <p:cNvPr id="4140" name="내용 개체 틀 413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1466750"/>
              </p:ext>
            </p:extLst>
          </p:nvPr>
        </p:nvGraphicFramePr>
        <p:xfrm>
          <a:off x="406224" y="944724"/>
          <a:ext cx="8316923" cy="5256577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83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007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OT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추석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SDLC,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스크럼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학회일정으로 인한 휴강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개천절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스크럼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보강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차</a:t>
                      </a: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유스케이스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클래스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순차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패키지 다이어그램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보강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차</a:t>
                      </a: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중간고사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Coverage-based Testing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Fault_based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 and Error-based Testing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Black Box Testing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White Box Testing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13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Alpha/Beta Testing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14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정보처리기사 기출 총 정리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853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기말고사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68130-1C9D-47AA-A3FA-B72FD9C3E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스프린트 계획</a:t>
            </a:r>
            <a:r>
              <a:rPr lang="en-US" altLang="ko-KR" dirty="0"/>
              <a:t>(Sprint Plan)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44290D-31F5-45FC-8436-AE1ACE17E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8F0125C-11C5-42AE-9A4B-B71EFF052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889" y="1666411"/>
            <a:ext cx="6708229" cy="4633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AFB4CE-09BB-4724-B03F-C1820FC71615}"/>
              </a:ext>
            </a:extLst>
          </p:cNvPr>
          <p:cNvSpPr txBox="1"/>
          <p:nvPr/>
        </p:nvSpPr>
        <p:spPr>
          <a:xfrm>
            <a:off x="3347864" y="1401649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사용자 관점</a:t>
            </a:r>
          </a:p>
        </p:txBody>
      </p:sp>
      <p:sp>
        <p:nvSpPr>
          <p:cNvPr id="6" name="아래쪽 화살표 5">
            <a:extLst>
              <a:ext uri="{FF2B5EF4-FFF2-40B4-BE49-F238E27FC236}">
                <a16:creationId xmlns:a16="http://schemas.microsoft.com/office/drawing/2014/main" id="{47426004-919B-47FC-9120-EF37DF1609F2}"/>
              </a:ext>
            </a:extLst>
          </p:cNvPr>
          <p:cNvSpPr/>
          <p:nvPr/>
        </p:nvSpPr>
        <p:spPr bwMode="auto">
          <a:xfrm>
            <a:off x="4139952" y="1740203"/>
            <a:ext cx="288032" cy="1040725"/>
          </a:xfrm>
          <a:prstGeom prst="downArrow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6B84D7-CFD9-43FE-85F5-157EA8C2953B}"/>
              </a:ext>
            </a:extLst>
          </p:cNvPr>
          <p:cNvSpPr txBox="1"/>
          <p:nvPr/>
        </p:nvSpPr>
        <p:spPr>
          <a:xfrm>
            <a:off x="6732240" y="1588076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개발자 관점</a:t>
            </a:r>
          </a:p>
        </p:txBody>
      </p:sp>
      <p:sp>
        <p:nvSpPr>
          <p:cNvPr id="8" name="아래쪽 화살표 6">
            <a:extLst>
              <a:ext uri="{FF2B5EF4-FFF2-40B4-BE49-F238E27FC236}">
                <a16:creationId xmlns:a16="http://schemas.microsoft.com/office/drawing/2014/main" id="{4EF24ACB-DE87-4BC2-9F5D-B2EFFE3B7D02}"/>
              </a:ext>
            </a:extLst>
          </p:cNvPr>
          <p:cNvSpPr/>
          <p:nvPr/>
        </p:nvSpPr>
        <p:spPr bwMode="auto">
          <a:xfrm rot="2040940">
            <a:off x="6910424" y="1942068"/>
            <a:ext cx="371525" cy="1008112"/>
          </a:xfrm>
          <a:prstGeom prst="downArrow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4105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0182D-1588-4BEA-88B9-DCDCC679A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250B73-C797-4F7A-925D-AA520C7C5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사용자 스토리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ko-KR" altLang="en-US" sz="1800" dirty="0">
                <a:latin typeface="Times New Roman" panose="02020603050405020304" pitchFamily="18" charset="0"/>
                <a:ea typeface="HY강B" pitchFamily="18" charset="-127"/>
                <a:cs typeface="Times New Roman" panose="02020603050405020304" pitchFamily="18" charset="0"/>
              </a:rPr>
              <a:t>구직자로서 원하는 직업을 빨리 찾기 위하여 여러 검색 조건을 이용하여 직업을 검색하는 기능을 원한다</a:t>
            </a:r>
            <a:r>
              <a:rPr lang="en-US" altLang="ko-KR" sz="1800" dirty="0">
                <a:latin typeface="Times New Roman" panose="02020603050405020304" pitchFamily="18" charset="0"/>
                <a:ea typeface="HY강B" pitchFamily="18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dirty="0">
              <a:latin typeface="Times New Roman" panose="02020603050405020304" pitchFamily="18" charset="0"/>
              <a:ea typeface="HY강B" pitchFamily="18" charset="-127"/>
              <a:cs typeface="Times New Roman" panose="02020603050405020304" pitchFamily="18" charset="0"/>
            </a:endParaRPr>
          </a:p>
          <a:p>
            <a:r>
              <a:rPr lang="ko-KR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타스크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분할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ko-KR" altLang="en-US" sz="1800" dirty="0">
                <a:latin typeface="Times New Roman" panose="02020603050405020304" pitchFamily="18" charset="0"/>
                <a:ea typeface="HY강B" pitchFamily="18" charset="-127"/>
                <a:cs typeface="Times New Roman" panose="02020603050405020304" pitchFamily="18" charset="0"/>
              </a:rPr>
              <a:t>기본 검색화면 개발</a:t>
            </a:r>
            <a:r>
              <a:rPr lang="en-US" altLang="ko-KR" sz="1800" dirty="0">
                <a:latin typeface="Times New Roman" panose="02020603050405020304" pitchFamily="18" charset="0"/>
                <a:ea typeface="HY강B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1800" dirty="0">
                <a:latin typeface="Times New Roman" panose="02020603050405020304" pitchFamily="18" charset="0"/>
                <a:ea typeface="HY강B" pitchFamily="18" charset="-127"/>
                <a:cs typeface="Times New Roman" panose="02020603050405020304" pitchFamily="18" charset="0"/>
              </a:rPr>
              <a:t>결과 처리 화면 개발</a:t>
            </a:r>
            <a:r>
              <a:rPr lang="en-US" altLang="ko-KR" sz="1800" dirty="0">
                <a:latin typeface="Times New Roman" panose="02020603050405020304" pitchFamily="18" charset="0"/>
                <a:ea typeface="HY강B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1800" dirty="0">
                <a:latin typeface="Times New Roman" panose="02020603050405020304" pitchFamily="18" charset="0"/>
                <a:ea typeface="HY강B" pitchFamily="18" charset="-127"/>
                <a:cs typeface="Times New Roman" panose="02020603050405020304" pitchFamily="18" charset="0"/>
              </a:rPr>
              <a:t>상세 검색 화면 개발</a:t>
            </a:r>
            <a:r>
              <a:rPr lang="en-US" altLang="ko-KR" sz="1800" dirty="0">
                <a:latin typeface="Times New Roman" panose="02020603050405020304" pitchFamily="18" charset="0"/>
                <a:ea typeface="HY강B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1800" dirty="0">
                <a:latin typeface="Times New Roman" panose="02020603050405020304" pitchFamily="18" charset="0"/>
                <a:ea typeface="HY강B" pitchFamily="18" charset="-127"/>
                <a:cs typeface="Times New Roman" panose="02020603050405020304" pitchFamily="18" charset="0"/>
              </a:rPr>
              <a:t>데이터베이스 </a:t>
            </a:r>
            <a:r>
              <a:rPr lang="ko-KR" altLang="en-US" sz="1800" dirty="0" err="1">
                <a:latin typeface="Times New Roman" panose="02020603050405020304" pitchFamily="18" charset="0"/>
                <a:ea typeface="HY강B" pitchFamily="18" charset="-127"/>
                <a:cs typeface="Times New Roman" panose="02020603050405020304" pitchFamily="18" charset="0"/>
              </a:rPr>
              <a:t>질의어작성</a:t>
            </a:r>
            <a:r>
              <a:rPr lang="en-US" altLang="ko-KR" sz="1800" dirty="0">
                <a:latin typeface="Times New Roman" panose="02020603050405020304" pitchFamily="18" charset="0"/>
                <a:ea typeface="HY강B" pitchFamily="18" charset="-127"/>
                <a:cs typeface="Times New Roman" panose="02020603050405020304" pitchFamily="18" charset="0"/>
              </a:rPr>
              <a:t>, UI </a:t>
            </a:r>
            <a:r>
              <a:rPr lang="ko-KR" altLang="en-US" sz="1800" dirty="0">
                <a:latin typeface="Times New Roman" panose="02020603050405020304" pitchFamily="18" charset="0"/>
                <a:ea typeface="HY강B" pitchFamily="18" charset="-127"/>
                <a:cs typeface="Times New Roman" panose="02020603050405020304" pitchFamily="18" charset="0"/>
              </a:rPr>
              <a:t>테스트케이스 작성</a:t>
            </a:r>
            <a:r>
              <a:rPr lang="en-US" altLang="ko-KR" sz="1800" dirty="0">
                <a:latin typeface="Times New Roman" panose="02020603050405020304" pitchFamily="18" charset="0"/>
                <a:ea typeface="HY강B" pitchFamily="18" charset="-127"/>
                <a:cs typeface="Times New Roman" panose="02020603050405020304" pitchFamily="18" charset="0"/>
              </a:rPr>
              <a:t>, DB </a:t>
            </a:r>
            <a:r>
              <a:rPr lang="ko-KR" altLang="en-US" sz="1800" dirty="0">
                <a:latin typeface="Times New Roman" panose="02020603050405020304" pitchFamily="18" charset="0"/>
                <a:ea typeface="HY강B" pitchFamily="18" charset="-127"/>
                <a:cs typeface="Times New Roman" panose="02020603050405020304" pitchFamily="18" charset="0"/>
              </a:rPr>
              <a:t>테스트 수행 등</a:t>
            </a:r>
            <a:endParaRPr lang="en-US" altLang="ko-KR" sz="1800" dirty="0">
              <a:latin typeface="Times New Roman" panose="02020603050405020304" pitchFamily="18" charset="0"/>
              <a:ea typeface="HY강B" pitchFamily="18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dirty="0">
              <a:latin typeface="Times New Roman" panose="02020603050405020304" pitchFamily="18" charset="0"/>
              <a:ea typeface="HY강B" pitchFamily="18" charset="-127"/>
              <a:cs typeface="Times New Roman" panose="02020603050405020304" pitchFamily="18" charset="0"/>
            </a:endParaRPr>
          </a:p>
          <a:p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개발자의 역할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자신이 담당한 </a:t>
            </a:r>
            <a:r>
              <a:rPr lang="ko-KR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타스크의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상태 관리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ko-KR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타스크를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완료하기까지 남은 시간을 추정하여 매일 스크럼 백로그에 기록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작업의 진척정도를 팀원 간에 공유</a:t>
            </a:r>
          </a:p>
          <a:p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3542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1CA6F9-1E1C-43A1-9264-728DC12AD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작업 </a:t>
            </a:r>
            <a:r>
              <a:rPr lang="ko-KR" altLang="en-US" dirty="0" err="1"/>
              <a:t>현황판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E07229-EC73-4B5F-90A4-C0AAFA0E4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타스크의</a:t>
            </a:r>
            <a:r>
              <a:rPr lang="ko-KR" altLang="en-US" dirty="0"/>
              <a:t> 분류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/>
              <a:t>To Do(</a:t>
            </a:r>
            <a:r>
              <a:rPr lang="ko-KR" altLang="en-US" dirty="0"/>
              <a:t>할 일</a:t>
            </a:r>
            <a:r>
              <a:rPr lang="en-US" altLang="ko-KR" dirty="0"/>
              <a:t>) : </a:t>
            </a:r>
            <a:r>
              <a:rPr lang="ko-KR" altLang="en-US" dirty="0"/>
              <a:t>개발자가 아직 </a:t>
            </a:r>
            <a:r>
              <a:rPr lang="ko-KR" altLang="en-US" dirty="0" err="1"/>
              <a:t>타스크를</a:t>
            </a:r>
            <a:r>
              <a:rPr lang="ko-KR" altLang="en-US" dirty="0"/>
              <a:t> 시작하지 않은 상태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/>
              <a:t>In Progress(</a:t>
            </a:r>
            <a:r>
              <a:rPr lang="ko-KR" altLang="en-US" dirty="0"/>
              <a:t>진행중</a:t>
            </a:r>
            <a:r>
              <a:rPr lang="en-US" altLang="ko-KR" dirty="0"/>
              <a:t>) : </a:t>
            </a:r>
            <a:r>
              <a:rPr lang="ko-KR" altLang="en-US" dirty="0"/>
              <a:t>개발자가 </a:t>
            </a:r>
            <a:r>
              <a:rPr lang="ko-KR" altLang="en-US" dirty="0" err="1"/>
              <a:t>타스크를</a:t>
            </a:r>
            <a:r>
              <a:rPr lang="ko-KR" altLang="en-US" dirty="0"/>
              <a:t> 시작해서 작업을 진행 중인 상태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/>
              <a:t>Done(</a:t>
            </a:r>
            <a:r>
              <a:rPr lang="ko-KR" altLang="en-US" dirty="0"/>
              <a:t>완료</a:t>
            </a:r>
            <a:r>
              <a:rPr lang="en-US" altLang="ko-KR" dirty="0"/>
              <a:t>) : </a:t>
            </a:r>
            <a:r>
              <a:rPr lang="ko-KR" altLang="en-US" dirty="0"/>
              <a:t>개발자가 </a:t>
            </a:r>
            <a:r>
              <a:rPr lang="ko-KR" altLang="en-US" dirty="0" err="1"/>
              <a:t>타스크의</a:t>
            </a:r>
            <a:r>
              <a:rPr lang="ko-KR" altLang="en-US" dirty="0"/>
              <a:t> 완료조건을 만족하여 작업을 마친 상태</a:t>
            </a:r>
          </a:p>
        </p:txBody>
      </p:sp>
      <p:pic>
        <p:nvPicPr>
          <p:cNvPr id="4" name="_x195723272" descr="EMB000022fc29b4">
            <a:extLst>
              <a:ext uri="{FF2B5EF4-FFF2-40B4-BE49-F238E27FC236}">
                <a16:creationId xmlns:a16="http://schemas.microsoft.com/office/drawing/2014/main" id="{1B85D920-7284-4B7B-B7FE-FE1F5EEB4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80" y="2477615"/>
            <a:ext cx="8197040" cy="427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20940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1CA6F9-1E1C-43A1-9264-728DC12AD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번</a:t>
            </a:r>
            <a:r>
              <a:rPr lang="en-US" altLang="ko-KR" dirty="0"/>
              <a:t>-</a:t>
            </a:r>
            <a:r>
              <a:rPr lang="ko-KR" altLang="en-US" dirty="0"/>
              <a:t>다운 차트</a:t>
            </a:r>
            <a:r>
              <a:rPr lang="en-US" altLang="ko-KR" dirty="0"/>
              <a:t>(Burn-Down Chart)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E07229-EC73-4B5F-90A4-C0AAFA0E4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정의 </a:t>
            </a:r>
            <a:r>
              <a:rPr lang="en-US" altLang="ko-KR" dirty="0"/>
              <a:t>: </a:t>
            </a:r>
            <a:r>
              <a:rPr lang="ko-KR" altLang="en-US" dirty="0"/>
              <a:t>작업량이 얼마나 남아있는지를 보여줌으로써 스프린트의 진행상황을 나타낸다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8F3CA66-8CED-4B7F-A2A4-4936D725F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" y="1791624"/>
            <a:ext cx="5542794" cy="34922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86A0D511-2166-44BD-BC5D-67BF722D0B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06" r="9562"/>
          <a:stretch/>
        </p:blipFill>
        <p:spPr bwMode="auto">
          <a:xfrm>
            <a:off x="5718481" y="3437160"/>
            <a:ext cx="3371544" cy="18552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D614AF-51E3-4457-88BD-6000C05B55AB}"/>
              </a:ext>
            </a:extLst>
          </p:cNvPr>
          <p:cNvSpPr txBox="1"/>
          <p:nvPr/>
        </p:nvSpPr>
        <p:spPr>
          <a:xfrm>
            <a:off x="1951751" y="5426135"/>
            <a:ext cx="1728192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/>
              <a:t>작업 현황표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B82510-E5FA-479A-B7E6-28C5C82D2985}"/>
              </a:ext>
            </a:extLst>
          </p:cNvPr>
          <p:cNvSpPr txBox="1"/>
          <p:nvPr/>
        </p:nvSpPr>
        <p:spPr>
          <a:xfrm>
            <a:off x="6540157" y="5426135"/>
            <a:ext cx="1728192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/>
              <a:t>번</a:t>
            </a:r>
            <a:r>
              <a:rPr lang="en-US" altLang="ko-KR" sz="1800" dirty="0"/>
              <a:t>-</a:t>
            </a:r>
            <a:r>
              <a:rPr lang="ko-KR" altLang="en-US" sz="1800" dirty="0"/>
              <a:t>다운 차트</a:t>
            </a:r>
          </a:p>
        </p:txBody>
      </p:sp>
    </p:spTree>
    <p:extLst>
      <p:ext uri="{BB962C8B-B14F-4D97-AF65-F5344CB8AC3E}">
        <p14:creationId xmlns:p14="http://schemas.microsoft.com/office/powerpoint/2010/main" val="33405568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84E72E-4B79-40A5-953B-5C0D301CB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F20D30-6033-4EDF-8C70-28C521760C39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3A96D8-00DA-4C6E-8BD7-723142F27697}"/>
              </a:ext>
            </a:extLst>
          </p:cNvPr>
          <p:cNvSpPr txBox="1"/>
          <p:nvPr/>
        </p:nvSpPr>
        <p:spPr>
          <a:xfrm>
            <a:off x="1675173" y="-12027"/>
            <a:ext cx="5793653" cy="255454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4. </a:t>
            </a:r>
          </a:p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Daily</a:t>
            </a:r>
            <a:r>
              <a:rPr lang="ko-KR" altLang="en-US" sz="4000" dirty="0">
                <a:solidFill>
                  <a:schemeClr val="bg1"/>
                </a:solidFill>
              </a:rPr>
              <a:t> </a:t>
            </a:r>
            <a:r>
              <a:rPr lang="en-US" altLang="ko-KR" sz="4000" dirty="0">
                <a:solidFill>
                  <a:schemeClr val="bg1"/>
                </a:solidFill>
              </a:rPr>
              <a:t>Scrum</a:t>
            </a:r>
            <a:r>
              <a:rPr lang="ko-KR" altLang="en-US" sz="4000" dirty="0">
                <a:solidFill>
                  <a:schemeClr val="bg1"/>
                </a:solidFill>
              </a:rPr>
              <a:t> </a:t>
            </a:r>
            <a:r>
              <a:rPr lang="en-US" altLang="ko-KR" sz="4000" dirty="0">
                <a:solidFill>
                  <a:schemeClr val="bg1"/>
                </a:solidFill>
              </a:rPr>
              <a:t>Meeting</a:t>
            </a:r>
          </a:p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Sprint Review</a:t>
            </a:r>
          </a:p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Sprint Retrospect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05376D8-20BE-4949-9ECD-E7D04C4EC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499" y="2552800"/>
            <a:ext cx="7338999" cy="3910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96C8C5E-046D-47A6-8842-FE981D3648AD}"/>
              </a:ext>
            </a:extLst>
          </p:cNvPr>
          <p:cNvSpPr/>
          <p:nvPr/>
        </p:nvSpPr>
        <p:spPr>
          <a:xfrm>
            <a:off x="4550478" y="3212976"/>
            <a:ext cx="3117865" cy="2880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18762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297C92-6C5F-4EFA-A0BA-573D2D0C4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일일 스크럼 미팅</a:t>
            </a:r>
            <a:r>
              <a:rPr lang="en-US" altLang="ko-KR" sz="3200" dirty="0"/>
              <a:t>(Daily Scrum Meeting)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C83BC7-AA49-4839-992D-3D3D94B25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정의 </a:t>
            </a:r>
            <a:r>
              <a:rPr lang="en-US" altLang="ko-KR" dirty="0"/>
              <a:t>: </a:t>
            </a:r>
            <a:r>
              <a:rPr lang="ko-KR" altLang="en-US" dirty="0"/>
              <a:t>매일 정해진 시간에 정해진 장소에서 개발팀이 모여 </a:t>
            </a:r>
            <a:r>
              <a:rPr lang="ko-KR" altLang="en-US" sz="2100" b="1" dirty="0"/>
              <a:t>어제 했던 일</a:t>
            </a:r>
            <a:r>
              <a:rPr lang="en-US" altLang="ko-KR" sz="2100" b="1" dirty="0"/>
              <a:t>,      </a:t>
            </a:r>
            <a:r>
              <a:rPr lang="ko-KR" altLang="en-US" sz="2100" b="1" dirty="0"/>
              <a:t>오늘 할 일</a:t>
            </a:r>
            <a:r>
              <a:rPr lang="en-US" altLang="ko-KR" sz="2100" b="1" dirty="0"/>
              <a:t>, </a:t>
            </a:r>
            <a:r>
              <a:rPr lang="ko-KR" altLang="en-US" sz="2100" b="1" dirty="0"/>
              <a:t>작업을 수행하는 중에 문제가 되는 일</a:t>
            </a:r>
            <a:r>
              <a:rPr lang="en-US" altLang="ko-KR" sz="2100" b="1" dirty="0"/>
              <a:t>, </a:t>
            </a:r>
            <a:r>
              <a:rPr lang="ko-KR" altLang="en-US" sz="2100" b="1" dirty="0"/>
              <a:t>도움이 필요한 일 </a:t>
            </a:r>
            <a:r>
              <a:rPr lang="ko-KR" altLang="en-US" dirty="0"/>
              <a:t>공유</a:t>
            </a:r>
            <a:endParaRPr lang="en-US" altLang="ko-KR" dirty="0"/>
          </a:p>
          <a:p>
            <a:r>
              <a:rPr lang="ko-KR" altLang="en-US" dirty="0"/>
              <a:t>특징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미팅 시간 </a:t>
            </a:r>
            <a:r>
              <a:rPr lang="en-US" altLang="ko-KR" dirty="0"/>
              <a:t>: 15~20</a:t>
            </a:r>
            <a:r>
              <a:rPr lang="ko-KR" altLang="en-US" dirty="0"/>
              <a:t>분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스탠드업 미팅 </a:t>
            </a:r>
            <a:r>
              <a:rPr lang="en-US" altLang="ko-KR" dirty="0"/>
              <a:t>: </a:t>
            </a:r>
            <a:r>
              <a:rPr lang="ko-KR" altLang="en-US" dirty="0"/>
              <a:t>오랫동안 지속하지 않고 서서 진행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팀의 진척상황</a:t>
            </a:r>
            <a:r>
              <a:rPr lang="en-US" altLang="ko-KR" dirty="0"/>
              <a:t>, </a:t>
            </a:r>
            <a:r>
              <a:rPr lang="ko-KR" altLang="en-US" dirty="0"/>
              <a:t>문제점을 공유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46BBC2-697F-4B34-AD8B-550F02BBE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161" y="3421556"/>
            <a:ext cx="7018628" cy="29110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03173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947BAA-6FDA-4D96-A8E2-804B4EA1E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스프린트 리뷰</a:t>
            </a:r>
            <a:r>
              <a:rPr lang="en-US" altLang="ko-KR" dirty="0"/>
              <a:t>(Sprint Review)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39D462-485A-4BB5-BD98-C17C708E0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</a:rPr>
              <a:t>정의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스프린트 종류 후 개발팀이 개발한 제품을 고객에게 보여 주면서   데모를 수행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특징</a:t>
            </a:r>
            <a:endParaRPr lang="en-US" altLang="ko-KR" dirty="0">
              <a:latin typeface="+mn-ea"/>
            </a:endParaRPr>
          </a:p>
          <a:p>
            <a:pPr marL="457200" indent="-457200">
              <a:buAutoNum type="arabicPeriod"/>
            </a:pPr>
            <a:r>
              <a:rPr lang="ko-KR" altLang="en-US" dirty="0">
                <a:latin typeface="+mn-ea"/>
              </a:rPr>
              <a:t>고객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요구사항이 해당 스프린트 동안 잘 반영되었는지 평가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>
                <a:latin typeface="+mn-ea"/>
              </a:rPr>
              <a:t>피드백</a:t>
            </a:r>
            <a:endParaRPr lang="en-US" altLang="ko-KR" dirty="0">
              <a:latin typeface="+mn-ea"/>
            </a:endParaRPr>
          </a:p>
          <a:p>
            <a:pPr marL="457200" indent="-457200">
              <a:buFont typeface="맑은 고딕"/>
              <a:buAutoNum type="arabicPeriod"/>
            </a:pPr>
            <a:r>
              <a:rPr lang="ko-KR" altLang="en-US" dirty="0">
                <a:latin typeface="+mn-ea"/>
              </a:rPr>
              <a:t>제품 오너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여러 지적사항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>
                <a:latin typeface="+mn-ea"/>
              </a:rPr>
              <a:t>개선 사항을 정리하여 다음 스프린트에 반영    되도록 제품 백로그를 다시 갱신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ko-KR" altLang="en-US" dirty="0">
              <a:latin typeface="+mn-ea"/>
            </a:endParaRPr>
          </a:p>
          <a:p>
            <a:endParaRPr lang="ko-KR" altLang="en-US" dirty="0">
              <a:latin typeface="+mn-ea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17033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FCEB1-EE36-4DE6-8501-691675539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스프린트 회고</a:t>
            </a:r>
            <a:r>
              <a:rPr lang="en-US" altLang="ko-KR" dirty="0"/>
              <a:t>(Sprint Retrospect)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57969A-2A94-437C-9038-C9C94AFC2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정의 </a:t>
            </a:r>
            <a:r>
              <a:rPr lang="en-US" altLang="ko-KR" dirty="0"/>
              <a:t>: </a:t>
            </a:r>
            <a:r>
              <a:rPr lang="ko-KR" altLang="en-US" dirty="0"/>
              <a:t>프로젝트를 진행하는 과정에서 드러난 좋았던 점</a:t>
            </a:r>
            <a:r>
              <a:rPr lang="en-US" altLang="ko-KR" dirty="0"/>
              <a:t>, </a:t>
            </a:r>
            <a:r>
              <a:rPr lang="ko-KR" altLang="en-US" dirty="0"/>
              <a:t>문제점 도출</a:t>
            </a:r>
            <a:endParaRPr lang="en-US" altLang="ko-KR" dirty="0"/>
          </a:p>
          <a:p>
            <a:r>
              <a:rPr lang="ko-KR" altLang="en-US" dirty="0"/>
              <a:t>특징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시점 </a:t>
            </a:r>
            <a:r>
              <a:rPr lang="en-US" altLang="ko-KR" dirty="0"/>
              <a:t>: </a:t>
            </a:r>
            <a:r>
              <a:rPr lang="ko-KR" altLang="en-US" dirty="0"/>
              <a:t>스프린트가 끝나는 시점 </a:t>
            </a:r>
            <a:r>
              <a:rPr lang="en-US" altLang="ko-KR" dirty="0"/>
              <a:t>/ </a:t>
            </a:r>
            <a:r>
              <a:rPr lang="ko-KR" altLang="en-US" dirty="0"/>
              <a:t>일정주기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보다 나은 개선할 수 있는 방법을 모색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이미 설정된 프로세스만 프로젝트를 진행하는 것이 아닌 프로세스가 계속적으로 개선되도록 하여 변화하는 환경에 능동적인 대응이 가능</a:t>
            </a:r>
          </a:p>
        </p:txBody>
      </p:sp>
    </p:spTree>
    <p:extLst>
      <p:ext uri="{BB962C8B-B14F-4D97-AF65-F5344CB8AC3E}">
        <p14:creationId xmlns:p14="http://schemas.microsoft.com/office/powerpoint/2010/main" val="1828695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8535FBB4-9F51-4F89-BADD-7358ACEE48CE}"/>
              </a:ext>
            </a:extLst>
          </p:cNvPr>
          <p:cNvSpPr txBox="1">
            <a:spLocks/>
          </p:cNvSpPr>
          <p:nvPr/>
        </p:nvSpPr>
        <p:spPr>
          <a:xfrm>
            <a:off x="53975" y="897958"/>
            <a:ext cx="9045575" cy="5545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/>
              <a:buChar char="◈"/>
              <a:defRPr sz="20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v"/>
              <a:defRPr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/>
              <a:buChar char="u"/>
              <a:defRPr sz="16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§"/>
              <a:defRPr sz="14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90000"/>
              <a:buFont typeface="Times New Roman"/>
              <a:buChar char="+"/>
              <a:defRPr sz="12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/>
              <a:t> SDLC?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800" dirty="0"/>
              <a:t>Software Development Life Cycle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800" dirty="0"/>
              <a:t>소프트웨어 생명주기 모델</a:t>
            </a:r>
            <a:endParaRPr lang="en-US" altLang="ko-KR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800" dirty="0"/>
              <a:t>SW</a:t>
            </a:r>
            <a:r>
              <a:rPr lang="ko-KR" altLang="en-US" sz="1800" dirty="0"/>
              <a:t>의 탄생</a:t>
            </a:r>
            <a:r>
              <a:rPr lang="en-US" altLang="ko-KR" sz="1800" dirty="0"/>
              <a:t>, </a:t>
            </a:r>
            <a:r>
              <a:rPr lang="ko-KR" altLang="en-US" sz="1800" dirty="0"/>
              <a:t>개발과정</a:t>
            </a:r>
            <a:r>
              <a:rPr lang="en-US" altLang="ko-KR" sz="1800" dirty="0"/>
              <a:t>, </a:t>
            </a:r>
            <a:r>
              <a:rPr lang="ko-KR" altLang="en-US" sz="1800" dirty="0"/>
              <a:t>소멸까지의 전 과정</a:t>
            </a:r>
            <a:endParaRPr lang="en-US" altLang="ko-KR" sz="1800" dirty="0"/>
          </a:p>
        </p:txBody>
      </p:sp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Review (1/4) </a:t>
            </a:r>
            <a:r>
              <a:rPr lang="en-US" altLang="ko-KR" sz="3200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- SDLC</a:t>
            </a:r>
          </a:p>
        </p:txBody>
      </p:sp>
      <p:sp>
        <p:nvSpPr>
          <p:cNvPr id="4114" name="TextBox 4113"/>
          <p:cNvSpPr txBox="1"/>
          <p:nvPr/>
        </p:nvSpPr>
        <p:spPr>
          <a:xfrm>
            <a:off x="2459596" y="1511787"/>
            <a:ext cx="330656" cy="755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2" name="내용 개체 틀 1">
            <a:extLst>
              <a:ext uri="{FF2B5EF4-FFF2-40B4-BE49-F238E27FC236}">
                <a16:creationId xmlns:a16="http://schemas.microsoft.com/office/drawing/2014/main" id="{56B803B1-EB19-4002-8567-4A473666B1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8064" y="1606278"/>
            <a:ext cx="3744416" cy="36454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E00AE7-623B-4998-8E55-2673C31082B0}"/>
              </a:ext>
            </a:extLst>
          </p:cNvPr>
          <p:cNvSpPr txBox="1"/>
          <p:nvPr/>
        </p:nvSpPr>
        <p:spPr>
          <a:xfrm>
            <a:off x="2195736" y="6188543"/>
            <a:ext cx="8819966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  <a:hlinkClick r:id="rId3"/>
              </a:rPr>
              <a:t>출처</a:t>
            </a:r>
            <a:r>
              <a:rPr lang="en-US" altLang="ko-KR" sz="1400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  <a:hlinkClick r:id="rId3"/>
              </a:rPr>
              <a:t>: https://blog.usejournal.com/what-is-software-development-lifecycle-sdlc-523fd09340a6</a:t>
            </a:r>
            <a:endParaRPr lang="ko-KR" altLang="en-US" sz="1400" dirty="0">
              <a:latin typeface="Times New Roman" panose="02020603050405020304" pitchFamily="18" charset="0"/>
              <a:ea typeface="나눔바른고딕" panose="020B060302010102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16CC1D-6C81-4999-8944-7AB38ED29AAA}"/>
              </a:ext>
            </a:extLst>
          </p:cNvPr>
          <p:cNvSpPr txBox="1"/>
          <p:nvPr/>
        </p:nvSpPr>
        <p:spPr>
          <a:xfrm>
            <a:off x="299145" y="2816932"/>
            <a:ext cx="3384376" cy="3008516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[SDLC</a:t>
            </a:r>
            <a:r>
              <a:rPr lang="ko-KR" altLang="en-US" sz="2800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 모델</a:t>
            </a:r>
            <a:r>
              <a:rPr lang="en-US" altLang="ko-KR" sz="2800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]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 요구사항 분석</a:t>
            </a:r>
            <a:endParaRPr lang="en-US" altLang="ko-KR" sz="2000" dirty="0">
              <a:latin typeface="Times New Roman" panose="02020603050405020304" pitchFamily="18" charset="0"/>
              <a:ea typeface="나눔바른고딕" panose="020B0603020101020101" pitchFamily="50" charset="-127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 설계</a:t>
            </a:r>
            <a:endParaRPr lang="en-US" altLang="ko-KR" sz="2000" dirty="0">
              <a:latin typeface="Times New Roman" panose="02020603050405020304" pitchFamily="18" charset="0"/>
              <a:ea typeface="나눔바른고딕" panose="020B0603020101020101" pitchFamily="50" charset="-127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 구현</a:t>
            </a:r>
            <a:endParaRPr lang="en-US" altLang="ko-KR" sz="2000" dirty="0">
              <a:latin typeface="Times New Roman" panose="02020603050405020304" pitchFamily="18" charset="0"/>
              <a:ea typeface="나눔바른고딕" panose="020B0603020101020101" pitchFamily="50" charset="-127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 테스트</a:t>
            </a:r>
            <a:endParaRPr lang="en-US" altLang="ko-KR" sz="2000" dirty="0">
              <a:latin typeface="Times New Roman" panose="02020603050405020304" pitchFamily="18" charset="0"/>
              <a:ea typeface="나눔바른고딕" panose="020B0603020101020101" pitchFamily="50" charset="-127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 유지보수</a:t>
            </a:r>
          </a:p>
        </p:txBody>
      </p:sp>
    </p:spTree>
    <p:extLst>
      <p:ext uri="{BB962C8B-B14F-4D97-AF65-F5344CB8AC3E}">
        <p14:creationId xmlns:p14="http://schemas.microsoft.com/office/powerpoint/2010/main" val="789918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29E282-8FB3-4612-A310-D7502D9E5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Review (2/4) </a:t>
            </a:r>
            <a:r>
              <a:rPr lang="en-US" altLang="ko-KR" sz="3200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3200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폭포수 </a:t>
            </a:r>
            <a:r>
              <a:rPr lang="en-US" altLang="ko-KR" sz="3200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vs </a:t>
            </a:r>
            <a:r>
              <a:rPr lang="ko-KR" altLang="en-US" sz="3200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애자일</a:t>
            </a:r>
            <a:endParaRPr lang="ko-KR" altLang="en-US" dirty="0"/>
          </a:p>
        </p:txBody>
      </p:sp>
      <p:pic>
        <p:nvPicPr>
          <p:cNvPr id="7" name="_x199232880" descr="EMB000022fc28e5">
            <a:extLst>
              <a:ext uri="{FF2B5EF4-FFF2-40B4-BE49-F238E27FC236}">
                <a16:creationId xmlns:a16="http://schemas.microsoft.com/office/drawing/2014/main" id="{42323BFE-DC74-4B7B-AA6E-4DF4D0C26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92" y="1086098"/>
            <a:ext cx="7504720" cy="1694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DFC64872-4C54-42FA-814C-F973F5B015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01"/>
          <a:stretch/>
        </p:blipFill>
        <p:spPr bwMode="auto">
          <a:xfrm>
            <a:off x="936259" y="3429000"/>
            <a:ext cx="7183586" cy="2354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5032CF-11DB-462E-AC42-CB5CAAD0AFF0}"/>
              </a:ext>
            </a:extLst>
          </p:cNvPr>
          <p:cNvSpPr txBox="1"/>
          <p:nvPr/>
        </p:nvSpPr>
        <p:spPr>
          <a:xfrm>
            <a:off x="3221850" y="2807916"/>
            <a:ext cx="270030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[</a:t>
            </a:r>
            <a:r>
              <a:rPr lang="ko-KR" altLang="en-US" sz="2800" dirty="0"/>
              <a:t>폭포수모델</a:t>
            </a:r>
            <a:r>
              <a:rPr lang="en-US" altLang="ko-KR" sz="2800" dirty="0"/>
              <a:t>]</a:t>
            </a:r>
            <a:endParaRPr lang="ko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BEB121-31EE-4997-8300-DCF907402ED1}"/>
              </a:ext>
            </a:extLst>
          </p:cNvPr>
          <p:cNvSpPr txBox="1"/>
          <p:nvPr/>
        </p:nvSpPr>
        <p:spPr>
          <a:xfrm>
            <a:off x="3221850" y="5770765"/>
            <a:ext cx="270030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[</a:t>
            </a:r>
            <a:r>
              <a:rPr lang="ko-KR" altLang="en-US" sz="2800" dirty="0"/>
              <a:t>애자일 모델</a:t>
            </a:r>
            <a:r>
              <a:rPr lang="en-US" altLang="ko-KR" sz="2800" dirty="0"/>
              <a:t>]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62179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AB109-F164-496B-8742-382292EB5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Review (3/4) </a:t>
            </a:r>
            <a:r>
              <a:rPr lang="en-US" altLang="ko-KR" sz="3200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3200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애자일 모델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EF9AA3-896A-48FA-8504-50FF56E10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DC2CF9E-CCC8-4833-9615-F996EBF52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1416472"/>
            <a:ext cx="8502827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08233A6-C035-4751-8F15-C1022E605631}"/>
              </a:ext>
            </a:extLst>
          </p:cNvPr>
          <p:cNvSpPr/>
          <p:nvPr/>
        </p:nvSpPr>
        <p:spPr>
          <a:xfrm>
            <a:off x="467545" y="1524484"/>
            <a:ext cx="2195354" cy="39170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9800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AB109-F164-496B-8742-382292EB5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Review (4/4) </a:t>
            </a:r>
            <a:r>
              <a:rPr lang="en-US" altLang="ko-KR" sz="3200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3200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스크럼 소개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EF9AA3-896A-48FA-8504-50FF56E10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A9C7198-364B-49EF-89E7-3D54DEC56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42" y="1412776"/>
            <a:ext cx="8987705" cy="4789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2889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84E72E-4B79-40A5-953B-5C0D301CB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F20D30-6033-4EDF-8C70-28C521760C39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3A96D8-00DA-4C6E-8BD7-723142F27697}"/>
              </a:ext>
            </a:extLst>
          </p:cNvPr>
          <p:cNvSpPr txBox="1"/>
          <p:nvPr/>
        </p:nvSpPr>
        <p:spPr>
          <a:xfrm>
            <a:off x="1675173" y="1268760"/>
            <a:ext cx="5793653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</a:rPr>
              <a:t>1. Project Vision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05376D8-20BE-4949-9ECD-E7D04C4EC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499" y="2552800"/>
            <a:ext cx="7338999" cy="3910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96C8C5E-046D-47A6-8842-FE981D3648AD}"/>
              </a:ext>
            </a:extLst>
          </p:cNvPr>
          <p:cNvSpPr/>
          <p:nvPr/>
        </p:nvSpPr>
        <p:spPr>
          <a:xfrm>
            <a:off x="1331640" y="2756720"/>
            <a:ext cx="1584176" cy="19324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5518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B0B17A-D3DA-4871-8DC2-E5C26F172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비전</a:t>
            </a:r>
            <a:r>
              <a:rPr lang="en-US" altLang="ko-KR" dirty="0"/>
              <a:t>(Vision)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6D2E7B-2FA1-4A4D-AC3E-0208A5800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정의 </a:t>
            </a:r>
            <a:r>
              <a:rPr lang="en-US" altLang="ko-KR" dirty="0"/>
              <a:t>: </a:t>
            </a:r>
            <a:r>
              <a:rPr lang="ko-KR" altLang="en-US" dirty="0"/>
              <a:t>프로젝트를 통해서 달성하고자 하는 바를 명시한 것</a:t>
            </a:r>
            <a:endParaRPr lang="en-US" altLang="ko-KR" dirty="0"/>
          </a:p>
          <a:p>
            <a:r>
              <a:rPr lang="ko-KR" altLang="en-US" dirty="0"/>
              <a:t>특징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모든 이해 관계자들이 의사 결정하는 기반과 프로젝트의 방향성을 제공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모든 이해 관계자들이 </a:t>
            </a:r>
            <a:r>
              <a:rPr lang="ko-KR" altLang="en-US" dirty="0" err="1"/>
              <a:t>공유해야함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작성할 것 </a:t>
            </a:r>
            <a:r>
              <a:rPr lang="en-US" altLang="ko-KR" dirty="0"/>
              <a:t>: </a:t>
            </a:r>
            <a:r>
              <a:rPr lang="ko-KR" altLang="en-US" dirty="0"/>
              <a:t>목표대상고객</a:t>
            </a:r>
            <a:r>
              <a:rPr lang="en-US" altLang="ko-KR" dirty="0"/>
              <a:t>, </a:t>
            </a:r>
            <a:r>
              <a:rPr lang="ko-KR" altLang="en-US" dirty="0"/>
              <a:t>고객의 요구사항</a:t>
            </a:r>
            <a:r>
              <a:rPr lang="en-US" altLang="ko-KR" dirty="0"/>
              <a:t>, </a:t>
            </a:r>
            <a:r>
              <a:rPr lang="ko-KR" altLang="en-US" dirty="0"/>
              <a:t>제품의 기능</a:t>
            </a:r>
            <a:r>
              <a:rPr lang="en-US" altLang="ko-KR" dirty="0"/>
              <a:t>, </a:t>
            </a:r>
            <a:r>
              <a:rPr lang="ko-KR" altLang="en-US" dirty="0"/>
              <a:t>차별성 등</a:t>
            </a:r>
          </a:p>
        </p:txBody>
      </p:sp>
    </p:spTree>
    <p:extLst>
      <p:ext uri="{BB962C8B-B14F-4D97-AF65-F5344CB8AC3E}">
        <p14:creationId xmlns:p14="http://schemas.microsoft.com/office/powerpoint/2010/main" val="1132284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B0B17A-D3DA-4871-8DC2-E5C26F172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비즈니스 목적</a:t>
            </a:r>
            <a:r>
              <a:rPr lang="en-US" altLang="ko-KR" dirty="0"/>
              <a:t>(Business Goal)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6D2E7B-2FA1-4A4D-AC3E-0208A5800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정의 </a:t>
            </a:r>
            <a:r>
              <a:rPr lang="en-US" altLang="ko-KR" dirty="0"/>
              <a:t>: </a:t>
            </a:r>
            <a:r>
              <a:rPr lang="ko-KR" altLang="en-US" dirty="0"/>
              <a:t>프로젝트가 고객에게 어떤 이득</a:t>
            </a:r>
            <a:r>
              <a:rPr lang="en-US" altLang="ko-KR" dirty="0"/>
              <a:t>/</a:t>
            </a:r>
            <a:r>
              <a:rPr lang="ko-KR" altLang="en-US" dirty="0"/>
              <a:t>가치를 제공하는지 명시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비즈니스 목적이 명확하게 정의되어 있지 않으면</a:t>
            </a:r>
            <a:r>
              <a:rPr lang="en-US" altLang="ko-KR" dirty="0"/>
              <a:t>??</a:t>
            </a:r>
          </a:p>
          <a:p>
            <a:pPr marL="457200" indent="-457200">
              <a:buAutoNum type="arabicPeriod"/>
            </a:pPr>
            <a:r>
              <a:rPr lang="ko-KR" altLang="en-US" b="1" dirty="0"/>
              <a:t>범위초과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프로젝트의 본래 목적과는 관련이 없는 기능들이 예산</a:t>
            </a:r>
            <a:r>
              <a:rPr lang="en-US" altLang="ko-KR" dirty="0"/>
              <a:t>/</a:t>
            </a:r>
            <a:r>
              <a:rPr lang="ko-KR" altLang="en-US" dirty="0"/>
              <a:t>기간</a:t>
            </a:r>
            <a:r>
              <a:rPr lang="en-US" altLang="ko-KR" dirty="0"/>
              <a:t>/</a:t>
            </a:r>
            <a:r>
              <a:rPr lang="ko-KR" altLang="en-US" dirty="0"/>
              <a:t>자원을 계속 추가하는 것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b="1" dirty="0"/>
              <a:t>금도금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고객의 요구사항이 아닌데 개발자 스스로 고객에게 이득이 된다고 믿는 장식적인 요소가 강한 기능을 추가하는 것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76F2C1E-891C-4C1A-8BF3-4C54F6521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3411564"/>
            <a:ext cx="6336704" cy="336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146422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페이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C3A5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</TotalTime>
  <Words>1152</Words>
  <Application>Microsoft Office PowerPoint</Application>
  <PresentationFormat>화면 슬라이드 쇼(4:3)</PresentationFormat>
  <Paragraphs>185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HY강B</vt:lpstr>
      <vt:lpstr>맑은 고딕</vt:lpstr>
      <vt:lpstr>Arial</vt:lpstr>
      <vt:lpstr>Times New Roman</vt:lpstr>
      <vt:lpstr>Wingdings</vt:lpstr>
      <vt:lpstr>기본페이지</vt:lpstr>
      <vt:lpstr>Software Engineering(실습) (6주차 – 스크럼)</vt:lpstr>
      <vt:lpstr>Contents</vt:lpstr>
      <vt:lpstr>Review (1/4) - SDLC</vt:lpstr>
      <vt:lpstr>Review (2/4) - 폭포수 vs 애자일</vt:lpstr>
      <vt:lpstr>Review (3/4) - 애자일 모델</vt:lpstr>
      <vt:lpstr>Review (4/4) - 스크럼 소개</vt:lpstr>
      <vt:lpstr>PowerPoint 프레젠테이션</vt:lpstr>
      <vt:lpstr>비전(Vision)</vt:lpstr>
      <vt:lpstr>비즈니스 목적(Business Goal)</vt:lpstr>
      <vt:lpstr>Impact Mapping</vt:lpstr>
      <vt:lpstr>Impact Mapping(예제)</vt:lpstr>
      <vt:lpstr>Impact Mapping(예제)</vt:lpstr>
      <vt:lpstr>PowerPoint 프레젠테이션</vt:lpstr>
      <vt:lpstr>제품 백로그(Product Backlog)</vt:lpstr>
      <vt:lpstr>우선순위 선정 방법(MOSCOW)</vt:lpstr>
      <vt:lpstr>스토리 포인트(Story Point)</vt:lpstr>
      <vt:lpstr>릴리스 계획(Release Plan)</vt:lpstr>
      <vt:lpstr>PowerPoint 프레젠테이션</vt:lpstr>
      <vt:lpstr>스프린트 계획(Sprint Plan)</vt:lpstr>
      <vt:lpstr>스프린트 계획(Sprint Plan)</vt:lpstr>
      <vt:lpstr>예시</vt:lpstr>
      <vt:lpstr>작업 현황판</vt:lpstr>
      <vt:lpstr>번-다운 차트(Burn-Down Chart)</vt:lpstr>
      <vt:lpstr>PowerPoint 프레젠테이션</vt:lpstr>
      <vt:lpstr>일일 스크럼 미팅(Daily Scrum Meeting)</vt:lpstr>
      <vt:lpstr>스프린트 리뷰(Sprint Review)</vt:lpstr>
      <vt:lpstr>스프린트 회고(Sprint Retrospect)</vt:lpstr>
    </vt:vector>
  </TitlesOfParts>
  <Manager/>
  <Company>SereneVoyage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winter</dc:creator>
  <cp:lastModifiedBy>lee cheonsol</cp:lastModifiedBy>
  <cp:revision>257</cp:revision>
  <dcterms:created xsi:type="dcterms:W3CDTF">2007-05-16T01:38:22Z</dcterms:created>
  <dcterms:modified xsi:type="dcterms:W3CDTF">2019-10-09T10:20:31Z</dcterms:modified>
  <cp:version>0906.0100.01</cp:version>
</cp:coreProperties>
</file>