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99" r:id="rId4"/>
    <p:sldId id="323" r:id="rId5"/>
    <p:sldId id="334" r:id="rId6"/>
    <p:sldId id="333" r:id="rId7"/>
    <p:sldId id="324" r:id="rId8"/>
    <p:sldId id="327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2" r:id="rId17"/>
    <p:sldId id="343" r:id="rId18"/>
    <p:sldId id="344" r:id="rId19"/>
    <p:sldId id="345" r:id="rId20"/>
    <p:sldId id="346" r:id="rId21"/>
    <p:sldId id="347" r:id="rId22"/>
    <p:sldId id="348" r:id="rId23"/>
    <p:sldId id="349" r:id="rId24"/>
    <p:sldId id="350" r:id="rId25"/>
    <p:sldId id="351" r:id="rId26"/>
    <p:sldId id="352" r:id="rId27"/>
    <p:sldId id="353" r:id="rId28"/>
    <p:sldId id="354" r:id="rId29"/>
    <p:sldId id="355" r:id="rId30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3362" userDrawn="1">
          <p15:clr>
            <a:srgbClr val="A4A3A4"/>
          </p15:clr>
        </p15:guide>
        <p15:guide id="3" pos="287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F0A0EA-C916-463C-A3AD-4CCFBD9124EA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1"/>
      </a:tcTxStyle>
      <a:tcStyle>
        <a:tcBdr>
          <a:top>
            <a:ln w="6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1">
          <a:shade val="40000"/>
        </a:schemeClr>
      </a:tcTxStyle>
      <a:tcStyle>
        <a:tcBdr/>
        <a:fill>
          <a:solidFill>
            <a:schemeClr val="accent1">
              <a:alpha val="40000"/>
            </a:schemeClr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817"/>
  </p:normalViewPr>
  <p:slideViewPr>
    <p:cSldViewPr>
      <p:cViewPr varScale="1">
        <p:scale>
          <a:sx n="110" d="100"/>
          <a:sy n="110" d="100"/>
        </p:scale>
        <p:origin x="1542" y="108"/>
      </p:cViewPr>
      <p:guideLst>
        <p:guide orient="horz" pos="2160"/>
        <p:guide orient="horz" pos="3362"/>
        <p:guide pos="287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9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5D052F6-FF49-4BD2-AB83-8EF8747A91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3387D70-A258-4EAE-B2CC-31CF85C9BB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3B4DF-6A10-4376-BBF6-14B4572800C0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FA180F6-CAB1-4AFB-84C2-275DE45CB2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C7D39F-819B-473F-89A2-06E281E23B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6A3252-65DC-45AC-A63E-FF1037E87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44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58DF959-B5F5-48EB-99CA-AA0393C221AC}" type="datetime1">
              <a:rPr lang="ko-KR" altLang="en-US"/>
              <a:pPr>
                <a:defRPr/>
              </a:pPr>
              <a:t>2019-11-12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 dirty="0"/>
              <a:t>마스터 텍스트 스타일을 편집합니다</a:t>
            </a:r>
          </a:p>
          <a:p>
            <a:pPr lvl="1">
              <a:defRPr/>
            </a:pPr>
            <a:r>
              <a:rPr lang="ko-KR" altLang="en-US" dirty="0"/>
              <a:t>둘째 수준</a:t>
            </a:r>
          </a:p>
          <a:p>
            <a:pPr lvl="2">
              <a:defRPr/>
            </a:pPr>
            <a:r>
              <a:rPr lang="ko-KR" altLang="en-US" dirty="0"/>
              <a:t>셋째 수준</a:t>
            </a:r>
          </a:p>
          <a:p>
            <a:pPr lvl="3">
              <a:defRPr/>
            </a:pPr>
            <a:r>
              <a:rPr lang="ko-KR" altLang="en-US" dirty="0"/>
              <a:t>넷째 수준</a:t>
            </a:r>
          </a:p>
          <a:p>
            <a:pPr lvl="4">
              <a:defRPr/>
            </a:pPr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6C06DEDA-4E91-4130-86EE-EFBCFEBE313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ED3D31D5-E5B4-4D41-94F9-5DA657F83A8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598488"/>
            <a:ext cx="800100" cy="233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5A3AEFF-32ED-4A28-B5AA-A9714AEB096F}"/>
              </a:ext>
            </a:extLst>
          </p:cNvPr>
          <p:cNvSpPr/>
          <p:nvPr userDrawn="1"/>
        </p:nvSpPr>
        <p:spPr>
          <a:xfrm rot="2700000">
            <a:off x="1818482" y="3479006"/>
            <a:ext cx="179388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7825EE7-A938-4692-B4FA-7CB6C7C0A140}"/>
              </a:ext>
            </a:extLst>
          </p:cNvPr>
          <p:cNvSpPr/>
          <p:nvPr userDrawn="1"/>
        </p:nvSpPr>
        <p:spPr>
          <a:xfrm rot="2700000">
            <a:off x="2073275" y="3479800"/>
            <a:ext cx="179388" cy="179388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59A7C4-FB95-4D5F-8E79-C55F4F154369}"/>
              </a:ext>
            </a:extLst>
          </p:cNvPr>
          <p:cNvSpPr/>
          <p:nvPr userDrawn="1"/>
        </p:nvSpPr>
        <p:spPr>
          <a:xfrm rot="2700000">
            <a:off x="1573213" y="3479800"/>
            <a:ext cx="179388" cy="179387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E04CB7A-D3FD-4481-ACCA-94D4199CE8E3}"/>
              </a:ext>
            </a:extLst>
          </p:cNvPr>
          <p:cNvSpPr/>
          <p:nvPr userDrawn="1"/>
        </p:nvSpPr>
        <p:spPr>
          <a:xfrm rot="2700000">
            <a:off x="2318544" y="3479006"/>
            <a:ext cx="179388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51D925B-FE8B-4D31-812A-8D102A5A821B}"/>
              </a:ext>
            </a:extLst>
          </p:cNvPr>
          <p:cNvSpPr/>
          <p:nvPr userDrawn="1"/>
        </p:nvSpPr>
        <p:spPr>
          <a:xfrm rot="2700000">
            <a:off x="573088" y="3479800"/>
            <a:ext cx="179388" cy="179387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C250B-E78E-4BB9-A62D-E9D8CBFFEF9D}"/>
              </a:ext>
            </a:extLst>
          </p:cNvPr>
          <p:cNvSpPr/>
          <p:nvPr userDrawn="1"/>
        </p:nvSpPr>
        <p:spPr>
          <a:xfrm rot="2700000">
            <a:off x="818357" y="3479006"/>
            <a:ext cx="179388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0D91D9-1B69-46DE-9C1E-823CA2DF3E52}"/>
              </a:ext>
            </a:extLst>
          </p:cNvPr>
          <p:cNvSpPr/>
          <p:nvPr userDrawn="1"/>
        </p:nvSpPr>
        <p:spPr>
          <a:xfrm rot="2700000">
            <a:off x="318294" y="3479006"/>
            <a:ext cx="179388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E2ABCAE-9B27-4C01-9D68-D80847F03A17}"/>
              </a:ext>
            </a:extLst>
          </p:cNvPr>
          <p:cNvSpPr/>
          <p:nvPr userDrawn="1"/>
        </p:nvSpPr>
        <p:spPr>
          <a:xfrm rot="2700000">
            <a:off x="73025" y="3479800"/>
            <a:ext cx="179388" cy="179388"/>
          </a:xfrm>
          <a:prstGeom prst="rect">
            <a:avLst/>
          </a:prstGeom>
          <a:solidFill>
            <a:srgbClr val="2C3A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910656C-0EFE-4918-9F1B-D53C883861A1}"/>
              </a:ext>
            </a:extLst>
          </p:cNvPr>
          <p:cNvSpPr/>
          <p:nvPr userDrawn="1"/>
        </p:nvSpPr>
        <p:spPr>
          <a:xfrm rot="2700000">
            <a:off x="1073150" y="3479800"/>
            <a:ext cx="179388" cy="179388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8DEEC3-A672-4E3D-B3B2-FF28707906B5}"/>
              </a:ext>
            </a:extLst>
          </p:cNvPr>
          <p:cNvSpPr/>
          <p:nvPr userDrawn="1"/>
        </p:nvSpPr>
        <p:spPr>
          <a:xfrm rot="2700000">
            <a:off x="1318419" y="3479006"/>
            <a:ext cx="179388" cy="180975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1E40AAC-D68D-4A39-9F37-805A1BCCA198}"/>
              </a:ext>
            </a:extLst>
          </p:cNvPr>
          <p:cNvSpPr/>
          <p:nvPr userDrawn="1"/>
        </p:nvSpPr>
        <p:spPr>
          <a:xfrm rot="2700000">
            <a:off x="4068763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3B792DB-EE43-4784-8522-D02E775A6A59}"/>
              </a:ext>
            </a:extLst>
          </p:cNvPr>
          <p:cNvSpPr/>
          <p:nvPr userDrawn="1"/>
        </p:nvSpPr>
        <p:spPr>
          <a:xfrm rot="2700000">
            <a:off x="3068638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A7C6302-0895-4A8A-9C04-77BDA6AD91BE}"/>
              </a:ext>
            </a:extLst>
          </p:cNvPr>
          <p:cNvSpPr/>
          <p:nvPr userDrawn="1"/>
        </p:nvSpPr>
        <p:spPr>
          <a:xfrm rot="2700000">
            <a:off x="3313906" y="3466307"/>
            <a:ext cx="180975" cy="179388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E63E7A2-34DC-4054-8FA9-6D89CCE40F8A}"/>
              </a:ext>
            </a:extLst>
          </p:cNvPr>
          <p:cNvSpPr/>
          <p:nvPr userDrawn="1"/>
        </p:nvSpPr>
        <p:spPr>
          <a:xfrm rot="2700000">
            <a:off x="2813844" y="3466307"/>
            <a:ext cx="180975" cy="179387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B1FE202-AA5E-4411-810C-AF2BAFBBE2CE}"/>
              </a:ext>
            </a:extLst>
          </p:cNvPr>
          <p:cNvSpPr/>
          <p:nvPr userDrawn="1"/>
        </p:nvSpPr>
        <p:spPr>
          <a:xfrm rot="2700000">
            <a:off x="2568575" y="3465513"/>
            <a:ext cx="180975" cy="180975"/>
          </a:xfrm>
          <a:prstGeom prst="rect">
            <a:avLst/>
          </a:prstGeom>
          <a:solidFill>
            <a:srgbClr val="2C3A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FB34A1F-42E5-4810-9251-4D54DC2186D3}"/>
              </a:ext>
            </a:extLst>
          </p:cNvPr>
          <p:cNvSpPr/>
          <p:nvPr userDrawn="1"/>
        </p:nvSpPr>
        <p:spPr>
          <a:xfrm rot="2700000">
            <a:off x="3568700" y="3465513"/>
            <a:ext cx="180975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A9B1382-9958-46E7-914B-B8F3E1A0189B}"/>
              </a:ext>
            </a:extLst>
          </p:cNvPr>
          <p:cNvSpPr/>
          <p:nvPr userDrawn="1"/>
        </p:nvSpPr>
        <p:spPr>
          <a:xfrm rot="2700000">
            <a:off x="3813969" y="3466307"/>
            <a:ext cx="180975" cy="179387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8C0C22C-0216-4F2C-B967-B594BD387773}"/>
              </a:ext>
            </a:extLst>
          </p:cNvPr>
          <p:cNvSpPr/>
          <p:nvPr userDrawn="1"/>
        </p:nvSpPr>
        <p:spPr>
          <a:xfrm rot="2700000">
            <a:off x="6069013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8209B06-B6F5-4FAC-A2F2-CC78E5521B76}"/>
              </a:ext>
            </a:extLst>
          </p:cNvPr>
          <p:cNvSpPr/>
          <p:nvPr userDrawn="1"/>
        </p:nvSpPr>
        <p:spPr>
          <a:xfrm rot="2700000">
            <a:off x="6323013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540FD9A-A8A9-4A10-96B0-FBE30F267DB9}"/>
              </a:ext>
            </a:extLst>
          </p:cNvPr>
          <p:cNvSpPr/>
          <p:nvPr userDrawn="1"/>
        </p:nvSpPr>
        <p:spPr>
          <a:xfrm rot="2700000">
            <a:off x="5822950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32AAE78-31C3-496D-9F41-634125ABE52F}"/>
              </a:ext>
            </a:extLst>
          </p:cNvPr>
          <p:cNvSpPr/>
          <p:nvPr userDrawn="1"/>
        </p:nvSpPr>
        <p:spPr>
          <a:xfrm rot="2700000">
            <a:off x="6569075" y="3465513"/>
            <a:ext cx="180975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D5A7EC1-7F93-4918-B9E2-91CB6FE1039E}"/>
              </a:ext>
            </a:extLst>
          </p:cNvPr>
          <p:cNvSpPr/>
          <p:nvPr userDrawn="1"/>
        </p:nvSpPr>
        <p:spPr>
          <a:xfrm rot="2700000">
            <a:off x="4822825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FA9B674-88A1-4F3E-9CF4-AC2637548FC5}"/>
              </a:ext>
            </a:extLst>
          </p:cNvPr>
          <p:cNvSpPr/>
          <p:nvPr userDrawn="1"/>
        </p:nvSpPr>
        <p:spPr>
          <a:xfrm rot="2700000">
            <a:off x="5068888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4E2389F-5CC9-42A5-97EE-C69EA30BC595}"/>
              </a:ext>
            </a:extLst>
          </p:cNvPr>
          <p:cNvSpPr/>
          <p:nvPr userDrawn="1"/>
        </p:nvSpPr>
        <p:spPr>
          <a:xfrm rot="2700000">
            <a:off x="4568825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9E24AD6-628D-475E-A9EC-13EF8223F2E1}"/>
              </a:ext>
            </a:extLst>
          </p:cNvPr>
          <p:cNvSpPr/>
          <p:nvPr userDrawn="1"/>
        </p:nvSpPr>
        <p:spPr>
          <a:xfrm rot="2700000">
            <a:off x="4322763" y="3465513"/>
            <a:ext cx="180975" cy="180975"/>
          </a:xfrm>
          <a:prstGeom prst="rect">
            <a:avLst/>
          </a:prstGeom>
          <a:solidFill>
            <a:srgbClr val="2C3A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153070C-2301-4737-836C-A2451B4956FB}"/>
              </a:ext>
            </a:extLst>
          </p:cNvPr>
          <p:cNvSpPr/>
          <p:nvPr userDrawn="1"/>
        </p:nvSpPr>
        <p:spPr>
          <a:xfrm rot="2700000">
            <a:off x="5322888" y="3465513"/>
            <a:ext cx="180975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B23D762-895E-45A2-9E94-20C2526C829A}"/>
              </a:ext>
            </a:extLst>
          </p:cNvPr>
          <p:cNvSpPr/>
          <p:nvPr userDrawn="1"/>
        </p:nvSpPr>
        <p:spPr>
          <a:xfrm rot="2700000">
            <a:off x="5568950" y="3465513"/>
            <a:ext cx="180975" cy="180975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E5B3790-B19E-49E1-BC5A-C3BECDE201C3}"/>
              </a:ext>
            </a:extLst>
          </p:cNvPr>
          <p:cNvSpPr/>
          <p:nvPr userDrawn="1"/>
        </p:nvSpPr>
        <p:spPr>
          <a:xfrm rot="2700000">
            <a:off x="8323263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A80937F-FE1D-4858-B108-210F14F932E8}"/>
              </a:ext>
            </a:extLst>
          </p:cNvPr>
          <p:cNvSpPr/>
          <p:nvPr userDrawn="1"/>
        </p:nvSpPr>
        <p:spPr>
          <a:xfrm rot="2700000">
            <a:off x="8578056" y="3466307"/>
            <a:ext cx="180975" cy="179388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F357D1E-4B1B-4319-9E4E-B68B0B5243E7}"/>
              </a:ext>
            </a:extLst>
          </p:cNvPr>
          <p:cNvSpPr/>
          <p:nvPr userDrawn="1"/>
        </p:nvSpPr>
        <p:spPr>
          <a:xfrm rot="2700000">
            <a:off x="8077994" y="3466307"/>
            <a:ext cx="180975" cy="179387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5D04CC5-B5E5-41E9-B104-22A42A79F74C}"/>
              </a:ext>
            </a:extLst>
          </p:cNvPr>
          <p:cNvSpPr/>
          <p:nvPr userDrawn="1"/>
        </p:nvSpPr>
        <p:spPr>
          <a:xfrm rot="2700000">
            <a:off x="7077869" y="3466307"/>
            <a:ext cx="180975" cy="179387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D9744D0-6271-43E7-AC72-4208D13CFC79}"/>
              </a:ext>
            </a:extLst>
          </p:cNvPr>
          <p:cNvSpPr/>
          <p:nvPr userDrawn="1"/>
        </p:nvSpPr>
        <p:spPr>
          <a:xfrm rot="2700000">
            <a:off x="7323138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FAEFD09-D52C-4D1E-98E7-783B458D3B03}"/>
              </a:ext>
            </a:extLst>
          </p:cNvPr>
          <p:cNvSpPr/>
          <p:nvPr userDrawn="1"/>
        </p:nvSpPr>
        <p:spPr>
          <a:xfrm rot="2700000">
            <a:off x="6823075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7EA71CB-7906-4A98-A993-267590A1D190}"/>
              </a:ext>
            </a:extLst>
          </p:cNvPr>
          <p:cNvSpPr/>
          <p:nvPr userDrawn="1"/>
        </p:nvSpPr>
        <p:spPr>
          <a:xfrm rot="2700000">
            <a:off x="7577931" y="3466307"/>
            <a:ext cx="180975" cy="179388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6930822-3ED9-4026-A6AD-918E92C42FC5}"/>
              </a:ext>
            </a:extLst>
          </p:cNvPr>
          <p:cNvSpPr/>
          <p:nvPr userDrawn="1"/>
        </p:nvSpPr>
        <p:spPr>
          <a:xfrm rot="2700000">
            <a:off x="7823200" y="3465513"/>
            <a:ext cx="180975" cy="180975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A41DC44-ED39-43E7-92DD-A2FF7535F00B}"/>
              </a:ext>
            </a:extLst>
          </p:cNvPr>
          <p:cNvSpPr/>
          <p:nvPr userDrawn="1"/>
        </p:nvSpPr>
        <p:spPr>
          <a:xfrm rot="2700000">
            <a:off x="8855075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CC684F7-181D-4FDF-9E55-27AB239C39C6}"/>
              </a:ext>
            </a:extLst>
          </p:cNvPr>
          <p:cNvSpPr/>
          <p:nvPr userDrawn="1"/>
        </p:nvSpPr>
        <p:spPr>
          <a:xfrm>
            <a:off x="0" y="0"/>
            <a:ext cx="142875" cy="2857500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72E47D9-F8AF-405D-940F-AEBC57E7E59B}"/>
              </a:ext>
            </a:extLst>
          </p:cNvPr>
          <p:cNvSpPr/>
          <p:nvPr userDrawn="1"/>
        </p:nvSpPr>
        <p:spPr>
          <a:xfrm>
            <a:off x="0" y="0"/>
            <a:ext cx="928688" cy="571500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EE54A2D-E531-44C2-8230-E0E5C889D898}"/>
              </a:ext>
            </a:extLst>
          </p:cNvPr>
          <p:cNvSpPr/>
          <p:nvPr userDrawn="1"/>
        </p:nvSpPr>
        <p:spPr>
          <a:xfrm>
            <a:off x="9001125" y="4500563"/>
            <a:ext cx="142875" cy="23574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7392585-0704-4FB9-AB10-9D4D046C307D}"/>
              </a:ext>
            </a:extLst>
          </p:cNvPr>
          <p:cNvSpPr/>
          <p:nvPr userDrawn="1"/>
        </p:nvSpPr>
        <p:spPr>
          <a:xfrm>
            <a:off x="8501063" y="6286500"/>
            <a:ext cx="642937" cy="57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C98B225-0047-4C9A-BED7-A6A46984D3CB}"/>
              </a:ext>
            </a:extLst>
          </p:cNvPr>
          <p:cNvSpPr/>
          <p:nvPr userDrawn="1"/>
        </p:nvSpPr>
        <p:spPr>
          <a:xfrm>
            <a:off x="8474075" y="4429125"/>
            <a:ext cx="500063" cy="1830388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6386" name="제목 개체 틀 1"/>
          <p:cNvSpPr>
            <a:spLocks noGrp="1"/>
          </p:cNvSpPr>
          <p:nvPr>
            <p:ph type="ctrTitle"/>
          </p:nvPr>
        </p:nvSpPr>
        <p:spPr>
          <a:xfrm>
            <a:off x="1042988" y="549275"/>
            <a:ext cx="7129462" cy="2374900"/>
          </a:xfrm>
        </p:spPr>
        <p:txBody>
          <a:bodyPr/>
          <a:lstStyle>
            <a:lvl1pPr algn="ctr">
              <a:defRPr sz="4800" smtClean="0"/>
            </a:lvl1pPr>
          </a:lstStyle>
          <a:p>
            <a:pPr lvl="0"/>
            <a:r>
              <a:rPr lang="ko-KR" altLang="en-US" noProof="0"/>
              <a:t>마스터 제목 스타일 편집</a:t>
            </a:r>
          </a:p>
        </p:txBody>
      </p:sp>
      <p:sp>
        <p:nvSpPr>
          <p:cNvPr id="16387" name="텍스트 개체 틀 2"/>
          <p:cNvSpPr>
            <a:spLocks noGrp="1"/>
          </p:cNvSpPr>
          <p:nvPr>
            <p:ph type="subTitle" idx="1"/>
          </p:nvPr>
        </p:nvSpPr>
        <p:spPr>
          <a:xfrm>
            <a:off x="1371600" y="4124325"/>
            <a:ext cx="6400800" cy="1752600"/>
          </a:xfrm>
        </p:spPr>
        <p:txBody>
          <a:bodyPr anchor="ctr"/>
          <a:lstStyle>
            <a:lvl1pPr marL="0" indent="0" algn="ctr">
              <a:buFont typeface="맑은 고딕" pitchFamily="50" charset="-127"/>
              <a:buNone/>
              <a:defRPr sz="2800" smtClean="0">
                <a:solidFill>
                  <a:schemeClr val="accent1"/>
                </a:solidFill>
              </a:defRPr>
            </a:lvl1pPr>
          </a:lstStyle>
          <a:p>
            <a:pPr lvl="0"/>
            <a:r>
              <a:rPr lang="ko-KR" altLang="en-US" noProof="0"/>
              <a:t>마스터 부제목 스타일 편집</a:t>
            </a:r>
          </a:p>
        </p:txBody>
      </p:sp>
      <p:sp>
        <p:nvSpPr>
          <p:cNvPr id="47" name="Rectangle 56">
            <a:extLst>
              <a:ext uri="{FF2B5EF4-FFF2-40B4-BE49-F238E27FC236}">
                <a16:creationId xmlns:a16="http://schemas.microsoft.com/office/drawing/2014/main" id="{7614A024-AEB0-4007-A12D-345AB2E536E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7985125" y="38100"/>
            <a:ext cx="1116013" cy="349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E3135154-F1F3-45F9-AEC6-7E957F0A46D7}" type="datetime1">
              <a:rPr lang="ko-KR" altLang="en-US"/>
              <a:pPr>
                <a:defRPr/>
              </a:pPr>
              <a:t>2019-11-12</a:t>
            </a:fld>
            <a:endParaRPr lang="en-US" altLang="ko-KR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E1041A7-781D-4764-AD5F-4A163756C3D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133" y="6093296"/>
            <a:ext cx="1966234" cy="55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80270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575" y="61913"/>
            <a:ext cx="8194675" cy="70326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75" y="908050"/>
            <a:ext cx="9045575" cy="55451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455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기본페이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>
          <a:xfrm>
            <a:off x="790575" y="61913"/>
            <a:ext cx="8194675" cy="7032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>
          <a:xfrm>
            <a:off x="53975" y="908050"/>
            <a:ext cx="9045575" cy="5545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pic>
        <p:nvPicPr>
          <p:cNvPr id="1029" name="Picture 2"/>
          <p:cNvPicPr>
            <a:picLocks noChangeAspect="1" noChangeArrowheads="1"/>
          </p:cNvPicPr>
          <p:nvPr userDrawn="1"/>
        </p:nvPicPr>
        <p:blipFill rotWithShape="1">
          <a:blip r:embed="rId4"/>
          <a:srcRect/>
          <a:stretch>
            <a:fillRect/>
          </a:stretch>
        </p:blipFill>
        <p:spPr>
          <a:xfrm>
            <a:off x="53975" y="0"/>
            <a:ext cx="700088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직사각형 8"/>
          <p:cNvSpPr/>
          <p:nvPr userDrawn="1"/>
        </p:nvSpPr>
        <p:spPr>
          <a:xfrm>
            <a:off x="785813" y="785813"/>
            <a:ext cx="8358187" cy="714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/>
              <a:ea typeface="굴림"/>
              <a:cs typeface="+mn-cs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5572125" y="6480175"/>
            <a:ext cx="3571875" cy="385763"/>
          </a:xfrm>
          <a:prstGeom prst="rect">
            <a:avLst/>
          </a:prstGeom>
          <a:solidFill>
            <a:srgbClr val="788FB4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/>
              <a:ea typeface="굴림"/>
              <a:cs typeface="+mn-cs"/>
            </a:endParaRPr>
          </a:p>
        </p:txBody>
      </p:sp>
      <p:sp>
        <p:nvSpPr>
          <p:cNvPr id="1032" name="직사각형 10"/>
          <p:cNvSpPr>
            <a:spLocks noChangeArrowheads="1"/>
          </p:cNvSpPr>
          <p:nvPr userDrawn="1"/>
        </p:nvSpPr>
        <p:spPr>
          <a:xfrm rot="2700000">
            <a:off x="8883650" y="6569075"/>
            <a:ext cx="215900" cy="215900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txBody>
          <a:bodyPr rot="10800000" vert="eaVert" anchor="ctr"/>
          <a:lstStyle>
            <a:lvl1pPr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1pPr>
            <a:lvl2pPr marL="742950" indent="-28575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2pPr>
            <a:lvl3pPr marL="11430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3pPr>
            <a:lvl4pPr marL="16002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4pPr>
            <a:lvl5pPr marL="20574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9pPr>
          </a:lstStyle>
          <a:p>
            <a:pPr algn="ctr" eaLnBrk="1" hangingPunct="1">
              <a:defRPr/>
            </a:pPr>
            <a:endParaRPr lang="ko-KR" altLang="en-US" sz="1800">
              <a:solidFill>
                <a:srgbClr val="FFFFFF"/>
              </a:solidFill>
            </a:endParaRPr>
          </a:p>
        </p:txBody>
      </p:sp>
      <p:sp>
        <p:nvSpPr>
          <p:cNvPr id="1033" name="직사각형 11"/>
          <p:cNvSpPr>
            <a:spLocks noChangeArrowheads="1"/>
          </p:cNvSpPr>
          <p:nvPr userDrawn="1"/>
        </p:nvSpPr>
        <p:spPr>
          <a:xfrm rot="2700000">
            <a:off x="6361113" y="6569075"/>
            <a:ext cx="2159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10800000" vert="eaVert" anchor="ctr"/>
          <a:lstStyle>
            <a:lvl1pPr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1pPr>
            <a:lvl2pPr marL="742950" indent="-28575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2pPr>
            <a:lvl3pPr marL="11430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3pPr>
            <a:lvl4pPr marL="16002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4pPr>
            <a:lvl5pPr marL="20574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9pPr>
          </a:lstStyle>
          <a:p>
            <a:pPr algn="ctr" eaLnBrk="1" hangingPunct="1">
              <a:defRPr/>
            </a:pPr>
            <a:endParaRPr lang="ko-KR" altLang="en-US" sz="1800">
              <a:solidFill>
                <a:srgbClr val="FFFFFF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6708068" y="6508750"/>
            <a:ext cx="169745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>
              <a:defRPr/>
            </a:pPr>
            <a:r>
              <a:rPr lang="en-US" altLang="ko-KR" sz="1400" b="1" dirty="0">
                <a:solidFill>
                  <a:srgbClr val="2C3A50"/>
                </a:solidFill>
                <a:latin typeface="Times New Roman"/>
                <a:ea typeface="굴림"/>
                <a:cs typeface="+mn-cs"/>
              </a:rPr>
              <a:t>lcs5382@naver.com</a:t>
            </a:r>
          </a:p>
        </p:txBody>
      </p:sp>
      <p:sp>
        <p:nvSpPr>
          <p:cNvPr id="1035" name="슬라이드 번호 개체 틀 5"/>
          <p:cNvSpPr/>
          <p:nvPr/>
        </p:nvSpPr>
        <p:spPr>
          <a:xfrm>
            <a:off x="5653088" y="6524625"/>
            <a:ext cx="431800" cy="311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1pPr>
            <a:lvl2pPr marL="742950" indent="-28575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2pPr>
            <a:lvl3pPr marL="11430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3pPr>
            <a:lvl4pPr marL="16002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4pPr>
            <a:lvl5pPr marL="20574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9pPr>
          </a:lstStyle>
          <a:p>
            <a:pPr algn="r" eaLnBrk="1" hangingPunct="1">
              <a:defRPr/>
            </a:pPr>
            <a:fld id="{13B4177C-4AEA-4917-87E1-B3BCCF180913}" type="slidenum">
              <a:rPr lang="ko-KR" altLang="en-US" sz="1200" b="1"/>
              <a:pPr algn="r" eaLnBrk="1" hangingPunct="1">
                <a:defRPr/>
              </a:pPr>
              <a:t>‹#›</a:t>
            </a:fld>
            <a:endParaRPr lang="en-US" altLang="ko-KR" sz="1200" b="1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5"/>
          <a:stretch>
            <a:fillRect/>
          </a:stretch>
        </p:blipFill>
        <p:spPr>
          <a:xfrm>
            <a:off x="44450" y="6452770"/>
            <a:ext cx="1431206" cy="40523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transition/>
  <p:hf hdr="0" ftr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rgbClr val="2C3A50"/>
          </a:solidFill>
          <a:latin typeface="Times New Roman"/>
          <a:ea typeface="굴림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맑은 고딕"/>
        <a:buChar char="◈"/>
        <a:defRPr sz="2000" kern="1200">
          <a:solidFill>
            <a:srgbClr val="2C3A50"/>
          </a:solidFill>
          <a:latin typeface="Times New Roman"/>
          <a:ea typeface="굴림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Wingdings"/>
        <a:buChar char="v"/>
        <a:defRPr kern="1200">
          <a:solidFill>
            <a:srgbClr val="2C3A50"/>
          </a:solidFill>
          <a:latin typeface="Times New Roman"/>
          <a:ea typeface="굴림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SzPct val="90000"/>
        <a:buFont typeface="Wingdings"/>
        <a:buChar char="u"/>
        <a:defRPr sz="1600" kern="1200">
          <a:solidFill>
            <a:srgbClr val="2C3A50"/>
          </a:solidFill>
          <a:latin typeface="Times New Roman"/>
          <a:ea typeface="굴림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Wingdings"/>
        <a:buChar char="§"/>
        <a:defRPr sz="1400" kern="1200">
          <a:solidFill>
            <a:srgbClr val="2C3A50"/>
          </a:solidFill>
          <a:latin typeface="Times New Roman"/>
          <a:ea typeface="굴림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SzPct val="90000"/>
        <a:buFont typeface="Times New Roman"/>
        <a:buChar char="+"/>
        <a:defRPr sz="1200" kern="1200">
          <a:solidFill>
            <a:srgbClr val="2C3A50"/>
          </a:solidFill>
          <a:latin typeface="Times New Roman"/>
          <a:ea typeface="굴림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ko-KR" sz="4000" dirty="0"/>
              <a:t>Software Engineering(</a:t>
            </a:r>
            <a:r>
              <a:rPr lang="ko-KR" altLang="en-US" sz="4000" dirty="0"/>
              <a:t>실습</a:t>
            </a:r>
            <a:r>
              <a:rPr lang="en-US" altLang="ko-KR" sz="4000" dirty="0"/>
              <a:t>)</a:t>
            </a:r>
            <a:br>
              <a:rPr lang="en-US" altLang="ko-KR" sz="4000" dirty="0"/>
            </a:br>
            <a:r>
              <a:rPr lang="en-US" altLang="ko-KR" sz="2800" dirty="0"/>
              <a:t>(11</a:t>
            </a:r>
            <a:r>
              <a:rPr lang="ko-KR" altLang="en-US" sz="2800" dirty="0"/>
              <a:t>주차 </a:t>
            </a:r>
            <a:r>
              <a:rPr lang="en-US" altLang="ko-KR" sz="2800" dirty="0"/>
              <a:t>– Blackbox Testing)</a:t>
            </a:r>
            <a:endParaRPr lang="en-US" altLang="ko-KR" dirty="0"/>
          </a:p>
        </p:txBody>
      </p:sp>
      <p:sp>
        <p:nvSpPr>
          <p:cNvPr id="3075" name="Rectang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2019. 11. 14. </a:t>
            </a:r>
            <a:r>
              <a:rPr lang="ko-KR" altLang="en-US" dirty="0"/>
              <a:t>목</a:t>
            </a:r>
            <a:endParaRPr lang="en-US" altLang="ko-KR" dirty="0"/>
          </a:p>
          <a:p>
            <a:pPr eaLnBrk="1" hangingPunct="1">
              <a:defRPr/>
            </a:pPr>
            <a:r>
              <a:rPr lang="en-US" altLang="ko-KR" dirty="0"/>
              <a:t>T.A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이천솔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2D979F-0552-48DE-A6BE-92D141BA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개요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1912739-0445-4F78-ACC4-E9346D0CA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" y="908050"/>
            <a:ext cx="9045575" cy="5545138"/>
          </a:xfrm>
        </p:spPr>
        <p:txBody>
          <a:bodyPr/>
          <a:lstStyle/>
          <a:p>
            <a:r>
              <a:rPr lang="ko-KR" altLang="en-US" dirty="0"/>
              <a:t>테스트 방법 비교</a:t>
            </a:r>
            <a:r>
              <a:rPr lang="en-US" altLang="ko-KR" dirty="0"/>
              <a:t>(</a:t>
            </a:r>
            <a:r>
              <a:rPr lang="ko-KR" altLang="en-US" dirty="0"/>
              <a:t>블랙박스 테스트 </a:t>
            </a:r>
            <a:r>
              <a:rPr lang="en-US" altLang="ko-KR" dirty="0"/>
              <a:t>vs </a:t>
            </a:r>
            <a:r>
              <a:rPr lang="ko-KR" altLang="en-US" dirty="0"/>
              <a:t>화이트박스 테스트</a:t>
            </a:r>
            <a:r>
              <a:rPr lang="en-US" altLang="ko-KR" dirty="0"/>
              <a:t>)</a:t>
            </a:r>
          </a:p>
        </p:txBody>
      </p:sp>
      <p:pic>
        <p:nvPicPr>
          <p:cNvPr id="1026" name="Picture 2" descr="https://1.bp.blogspot.com/-g6u515hjzAA/WO3_nI2n4xI/AAAAAAAADW0/cI_u-wIfoq4DI5NbPnZt6l4Z3x4D70zGgCLcB/s400/%25EA%25B7%25B8%25EB%25A6%25BC1.jpg">
            <a:extLst>
              <a:ext uri="{FF2B5EF4-FFF2-40B4-BE49-F238E27FC236}">
                <a16:creationId xmlns:a16="http://schemas.microsoft.com/office/drawing/2014/main" id="{1755AB7F-0D43-4F06-9267-15F725FF0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40" y="3702740"/>
            <a:ext cx="8442461" cy="3102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286742F-036C-46AA-A655-BED8AE1A6B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711102"/>
              </p:ext>
            </p:extLst>
          </p:nvPr>
        </p:nvGraphicFramePr>
        <p:xfrm>
          <a:off x="272444" y="1520788"/>
          <a:ext cx="8590882" cy="211638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95441">
                  <a:extLst>
                    <a:ext uri="{9D8B030D-6E8A-4147-A177-3AD203B41FA5}">
                      <a16:colId xmlns:a16="http://schemas.microsoft.com/office/drawing/2014/main" val="1453492012"/>
                    </a:ext>
                  </a:extLst>
                </a:gridCol>
                <a:gridCol w="4295441">
                  <a:extLst>
                    <a:ext uri="{9D8B030D-6E8A-4147-A177-3AD203B41FA5}">
                      <a16:colId xmlns:a16="http://schemas.microsoft.com/office/drawing/2014/main" val="4042755295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블랙박스 테스트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화이트박스 테스트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422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indent="-457200" algn="l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ko-KR" altLang="en-US" dirty="0"/>
                        <a:t>프로그램 코드를 이용하지 않음</a:t>
                      </a:r>
                      <a:endParaRPr lang="en-US" altLang="ko-KR" dirty="0"/>
                    </a:p>
                    <a:p>
                      <a:pPr marL="457200" indent="-457200" algn="l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ko-KR" altLang="en-US" dirty="0"/>
                        <a:t>명세기반 테스트</a:t>
                      </a:r>
                      <a:endParaRPr lang="en-US" altLang="ko-KR" dirty="0"/>
                    </a:p>
                    <a:p>
                      <a:pPr marL="457200" indent="-457200" algn="l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ko-KR" altLang="en-US" dirty="0"/>
                        <a:t>기능 누락 오류 검출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dirty="0"/>
                        <a:t>프로그램의 코드를 이용함</a:t>
                      </a:r>
                      <a:endParaRPr lang="en-US" altLang="ko-KR" dirty="0"/>
                    </a:p>
                    <a:p>
                      <a:pPr marL="342900" indent="-3429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dirty="0"/>
                        <a:t>구조기반 테스트</a:t>
                      </a:r>
                      <a:endParaRPr lang="en-US" altLang="ko-KR" dirty="0"/>
                    </a:p>
                    <a:p>
                      <a:pPr marL="342900" indent="-3429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dirty="0"/>
                        <a:t>코드에 의도하지 않은 기능이 있는지 파악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676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8844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9A7278-6EAF-4064-833E-931FDB49A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60C63E-F790-4CD7-A358-4D5009363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명세서 </a:t>
            </a:r>
            <a:r>
              <a:rPr lang="en-US" altLang="ko-KR" dirty="0"/>
              <a:t>: </a:t>
            </a:r>
            <a:r>
              <a:rPr lang="ko-KR" altLang="ko-KR" dirty="0"/>
              <a:t>입력이</a:t>
            </a:r>
            <a:r>
              <a:rPr lang="en-US" altLang="ko-KR" dirty="0"/>
              <a:t> 1024 </a:t>
            </a:r>
            <a:r>
              <a:rPr lang="ko-KR" altLang="ko-KR" dirty="0"/>
              <a:t>보다 작다면</a:t>
            </a:r>
            <a:r>
              <a:rPr lang="en-US" altLang="ko-KR" dirty="0"/>
              <a:t> </a:t>
            </a:r>
            <a:r>
              <a:rPr lang="ko-KR" altLang="ko-KR" dirty="0"/>
              <a:t>입력 값을 그대로 출력하고 크다면</a:t>
            </a:r>
            <a:r>
              <a:rPr lang="en-US" altLang="ko-KR" dirty="0"/>
              <a:t>1</a:t>
            </a:r>
            <a:r>
              <a:rPr lang="ko-KR" altLang="ko-KR" dirty="0"/>
              <a:t>이 증가되는 프로그램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기능 누락 오류 </a:t>
            </a:r>
            <a:r>
              <a:rPr lang="en-US" altLang="ko-KR" dirty="0"/>
              <a:t>: 1024</a:t>
            </a:r>
            <a:r>
              <a:rPr lang="ko-KR" altLang="en-US" dirty="0"/>
              <a:t>보다 큰 경우 </a:t>
            </a:r>
            <a:r>
              <a:rPr lang="en-US" altLang="ko-KR" dirty="0"/>
              <a:t>1</a:t>
            </a:r>
            <a:r>
              <a:rPr lang="ko-KR" altLang="en-US" dirty="0"/>
              <a:t>을 증가하는 기능이 누락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기능 누락 오류는 화이트박스 테스트로는 식별 어려움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/>
              <a:t>왜냐하면</a:t>
            </a:r>
            <a:r>
              <a:rPr lang="en-US" altLang="ko-KR" dirty="0"/>
              <a:t>, </a:t>
            </a:r>
            <a:r>
              <a:rPr lang="ko-KR" altLang="en-US" dirty="0"/>
              <a:t>조건이나 </a:t>
            </a:r>
            <a:r>
              <a:rPr lang="ko-KR" altLang="en-US" dirty="0" err="1"/>
              <a:t>반복문</a:t>
            </a:r>
            <a:r>
              <a:rPr lang="ko-KR" altLang="en-US" dirty="0"/>
              <a:t> 등의 로직이 없기에 임의의 </a:t>
            </a:r>
            <a:r>
              <a:rPr lang="ko-KR" altLang="en-US" dirty="0" err="1"/>
              <a:t>정수값을</a:t>
            </a:r>
            <a:r>
              <a:rPr lang="ko-KR" altLang="en-US" dirty="0"/>
              <a:t> 선정하는데 </a:t>
            </a:r>
            <a:r>
              <a:rPr lang="en-US" altLang="ko-KR" dirty="0"/>
              <a:t>1024</a:t>
            </a:r>
            <a:r>
              <a:rPr lang="ko-KR" altLang="en-US" dirty="0"/>
              <a:t>보다 크고 작은 값을 선정할 기준이 없다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블랙박스테스트는 </a:t>
            </a:r>
            <a:r>
              <a:rPr lang="en-US" altLang="ko-KR" dirty="0"/>
              <a:t>1024</a:t>
            </a:r>
            <a:r>
              <a:rPr lang="ko-KR" altLang="en-US" dirty="0"/>
              <a:t>보다 작은 경우</a:t>
            </a:r>
            <a:r>
              <a:rPr lang="en-US" altLang="ko-KR" dirty="0"/>
              <a:t>, 1024</a:t>
            </a:r>
            <a:r>
              <a:rPr lang="ko-KR" altLang="en-US" dirty="0"/>
              <a:t>보다 큰 경우에 대해     테스트 가능</a:t>
            </a:r>
            <a:r>
              <a:rPr lang="en-US" altLang="ko-KR" dirty="0"/>
              <a:t>(</a:t>
            </a:r>
            <a:r>
              <a:rPr lang="ko-KR" altLang="en-US" dirty="0"/>
              <a:t>명세기반 테스트로 기능 누락 오류 검출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9FC6CBE-9D93-430D-93FD-D9D7AD61BA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0" b="7594"/>
          <a:stretch/>
        </p:blipFill>
        <p:spPr bwMode="auto">
          <a:xfrm>
            <a:off x="2140561" y="1592796"/>
            <a:ext cx="4862877" cy="22322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6783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33B0B-BC5F-4FFB-88B8-A8863D03D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블랙박스 테스트의 장점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E45EB1-AF0C-4757-9B86-4B3B14F26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dirty="0"/>
              <a:t>소스코드를 이용할 수 없는 경우에도 명세서를 통해 테스트케이스 도출가능</a:t>
            </a:r>
            <a:endParaRPr lang="en-US" altLang="ko-KR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dirty="0"/>
              <a:t>동일 명세서를 바탕으로 구현된 여러 시스템들에 재사용 가능</a:t>
            </a:r>
            <a:r>
              <a:rPr lang="en-US" altLang="ko-KR" dirty="0"/>
              <a:t>(</a:t>
            </a:r>
            <a:r>
              <a:rPr lang="ko-KR" altLang="en-US" dirty="0"/>
              <a:t>테스트케이스 설계비용 절약</a:t>
            </a:r>
            <a:r>
              <a:rPr lang="en-US" altLang="ko-KR" dirty="0"/>
              <a:t>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dirty="0"/>
              <a:t>시스템개발 초기 단계에서 테스트케이스를 개발 가능</a:t>
            </a:r>
            <a:endParaRPr lang="en-US" altLang="ko-KR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dirty="0"/>
              <a:t>구현기술을 몰라도 사용자 입장에서 시스템 테스트 가능</a:t>
            </a:r>
            <a:endParaRPr lang="en-US" altLang="ko-KR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dirty="0"/>
              <a:t>기능 누락 오류를 검출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87568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86A419-6E86-469E-9A69-B11523D5A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8A7A2F9-211B-4B44-A133-6A6C25A9DB37}"/>
              </a:ext>
            </a:extLst>
          </p:cNvPr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4DF70F9-3413-49BC-A586-15FCFC1ECC73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2C3A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7EC306C-90B3-4C13-B965-2890571C14A8}"/>
                </a:ext>
              </a:extLst>
            </p:cNvPr>
            <p:cNvSpPr txBox="1"/>
            <p:nvPr/>
          </p:nvSpPr>
          <p:spPr>
            <a:xfrm>
              <a:off x="1411269" y="2705725"/>
              <a:ext cx="6321462" cy="144655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+mj-lt"/>
                </a:rPr>
                <a:t>블랙박스 테스트</a:t>
              </a:r>
              <a:endParaRPr lang="en-US" altLang="ko-KR" dirty="0">
                <a:solidFill>
                  <a:schemeClr val="bg1"/>
                </a:solidFill>
                <a:latin typeface="+mj-lt"/>
              </a:endParaRPr>
            </a:p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+mj-lt"/>
                </a:rPr>
                <a:t>-</a:t>
              </a:r>
              <a:r>
                <a:rPr lang="ko-KR" altLang="en-US" dirty="0">
                  <a:solidFill>
                    <a:schemeClr val="bg1"/>
                  </a:solidFill>
                  <a:latin typeface="+mj-lt"/>
                </a:rPr>
                <a:t>동등 클래스 분할</a:t>
              </a:r>
              <a:r>
                <a:rPr lang="en-US" altLang="ko-KR" dirty="0">
                  <a:solidFill>
                    <a:schemeClr val="bg1"/>
                  </a:solidFill>
                  <a:latin typeface="+mj-lt"/>
                </a:rPr>
                <a:t>-</a:t>
              </a:r>
              <a:endParaRPr lang="ko-KR" altLang="en-US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8971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33B0B-BC5F-4FFB-88B8-A8863D03D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동등 클래스 분할</a:t>
            </a:r>
            <a:r>
              <a:rPr lang="en-US" altLang="ko-KR" dirty="0"/>
              <a:t>(ECP)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E45EB1-AF0C-4757-9B86-4B3B14F26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u="sng" dirty="0"/>
              <a:t>정의 </a:t>
            </a:r>
            <a:r>
              <a:rPr lang="en-US" altLang="ko-KR" u="sng" dirty="0"/>
              <a:t>: </a:t>
            </a:r>
            <a:r>
              <a:rPr lang="ko-KR" altLang="en-US" u="sng" dirty="0"/>
              <a:t>프로그램의 입력 영역을 몇 개의 동등 클래스로 분할하여 각 클래스로부터 하나 이상의 대푯값을 선택하여 테스트케이스로 이용</a:t>
            </a:r>
            <a:endParaRPr lang="en-US" altLang="ko-KR" u="sng" dirty="0"/>
          </a:p>
          <a:p>
            <a:pPr>
              <a:lnSpc>
                <a:spcPct val="150000"/>
              </a:lnSpc>
            </a:pPr>
            <a:r>
              <a:rPr lang="ko-KR" altLang="en-US" dirty="0"/>
              <a:t>용어 </a:t>
            </a:r>
            <a:r>
              <a:rPr lang="en-US" altLang="ko-KR" dirty="0"/>
              <a:t>: </a:t>
            </a:r>
            <a:r>
              <a:rPr lang="ko-KR" altLang="en-US" dirty="0"/>
              <a:t>동등 클래스 분할</a:t>
            </a:r>
            <a:r>
              <a:rPr lang="en-US" altLang="ko-KR" dirty="0"/>
              <a:t>(Equivalent Class Partitioning, ECP)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동등의 의미</a:t>
            </a:r>
            <a:r>
              <a:rPr lang="en-US" altLang="ko-KR" dirty="0"/>
              <a:t>?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dirty="0"/>
              <a:t>각 동등 클래스로부터 선정한 입력 값에 의해</a:t>
            </a:r>
            <a:r>
              <a:rPr lang="en-US" altLang="ko-KR" dirty="0"/>
              <a:t>,</a:t>
            </a:r>
            <a:r>
              <a:rPr lang="ko-KR" altLang="en-US" dirty="0"/>
              <a:t> 오류가 </a:t>
            </a:r>
            <a:r>
              <a:rPr lang="ko-KR" altLang="en-US" dirty="0">
                <a:latin typeface="+mj-lt"/>
              </a:rPr>
              <a:t>발견되면</a:t>
            </a:r>
            <a:r>
              <a:rPr lang="ko-KR" altLang="en-US" dirty="0"/>
              <a:t> 클래스에 속한 다른 값들에 의해서도 동일한 오류가 발견되어야 한다</a:t>
            </a:r>
            <a:r>
              <a:rPr lang="en-US" altLang="ko-KR" dirty="0"/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dirty="0"/>
              <a:t>각 동등 클래스로부터 선정한 입력 값에 의해</a:t>
            </a:r>
            <a:r>
              <a:rPr lang="en-US" altLang="ko-KR" dirty="0"/>
              <a:t>, </a:t>
            </a:r>
            <a:r>
              <a:rPr lang="ko-KR" altLang="en-US" dirty="0"/>
              <a:t>오류가 발견되지 않으면 클래스에 속한 다른 값들에 의해서도 오류가 발견되지 말아야 한다</a:t>
            </a:r>
            <a:r>
              <a:rPr lang="en-US" altLang="ko-KR" dirty="0"/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동등 클래스 </a:t>
            </a:r>
            <a:r>
              <a:rPr lang="en-US" altLang="ko-KR" b="1" dirty="0">
                <a:solidFill>
                  <a:srgbClr val="FF0000"/>
                </a:solidFill>
              </a:rPr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시스템에 의해 동일하게 처리되고 동일한 출력결과를 생산하는 입력 값들의 모임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855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36B580-8D32-4498-9D01-2FD0F44EA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동등 클래스 분할 규칙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A1BC8C-A10D-42B9-91E0-556EACDA0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입력조건이 범위를 기술하는 경우 </a:t>
            </a:r>
            <a:r>
              <a:rPr lang="en-US" altLang="ko-KR" dirty="0"/>
              <a:t>: </a:t>
            </a:r>
            <a:r>
              <a:rPr lang="ko-KR" altLang="en-US" dirty="0"/>
              <a:t>입력조건을 만족하는 범위의 클래스</a:t>
            </a:r>
            <a:r>
              <a:rPr lang="en-US" altLang="ko-KR" dirty="0"/>
              <a:t>,      </a:t>
            </a:r>
            <a:r>
              <a:rPr lang="ko-KR" altLang="en-US" dirty="0"/>
              <a:t>만족하지 못하는 범위의 클래스로 분할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Ex) </a:t>
            </a:r>
            <a:r>
              <a:rPr lang="ko-KR" altLang="en-US" dirty="0"/>
              <a:t>입력조건</a:t>
            </a:r>
            <a:r>
              <a:rPr lang="en-US" altLang="ko-KR" dirty="0"/>
              <a:t>: </a:t>
            </a:r>
            <a:r>
              <a:rPr lang="ko-KR" altLang="en-US" dirty="0"/>
              <a:t>나이의 범위 </a:t>
            </a:r>
            <a:r>
              <a:rPr lang="en-US" altLang="ko-KR" dirty="0"/>
              <a:t>25</a:t>
            </a:r>
            <a:r>
              <a:rPr lang="ko-KR" altLang="en-US" dirty="0"/>
              <a:t>세</a:t>
            </a:r>
            <a:r>
              <a:rPr lang="en-US" altLang="ko-KR" dirty="0"/>
              <a:t>~59</a:t>
            </a:r>
            <a:r>
              <a:rPr lang="ko-KR" altLang="en-US" dirty="0"/>
              <a:t>세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만족 </a:t>
            </a:r>
            <a:r>
              <a:rPr lang="en-US" altLang="ko-KR" dirty="0"/>
              <a:t>: 25</a:t>
            </a:r>
            <a:r>
              <a:rPr lang="ko-KR" altLang="en-US" dirty="0"/>
              <a:t>세 이상 </a:t>
            </a:r>
            <a:r>
              <a:rPr lang="en-US" altLang="ko-KR" dirty="0"/>
              <a:t>60</a:t>
            </a:r>
            <a:r>
              <a:rPr lang="ko-KR" altLang="en-US" dirty="0"/>
              <a:t>세 미만</a:t>
            </a:r>
            <a:r>
              <a:rPr lang="en-US" altLang="ko-KR" dirty="0"/>
              <a:t>,  </a:t>
            </a:r>
            <a:r>
              <a:rPr lang="ko-KR" altLang="en-US" dirty="0"/>
              <a:t>만족</a:t>
            </a:r>
            <a:r>
              <a:rPr lang="en-US" altLang="ko-KR" dirty="0"/>
              <a:t>x : 24</a:t>
            </a:r>
            <a:r>
              <a:rPr lang="ko-KR" altLang="en-US" dirty="0"/>
              <a:t>세 이하 </a:t>
            </a:r>
            <a:r>
              <a:rPr lang="en-US" altLang="ko-KR" dirty="0"/>
              <a:t>/ 60</a:t>
            </a:r>
            <a:r>
              <a:rPr lang="ko-KR" altLang="en-US" dirty="0"/>
              <a:t>세 이상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r>
              <a:rPr lang="ko-KR" altLang="en-US" b="1" dirty="0"/>
              <a:t>입력조건이 특정 값을 기술하는 경우 </a:t>
            </a:r>
            <a:r>
              <a:rPr lang="en-US" altLang="ko-KR" dirty="0"/>
              <a:t>: </a:t>
            </a:r>
            <a:r>
              <a:rPr lang="ko-KR" altLang="en-US" dirty="0"/>
              <a:t>특정 값 하나로만 이루어진 클래스</a:t>
            </a:r>
            <a:r>
              <a:rPr lang="en-US" altLang="ko-KR" dirty="0"/>
              <a:t>,    </a:t>
            </a:r>
            <a:r>
              <a:rPr lang="ko-KR" altLang="en-US" dirty="0"/>
              <a:t>그 값을 포함하지 않는 클래스로 분할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입력조건이 어떤 집합의 원소를 기술하는 경우 </a:t>
            </a:r>
            <a:r>
              <a:rPr lang="en-US" altLang="ko-KR" dirty="0"/>
              <a:t>: </a:t>
            </a:r>
            <a:r>
              <a:rPr lang="ko-KR" altLang="en-US" dirty="0"/>
              <a:t>그 집합의 원소들만으로 이루어진 클래스와 그렇지 못한 클래스로 분할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입력조건이 어떤 개체가 존재하는지 여부를 따지는 경우 </a:t>
            </a:r>
            <a:r>
              <a:rPr lang="en-US" altLang="ko-KR" dirty="0"/>
              <a:t>: </a:t>
            </a:r>
            <a:r>
              <a:rPr lang="ko-KR" altLang="en-US" dirty="0"/>
              <a:t>어떤 개체가 있는 경우와 없는 경우 각각을 하나의 클래스로 생성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83788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372062-8BAD-46AC-9C0D-7B52D6964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ECP </a:t>
            </a:r>
            <a:r>
              <a:rPr lang="ko-KR" altLang="en-US" dirty="0"/>
              <a:t>수행 절차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88F99-4D50-48C7-8087-EA8D9992B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b="1" dirty="0"/>
              <a:t>명세로부터 입력 변수들을 식별한다</a:t>
            </a:r>
            <a:r>
              <a:rPr lang="en-US" altLang="ko-KR" b="1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b="1" dirty="0"/>
              <a:t>입력 변수를 동등 클래스로 분할한다</a:t>
            </a:r>
            <a:r>
              <a:rPr lang="en-US" altLang="ko-KR" b="1" dirty="0"/>
              <a:t>. </a:t>
            </a:r>
            <a:r>
              <a:rPr lang="en-US" altLang="ko-KR" dirty="0"/>
              <a:t>(</a:t>
            </a:r>
            <a:r>
              <a:rPr lang="ko-KR" altLang="en-US" dirty="0"/>
              <a:t>동일하게 처리되거나 동일한 출력을 하는 데이터들을 동일한 클래스에 속하도록 한다</a:t>
            </a:r>
            <a:r>
              <a:rPr lang="en-US" altLang="ko-KR" dirty="0"/>
              <a:t>. </a:t>
            </a:r>
            <a:r>
              <a:rPr lang="ko-KR" altLang="en-US" dirty="0"/>
              <a:t>물론</a:t>
            </a:r>
            <a:r>
              <a:rPr lang="en-US" altLang="ko-KR" dirty="0"/>
              <a:t>, </a:t>
            </a:r>
            <a:r>
              <a:rPr lang="ko-KR" altLang="en-US" dirty="0"/>
              <a:t>경우에 따라서는 해당 프로그램이 사용되는 도메인에 대한 지식을 이용하거나 과거의 경험을 이용하여 입력 영역을 분할할 수 있으며 입력영역 분할 규칙에 따라 영역을 분할할 수 있다</a:t>
            </a:r>
            <a:r>
              <a:rPr lang="en-US" altLang="ko-KR" dirty="0"/>
              <a:t>.)</a:t>
            </a:r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b="1" dirty="0"/>
              <a:t>각 입력 변수의 동등 클래스들을 적절한 조합 연산자를 사용하여 조합한다</a:t>
            </a:r>
            <a:r>
              <a:rPr lang="en-US" altLang="ko-KR" b="1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b="1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b="1" dirty="0"/>
              <a:t>가능하지 못한 조합이 있는지 점검하고 제거한다</a:t>
            </a:r>
            <a:r>
              <a:rPr lang="en-US" altLang="ko-KR" b="1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b="1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b="1" dirty="0"/>
              <a:t>각 조합된 클래스로부터 최소한 하나의 대표 값을 선정하여 테스트케이스에 반영하여 테스트케이스 테이블을 작성한다</a:t>
            </a:r>
            <a:r>
              <a:rPr lang="en-US" altLang="ko-KR" b="1" dirty="0"/>
              <a:t>.</a:t>
            </a:r>
            <a:endParaRPr lang="ko-KR" altLang="en-US" b="1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896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E42C7B-F6A6-4102-824C-D1815F75F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조합테스트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399D2B-5B42-46ED-AA1B-65F714CF9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조합 테스트 </a:t>
            </a:r>
            <a:r>
              <a:rPr lang="en-US" altLang="ko-KR" dirty="0"/>
              <a:t>: </a:t>
            </a:r>
            <a:r>
              <a:rPr lang="ko-KR" altLang="en-US" dirty="0"/>
              <a:t> 각 입력인자가 여러 개의 클래스들로 분할되었을 때 이를 조합하는 방식이다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Each choice </a:t>
            </a:r>
            <a:r>
              <a:rPr lang="ko-KR" altLang="en-US" dirty="0"/>
              <a:t>조합 </a:t>
            </a:r>
            <a:r>
              <a:rPr lang="en-US" altLang="ko-KR" dirty="0"/>
              <a:t>: </a:t>
            </a:r>
            <a:r>
              <a:rPr lang="ko-KR" altLang="en-US" dirty="0"/>
              <a:t>각 입력인자의 분할된 클래스로부터 최소한 하나의 입력 값이 테스트케이스에 포함</a:t>
            </a:r>
            <a:endParaRPr lang="en-US" altLang="ko-KR" dirty="0"/>
          </a:p>
          <a:p>
            <a:r>
              <a:rPr lang="en-US" altLang="ko-KR" dirty="0"/>
              <a:t>All</a:t>
            </a:r>
            <a:r>
              <a:rPr lang="ko-KR" altLang="en-US" dirty="0"/>
              <a:t> </a:t>
            </a:r>
            <a:r>
              <a:rPr lang="en-US" altLang="ko-KR" dirty="0"/>
              <a:t>combinations</a:t>
            </a:r>
            <a:r>
              <a:rPr lang="ko-KR" altLang="en-US" dirty="0"/>
              <a:t> 조합 </a:t>
            </a:r>
            <a:r>
              <a:rPr lang="en-US" altLang="ko-KR" dirty="0"/>
              <a:t>: </a:t>
            </a:r>
            <a:r>
              <a:rPr lang="ko-KR" altLang="en-US" dirty="0"/>
              <a:t>가능한 모든 클래스의 조합이 테스트케이스에 포함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157" name="그림 156">
            <a:extLst>
              <a:ext uri="{FF2B5EF4-FFF2-40B4-BE49-F238E27FC236}">
                <a16:creationId xmlns:a16="http://schemas.microsoft.com/office/drawing/2014/main" id="{B3CFD537-13B6-4C00-A34A-C8F2C4C895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96"/>
          <a:stretch/>
        </p:blipFill>
        <p:spPr>
          <a:xfrm>
            <a:off x="0" y="2636912"/>
            <a:ext cx="9144000" cy="422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549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5715B6-C2A0-484B-BDD0-A1A29145A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0BE62F-CDE6-468F-8218-FEC8285E1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숙련공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3</a:t>
            </a:r>
            <a:r>
              <a:rPr lang="ko-KR" altLang="en-US" dirty="0"/>
              <a:t>시간 이하 작업 </a:t>
            </a:r>
            <a:r>
              <a:rPr lang="en-US" altLang="ko-KR" dirty="0"/>
              <a:t>: </a:t>
            </a:r>
            <a:r>
              <a:rPr lang="ko-KR" altLang="en-US" dirty="0"/>
              <a:t> 시간당 </a:t>
            </a:r>
            <a:r>
              <a:rPr lang="en-US" altLang="ko-KR" dirty="0"/>
              <a:t>8</a:t>
            </a:r>
            <a:r>
              <a:rPr lang="ko-KR" altLang="en-US" dirty="0"/>
              <a:t>만원으로 계산         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3</a:t>
            </a:r>
            <a:r>
              <a:rPr lang="ko-KR" altLang="en-US" dirty="0"/>
              <a:t>시간 이상 </a:t>
            </a:r>
            <a:r>
              <a:rPr lang="en-US" altLang="ko-KR" dirty="0"/>
              <a:t>5</a:t>
            </a:r>
            <a:r>
              <a:rPr lang="ko-KR" altLang="en-US" dirty="0"/>
              <a:t>시간 이하 작업 </a:t>
            </a:r>
            <a:r>
              <a:rPr lang="en-US" altLang="ko-KR" dirty="0"/>
              <a:t>: </a:t>
            </a:r>
            <a:r>
              <a:rPr lang="ko-KR" altLang="en-US" dirty="0"/>
              <a:t>시간당 </a:t>
            </a:r>
            <a:r>
              <a:rPr lang="en-US" altLang="ko-KR" dirty="0"/>
              <a:t>10</a:t>
            </a:r>
            <a:r>
              <a:rPr lang="ko-KR" altLang="en-US" dirty="0"/>
              <a:t>만원 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5</a:t>
            </a:r>
            <a:r>
              <a:rPr lang="ko-KR" altLang="en-US" dirty="0"/>
              <a:t>시간 이상 작업 </a:t>
            </a:r>
            <a:r>
              <a:rPr lang="en-US" altLang="ko-KR" dirty="0"/>
              <a:t>:</a:t>
            </a:r>
            <a:r>
              <a:rPr lang="ko-KR" altLang="en-US" dirty="0"/>
              <a:t> 시간당 </a:t>
            </a:r>
            <a:r>
              <a:rPr lang="en-US" altLang="ko-KR" dirty="0"/>
              <a:t>12</a:t>
            </a:r>
            <a:r>
              <a:rPr lang="ko-KR" altLang="en-US" dirty="0"/>
              <a:t>만원으로 임금을 계산한다</a:t>
            </a:r>
            <a:r>
              <a:rPr lang="en-US" altLang="ko-KR" dirty="0"/>
              <a:t>. </a:t>
            </a:r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r>
              <a:rPr lang="ko-KR" altLang="en-US" dirty="0" err="1"/>
              <a:t>비숙련공은</a:t>
            </a:r>
            <a:r>
              <a:rPr lang="ko-KR" altLang="en-US" dirty="0"/>
              <a:t> 동일한 작업시간에 대해 숙련공 임금의 절반을 지급받는다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주급 단위로 계산하며 일주일 동안 최대 허용 작업시간은 </a:t>
            </a:r>
            <a:r>
              <a:rPr lang="en-US" altLang="ko-KR" dirty="0"/>
              <a:t>40</a:t>
            </a:r>
            <a:r>
              <a:rPr lang="ko-KR" altLang="en-US" dirty="0"/>
              <a:t>시간이다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4095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34CC59-6FE3-4624-9F96-217F74E6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Each choice</a:t>
            </a:r>
            <a:r>
              <a:rPr lang="ko-KR" altLang="en-US" dirty="0"/>
              <a:t>조합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8649AD-0C25-40CA-AF70-49853A305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6DA1E00-E0AF-46F9-BE5E-2D7A1844F3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2" r="6250"/>
          <a:stretch/>
        </p:blipFill>
        <p:spPr bwMode="auto">
          <a:xfrm>
            <a:off x="413538" y="1016732"/>
            <a:ext cx="8316924" cy="3636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4224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Contents</a:t>
            </a:r>
          </a:p>
        </p:txBody>
      </p:sp>
      <p:sp>
        <p:nvSpPr>
          <p:cNvPr id="4114" name="TextBox 4113"/>
          <p:cNvSpPr txBox="1"/>
          <p:nvPr/>
        </p:nvSpPr>
        <p:spPr>
          <a:xfrm>
            <a:off x="2459596" y="1511787"/>
            <a:ext cx="330656" cy="755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</p:txBody>
      </p:sp>
      <p:graphicFrame>
        <p:nvGraphicFramePr>
          <p:cNvPr id="4140" name="내용 개체 틀 413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1130956"/>
              </p:ext>
            </p:extLst>
          </p:nvPr>
        </p:nvGraphicFramePr>
        <p:xfrm>
          <a:off x="406224" y="944724"/>
          <a:ext cx="8316923" cy="5256577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83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007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OT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추석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SDLC,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스크럼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학회일정으로 인한 휴강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개천절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스크럼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보강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차</a:t>
                      </a: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유스케이스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클래스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순차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패키지 다이어그램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보강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차</a:t>
                      </a: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이론수업 대체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중간고사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Testing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Introduction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Black Box Testing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White Box Testing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13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Alpha/Beta Testing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14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정보처리기사 기출 총 정리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853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기말고사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959D08-40A7-4735-B63F-3783E08BC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All Combinations </a:t>
            </a:r>
            <a:r>
              <a:rPr lang="ko-KR" altLang="en-US" dirty="0"/>
              <a:t>조합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8F7E83-6B3D-4355-B486-51F05B681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4409614-7262-4F4C-A457-328F39ABD0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62"/>
          <a:stretch/>
        </p:blipFill>
        <p:spPr bwMode="auto">
          <a:xfrm>
            <a:off x="467545" y="908050"/>
            <a:ext cx="7992888" cy="5831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95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86A419-6E86-469E-9A69-B11523D5A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8A7A2F9-211B-4B44-A133-6A6C25A9DB37}"/>
              </a:ext>
            </a:extLst>
          </p:cNvPr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4DF70F9-3413-49BC-A586-15FCFC1ECC73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2C3A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7EC306C-90B3-4C13-B965-2890571C14A8}"/>
                </a:ext>
              </a:extLst>
            </p:cNvPr>
            <p:cNvSpPr txBox="1"/>
            <p:nvPr/>
          </p:nvSpPr>
          <p:spPr>
            <a:xfrm>
              <a:off x="1411269" y="2705725"/>
              <a:ext cx="6321462" cy="144655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+mj-lt"/>
                </a:rPr>
                <a:t>블랙박스 테스트</a:t>
              </a:r>
              <a:endParaRPr lang="en-US" altLang="ko-KR" dirty="0">
                <a:solidFill>
                  <a:schemeClr val="bg1"/>
                </a:solidFill>
                <a:latin typeface="+mj-lt"/>
              </a:endParaRPr>
            </a:p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+mj-lt"/>
                </a:rPr>
                <a:t>-</a:t>
              </a:r>
              <a:r>
                <a:rPr lang="ko-KR" altLang="en-US" dirty="0" err="1">
                  <a:solidFill>
                    <a:schemeClr val="bg1"/>
                  </a:solidFill>
                  <a:latin typeface="+mj-lt"/>
                </a:rPr>
                <a:t>경계값</a:t>
              </a:r>
              <a:r>
                <a:rPr lang="ko-KR" altLang="en-US" dirty="0">
                  <a:solidFill>
                    <a:schemeClr val="bg1"/>
                  </a:solidFill>
                  <a:latin typeface="+mj-lt"/>
                </a:rPr>
                <a:t> 분석</a:t>
              </a:r>
              <a:r>
                <a:rPr lang="en-US" altLang="ko-KR" dirty="0">
                  <a:solidFill>
                    <a:schemeClr val="bg1"/>
                  </a:solidFill>
                  <a:latin typeface="+mj-lt"/>
                </a:rPr>
                <a:t>-</a:t>
              </a:r>
              <a:endParaRPr lang="ko-KR" altLang="en-US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7682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22EB2-2119-4094-931A-826DC4D90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경계 값 분석</a:t>
            </a:r>
            <a:r>
              <a:rPr lang="en-US" altLang="ko-KR" dirty="0"/>
              <a:t>(BVA)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DF0173-41BB-4B34-97F9-07A773333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u="sng" dirty="0"/>
              <a:t>정의 </a:t>
            </a:r>
            <a:r>
              <a:rPr lang="en-US" altLang="ko-KR" u="sng" dirty="0"/>
              <a:t>: </a:t>
            </a:r>
            <a:r>
              <a:rPr lang="ko-KR" altLang="en-US" u="sng" dirty="0"/>
              <a:t>입력영역의 경계 근처에 있는 값들을 테스트케이스로 선정하는 방법</a:t>
            </a:r>
            <a:endParaRPr lang="en-US" altLang="ko-KR" u="sng" dirty="0"/>
          </a:p>
          <a:p>
            <a:pPr>
              <a:lnSpc>
                <a:spcPct val="150000"/>
              </a:lnSpc>
            </a:pPr>
            <a:r>
              <a:rPr lang="ko-KR" altLang="en-US" dirty="0"/>
              <a:t>용어 </a:t>
            </a:r>
            <a:r>
              <a:rPr lang="en-US" altLang="ko-KR" dirty="0"/>
              <a:t>: </a:t>
            </a:r>
            <a:r>
              <a:rPr lang="ko-KR" altLang="en-US" dirty="0"/>
              <a:t>경계 값 분석</a:t>
            </a:r>
            <a:r>
              <a:rPr lang="en-US" altLang="ko-KR" dirty="0"/>
              <a:t>(Boundary Value Analysis, BVA)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ECP</a:t>
            </a:r>
            <a:r>
              <a:rPr lang="ko-KR" altLang="en-US" dirty="0"/>
              <a:t>와 </a:t>
            </a:r>
            <a:r>
              <a:rPr lang="en-US" altLang="ko-KR" dirty="0"/>
              <a:t>BVA </a:t>
            </a:r>
            <a:r>
              <a:rPr lang="ko-KR" altLang="en-US" dirty="0"/>
              <a:t>차이점</a:t>
            </a:r>
            <a:endParaRPr lang="en-US" altLang="ko-KR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ECP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입력영역을 클래스들로 분할하고 각 클래스로부터 임의의 값을 선정</a:t>
            </a:r>
            <a:endParaRPr lang="en-US" altLang="ko-KR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BVA : </a:t>
            </a:r>
            <a:r>
              <a:rPr lang="ko-KR" altLang="en-US" dirty="0"/>
              <a:t>클래스의 경계 근처에 있는 값들을 선정</a:t>
            </a:r>
            <a:endParaRPr lang="en-US" altLang="ko-KR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790306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A9BF39-4B03-4AF9-A5C1-F775051F9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BVA </a:t>
            </a:r>
            <a:r>
              <a:rPr lang="ko-KR" altLang="en-US" dirty="0"/>
              <a:t>수행절차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A0F895-30BC-4C0A-901B-DEE10AD7E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/>
              <a:t>명세로부터 입력 변수들을 식별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5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/>
              <a:t>입력변수를 동등 클래스로 분할</a:t>
            </a:r>
            <a:r>
              <a:rPr lang="ko-KR" altLang="en-US" dirty="0"/>
              <a:t>한다</a:t>
            </a:r>
            <a:r>
              <a:rPr lang="en-US" altLang="ko-KR" dirty="0"/>
              <a:t>.                                                                  </a:t>
            </a:r>
            <a:r>
              <a:rPr lang="ko-KR" altLang="en-US" dirty="0"/>
              <a:t>각 동등 클래스가 가질 수 있는 </a:t>
            </a:r>
            <a:r>
              <a:rPr lang="ko-KR" altLang="en-US" b="1" dirty="0"/>
              <a:t>최대값</a:t>
            </a:r>
            <a:r>
              <a:rPr lang="en-US" altLang="ko-KR" b="1" dirty="0"/>
              <a:t>/</a:t>
            </a:r>
            <a:r>
              <a:rPr lang="ko-KR" altLang="en-US" b="1" dirty="0"/>
              <a:t>최솟값</a:t>
            </a:r>
            <a:r>
              <a:rPr lang="ko-KR" altLang="en-US" dirty="0"/>
              <a:t>을 구한다</a:t>
            </a:r>
            <a:r>
              <a:rPr lang="en-US" altLang="ko-KR" dirty="0"/>
              <a:t>.                                              </a:t>
            </a: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b="1" dirty="0"/>
              <a:t>최대값보다 약간 큰 값</a:t>
            </a:r>
            <a:r>
              <a:rPr lang="en-US" altLang="ko-KR" b="1" dirty="0"/>
              <a:t>/</a:t>
            </a:r>
            <a:r>
              <a:rPr lang="ko-KR" altLang="en-US" b="1" dirty="0"/>
              <a:t>최솟값보다 약간 작은 값</a:t>
            </a:r>
            <a:r>
              <a:rPr lang="ko-KR" altLang="en-US" dirty="0"/>
              <a:t>을 구한다</a:t>
            </a:r>
            <a:r>
              <a:rPr lang="en-US" altLang="ko-KR" dirty="0"/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5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각 입력변수의 동등 </a:t>
            </a:r>
            <a:r>
              <a:rPr lang="ko-KR" altLang="en-US" dirty="0" err="1"/>
              <a:t>클래스들로부터</a:t>
            </a:r>
            <a:r>
              <a:rPr lang="ko-KR" altLang="en-US" dirty="0"/>
              <a:t> 구한 </a:t>
            </a:r>
            <a:r>
              <a:rPr lang="ko-KR" altLang="en-US" b="1" dirty="0" err="1"/>
              <a:t>경계값을</a:t>
            </a:r>
            <a:r>
              <a:rPr lang="ko-KR" altLang="en-US" b="1" dirty="0"/>
              <a:t> 사용하여 적절한 조합  연산자를 사용하여 조합</a:t>
            </a:r>
            <a:r>
              <a:rPr lang="ko-KR" altLang="en-US" dirty="0"/>
              <a:t>한다</a:t>
            </a:r>
            <a:r>
              <a:rPr lang="en-US" altLang="ko-KR" dirty="0"/>
              <a:t>.                                                                                     </a:t>
            </a:r>
            <a:r>
              <a:rPr lang="ko-KR" altLang="en-US" b="1" dirty="0"/>
              <a:t>최종 조합에 영역 내부의 값 하나를 추가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5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가능하지 못한 조합이 있는지 </a:t>
            </a:r>
            <a:r>
              <a:rPr lang="ko-KR" altLang="en-US" b="1" dirty="0"/>
              <a:t>점검하고 제거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5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각 조합된 클래스로부터 </a:t>
            </a:r>
            <a:r>
              <a:rPr lang="ko-KR" altLang="en-US" b="1" dirty="0"/>
              <a:t>최소한 하나의 </a:t>
            </a:r>
            <a:r>
              <a:rPr lang="ko-KR" altLang="en-US" b="1" dirty="0" err="1"/>
              <a:t>대표값을</a:t>
            </a:r>
            <a:r>
              <a:rPr lang="ko-KR" altLang="en-US" b="1" dirty="0"/>
              <a:t> 선정하여 테스트케이스에 반영</a:t>
            </a:r>
            <a:r>
              <a:rPr lang="ko-KR" altLang="en-US" dirty="0"/>
              <a:t>하여 테스트케이스 테이블을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31956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C93DD-53BC-4194-9FE6-734AA1E75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40757F-3F38-4A10-B95E-92864AB0F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: </a:t>
            </a:r>
            <a:r>
              <a:rPr lang="ko-KR" altLang="en-US" dirty="0"/>
              <a:t>어떤 프로그램의 입력변수</a:t>
            </a:r>
            <a:r>
              <a:rPr lang="en-US" altLang="ko-KR" dirty="0"/>
              <a:t>(</a:t>
            </a:r>
            <a:r>
              <a:rPr lang="ko-KR" altLang="en-US" dirty="0"/>
              <a:t>정수형</a:t>
            </a:r>
            <a:r>
              <a:rPr lang="en-US" altLang="ko-KR" dirty="0"/>
              <a:t>) X</a:t>
            </a:r>
            <a:r>
              <a:rPr lang="ko-KR" altLang="en-US" dirty="0"/>
              <a:t>가 </a:t>
            </a:r>
            <a:r>
              <a:rPr lang="en-US" altLang="ko-KR" dirty="0"/>
              <a:t>5</a:t>
            </a:r>
            <a:r>
              <a:rPr lang="ko-KR" altLang="en-US" dirty="0"/>
              <a:t>와 </a:t>
            </a:r>
            <a:r>
              <a:rPr lang="en-US" altLang="ko-KR" dirty="0"/>
              <a:t>20 </a:t>
            </a:r>
            <a:r>
              <a:rPr lang="ko-KR" altLang="en-US" dirty="0"/>
              <a:t>사이의 범위를 가진다고 가정할 때 </a:t>
            </a:r>
            <a:r>
              <a:rPr lang="en-US" altLang="ko-KR" dirty="0"/>
              <a:t>ECP</a:t>
            </a:r>
            <a:r>
              <a:rPr lang="ko-KR" altLang="en-US" dirty="0"/>
              <a:t>와 </a:t>
            </a:r>
            <a:r>
              <a:rPr lang="en-US" altLang="ko-KR" dirty="0"/>
              <a:t>BVA</a:t>
            </a:r>
            <a:r>
              <a:rPr lang="ko-KR" altLang="en-US" dirty="0"/>
              <a:t>를 통한 테스트케이스를 구해보자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풀이</a:t>
            </a:r>
            <a:r>
              <a:rPr lang="en-US" altLang="ko-KR" dirty="0"/>
              <a:t>: </a:t>
            </a:r>
            <a:r>
              <a:rPr lang="ko-KR" altLang="en-US" dirty="0"/>
              <a:t>우선 </a:t>
            </a:r>
            <a:r>
              <a:rPr lang="en-US" altLang="ko-KR" dirty="0"/>
              <a:t>ECP</a:t>
            </a:r>
            <a:r>
              <a:rPr lang="ko-KR" altLang="en-US" dirty="0"/>
              <a:t>를 사용하여 입력영역을 분할한다</a:t>
            </a:r>
            <a:r>
              <a:rPr lang="en-US" altLang="ko-KR" dirty="0"/>
              <a:t>. </a:t>
            </a:r>
            <a:r>
              <a:rPr lang="ko-KR" altLang="en-US" dirty="0"/>
              <a:t>입력영역이 범위이기 때문에 입력 조건을 만족하는 하나의 클래스와 입력조건을 만족하지 못하는 두 개의 클래스들로 분할할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ECP </a:t>
            </a:r>
            <a:r>
              <a:rPr lang="ko-KR" altLang="en-US" dirty="0"/>
              <a:t>테스트케이스 추출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X=0   (X&lt;5</a:t>
            </a:r>
            <a:r>
              <a:rPr lang="ko-KR" altLang="en-US" dirty="0"/>
              <a:t>를 만족하는 클래스로부터 추출</a:t>
            </a:r>
            <a:r>
              <a:rPr lang="en-US" altLang="ko-KR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X=15 (5&lt;=X&lt;=20</a:t>
            </a:r>
            <a:r>
              <a:rPr lang="ko-KR" altLang="en-US" dirty="0"/>
              <a:t>을 만족하는 클래스로부터 추출</a:t>
            </a:r>
            <a:r>
              <a:rPr lang="en-US" altLang="ko-KR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X=30 (X&gt;20</a:t>
            </a:r>
            <a:r>
              <a:rPr lang="ko-KR" altLang="en-US" dirty="0"/>
              <a:t>을 만족하는 클래스로부터 추출</a:t>
            </a:r>
            <a:r>
              <a:rPr lang="en-US" altLang="ko-KR" dirty="0"/>
              <a:t>)</a:t>
            </a:r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r>
              <a:rPr lang="en-US" altLang="ko-KR" dirty="0"/>
              <a:t>BVA</a:t>
            </a:r>
            <a:r>
              <a:rPr lang="ko-KR" altLang="en-US" dirty="0"/>
              <a:t>테스트케이스 추출</a:t>
            </a:r>
            <a:r>
              <a:rPr lang="en-US" altLang="ko-KR" dirty="0"/>
              <a:t>: 4,5,15,20,21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0758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>
            <a:extLst>
              <a:ext uri="{FF2B5EF4-FFF2-40B4-BE49-F238E27FC236}">
                <a16:creationId xmlns:a16="http://schemas.microsoft.com/office/drawing/2014/main" id="{3412E7E2-4DFE-4C0F-9623-DD4DA5C9367E}"/>
              </a:ext>
            </a:extLst>
          </p:cNvPr>
          <p:cNvSpPr/>
          <p:nvPr/>
        </p:nvSpPr>
        <p:spPr>
          <a:xfrm>
            <a:off x="0" y="3316121"/>
            <a:ext cx="9144000" cy="35418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49DBFFD-C5F1-457A-9325-D4A8E1C40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  <a:r>
              <a:rPr lang="en-US" altLang="ko-KR" dirty="0"/>
              <a:t>-BVA</a:t>
            </a:r>
            <a:r>
              <a:rPr lang="ko-KR" altLang="en-US" dirty="0"/>
              <a:t>의 효용성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FACC9B-B6C4-4CBE-A5CD-B58F12F02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만약</a:t>
            </a:r>
            <a:r>
              <a:rPr lang="en-US" altLang="ko-KR" dirty="0"/>
              <a:t>, </a:t>
            </a:r>
            <a:r>
              <a:rPr lang="ko-KR" altLang="en-US" dirty="0"/>
              <a:t>프로그램이 </a:t>
            </a:r>
            <a:r>
              <a:rPr lang="en-US" altLang="ko-KR" dirty="0"/>
              <a:t>X&gt;=10</a:t>
            </a:r>
            <a:r>
              <a:rPr lang="ko-KR" altLang="en-US" dirty="0"/>
              <a:t>를 </a:t>
            </a:r>
            <a:r>
              <a:rPr lang="en-US" altLang="ko-KR" dirty="0"/>
              <a:t>X&gt;10</a:t>
            </a:r>
            <a:r>
              <a:rPr lang="ko-KR" altLang="en-US" dirty="0"/>
              <a:t>로 구현하였다면 이 오류를 </a:t>
            </a:r>
            <a:r>
              <a:rPr lang="en-US" altLang="ko-KR" dirty="0"/>
              <a:t>BVA</a:t>
            </a:r>
            <a:r>
              <a:rPr lang="ko-KR" altLang="en-US" dirty="0"/>
              <a:t>로 구한 테스트로 발견할 수 있을까</a:t>
            </a:r>
            <a:r>
              <a:rPr lang="en-US" altLang="ko-KR" dirty="0"/>
              <a:t>?</a:t>
            </a:r>
          </a:p>
          <a:p>
            <a:endParaRPr lang="en-US" altLang="ko-KR" sz="1100" dirty="0"/>
          </a:p>
          <a:p>
            <a:r>
              <a:rPr lang="en-US" altLang="ko-KR" dirty="0"/>
              <a:t>BVA</a:t>
            </a:r>
            <a:r>
              <a:rPr lang="ko-KR" altLang="en-US" dirty="0"/>
              <a:t> 테스트케이스 추출 </a:t>
            </a:r>
            <a:r>
              <a:rPr lang="en-US" altLang="ko-KR" dirty="0"/>
              <a:t>: 10, 11, 50, </a:t>
            </a:r>
            <a:r>
              <a:rPr lang="ko-KR" altLang="en-US" dirty="0"/>
              <a:t>최대 </a:t>
            </a:r>
            <a:r>
              <a:rPr lang="ko-KR" altLang="en-US" dirty="0" err="1"/>
              <a:t>정수값</a:t>
            </a:r>
            <a:r>
              <a:rPr lang="en-US" altLang="ko-KR" dirty="0"/>
              <a:t>, </a:t>
            </a:r>
            <a:r>
              <a:rPr lang="ko-KR" altLang="en-US" dirty="0"/>
              <a:t>최대 </a:t>
            </a:r>
            <a:r>
              <a:rPr lang="ko-KR" altLang="en-US" dirty="0" err="1"/>
              <a:t>정수값</a:t>
            </a:r>
            <a:r>
              <a:rPr lang="en-US" altLang="ko-KR" dirty="0"/>
              <a:t>+1</a:t>
            </a:r>
          </a:p>
          <a:p>
            <a:r>
              <a:rPr lang="ko-KR" altLang="en-US" dirty="0"/>
              <a:t>테스트케이스 </a:t>
            </a:r>
            <a:r>
              <a:rPr lang="en-US" altLang="ko-KR" dirty="0"/>
              <a:t>10</a:t>
            </a:r>
            <a:r>
              <a:rPr lang="ko-KR" altLang="en-US" dirty="0"/>
              <a:t>이 오류를 발견할 가능성이 크다</a:t>
            </a:r>
            <a:r>
              <a:rPr lang="en-US" altLang="ko-KR" dirty="0"/>
              <a:t>.</a:t>
            </a:r>
          </a:p>
          <a:p>
            <a:endParaRPr lang="en-US" altLang="ko-KR" sz="1400" dirty="0"/>
          </a:p>
          <a:p>
            <a:r>
              <a:rPr lang="en-US" altLang="ko-KR" dirty="0"/>
              <a:t>BVA</a:t>
            </a:r>
            <a:r>
              <a:rPr lang="ko-KR" altLang="en-US" dirty="0"/>
              <a:t>의 효용성을 나타내는 </a:t>
            </a:r>
            <a:r>
              <a:rPr lang="ko-KR" altLang="en-US" dirty="0" err="1"/>
              <a:t>플로우차트</a:t>
            </a:r>
            <a:endParaRPr lang="ko-KR" altLang="en-US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C17EF4BA-3124-4560-8C47-14F844AE2EE5}"/>
              </a:ext>
            </a:extLst>
          </p:cNvPr>
          <p:cNvSpPr/>
          <p:nvPr/>
        </p:nvSpPr>
        <p:spPr>
          <a:xfrm>
            <a:off x="1288744" y="3296480"/>
            <a:ext cx="540060" cy="3960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0849797-D5AE-4F73-A577-3F4DD31C0D20}"/>
              </a:ext>
            </a:extLst>
          </p:cNvPr>
          <p:cNvSpPr/>
          <p:nvPr/>
        </p:nvSpPr>
        <p:spPr>
          <a:xfrm>
            <a:off x="1054718" y="4077945"/>
            <a:ext cx="100811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다이아몬드 66">
            <a:extLst>
              <a:ext uri="{FF2B5EF4-FFF2-40B4-BE49-F238E27FC236}">
                <a16:creationId xmlns:a16="http://schemas.microsoft.com/office/drawing/2014/main" id="{CEDF5DB4-E301-4EFC-A280-CE365984A5AC}"/>
              </a:ext>
            </a:extLst>
          </p:cNvPr>
          <p:cNvSpPr/>
          <p:nvPr/>
        </p:nvSpPr>
        <p:spPr>
          <a:xfrm>
            <a:off x="784688" y="4895414"/>
            <a:ext cx="1548172" cy="57606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X&gt;10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5A964EA-1DBB-424D-A225-810E8CC320BD}"/>
              </a:ext>
            </a:extLst>
          </p:cNvPr>
          <p:cNvSpPr/>
          <p:nvPr/>
        </p:nvSpPr>
        <p:spPr>
          <a:xfrm>
            <a:off x="1054718" y="5779529"/>
            <a:ext cx="100811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1B61648F-BC46-4A58-8D49-8C9CE4141263}"/>
              </a:ext>
            </a:extLst>
          </p:cNvPr>
          <p:cNvSpPr/>
          <p:nvPr/>
        </p:nvSpPr>
        <p:spPr>
          <a:xfrm>
            <a:off x="2800912" y="5779529"/>
            <a:ext cx="100811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32CF0455-8227-4776-B11B-C7377719B5DC}"/>
              </a:ext>
            </a:extLst>
          </p:cNvPr>
          <p:cNvCxnSpPr>
            <a:stCxn id="65" idx="4"/>
            <a:endCxn id="66" idx="0"/>
          </p:cNvCxnSpPr>
          <p:nvPr/>
        </p:nvCxnSpPr>
        <p:spPr>
          <a:xfrm>
            <a:off x="1558774" y="3692524"/>
            <a:ext cx="0" cy="385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1C76BD0C-A111-4D48-B65D-A3A186E4AA2F}"/>
              </a:ext>
            </a:extLst>
          </p:cNvPr>
          <p:cNvCxnSpPr>
            <a:cxnSpLocks/>
            <a:stCxn id="66" idx="2"/>
            <a:endCxn id="67" idx="0"/>
          </p:cNvCxnSpPr>
          <p:nvPr/>
        </p:nvCxnSpPr>
        <p:spPr>
          <a:xfrm>
            <a:off x="1558774" y="4509993"/>
            <a:ext cx="0" cy="385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A0774B3E-20AD-4748-8097-63206409C67E}"/>
              </a:ext>
            </a:extLst>
          </p:cNvPr>
          <p:cNvCxnSpPr>
            <a:cxnSpLocks/>
            <a:stCxn id="67" idx="2"/>
            <a:endCxn id="68" idx="0"/>
          </p:cNvCxnSpPr>
          <p:nvPr/>
        </p:nvCxnSpPr>
        <p:spPr>
          <a:xfrm>
            <a:off x="1558774" y="5471478"/>
            <a:ext cx="0" cy="3080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C3B31794-625E-4770-AD33-7FFE27157790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1558774" y="6211577"/>
            <a:ext cx="0" cy="3270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6F03BF0E-6293-4CA5-B50F-3590CBD6A09A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3304968" y="6211577"/>
            <a:ext cx="0" cy="3270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CB140CB6-9614-49A5-8E83-1A7695CA4714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3304968" y="5183446"/>
            <a:ext cx="0" cy="5960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38F7F136-CFD7-4841-8A2A-7852606AD7C5}"/>
              </a:ext>
            </a:extLst>
          </p:cNvPr>
          <p:cNvCxnSpPr>
            <a:cxnSpLocks/>
            <a:stCxn id="67" idx="3"/>
          </p:cNvCxnSpPr>
          <p:nvPr/>
        </p:nvCxnSpPr>
        <p:spPr>
          <a:xfrm>
            <a:off x="2332860" y="5183446"/>
            <a:ext cx="9721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타원 76">
            <a:extLst>
              <a:ext uri="{FF2B5EF4-FFF2-40B4-BE49-F238E27FC236}">
                <a16:creationId xmlns:a16="http://schemas.microsoft.com/office/drawing/2014/main" id="{FDEF5294-7A10-427D-BC48-C3BC4731B45A}"/>
              </a:ext>
            </a:extLst>
          </p:cNvPr>
          <p:cNvSpPr/>
          <p:nvPr/>
        </p:nvSpPr>
        <p:spPr>
          <a:xfrm>
            <a:off x="5818116" y="3296480"/>
            <a:ext cx="540060" cy="3960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78C5AC5-7E94-42DA-8C8F-7F742834FE94}"/>
              </a:ext>
            </a:extLst>
          </p:cNvPr>
          <p:cNvSpPr/>
          <p:nvPr/>
        </p:nvSpPr>
        <p:spPr>
          <a:xfrm>
            <a:off x="5584090" y="4077945"/>
            <a:ext cx="100811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다이아몬드 78">
            <a:extLst>
              <a:ext uri="{FF2B5EF4-FFF2-40B4-BE49-F238E27FC236}">
                <a16:creationId xmlns:a16="http://schemas.microsoft.com/office/drawing/2014/main" id="{B4699ACA-AEA0-41D9-B8DE-76EB9C375333}"/>
              </a:ext>
            </a:extLst>
          </p:cNvPr>
          <p:cNvSpPr/>
          <p:nvPr/>
        </p:nvSpPr>
        <p:spPr>
          <a:xfrm>
            <a:off x="5314060" y="4895414"/>
            <a:ext cx="1548172" cy="57606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X&gt;=10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5A66DDA-1A44-4EC6-8963-D10478B94E68}"/>
              </a:ext>
            </a:extLst>
          </p:cNvPr>
          <p:cNvSpPr/>
          <p:nvPr/>
        </p:nvSpPr>
        <p:spPr>
          <a:xfrm>
            <a:off x="5584090" y="5779529"/>
            <a:ext cx="100811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21C191D-A77B-463B-A91E-C13A0FD9F32F}"/>
              </a:ext>
            </a:extLst>
          </p:cNvPr>
          <p:cNvSpPr/>
          <p:nvPr/>
        </p:nvSpPr>
        <p:spPr>
          <a:xfrm>
            <a:off x="7330284" y="5779529"/>
            <a:ext cx="100811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75D54337-2E5B-4095-9223-2D451E4796A9}"/>
              </a:ext>
            </a:extLst>
          </p:cNvPr>
          <p:cNvCxnSpPr>
            <a:cxnSpLocks/>
            <a:stCxn id="77" idx="4"/>
            <a:endCxn id="78" idx="0"/>
          </p:cNvCxnSpPr>
          <p:nvPr/>
        </p:nvCxnSpPr>
        <p:spPr>
          <a:xfrm>
            <a:off x="6088146" y="3692524"/>
            <a:ext cx="0" cy="385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D27F0F71-38ED-4ADF-9EAA-2852559FB816}"/>
              </a:ext>
            </a:extLst>
          </p:cNvPr>
          <p:cNvCxnSpPr>
            <a:cxnSpLocks/>
            <a:stCxn id="78" idx="2"/>
            <a:endCxn id="79" idx="0"/>
          </p:cNvCxnSpPr>
          <p:nvPr/>
        </p:nvCxnSpPr>
        <p:spPr>
          <a:xfrm>
            <a:off x="6088146" y="4509993"/>
            <a:ext cx="0" cy="385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9511BFD2-E345-413F-948A-09AD8546AA98}"/>
              </a:ext>
            </a:extLst>
          </p:cNvPr>
          <p:cNvCxnSpPr>
            <a:cxnSpLocks/>
            <a:stCxn id="79" idx="2"/>
            <a:endCxn id="80" idx="0"/>
          </p:cNvCxnSpPr>
          <p:nvPr/>
        </p:nvCxnSpPr>
        <p:spPr>
          <a:xfrm>
            <a:off x="6088146" y="5471478"/>
            <a:ext cx="0" cy="3080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D2C71A93-AE8E-4A03-9DA1-92E9A04C98A1}"/>
              </a:ext>
            </a:extLst>
          </p:cNvPr>
          <p:cNvCxnSpPr>
            <a:cxnSpLocks/>
            <a:stCxn id="80" idx="2"/>
          </p:cNvCxnSpPr>
          <p:nvPr/>
        </p:nvCxnSpPr>
        <p:spPr>
          <a:xfrm>
            <a:off x="6088146" y="6211577"/>
            <a:ext cx="0" cy="3270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DAFD3729-4DD5-4C59-9857-9BB7291980AA}"/>
              </a:ext>
            </a:extLst>
          </p:cNvPr>
          <p:cNvCxnSpPr>
            <a:cxnSpLocks/>
            <a:stCxn id="81" idx="2"/>
          </p:cNvCxnSpPr>
          <p:nvPr/>
        </p:nvCxnSpPr>
        <p:spPr>
          <a:xfrm>
            <a:off x="7834340" y="6211577"/>
            <a:ext cx="0" cy="3270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D168AA84-B6C5-4FBC-8DCD-4EE86CA03002}"/>
              </a:ext>
            </a:extLst>
          </p:cNvPr>
          <p:cNvCxnSpPr>
            <a:cxnSpLocks/>
            <a:endCxn id="81" idx="0"/>
          </p:cNvCxnSpPr>
          <p:nvPr/>
        </p:nvCxnSpPr>
        <p:spPr>
          <a:xfrm>
            <a:off x="7834340" y="5183446"/>
            <a:ext cx="0" cy="5960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E55EC7EF-2E6A-4F30-B240-4EF57541DEB5}"/>
              </a:ext>
            </a:extLst>
          </p:cNvPr>
          <p:cNvCxnSpPr>
            <a:cxnSpLocks/>
            <a:stCxn id="79" idx="3"/>
          </p:cNvCxnSpPr>
          <p:nvPr/>
        </p:nvCxnSpPr>
        <p:spPr>
          <a:xfrm>
            <a:off x="6862232" y="5183446"/>
            <a:ext cx="9721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D1450BB-3466-407A-B4B4-1B57AA8E9E63}"/>
              </a:ext>
            </a:extLst>
          </p:cNvPr>
          <p:cNvSpPr txBox="1"/>
          <p:nvPr/>
        </p:nvSpPr>
        <p:spPr>
          <a:xfrm>
            <a:off x="1288744" y="6557696"/>
            <a:ext cx="2275142" cy="3231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&lt;</a:t>
            </a:r>
            <a:r>
              <a:rPr lang="ko-KR" altLang="en-US" sz="1500" b="1" dirty="0"/>
              <a:t>구현된 프로그램</a:t>
            </a:r>
            <a:r>
              <a:rPr lang="en-US" altLang="ko-KR" sz="1500" b="1" dirty="0"/>
              <a:t>&gt;</a:t>
            </a:r>
            <a:endParaRPr lang="ko-KR" altLang="en-US" sz="1500" b="1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28C4F23-3BCE-4BC3-84B3-20EAF654247F}"/>
              </a:ext>
            </a:extLst>
          </p:cNvPr>
          <p:cNvSpPr txBox="1"/>
          <p:nvPr/>
        </p:nvSpPr>
        <p:spPr>
          <a:xfrm>
            <a:off x="5724661" y="6557696"/>
            <a:ext cx="2275142" cy="3231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&lt;</a:t>
            </a:r>
            <a:r>
              <a:rPr lang="ko-KR" altLang="en-US" sz="1500" b="1" dirty="0"/>
              <a:t>올바른 프로그램</a:t>
            </a:r>
            <a:r>
              <a:rPr lang="en-US" altLang="ko-KR" sz="1500" b="1" dirty="0"/>
              <a:t>&gt;</a:t>
            </a:r>
            <a:endParaRPr lang="ko-KR" altLang="en-US" sz="1500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68B793D-D6BE-4D23-B811-E0CEC7C5308E}"/>
              </a:ext>
            </a:extLst>
          </p:cNvPr>
          <p:cNvSpPr txBox="1"/>
          <p:nvPr/>
        </p:nvSpPr>
        <p:spPr>
          <a:xfrm>
            <a:off x="1557157" y="5427369"/>
            <a:ext cx="514423" cy="3231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/>
              <a:t>참</a:t>
            </a:r>
            <a:endParaRPr lang="ko-KR" altLang="en-US" sz="1500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54FE31A-A051-44B8-A9E6-F1FB615D9232}"/>
              </a:ext>
            </a:extLst>
          </p:cNvPr>
          <p:cNvSpPr txBox="1"/>
          <p:nvPr/>
        </p:nvSpPr>
        <p:spPr>
          <a:xfrm>
            <a:off x="2658594" y="4860280"/>
            <a:ext cx="842608" cy="3231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/>
              <a:t>거짓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EC2A8EC-9EA6-44A2-88FC-4D151C8F9A70}"/>
              </a:ext>
            </a:extLst>
          </p:cNvPr>
          <p:cNvSpPr txBox="1"/>
          <p:nvPr/>
        </p:nvSpPr>
        <p:spPr>
          <a:xfrm>
            <a:off x="6100964" y="5427369"/>
            <a:ext cx="514423" cy="3231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/>
              <a:t>참</a:t>
            </a:r>
            <a:endParaRPr lang="ko-KR" altLang="en-US" sz="15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9F1729D-B494-4001-97F9-A974243CC65F}"/>
              </a:ext>
            </a:extLst>
          </p:cNvPr>
          <p:cNvSpPr txBox="1"/>
          <p:nvPr/>
        </p:nvSpPr>
        <p:spPr>
          <a:xfrm>
            <a:off x="7202401" y="4860280"/>
            <a:ext cx="842608" cy="3231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/>
              <a:t>거짓</a:t>
            </a:r>
          </a:p>
        </p:txBody>
      </p:sp>
    </p:spTree>
    <p:extLst>
      <p:ext uri="{BB962C8B-B14F-4D97-AF65-F5344CB8AC3E}">
        <p14:creationId xmlns:p14="http://schemas.microsoft.com/office/powerpoint/2010/main" val="31348672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>
            <a:extLst>
              <a:ext uri="{FF2B5EF4-FFF2-40B4-BE49-F238E27FC236}">
                <a16:creationId xmlns:a16="http://schemas.microsoft.com/office/drawing/2014/main" id="{3412E7E2-4DFE-4C0F-9623-DD4DA5C9367E}"/>
              </a:ext>
            </a:extLst>
          </p:cNvPr>
          <p:cNvSpPr/>
          <p:nvPr/>
        </p:nvSpPr>
        <p:spPr>
          <a:xfrm>
            <a:off x="0" y="3316121"/>
            <a:ext cx="9144000" cy="35418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49DBFFD-C5F1-457A-9325-D4A8E1C40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  <a:r>
              <a:rPr lang="en-US" altLang="ko-KR" dirty="0"/>
              <a:t>-ECP</a:t>
            </a:r>
            <a:r>
              <a:rPr lang="ko-KR" altLang="en-US" dirty="0"/>
              <a:t>의 한계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FACC9B-B6C4-4CBE-A5CD-B58F12F02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만약</a:t>
            </a:r>
            <a:r>
              <a:rPr lang="en-US" altLang="ko-KR" dirty="0"/>
              <a:t>, </a:t>
            </a:r>
            <a:r>
              <a:rPr lang="ko-KR" altLang="en-US" dirty="0"/>
              <a:t>프로그램이 </a:t>
            </a:r>
            <a:r>
              <a:rPr lang="en-US" altLang="ko-KR" dirty="0"/>
              <a:t>X&gt;=10</a:t>
            </a:r>
            <a:r>
              <a:rPr lang="ko-KR" altLang="en-US" dirty="0"/>
              <a:t>를 </a:t>
            </a:r>
            <a:r>
              <a:rPr lang="en-US" altLang="ko-KR" dirty="0"/>
              <a:t>X&gt;10</a:t>
            </a:r>
            <a:r>
              <a:rPr lang="ko-KR" altLang="en-US" dirty="0"/>
              <a:t>로 구현하였다면 이 오류를 </a:t>
            </a:r>
            <a:r>
              <a:rPr lang="en-US" altLang="ko-KR" dirty="0"/>
              <a:t>ECP</a:t>
            </a:r>
            <a:r>
              <a:rPr lang="ko-KR" altLang="en-US" dirty="0"/>
              <a:t>로 구한 테스트로 발견할 수 있을까</a:t>
            </a:r>
            <a:r>
              <a:rPr lang="en-US" altLang="ko-KR" dirty="0"/>
              <a:t>?</a:t>
            </a:r>
          </a:p>
          <a:p>
            <a:endParaRPr lang="en-US" altLang="ko-KR" sz="700" dirty="0"/>
          </a:p>
          <a:p>
            <a:r>
              <a:rPr lang="en-US" altLang="ko-KR" dirty="0"/>
              <a:t>ECP</a:t>
            </a:r>
            <a:r>
              <a:rPr lang="ko-KR" altLang="en-US" dirty="0"/>
              <a:t> 테스트케이스 추출 </a:t>
            </a:r>
            <a:r>
              <a:rPr lang="en-US" altLang="ko-KR" dirty="0"/>
              <a:t>: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X&gt;=10 : 0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X&lt;10   : 50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300" dirty="0"/>
          </a:p>
          <a:p>
            <a:r>
              <a:rPr lang="ko-KR" altLang="en-US" dirty="0"/>
              <a:t>위의 </a:t>
            </a:r>
            <a:r>
              <a:rPr lang="en-US" altLang="ko-KR" dirty="0"/>
              <a:t>2</a:t>
            </a:r>
            <a:r>
              <a:rPr lang="ko-KR" altLang="en-US" dirty="0"/>
              <a:t>가지 케이스를 통해서는 아래의 로직에서 오류발견을 못함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55EE1CD-13EB-42FB-B175-BCF44F4BE207}"/>
              </a:ext>
            </a:extLst>
          </p:cNvPr>
          <p:cNvSpPr/>
          <p:nvPr/>
        </p:nvSpPr>
        <p:spPr>
          <a:xfrm>
            <a:off x="1288744" y="3296480"/>
            <a:ext cx="540060" cy="3960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06378A3-C1FB-4789-84CB-CFBF3773AE02}"/>
              </a:ext>
            </a:extLst>
          </p:cNvPr>
          <p:cNvSpPr/>
          <p:nvPr/>
        </p:nvSpPr>
        <p:spPr>
          <a:xfrm>
            <a:off x="1054718" y="4077945"/>
            <a:ext cx="100811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다이아몬드 5">
            <a:extLst>
              <a:ext uri="{FF2B5EF4-FFF2-40B4-BE49-F238E27FC236}">
                <a16:creationId xmlns:a16="http://schemas.microsoft.com/office/drawing/2014/main" id="{70AF9AA3-1D93-44C9-ADAE-0EE5AAF4A283}"/>
              </a:ext>
            </a:extLst>
          </p:cNvPr>
          <p:cNvSpPr/>
          <p:nvPr/>
        </p:nvSpPr>
        <p:spPr>
          <a:xfrm>
            <a:off x="784688" y="4895414"/>
            <a:ext cx="1548172" cy="57606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X&gt;10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88C94E-A207-4DF1-BD70-45CB338AD30D}"/>
              </a:ext>
            </a:extLst>
          </p:cNvPr>
          <p:cNvSpPr/>
          <p:nvPr/>
        </p:nvSpPr>
        <p:spPr>
          <a:xfrm>
            <a:off x="1054718" y="5779529"/>
            <a:ext cx="100811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2691699-01E5-46B9-90A3-AE35E10BC50F}"/>
              </a:ext>
            </a:extLst>
          </p:cNvPr>
          <p:cNvSpPr/>
          <p:nvPr/>
        </p:nvSpPr>
        <p:spPr>
          <a:xfrm>
            <a:off x="2800912" y="5779529"/>
            <a:ext cx="100811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40D8179-8BE0-4C42-889A-B0E482ACC377}"/>
              </a:ext>
            </a:extLst>
          </p:cNvPr>
          <p:cNvCxnSpPr>
            <a:stCxn id="4" idx="4"/>
            <a:endCxn id="5" idx="0"/>
          </p:cNvCxnSpPr>
          <p:nvPr/>
        </p:nvCxnSpPr>
        <p:spPr>
          <a:xfrm>
            <a:off x="1558774" y="3692524"/>
            <a:ext cx="0" cy="385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1C0F15B-21B2-4DA4-ADF1-413C21EA3B8F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1558774" y="4509993"/>
            <a:ext cx="0" cy="385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887D762-6CE6-49EB-BD5B-A336A684FD9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558774" y="5471478"/>
            <a:ext cx="0" cy="3080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41DDE00-6E1C-4D72-9B76-0E750215EBF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558774" y="6211577"/>
            <a:ext cx="0" cy="3270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343305D-E7F1-4722-BF17-9A4C9D508E34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304968" y="6211577"/>
            <a:ext cx="0" cy="3270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DE8B8EF-ECB4-4D9E-A61A-0F3A040069EF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3304968" y="5183446"/>
            <a:ext cx="0" cy="5960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C605246-3A57-47B0-92D3-25C6C6D21973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332860" y="5183446"/>
            <a:ext cx="9721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3EB338E1-9BD4-4254-8765-79F49BE3BC41}"/>
              </a:ext>
            </a:extLst>
          </p:cNvPr>
          <p:cNvSpPr/>
          <p:nvPr/>
        </p:nvSpPr>
        <p:spPr>
          <a:xfrm>
            <a:off x="5818116" y="3296480"/>
            <a:ext cx="540060" cy="3960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012AD66-F2E1-4994-ACAB-1348445FA7C3}"/>
              </a:ext>
            </a:extLst>
          </p:cNvPr>
          <p:cNvSpPr/>
          <p:nvPr/>
        </p:nvSpPr>
        <p:spPr>
          <a:xfrm>
            <a:off x="5584090" y="4077945"/>
            <a:ext cx="100811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다이아몬드 41">
            <a:extLst>
              <a:ext uri="{FF2B5EF4-FFF2-40B4-BE49-F238E27FC236}">
                <a16:creationId xmlns:a16="http://schemas.microsoft.com/office/drawing/2014/main" id="{B5D7F008-F1A2-44FD-8A12-EDDCA85BC94E}"/>
              </a:ext>
            </a:extLst>
          </p:cNvPr>
          <p:cNvSpPr/>
          <p:nvPr/>
        </p:nvSpPr>
        <p:spPr>
          <a:xfrm>
            <a:off x="5314060" y="4895414"/>
            <a:ext cx="1548172" cy="57606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X&gt;=10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E0C97DC-7B1D-4F70-9E27-02B616043CE2}"/>
              </a:ext>
            </a:extLst>
          </p:cNvPr>
          <p:cNvSpPr/>
          <p:nvPr/>
        </p:nvSpPr>
        <p:spPr>
          <a:xfrm>
            <a:off x="5584090" y="5779529"/>
            <a:ext cx="100811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2856137-BF8D-43B1-B362-7C4DBE7A1C15}"/>
              </a:ext>
            </a:extLst>
          </p:cNvPr>
          <p:cNvSpPr/>
          <p:nvPr/>
        </p:nvSpPr>
        <p:spPr>
          <a:xfrm>
            <a:off x="7330284" y="5779529"/>
            <a:ext cx="100811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2210D64-2030-44B4-A34D-F3F26063B716}"/>
              </a:ext>
            </a:extLst>
          </p:cNvPr>
          <p:cNvCxnSpPr>
            <a:cxnSpLocks/>
            <a:stCxn id="40" idx="4"/>
            <a:endCxn id="41" idx="0"/>
          </p:cNvCxnSpPr>
          <p:nvPr/>
        </p:nvCxnSpPr>
        <p:spPr>
          <a:xfrm>
            <a:off x="6088146" y="3692524"/>
            <a:ext cx="0" cy="385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EFE6FFC-72C1-4D1E-82CE-62D611522D67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>
            <a:off x="6088146" y="4509993"/>
            <a:ext cx="0" cy="385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B2D3A60-DA0B-4A27-9B90-F0BE89909C5A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>
            <a:off x="6088146" y="5471478"/>
            <a:ext cx="0" cy="3080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3536454-E241-428A-ABF5-D3C0980895D2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6088146" y="6211577"/>
            <a:ext cx="0" cy="3270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E790C4CB-3B71-4E5A-ACBF-27BB2CED948B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7834340" y="6211577"/>
            <a:ext cx="0" cy="3270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9F3E12FE-9E85-462D-B9FD-BBEB63C41E4A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7834340" y="5183446"/>
            <a:ext cx="0" cy="5960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E694D6C6-BD54-4B36-8408-6E693CF7BF84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6862232" y="5183446"/>
            <a:ext cx="9721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D69BDD9-D064-4636-9DCC-FA5DEA08373A}"/>
              </a:ext>
            </a:extLst>
          </p:cNvPr>
          <p:cNvSpPr txBox="1"/>
          <p:nvPr/>
        </p:nvSpPr>
        <p:spPr>
          <a:xfrm>
            <a:off x="1288744" y="6557696"/>
            <a:ext cx="2275142" cy="3231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&lt;</a:t>
            </a:r>
            <a:r>
              <a:rPr lang="ko-KR" altLang="en-US" sz="1500" b="1" dirty="0"/>
              <a:t>구현된 프로그램</a:t>
            </a:r>
            <a:r>
              <a:rPr lang="en-US" altLang="ko-KR" sz="1500" b="1" dirty="0"/>
              <a:t>&gt;</a:t>
            </a:r>
            <a:endParaRPr lang="ko-KR" altLang="en-US" sz="15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F28D296-ADED-40C2-8985-6B2B4DF83575}"/>
              </a:ext>
            </a:extLst>
          </p:cNvPr>
          <p:cNvSpPr txBox="1"/>
          <p:nvPr/>
        </p:nvSpPr>
        <p:spPr>
          <a:xfrm>
            <a:off x="5724661" y="6557696"/>
            <a:ext cx="2275142" cy="3231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&lt;</a:t>
            </a:r>
            <a:r>
              <a:rPr lang="ko-KR" altLang="en-US" sz="1500" b="1" dirty="0"/>
              <a:t>올바른 프로그램</a:t>
            </a:r>
            <a:r>
              <a:rPr lang="en-US" altLang="ko-KR" sz="1500" b="1" dirty="0"/>
              <a:t>&gt;</a:t>
            </a:r>
            <a:endParaRPr lang="ko-KR" altLang="en-US" sz="15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5F80541-6CAC-4FDC-A413-C29A0D424C1B}"/>
              </a:ext>
            </a:extLst>
          </p:cNvPr>
          <p:cNvSpPr txBox="1"/>
          <p:nvPr/>
        </p:nvSpPr>
        <p:spPr>
          <a:xfrm>
            <a:off x="1557157" y="5427369"/>
            <a:ext cx="514423" cy="3231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/>
              <a:t>참</a:t>
            </a:r>
            <a:endParaRPr lang="ko-KR" altLang="en-US" sz="15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91249D5-4846-47CA-98EE-412F2FAA6F73}"/>
              </a:ext>
            </a:extLst>
          </p:cNvPr>
          <p:cNvSpPr txBox="1"/>
          <p:nvPr/>
        </p:nvSpPr>
        <p:spPr>
          <a:xfrm>
            <a:off x="2658594" y="4860280"/>
            <a:ext cx="842608" cy="3231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/>
              <a:t>거짓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D0C12DD-0C77-44F8-8A23-A1581F6EC550}"/>
              </a:ext>
            </a:extLst>
          </p:cNvPr>
          <p:cNvSpPr txBox="1"/>
          <p:nvPr/>
        </p:nvSpPr>
        <p:spPr>
          <a:xfrm>
            <a:off x="6100964" y="5427369"/>
            <a:ext cx="514423" cy="3231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/>
              <a:t>참</a:t>
            </a:r>
            <a:endParaRPr lang="ko-KR" altLang="en-US" sz="15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440470F-EC99-42A9-AA54-DEDDE49657AB}"/>
              </a:ext>
            </a:extLst>
          </p:cNvPr>
          <p:cNvSpPr txBox="1"/>
          <p:nvPr/>
        </p:nvSpPr>
        <p:spPr>
          <a:xfrm>
            <a:off x="7202401" y="4860280"/>
            <a:ext cx="842608" cy="3231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/>
              <a:t>거짓</a:t>
            </a:r>
          </a:p>
        </p:txBody>
      </p:sp>
    </p:spTree>
    <p:extLst>
      <p:ext uri="{BB962C8B-B14F-4D97-AF65-F5344CB8AC3E}">
        <p14:creationId xmlns:p14="http://schemas.microsoft.com/office/powerpoint/2010/main" val="21225736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86A419-6E86-469E-9A69-B11523D5A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8A7A2F9-211B-4B44-A133-6A6C25A9DB37}"/>
              </a:ext>
            </a:extLst>
          </p:cNvPr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4DF70F9-3413-49BC-A586-15FCFC1ECC73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2C3A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7EC306C-90B3-4C13-B965-2890571C14A8}"/>
                </a:ext>
              </a:extLst>
            </p:cNvPr>
            <p:cNvSpPr txBox="1"/>
            <p:nvPr/>
          </p:nvSpPr>
          <p:spPr>
            <a:xfrm>
              <a:off x="1411269" y="2705725"/>
              <a:ext cx="6321462" cy="76944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+mj-lt"/>
                </a:rPr>
                <a:t>조합테스트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13606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28DED2-0E64-447D-AFE6-37B3C41FB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조합테스트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4D0F6D-3BDC-4041-A9DE-72D0C5E61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5275" y="908050"/>
            <a:ext cx="9234549" cy="5545138"/>
          </a:xfrm>
        </p:spPr>
        <p:txBody>
          <a:bodyPr/>
          <a:lstStyle/>
          <a:p>
            <a:r>
              <a:rPr lang="ko-KR" altLang="en-US" dirty="0"/>
              <a:t>정의 </a:t>
            </a:r>
            <a:r>
              <a:rPr lang="en-US" altLang="ko-KR" dirty="0"/>
              <a:t>: </a:t>
            </a:r>
            <a:r>
              <a:rPr lang="ko-KR" altLang="en-US" dirty="0"/>
              <a:t>각 입력인자가 여러 개의 클래스들로 분할되었을 때 이를 조합하는 방식</a:t>
            </a:r>
            <a:endParaRPr lang="en-US" altLang="ko-KR" dirty="0"/>
          </a:p>
          <a:p>
            <a:r>
              <a:rPr lang="en-US" altLang="ko-KR" dirty="0"/>
              <a:t>Each choice</a:t>
            </a:r>
            <a:r>
              <a:rPr lang="ko-KR" altLang="en-US" dirty="0"/>
              <a:t>조합</a:t>
            </a:r>
            <a:r>
              <a:rPr lang="en-US" altLang="ko-KR" dirty="0"/>
              <a:t> / All combinations </a:t>
            </a:r>
            <a:r>
              <a:rPr lang="ko-KR" altLang="en-US" dirty="0"/>
              <a:t>조합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Each choice : </a:t>
            </a:r>
            <a:r>
              <a:rPr lang="ko-KR" altLang="en-US" dirty="0"/>
              <a:t>각 입력인자의 분할된 클래스로부터 최소한 하나의 입력 값이    테스트케이스에 포함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All combinations : </a:t>
            </a:r>
            <a:r>
              <a:rPr lang="ko-KR" altLang="en-US" dirty="0"/>
              <a:t>가능한 모든 클래스의 조합이 테스트케이스에 포함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r>
              <a:rPr lang="ko-KR" altLang="en-US" b="1" dirty="0" err="1"/>
              <a:t>페어와이즈</a:t>
            </a:r>
            <a:r>
              <a:rPr lang="ko-KR" altLang="en-US" b="1" dirty="0"/>
              <a:t> 테스트 </a:t>
            </a:r>
            <a:r>
              <a:rPr lang="en-US" altLang="ko-KR" dirty="0"/>
              <a:t>: </a:t>
            </a:r>
            <a:r>
              <a:rPr lang="ko-KR" altLang="en-US" dirty="0"/>
              <a:t>입력들의 모든 가능한 조합들을 테스트하는 대신 각 인자의 값을 다른 인자의 값과 최소한 한번은 짝을 지어 테스트하는 방법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‘</a:t>
            </a:r>
            <a:r>
              <a:rPr lang="ko-KR" altLang="en-US" dirty="0" err="1"/>
              <a:t>페어와이즈</a:t>
            </a:r>
            <a:r>
              <a:rPr lang="ko-KR" altLang="en-US" dirty="0"/>
              <a:t> 테스트</a:t>
            </a:r>
            <a:r>
              <a:rPr lang="en-US" altLang="ko-KR" dirty="0"/>
              <a:t>’</a:t>
            </a:r>
            <a:r>
              <a:rPr lang="ko-KR" altLang="en-US" dirty="0"/>
              <a:t>가 </a:t>
            </a:r>
            <a:r>
              <a:rPr lang="en-US" altLang="ko-KR" dirty="0"/>
              <a:t>‘All combinations’</a:t>
            </a:r>
            <a:r>
              <a:rPr lang="ko-KR" altLang="en-US" dirty="0"/>
              <a:t>테스트에 비해 테스트케이스의 수는 획기적으로 줄이면서 오류를 검출하는 능력면에서는 거의 비슷한 결과를 내는 것으로 밝혀졌다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왜냐하면</a:t>
            </a:r>
            <a:r>
              <a:rPr lang="en-US" altLang="ko-KR" dirty="0"/>
              <a:t>, </a:t>
            </a:r>
            <a:r>
              <a:rPr lang="ko-KR" altLang="en-US" dirty="0"/>
              <a:t>보통 프로그램에서 결정을 내릴 때 </a:t>
            </a:r>
            <a:r>
              <a:rPr lang="en-US" altLang="ko-KR" b="1" dirty="0"/>
              <a:t>“</a:t>
            </a:r>
            <a:r>
              <a:rPr lang="ko-KR" altLang="en-US" b="1" dirty="0"/>
              <a:t>모든 입력들에 대해 존재할 수  있는 가능한 모든 상호작용을 고려하지 않고 기껏해야 두 개의 입력들 간의 가능한 모든 상호작용만을 고려한다</a:t>
            </a:r>
            <a:r>
              <a:rPr lang="en-US" altLang="ko-KR" b="1" dirty="0"/>
              <a:t>.”</a:t>
            </a:r>
            <a:r>
              <a:rPr lang="ko-KR" altLang="en-US" dirty="0"/>
              <a:t>는 관찰에 기인한다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97581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BBB568-27FE-47A2-9F09-30E19F76F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  <a:r>
              <a:rPr lang="en-US" altLang="ko-KR" dirty="0"/>
              <a:t>(</a:t>
            </a:r>
            <a:r>
              <a:rPr lang="ko-KR" altLang="en-US" dirty="0"/>
              <a:t>교재 </a:t>
            </a:r>
            <a:r>
              <a:rPr lang="en-US" altLang="ko-KR" dirty="0"/>
              <a:t>294p </a:t>
            </a:r>
            <a:r>
              <a:rPr lang="ko-KR" altLang="en-US" dirty="0"/>
              <a:t>참고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8EFD963-B2FA-41FA-808B-5E95B0CB14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20" y="872717"/>
            <a:ext cx="8640960" cy="59877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7A934E-A2D5-4941-BE23-30195603138A}"/>
              </a:ext>
            </a:extLst>
          </p:cNvPr>
          <p:cNvSpPr txBox="1"/>
          <p:nvPr/>
        </p:nvSpPr>
        <p:spPr>
          <a:xfrm>
            <a:off x="5508104" y="1016732"/>
            <a:ext cx="3780420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All combinations</a:t>
            </a:r>
            <a:r>
              <a:rPr lang="ko-KR" altLang="en-US" sz="1800" dirty="0"/>
              <a:t>는 </a:t>
            </a:r>
            <a:r>
              <a:rPr lang="en-US" altLang="ko-KR" sz="1800" dirty="0"/>
              <a:t>2*2*2 = 8</a:t>
            </a:r>
            <a:r>
              <a:rPr lang="ko-KR" altLang="en-US" sz="1800" dirty="0"/>
              <a:t>가지</a:t>
            </a:r>
            <a:endParaRPr lang="en-US" altLang="ko-KR" sz="1800" dirty="0"/>
          </a:p>
          <a:p>
            <a:r>
              <a:rPr lang="ko-KR" altLang="en-US" sz="1800" dirty="0" err="1"/>
              <a:t>페어와이즈는</a:t>
            </a:r>
            <a:r>
              <a:rPr lang="ko-KR" altLang="en-US" sz="1800" dirty="0"/>
              <a:t> </a:t>
            </a:r>
            <a:r>
              <a:rPr lang="en-US" altLang="ko-KR" sz="1800" dirty="0"/>
              <a:t>4</a:t>
            </a:r>
            <a:r>
              <a:rPr lang="ko-KR" altLang="en-US" sz="1800" dirty="0"/>
              <a:t>가지</a:t>
            </a:r>
          </a:p>
        </p:txBody>
      </p:sp>
    </p:spTree>
    <p:extLst>
      <p:ext uri="{BB962C8B-B14F-4D97-AF65-F5344CB8AC3E}">
        <p14:creationId xmlns:p14="http://schemas.microsoft.com/office/powerpoint/2010/main" val="965232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86A419-6E86-469E-9A69-B11523D5A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8A7A2F9-211B-4B44-A133-6A6C25A9DB37}"/>
              </a:ext>
            </a:extLst>
          </p:cNvPr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4DF70F9-3413-49BC-A586-15FCFC1ECC73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2C3A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7EC306C-90B3-4C13-B965-2890571C14A8}"/>
                </a:ext>
              </a:extLst>
            </p:cNvPr>
            <p:cNvSpPr txBox="1"/>
            <p:nvPr/>
          </p:nvSpPr>
          <p:spPr>
            <a:xfrm>
              <a:off x="1411269" y="3044279"/>
              <a:ext cx="6321462" cy="76944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+mj-lt"/>
                </a:rPr>
                <a:t>복 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0112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2D979F-0552-48DE-A6BE-92D141BA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Review(1/5) </a:t>
            </a:r>
            <a:r>
              <a:rPr lang="ko-KR" altLang="en-US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소프트웨어 테스트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1912739-0445-4F78-ACC4-E9346D0CA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" y="908050"/>
            <a:ext cx="9045575" cy="5545138"/>
          </a:xfrm>
        </p:spPr>
        <p:txBody>
          <a:bodyPr/>
          <a:lstStyle/>
          <a:p>
            <a:r>
              <a:rPr lang="ko-KR" altLang="en-US" dirty="0"/>
              <a:t>정의 </a:t>
            </a:r>
            <a:r>
              <a:rPr lang="en-US" altLang="ko-KR" dirty="0"/>
              <a:t>: 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에러를 발견할 목적으로 프로그램을 실행하는 과정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테스트는 오류가 존재함을 보일 수는 있지만</a:t>
            </a:r>
            <a:r>
              <a:rPr lang="en-US" altLang="ko-KR" dirty="0"/>
              <a:t>, </a:t>
            </a:r>
            <a:r>
              <a:rPr lang="ko-KR" altLang="en-US" dirty="0"/>
              <a:t>오류가 없음을 보일 수 없다</a:t>
            </a:r>
            <a:r>
              <a:rPr lang="en-US" altLang="ko-KR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소프트웨어의 품질을 측정하고 개선하기 위한 과정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소프트웨어 오류원인 및 분포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b="1" dirty="0"/>
              <a:t>요구사항 오류 </a:t>
            </a:r>
            <a:r>
              <a:rPr lang="en-US" altLang="ko-KR" dirty="0"/>
              <a:t>: </a:t>
            </a:r>
            <a:r>
              <a:rPr lang="ko-KR" altLang="en-US" dirty="0"/>
              <a:t>잘못된 정의 </a:t>
            </a:r>
            <a:r>
              <a:rPr lang="en-US" altLang="ko-KR" dirty="0"/>
              <a:t>/ </a:t>
            </a:r>
            <a:r>
              <a:rPr lang="ko-KR" altLang="en-US" dirty="0"/>
              <a:t>고객과 개발자 간의 잘못된 의사소통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b="1" dirty="0"/>
              <a:t>설계 오류 </a:t>
            </a:r>
            <a:r>
              <a:rPr lang="en-US" altLang="ko-KR" dirty="0"/>
              <a:t>: </a:t>
            </a:r>
            <a:r>
              <a:rPr lang="ko-KR" altLang="en-US" dirty="0"/>
              <a:t>소프트웨어 요구사항을 설계에 반영하는 과정에서 오류가 발생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b="1" dirty="0"/>
              <a:t>코딩 오류 </a:t>
            </a:r>
            <a:r>
              <a:rPr lang="en-US" altLang="ko-KR" dirty="0"/>
              <a:t>: </a:t>
            </a:r>
            <a:r>
              <a:rPr lang="ko-KR" altLang="en-US" dirty="0"/>
              <a:t>설계문서를 잘못 이해하거나 개발에 익숙하지 않을 때 발생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2999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2D979F-0552-48DE-A6BE-92D141BA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Review(2/5) </a:t>
            </a:r>
            <a:r>
              <a:rPr lang="ko-KR" altLang="en-US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소프트웨어 테스트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1912739-0445-4F78-ACC4-E9346D0CA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" y="908050"/>
            <a:ext cx="9045575" cy="5545138"/>
          </a:xfrm>
        </p:spPr>
        <p:txBody>
          <a:bodyPr/>
          <a:lstStyle/>
          <a:p>
            <a:r>
              <a:rPr lang="ko-KR" altLang="en-US" dirty="0"/>
              <a:t>개발 단계별 수정비용 </a:t>
            </a:r>
            <a:r>
              <a:rPr lang="en-US" altLang="ko-KR" dirty="0"/>
              <a:t>: </a:t>
            </a:r>
            <a:r>
              <a:rPr lang="ko-KR" altLang="en-US" dirty="0"/>
              <a:t>요구사항 </a:t>
            </a:r>
            <a:r>
              <a:rPr lang="en-US" altLang="ko-KR" dirty="0"/>
              <a:t>&lt; </a:t>
            </a:r>
            <a:r>
              <a:rPr lang="ko-KR" altLang="en-US" dirty="0"/>
              <a:t>설계 </a:t>
            </a:r>
            <a:r>
              <a:rPr lang="en-US" altLang="ko-KR" dirty="0"/>
              <a:t>&lt; </a:t>
            </a:r>
            <a:r>
              <a:rPr lang="ko-KR" altLang="en-US" dirty="0"/>
              <a:t>개발 </a:t>
            </a:r>
            <a:r>
              <a:rPr lang="en-US" altLang="ko-KR" dirty="0"/>
              <a:t>&lt; </a:t>
            </a:r>
            <a:r>
              <a:rPr lang="ko-KR" altLang="en-US" dirty="0"/>
              <a:t>시험 </a:t>
            </a:r>
            <a:r>
              <a:rPr lang="en-US" altLang="ko-KR" dirty="0"/>
              <a:t>&lt; </a:t>
            </a:r>
            <a:r>
              <a:rPr lang="ko-KR" altLang="en-US" dirty="0"/>
              <a:t>유지보수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7F6F59-E5BC-400A-BE8A-364B67B8F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630" y="1272567"/>
            <a:ext cx="4546306" cy="4442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941CF609-3BF8-42AE-9321-6C406C0D3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" y="2423902"/>
            <a:ext cx="5074663" cy="3161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3923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2D979F-0552-48DE-A6BE-92D141BA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Review(3/5) </a:t>
            </a:r>
            <a:r>
              <a:rPr lang="ko-KR" altLang="en-US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소프트웨어 테스팅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1912739-0445-4F78-ACC4-E9346D0CA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" y="908050"/>
            <a:ext cx="9045575" cy="5545138"/>
          </a:xfrm>
        </p:spPr>
        <p:txBody>
          <a:bodyPr/>
          <a:lstStyle/>
          <a:p>
            <a:r>
              <a:rPr lang="ko-KR" altLang="en-US" dirty="0"/>
              <a:t>정적분석 </a:t>
            </a:r>
            <a:r>
              <a:rPr lang="en-US" altLang="ko-KR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프로그램을 실행시키지 않고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코드만 보고 분석</a:t>
            </a:r>
            <a:endParaRPr lang="en-US" altLang="ko-KR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오류를 발견하거나 오류의 발생을 미연에 방지할 목적으로 프로그램이나  문서들을 분석하는 과정</a:t>
            </a: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ex) IDA Pro</a:t>
            </a:r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동적분석 </a:t>
            </a:r>
            <a:r>
              <a:rPr lang="en-US" altLang="ko-KR" dirty="0"/>
              <a:t>: 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프로그램을 직접 실행시키고 동작을 살펴봄으로써 분석</a:t>
            </a:r>
            <a:endParaRPr lang="en-US" altLang="ko-KR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프로그램의 오류를 발견하기 위해 프로그램을 실행시키는 과정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품질 평가를 위해 프로그램을 실행하는 과정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프로그램의 신뢰도를 높이기 위해 프로그램을 실행하는 과정</a:t>
            </a: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1"/>
                </a:solidFill>
              </a:rPr>
              <a:t>ex) Wireshark, Process Explorer </a:t>
            </a:r>
          </a:p>
          <a:p>
            <a:pPr marL="0" indent="0"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1"/>
                </a:solidFill>
              </a:rPr>
              <a:t>*</a:t>
            </a:r>
            <a:r>
              <a:rPr lang="ko-KR" altLang="en-US" dirty="0">
                <a:solidFill>
                  <a:schemeClr val="tx1"/>
                </a:solidFill>
              </a:rPr>
              <a:t>참고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리버스 엔지니어링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1026" name="Picture 2" descr="ida pro logo에 대한 이미지 검색결과">
            <a:extLst>
              <a:ext uri="{FF2B5EF4-FFF2-40B4-BE49-F238E27FC236}">
                <a16:creationId xmlns:a16="http://schemas.microsoft.com/office/drawing/2014/main" id="{3A2C7A3F-23B8-4D60-8EE3-CB8B40E3C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668" y="2456892"/>
            <a:ext cx="1895044" cy="525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4400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61E057-BF5D-4D0D-8BB4-E0198A60E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Review(4/5) </a:t>
            </a:r>
            <a:r>
              <a:rPr lang="ko-KR" altLang="en-US" sz="2800" dirty="0"/>
              <a:t>소프트웨어 테스트 진화 과정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BDEFB5-C518-4DB7-AF17-F8CAAD1BA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Beizer</a:t>
            </a:r>
            <a:r>
              <a:rPr lang="ko-KR" altLang="en-US" dirty="0"/>
              <a:t>라는 개발자가 제안한 과정</a:t>
            </a:r>
            <a:endParaRPr lang="en-US" altLang="ko-KR" dirty="0"/>
          </a:p>
          <a:p>
            <a:r>
              <a:rPr lang="ko-KR" altLang="en-US" dirty="0"/>
              <a:t>테스트를 하는 목적을 단계별로 구분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SW</a:t>
            </a:r>
            <a:r>
              <a:rPr lang="ko-KR" altLang="en-US" dirty="0"/>
              <a:t>테스트 진화과정</a:t>
            </a:r>
            <a:r>
              <a:rPr lang="en-US" altLang="ko-KR" dirty="0"/>
              <a:t>(5</a:t>
            </a:r>
            <a:r>
              <a:rPr lang="ko-KR" altLang="en-US" dirty="0"/>
              <a:t>단계</a:t>
            </a:r>
            <a:r>
              <a:rPr lang="en-US" altLang="ko-KR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800" dirty="0"/>
              <a:t>Debugging-oriented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800" dirty="0"/>
              <a:t>Demonstration-oriented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800" dirty="0"/>
              <a:t>Destruction-oriented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800" dirty="0"/>
              <a:t>Evaluation-oriented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800" dirty="0"/>
              <a:t>Prevention-oriented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10446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61E057-BF5D-4D0D-8BB4-E0198A60E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Review(5/5) </a:t>
            </a:r>
            <a:r>
              <a:rPr lang="ko-KR" altLang="en-US" sz="3600" dirty="0"/>
              <a:t>개발 단계별 테스트 분류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BDEFB5-C518-4DB7-AF17-F8CAAD1BA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" y="908050"/>
            <a:ext cx="9045575" cy="5545138"/>
          </a:xfrm>
        </p:spPr>
        <p:txBody>
          <a:bodyPr/>
          <a:lstStyle/>
          <a:p>
            <a:r>
              <a:rPr lang="ko-KR" altLang="en-US" dirty="0"/>
              <a:t>종류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단위 테스트</a:t>
            </a:r>
            <a:r>
              <a:rPr lang="en-US" altLang="ko-KR" dirty="0"/>
              <a:t> : </a:t>
            </a:r>
            <a:r>
              <a:rPr lang="ko-KR" altLang="en-US" dirty="0"/>
              <a:t>각각의 모듈을 테스트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통합 테스트 </a:t>
            </a:r>
            <a:r>
              <a:rPr lang="en-US" altLang="ko-KR" dirty="0"/>
              <a:t>: </a:t>
            </a:r>
            <a:r>
              <a:rPr lang="ko-KR" altLang="en-US" dirty="0"/>
              <a:t>모듈 간의 상호작용이 올바르게 되는지를 테스트</a:t>
            </a:r>
            <a:endParaRPr lang="en-US" altLang="ko-KR" dirty="0"/>
          </a:p>
          <a:p>
            <a:pPr marL="857250" lvl="1" indent="-457200">
              <a:buFont typeface="+mj-ea"/>
              <a:buAutoNum type="circleNumDbPlain"/>
            </a:pPr>
            <a:r>
              <a:rPr lang="ko-KR" altLang="en-US" dirty="0"/>
              <a:t>빅뱅 테스트 </a:t>
            </a:r>
            <a:r>
              <a:rPr lang="en-US" altLang="ko-KR" dirty="0"/>
              <a:t>: </a:t>
            </a:r>
            <a:r>
              <a:rPr lang="ko-KR" altLang="en-US" dirty="0"/>
              <a:t>개별적인 모듈에 대해 단위테스트 한 후 한꺼번에 모듈 통합</a:t>
            </a:r>
            <a:endParaRPr lang="en-US" altLang="ko-KR" dirty="0"/>
          </a:p>
          <a:p>
            <a:pPr marL="857250" lvl="1" indent="-457200">
              <a:buFont typeface="+mj-ea"/>
              <a:buAutoNum type="circleNumDbPlain"/>
            </a:pPr>
            <a:r>
              <a:rPr lang="ko-KR" altLang="en-US" dirty="0"/>
              <a:t>점진적 테스트 </a:t>
            </a:r>
            <a:r>
              <a:rPr lang="en-US" altLang="ko-KR" dirty="0"/>
              <a:t>: </a:t>
            </a:r>
            <a:r>
              <a:rPr lang="ko-KR" altLang="en-US" dirty="0"/>
              <a:t>점진적으로 모듈을 통합하면서 테스트</a:t>
            </a:r>
            <a:endParaRPr lang="en-US" altLang="ko-KR" dirty="0"/>
          </a:p>
          <a:p>
            <a:pPr marL="400050" lvl="1" indent="0">
              <a:buNone/>
            </a:pPr>
            <a:r>
              <a:rPr lang="en-US" altLang="ko-KR" dirty="0"/>
              <a:t>ex) </a:t>
            </a:r>
            <a:r>
              <a:rPr lang="ko-KR" altLang="en-US" dirty="0"/>
              <a:t>하향식 통합</a:t>
            </a:r>
            <a:r>
              <a:rPr lang="en-US" altLang="ko-KR" dirty="0"/>
              <a:t>(Top-down), </a:t>
            </a:r>
            <a:r>
              <a:rPr lang="ko-KR" altLang="en-US" dirty="0"/>
              <a:t>상향식 통합</a:t>
            </a:r>
            <a:r>
              <a:rPr lang="en-US" altLang="ko-KR" dirty="0"/>
              <a:t>(Bottom-up), </a:t>
            </a:r>
            <a:r>
              <a:rPr lang="ko-KR" altLang="en-US" dirty="0"/>
              <a:t>샌드위치 통합</a:t>
            </a:r>
            <a:r>
              <a:rPr lang="en-US" altLang="ko-KR" dirty="0"/>
              <a:t>(</a:t>
            </a:r>
            <a:r>
              <a:rPr lang="ko-KR" altLang="en-US" dirty="0"/>
              <a:t>하향</a:t>
            </a:r>
            <a:r>
              <a:rPr lang="en-US" altLang="ko-KR" dirty="0"/>
              <a:t>+</a:t>
            </a:r>
            <a:r>
              <a:rPr lang="ko-KR" altLang="en-US" dirty="0"/>
              <a:t>상향</a:t>
            </a:r>
            <a:r>
              <a:rPr lang="en-US" altLang="ko-KR" dirty="0"/>
              <a:t>)</a:t>
            </a:r>
          </a:p>
          <a:p>
            <a:pPr marL="857250" lvl="1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시스템 테스트 </a:t>
            </a:r>
            <a:r>
              <a:rPr lang="en-US" altLang="ko-KR" dirty="0"/>
              <a:t>: </a:t>
            </a:r>
            <a:r>
              <a:rPr lang="ko-KR" altLang="en-US" dirty="0"/>
              <a:t>통합테스트가 완료된 후에 완전한 시스템에 대해 시스템   명세에 따라 개발되었는지 테스트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인수 테스트 </a:t>
            </a:r>
            <a:r>
              <a:rPr lang="en-US" altLang="ko-KR" dirty="0"/>
              <a:t>: </a:t>
            </a:r>
            <a:r>
              <a:rPr lang="ko-KR" altLang="en-US" dirty="0"/>
              <a:t>오류를 검출하는 것이 목적이 아니고 시스템을 인수받을 수 있는지를 고객의 입장에서 평가하는 것이다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ex) </a:t>
            </a:r>
            <a:r>
              <a:rPr lang="ko-KR" altLang="en-US" sz="1600" b="1" dirty="0">
                <a:solidFill>
                  <a:srgbClr val="FF0000"/>
                </a:solidFill>
              </a:rPr>
              <a:t>알파테스트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사용자에 의해 테스트가 수행되지만 개발자환경에서 통제된 상태로 수행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     </a:t>
            </a:r>
            <a:r>
              <a:rPr lang="ko-KR" altLang="en-US" sz="1600" b="1" dirty="0">
                <a:solidFill>
                  <a:srgbClr val="FF0000"/>
                </a:solidFill>
              </a:rPr>
              <a:t> 베타테스트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소프트웨어를 일정 수의 사용자들에게 사용하게 하고 피드백을 받는다</a:t>
            </a:r>
            <a:r>
              <a:rPr lang="en-US" altLang="ko-KR" sz="1600" dirty="0"/>
              <a:t>, </a:t>
            </a:r>
          </a:p>
          <a:p>
            <a:pPr marL="0" indent="0">
              <a:buNone/>
            </a:pPr>
            <a:r>
              <a:rPr lang="en-US" altLang="ko-KR" sz="1600" dirty="0"/>
              <a:t>                             </a:t>
            </a:r>
            <a:r>
              <a:rPr lang="ko-KR" altLang="en-US" sz="1600" dirty="0"/>
              <a:t>개발자는 참여하지 않는다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5741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86A419-6E86-469E-9A69-B11523D5A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8A7A2F9-211B-4B44-A133-6A6C25A9DB37}"/>
              </a:ext>
            </a:extLst>
          </p:cNvPr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4DF70F9-3413-49BC-A586-15FCFC1ECC73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2C3A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7EC306C-90B3-4C13-B965-2890571C14A8}"/>
                </a:ext>
              </a:extLst>
            </p:cNvPr>
            <p:cNvSpPr txBox="1"/>
            <p:nvPr/>
          </p:nvSpPr>
          <p:spPr>
            <a:xfrm>
              <a:off x="1411269" y="2705725"/>
              <a:ext cx="6321462" cy="144655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+mj-lt"/>
                </a:rPr>
                <a:t>블랙박스 테스트</a:t>
              </a:r>
              <a:endParaRPr lang="en-US" altLang="ko-KR" dirty="0">
                <a:solidFill>
                  <a:schemeClr val="bg1"/>
                </a:solidFill>
                <a:latin typeface="+mj-lt"/>
              </a:endParaRPr>
            </a:p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+mj-lt"/>
                </a:rPr>
                <a:t>-</a:t>
              </a:r>
              <a:r>
                <a:rPr lang="ko-KR" altLang="en-US" dirty="0">
                  <a:solidFill>
                    <a:schemeClr val="bg1"/>
                  </a:solidFill>
                  <a:latin typeface="+mj-lt"/>
                </a:rPr>
                <a:t>개요</a:t>
              </a:r>
              <a:r>
                <a:rPr lang="en-US" altLang="ko-KR" dirty="0">
                  <a:solidFill>
                    <a:schemeClr val="bg1"/>
                  </a:solidFill>
                  <a:latin typeface="+mj-lt"/>
                </a:rPr>
                <a:t>-</a:t>
              </a:r>
              <a:endParaRPr lang="ko-KR" altLang="en-US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9123486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페이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C3A5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1634</TotalTime>
  <Words>1475</Words>
  <Application>Microsoft Office PowerPoint</Application>
  <PresentationFormat>화면 슬라이드 쇼(4:3)</PresentationFormat>
  <Paragraphs>251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맑은 고딕</vt:lpstr>
      <vt:lpstr>Arial</vt:lpstr>
      <vt:lpstr>Times New Roman</vt:lpstr>
      <vt:lpstr>Wingdings</vt:lpstr>
      <vt:lpstr>기본페이지</vt:lpstr>
      <vt:lpstr>Software Engineering(실습) (11주차 – Blackbox Testing)</vt:lpstr>
      <vt:lpstr>Contents</vt:lpstr>
      <vt:lpstr>PowerPoint 프레젠테이션</vt:lpstr>
      <vt:lpstr>Review(1/5) 소프트웨어 테스트</vt:lpstr>
      <vt:lpstr>Review(2/5) 소프트웨어 테스트</vt:lpstr>
      <vt:lpstr>Review(3/5) 소프트웨어 테스팅</vt:lpstr>
      <vt:lpstr>Review(4/5) 소프트웨어 테스트 진화 과정</vt:lpstr>
      <vt:lpstr>Review(5/5) 개발 단계별 테스트 분류</vt:lpstr>
      <vt:lpstr>PowerPoint 프레젠테이션</vt:lpstr>
      <vt:lpstr>개요</vt:lpstr>
      <vt:lpstr>예시</vt:lpstr>
      <vt:lpstr>블랙박스 테스트의 장점</vt:lpstr>
      <vt:lpstr>PowerPoint 프레젠테이션</vt:lpstr>
      <vt:lpstr>동등 클래스 분할(ECP)</vt:lpstr>
      <vt:lpstr>동등 클래스 분할 규칙</vt:lpstr>
      <vt:lpstr>ECP 수행 절차</vt:lpstr>
      <vt:lpstr>조합테스트</vt:lpstr>
      <vt:lpstr>예시</vt:lpstr>
      <vt:lpstr>Each choice조합</vt:lpstr>
      <vt:lpstr>All Combinations 조합</vt:lpstr>
      <vt:lpstr>PowerPoint 프레젠테이션</vt:lpstr>
      <vt:lpstr>경계 값 분석(BVA)</vt:lpstr>
      <vt:lpstr>BVA 수행절차</vt:lpstr>
      <vt:lpstr>예시</vt:lpstr>
      <vt:lpstr>예시-BVA의 효용성</vt:lpstr>
      <vt:lpstr>예시-ECP의 한계</vt:lpstr>
      <vt:lpstr>PowerPoint 프레젠테이션</vt:lpstr>
      <vt:lpstr>조합테스트</vt:lpstr>
      <vt:lpstr>예시(교재 294p 참고)</vt:lpstr>
    </vt:vector>
  </TitlesOfParts>
  <Manager/>
  <Company>SereneVoyage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winter</dc:creator>
  <cp:lastModifiedBy>lee cheonsol</cp:lastModifiedBy>
  <cp:revision>320</cp:revision>
  <dcterms:created xsi:type="dcterms:W3CDTF">2007-05-16T01:38:22Z</dcterms:created>
  <dcterms:modified xsi:type="dcterms:W3CDTF">2019-11-12T11:06:26Z</dcterms:modified>
  <cp:version>0906.0100.01</cp:version>
</cp:coreProperties>
</file>