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73" r:id="rId1"/>
  </p:sldMasterIdLst>
  <p:notesMasterIdLst>
    <p:notesMasterId r:id="rId12"/>
  </p:notesMasterIdLst>
  <p:handoutMasterIdLst>
    <p:handoutMasterId r:id="rId13"/>
  </p:handoutMasterIdLst>
  <p:sldIdLst>
    <p:sldId id="268" r:id="rId2"/>
    <p:sldId id="589" r:id="rId3"/>
    <p:sldId id="599" r:id="rId4"/>
    <p:sldId id="603" r:id="rId5"/>
    <p:sldId id="601" r:id="rId6"/>
    <p:sldId id="604" r:id="rId7"/>
    <p:sldId id="602" r:id="rId8"/>
    <p:sldId id="607" r:id="rId9"/>
    <p:sldId id="606" r:id="rId10"/>
    <p:sldId id="366" r:id="rId11"/>
  </p:sldIdLst>
  <p:sldSz cx="12192000" cy="6858000"/>
  <p:notesSz cx="6858000" cy="9144000"/>
  <p:embeddedFontLst>
    <p:embeddedFont>
      <p:font typeface="Yoon 윤고딕 540_TT" panose="020B0600000101010101" charset="-127"/>
      <p:regular r:id="rId14"/>
    </p:embeddedFont>
    <p:embeddedFont>
      <p:font typeface="a타이틀고딕2" panose="02020600000000000000" pitchFamily="18" charset="-127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Impact" panose="020B0806030902050204" pitchFamily="34" charset="0"/>
      <p:regular r:id="rId22"/>
    </p:embeddedFont>
    <p:embeddedFont>
      <p:font typeface="KoPubWorld돋움체 Bold" panose="00000800000000000000" pitchFamily="2" charset="-127"/>
      <p:bold r:id="rId23"/>
    </p:embeddedFont>
    <p:embeddedFont>
      <p:font typeface="KoPub돋움체 Bold" panose="02020603020101020101" pitchFamily="18" charset="-127"/>
      <p:regular r:id="rId24"/>
    </p:embeddedFont>
    <p:embeddedFont>
      <p:font typeface="KoPub돋움체 Medium" panose="02020603020101020101" pitchFamily="18" charset="-127"/>
      <p:regular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5"/>
    <a:srgbClr val="4CA9E2"/>
    <a:srgbClr val="034DA2"/>
    <a:srgbClr val="6B6B6B"/>
    <a:srgbClr val="F2F7FC"/>
    <a:srgbClr val="F2F2F2"/>
    <a:srgbClr val="8FD2FF"/>
    <a:srgbClr val="FF7C80"/>
    <a:srgbClr val="056BB7"/>
    <a:srgbClr val="BF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81187" autoAdjust="0"/>
  </p:normalViewPr>
  <p:slideViewPr>
    <p:cSldViewPr snapToGrid="0" showGuides="1">
      <p:cViewPr varScale="1">
        <p:scale>
          <a:sx n="69" d="100"/>
          <a:sy n="69" d="100"/>
        </p:scale>
        <p:origin x="144" y="72"/>
      </p:cViewPr>
      <p:guideLst>
        <p:guide orient="horz" pos="2205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58D48-E2B9-4918-AD5A-251830AE33E5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3FB81-A7A4-4082-99EF-424D0BE27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706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970AF-227A-4D20-96A3-27381E4E426E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3791D-F95B-4C1E-8DBC-6C8FEA97C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115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3791D-F95B-4C1E-8DBC-6C8FEA97C4CE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281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목차는 다음과 같이 구성했습니다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3791D-F95B-4C1E-8DBC-6C8FEA97C4C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242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아이디어 사진입니다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주제는 동적인 스마트 </a:t>
            </a:r>
            <a:r>
              <a:rPr lang="ko-KR" altLang="en-US" dirty="0" err="1"/>
              <a:t>뮤지엄인데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보통 그림같은 전시물이 있지만</a:t>
            </a:r>
            <a:r>
              <a:rPr lang="en-US" altLang="ko-KR" dirty="0"/>
              <a:t>, </a:t>
            </a:r>
            <a:r>
              <a:rPr lang="ko-KR" altLang="en-US" dirty="0"/>
              <a:t>이렇게 </a:t>
            </a:r>
            <a:r>
              <a:rPr lang="en-US" altLang="ko-KR" dirty="0"/>
              <a:t>3D </a:t>
            </a:r>
            <a:r>
              <a:rPr lang="ko-KR" altLang="en-US" dirty="0"/>
              <a:t>프린터를 이용한 전시를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그냥 보면 아무것도 보이지 않다가</a:t>
            </a:r>
            <a:r>
              <a:rPr lang="en-US" altLang="ko-KR" dirty="0"/>
              <a:t>, </a:t>
            </a:r>
            <a:r>
              <a:rPr lang="ko-KR" altLang="en-US" dirty="0"/>
              <a:t>불을 </a:t>
            </a:r>
            <a:r>
              <a:rPr lang="ko-KR" altLang="en-US" dirty="0" err="1"/>
              <a:t>켰을땐</a:t>
            </a:r>
            <a:r>
              <a:rPr lang="en-US" altLang="ko-KR" dirty="0"/>
              <a:t> </a:t>
            </a:r>
            <a:r>
              <a:rPr lang="ko-KR" altLang="en-US" dirty="0"/>
              <a:t>흑백으로 보이고 카메라를 통해 전시물이 컬러로 보이고</a:t>
            </a:r>
            <a:r>
              <a:rPr lang="en-US" altLang="ko-KR" dirty="0"/>
              <a:t>, </a:t>
            </a:r>
            <a:r>
              <a:rPr lang="ko-KR" altLang="en-US" dirty="0"/>
              <a:t>각도마다 전시물을 인식해서 다른 이미지도 보입니다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전시물에 대한 것만 보여주는 것이 아니라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박물관 전시실 내 무선 신호에 따라 매번 다른 배경 음악까지 재생됩니다</a:t>
            </a:r>
            <a:r>
              <a:rPr lang="en-US" altLang="ko-KR" dirty="0"/>
              <a:t>. </a:t>
            </a:r>
            <a:r>
              <a:rPr lang="ko-KR" altLang="en-US" dirty="0"/>
              <a:t>보통 전시회를 가면 항상 같은 음악이 나오게 되는데</a:t>
            </a:r>
            <a:r>
              <a:rPr lang="en-US" altLang="ko-KR" dirty="0"/>
              <a:t>, </a:t>
            </a:r>
            <a:r>
              <a:rPr lang="ko-KR" altLang="en-US" dirty="0"/>
              <a:t>저희는 그때그때의 무선환경에 따라 다른 소리가 </a:t>
            </a:r>
            <a:r>
              <a:rPr lang="ko-KR" altLang="en-US" dirty="0" err="1"/>
              <a:t>나오게됩니다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3791D-F95B-4C1E-8DBC-6C8FEA97C4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442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 사진은 다른 박물관이나 전시회들의 사진입니다</a:t>
            </a:r>
            <a:r>
              <a:rPr lang="en-US" altLang="ko-KR" dirty="0"/>
              <a:t>. </a:t>
            </a:r>
            <a:r>
              <a:rPr lang="ko-KR" altLang="en-US" dirty="0"/>
              <a:t>오른쪽은 국립현대미술관 어플리케이션 사진입니다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어플리케이션을 확인해봤을 때</a:t>
            </a:r>
            <a:r>
              <a:rPr lang="en-US" altLang="ko-KR" dirty="0"/>
              <a:t>, </a:t>
            </a:r>
            <a:r>
              <a:rPr lang="ko-KR" altLang="en-US" dirty="0"/>
              <a:t>위치 기반으로 주변에 근접한 작품을 추천해주는 기능이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다른 전시회</a:t>
            </a:r>
            <a:r>
              <a:rPr lang="en-US" altLang="ko-KR" dirty="0"/>
              <a:t>, </a:t>
            </a:r>
            <a:r>
              <a:rPr lang="ko-KR" altLang="en-US" dirty="0"/>
              <a:t>박물관들과 비교해봤을 때</a:t>
            </a:r>
            <a:r>
              <a:rPr lang="en-US" altLang="ko-KR" dirty="0"/>
              <a:t>, </a:t>
            </a:r>
            <a:r>
              <a:rPr lang="ko-KR" altLang="en-US" dirty="0"/>
              <a:t>동적으로 영상</a:t>
            </a:r>
            <a:r>
              <a:rPr lang="en-US" altLang="ko-KR" dirty="0"/>
              <a:t>, </a:t>
            </a:r>
            <a:r>
              <a:rPr lang="ko-KR" altLang="en-US" dirty="0"/>
              <a:t>음성 효과를 주는 곳은 없었습니다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3791D-F95B-4C1E-8DBC-6C8FEA97C4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850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시스템 </a:t>
            </a:r>
            <a:r>
              <a:rPr lang="ko-KR" altLang="en-US" dirty="0" err="1"/>
              <a:t>아키텍쳐입니다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먼저 신호수집기가 모은 신호들을 서버에 전송해주고</a:t>
            </a:r>
            <a:r>
              <a:rPr lang="en-US" altLang="ko-KR" dirty="0"/>
              <a:t>, </a:t>
            </a:r>
            <a:r>
              <a:rPr lang="ko-KR" altLang="en-US" dirty="0"/>
              <a:t>서버는 이 정보를 바탕으로 </a:t>
            </a:r>
            <a:r>
              <a:rPr lang="en-US" altLang="ko-KR" dirty="0"/>
              <a:t>SC</a:t>
            </a:r>
            <a:r>
              <a:rPr lang="ko-KR" altLang="en-US" dirty="0"/>
              <a:t>스크립트를 생성한 후</a:t>
            </a:r>
            <a:r>
              <a:rPr lang="en-US" altLang="ko-KR" dirty="0"/>
              <a:t>, </a:t>
            </a:r>
            <a:r>
              <a:rPr lang="ko-KR" altLang="en-US" dirty="0" err="1"/>
              <a:t>슈퍼콜라이더</a:t>
            </a:r>
            <a:r>
              <a:rPr lang="ko-KR" altLang="en-US" dirty="0"/>
              <a:t> 서버를 이용해 음악파일을 만듭니다</a:t>
            </a:r>
            <a:r>
              <a:rPr lang="en-US" altLang="ko-KR" dirty="0"/>
              <a:t>. </a:t>
            </a:r>
            <a:r>
              <a:rPr lang="ko-KR" altLang="en-US" dirty="0"/>
              <a:t>음악파일을 컨텐츠 서버에 저장해서 필요시 제공하게 됩니다</a:t>
            </a:r>
            <a:r>
              <a:rPr lang="en-US" altLang="ko-KR" dirty="0"/>
              <a:t>. </a:t>
            </a:r>
            <a:r>
              <a:rPr lang="ko-KR" altLang="en-US" dirty="0"/>
              <a:t>그리고 만약 </a:t>
            </a:r>
            <a:r>
              <a:rPr lang="en-US" altLang="ko-KR" dirty="0"/>
              <a:t>AR </a:t>
            </a:r>
            <a:r>
              <a:rPr lang="ko-KR" altLang="en-US" dirty="0"/>
              <a:t>효과관련 정보를 사용자 기기에서 요청 할 경우 제공해줍니다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3791D-F95B-4C1E-8DBC-6C8FEA97C4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870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기술 포인트입니다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저희가 지난주까지 </a:t>
            </a:r>
            <a:r>
              <a:rPr lang="en-US" altLang="ko-KR" dirty="0"/>
              <a:t>RF </a:t>
            </a:r>
            <a:r>
              <a:rPr lang="ko-KR" altLang="en-US" dirty="0"/>
              <a:t>신호 모으고 </a:t>
            </a:r>
            <a:r>
              <a:rPr lang="en-US" altLang="ko-KR" dirty="0"/>
              <a:t>csv</a:t>
            </a:r>
            <a:r>
              <a:rPr lang="ko-KR" altLang="en-US" dirty="0"/>
              <a:t>파일에 저장</a:t>
            </a:r>
            <a:r>
              <a:rPr lang="en-US" altLang="ko-KR" dirty="0"/>
              <a:t>, </a:t>
            </a:r>
            <a:r>
              <a:rPr lang="ko-KR" altLang="en-US" dirty="0"/>
              <a:t>모아진 신호 기반으로 </a:t>
            </a:r>
            <a:r>
              <a:rPr lang="ko-KR" altLang="en-US" dirty="0" err="1"/>
              <a:t>슈퍼콜라이더</a:t>
            </a:r>
            <a:r>
              <a:rPr lang="ko-KR" altLang="en-US" dirty="0"/>
              <a:t> 스크립트 작성</a:t>
            </a:r>
            <a:r>
              <a:rPr lang="en-US" altLang="ko-KR" dirty="0"/>
              <a:t>, </a:t>
            </a:r>
            <a:r>
              <a:rPr lang="ko-KR" altLang="en-US" dirty="0"/>
              <a:t>스크립트를 실행해 음악파일 생성하는 부분까지 완료되었습니다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스크립트 파일 생성기는 </a:t>
            </a:r>
            <a:r>
              <a:rPr lang="en-US" altLang="ko-KR" dirty="0"/>
              <a:t>python</a:t>
            </a:r>
            <a:r>
              <a:rPr lang="ko-KR" altLang="en-US" dirty="0"/>
              <a:t>으로 작성했습니다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3791D-F95B-4C1E-8DBC-6C8FEA97C4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45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음악을 재생하겠습니다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Ptpar</a:t>
            </a:r>
            <a:r>
              <a:rPr lang="ko-KR" altLang="en-US" dirty="0"/>
              <a:t>는 병렬로 두가지 이상의 패턴을 실행하는 것이고</a:t>
            </a:r>
            <a:r>
              <a:rPr lang="en-US" altLang="ko-KR" dirty="0"/>
              <a:t>, </a:t>
            </a:r>
            <a:r>
              <a:rPr lang="en-US" altLang="ko-KR" dirty="0" err="1"/>
              <a:t>Pbind</a:t>
            </a:r>
            <a:r>
              <a:rPr lang="ko-KR" altLang="en-US" dirty="0"/>
              <a:t>는 패턴 만들기</a:t>
            </a:r>
            <a:r>
              <a:rPr lang="en-US" altLang="ko-KR" dirty="0"/>
              <a:t>, </a:t>
            </a:r>
            <a:r>
              <a:rPr lang="en-US" altLang="ko-KR" dirty="0" err="1"/>
              <a:t>Pseq</a:t>
            </a:r>
            <a:r>
              <a:rPr lang="ko-KR" altLang="en-US" dirty="0"/>
              <a:t>은 음이나 패턴에 대한 연속적인 진행이라고 지난주에 설명을 드렸었습니다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Degree</a:t>
            </a:r>
            <a:r>
              <a:rPr lang="ko-KR" altLang="en-US" dirty="0"/>
              <a:t>와 </a:t>
            </a:r>
            <a:r>
              <a:rPr lang="en-US" altLang="ko-KR" dirty="0"/>
              <a:t>scale</a:t>
            </a:r>
            <a:r>
              <a:rPr lang="ko-KR" altLang="en-US" dirty="0"/>
              <a:t>에 대해 설명할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</a:t>
            </a:r>
            <a:r>
              <a:rPr lang="en-US" altLang="ko-KR" dirty="0"/>
              <a:t>degree</a:t>
            </a:r>
            <a:r>
              <a:rPr lang="ko-KR" altLang="en-US" dirty="0"/>
              <a:t>부터 보면 </a:t>
            </a:r>
            <a:r>
              <a:rPr lang="en-US" altLang="ko-KR" dirty="0"/>
              <a:t>degree</a:t>
            </a:r>
            <a:r>
              <a:rPr lang="ko-KR" altLang="en-US" dirty="0"/>
              <a:t>는 피아노 건반에 대한 이야기입니다</a:t>
            </a:r>
            <a:r>
              <a:rPr lang="en-US" altLang="ko-KR" dirty="0"/>
              <a:t>. Degree</a:t>
            </a:r>
            <a:r>
              <a:rPr lang="ko-KR" altLang="en-US" dirty="0"/>
              <a:t>에서는 </a:t>
            </a:r>
            <a:r>
              <a:rPr lang="en-US" altLang="ko-KR" dirty="0"/>
              <a:t>0</a:t>
            </a:r>
            <a:r>
              <a:rPr lang="ko-KR" altLang="en-US" dirty="0"/>
              <a:t>번 부분은 피아노에서 보컬 영역의 기본 </a:t>
            </a:r>
            <a:r>
              <a:rPr lang="en-US" altLang="ko-KR" dirty="0"/>
              <a:t>‘</a:t>
            </a:r>
            <a:r>
              <a:rPr lang="ko-KR" altLang="en-US" dirty="0"/>
              <a:t>도</a:t>
            </a:r>
            <a:r>
              <a:rPr lang="en-US" altLang="ko-KR" dirty="0"/>
              <a:t>’</a:t>
            </a:r>
            <a:r>
              <a:rPr lang="ko-KR" altLang="en-US" dirty="0"/>
              <a:t>음에 해당하고 주파수가 </a:t>
            </a:r>
            <a:r>
              <a:rPr lang="en-US" altLang="ko-KR" dirty="0"/>
              <a:t>261.6Hz</a:t>
            </a:r>
            <a:r>
              <a:rPr lang="ko-KR" altLang="en-US" dirty="0"/>
              <a:t>인데요</a:t>
            </a:r>
            <a:r>
              <a:rPr lang="en-US" altLang="ko-KR" dirty="0"/>
              <a:t>, </a:t>
            </a:r>
            <a:r>
              <a:rPr lang="ko-KR" altLang="en-US" dirty="0"/>
              <a:t>이 음은 </a:t>
            </a:r>
            <a:r>
              <a:rPr lang="en-US" altLang="ko-KR" dirty="0"/>
              <a:t>C4</a:t>
            </a:r>
            <a:r>
              <a:rPr lang="ko-KR" altLang="en-US" dirty="0"/>
              <a:t>라고 하기도 합니다</a:t>
            </a:r>
            <a:r>
              <a:rPr lang="en-US" altLang="ko-KR" dirty="0"/>
              <a:t>.</a:t>
            </a:r>
            <a:r>
              <a:rPr lang="ko-KR" altLang="en-US" dirty="0"/>
              <a:t> 음이 같을 때</a:t>
            </a:r>
            <a:r>
              <a:rPr lang="en-US" altLang="ko-KR" dirty="0"/>
              <a:t>, </a:t>
            </a:r>
            <a:r>
              <a:rPr lang="ko-KR" altLang="en-US" dirty="0"/>
              <a:t>한 옥타브가 높아지면 주파수가 </a:t>
            </a:r>
            <a:r>
              <a:rPr lang="ko-KR" altLang="en-US" dirty="0" err="1"/>
              <a:t>두배가되고</a:t>
            </a:r>
            <a:r>
              <a:rPr lang="ko-KR" altLang="en-US" dirty="0"/>
              <a:t> 한 옥타브가 낮아지면 주파수가 절반이 됩니다</a:t>
            </a:r>
            <a:r>
              <a:rPr lang="en-US" altLang="ko-KR" dirty="0"/>
              <a:t>. </a:t>
            </a:r>
            <a:r>
              <a:rPr lang="ko-KR" altLang="en-US" dirty="0"/>
              <a:t>즉 이 </a:t>
            </a:r>
            <a:r>
              <a:rPr lang="en-US" altLang="ko-KR" dirty="0"/>
              <a:t>degree</a:t>
            </a:r>
            <a:r>
              <a:rPr lang="ko-KR" altLang="en-US" dirty="0"/>
              <a:t>가 다음 도인 </a:t>
            </a:r>
            <a:r>
              <a:rPr lang="en-US" altLang="ko-KR" dirty="0"/>
              <a:t>8</a:t>
            </a:r>
            <a:r>
              <a:rPr lang="ko-KR" altLang="en-US" dirty="0"/>
              <a:t>일 경우</a:t>
            </a:r>
            <a:r>
              <a:rPr lang="en-US" altLang="ko-KR" dirty="0"/>
              <a:t>, </a:t>
            </a:r>
            <a:r>
              <a:rPr lang="ko-KR" altLang="en-US" dirty="0"/>
              <a:t>주파수는 </a:t>
            </a:r>
            <a:r>
              <a:rPr lang="en-US" altLang="ko-KR" dirty="0"/>
              <a:t>523.2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 err="1"/>
              <a:t>Pbind</a:t>
            </a:r>
            <a:r>
              <a:rPr lang="ko-KR" altLang="en-US" dirty="0"/>
              <a:t>에서 </a:t>
            </a:r>
            <a:r>
              <a:rPr lang="en-US" altLang="ko-KR" dirty="0" err="1"/>
              <a:t>degre</a:t>
            </a:r>
            <a:r>
              <a:rPr lang="ko-KR" altLang="en-US" dirty="0"/>
              <a:t>대신 </a:t>
            </a:r>
            <a:r>
              <a:rPr lang="en-US" altLang="ko-KR" dirty="0" err="1"/>
              <a:t>midnote</a:t>
            </a:r>
            <a:r>
              <a:rPr lang="ko-KR" altLang="en-US" dirty="0"/>
              <a:t>나 </a:t>
            </a:r>
            <a:r>
              <a:rPr lang="en-US" altLang="ko-KR" dirty="0"/>
              <a:t>note </a:t>
            </a:r>
            <a:r>
              <a:rPr lang="ko-KR" altLang="en-US" dirty="0"/>
              <a:t>혹은 </a:t>
            </a:r>
            <a:r>
              <a:rPr lang="en-US" altLang="ko-KR" dirty="0" err="1"/>
              <a:t>freq</a:t>
            </a:r>
            <a:r>
              <a:rPr lang="ko-KR" altLang="en-US" dirty="0"/>
              <a:t>로 음을 지정해주는 것도 가능합니다</a:t>
            </a:r>
            <a:r>
              <a:rPr lang="en-US" altLang="ko-KR" dirty="0"/>
              <a:t>. Note</a:t>
            </a:r>
            <a:r>
              <a:rPr lang="ko-KR" altLang="en-US" dirty="0"/>
              <a:t>나 </a:t>
            </a:r>
            <a:r>
              <a:rPr lang="en-US" altLang="ko-KR" dirty="0" err="1"/>
              <a:t>midnote</a:t>
            </a:r>
            <a:r>
              <a:rPr lang="ko-KR" altLang="en-US" dirty="0"/>
              <a:t>는 </a:t>
            </a:r>
            <a:r>
              <a:rPr lang="en-US" altLang="ko-KR" dirty="0"/>
              <a:t>degree</a:t>
            </a:r>
            <a:r>
              <a:rPr lang="ko-KR" altLang="en-US" dirty="0"/>
              <a:t>에 없는 반음을 칠 수 있습니다</a:t>
            </a:r>
            <a:r>
              <a:rPr lang="en-US" altLang="ko-KR" dirty="0"/>
              <a:t>. </a:t>
            </a:r>
            <a:r>
              <a:rPr lang="ko-KR" altLang="en-US" dirty="0"/>
              <a:t>하지만 이 세가지는 대신 </a:t>
            </a:r>
            <a:r>
              <a:rPr lang="en-US" altLang="ko-KR" dirty="0"/>
              <a:t>scale</a:t>
            </a:r>
            <a:r>
              <a:rPr lang="ko-KR" altLang="en-US" dirty="0"/>
              <a:t>이 불가능한데요</a:t>
            </a:r>
            <a:r>
              <a:rPr lang="en-US" altLang="ko-KR" dirty="0"/>
              <a:t>, scale</a:t>
            </a:r>
            <a:r>
              <a:rPr lang="ko-KR" altLang="en-US" dirty="0"/>
              <a:t>은 어떤 음을 다른 음으로 </a:t>
            </a:r>
            <a:r>
              <a:rPr lang="ko-KR" altLang="en-US" dirty="0" err="1"/>
              <a:t>바꾸어주는</a:t>
            </a:r>
            <a:r>
              <a:rPr lang="ko-KR" altLang="en-US" dirty="0"/>
              <a:t> 역할을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3791D-F95B-4C1E-8DBC-6C8FEA97C4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21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음악을 재생하겠습니다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Ptpar</a:t>
            </a:r>
            <a:r>
              <a:rPr lang="ko-KR" altLang="en-US" dirty="0"/>
              <a:t>는 병렬로 두가지 이상의 패턴을 실행하는 것이고</a:t>
            </a:r>
            <a:r>
              <a:rPr lang="en-US" altLang="ko-KR" dirty="0"/>
              <a:t>, </a:t>
            </a:r>
            <a:r>
              <a:rPr lang="en-US" altLang="ko-KR" dirty="0" err="1"/>
              <a:t>Pbind</a:t>
            </a:r>
            <a:r>
              <a:rPr lang="ko-KR" altLang="en-US" dirty="0"/>
              <a:t>는 패턴 만들기</a:t>
            </a:r>
            <a:r>
              <a:rPr lang="en-US" altLang="ko-KR" dirty="0"/>
              <a:t>, </a:t>
            </a:r>
            <a:r>
              <a:rPr lang="en-US" altLang="ko-KR" dirty="0" err="1"/>
              <a:t>Pseq</a:t>
            </a:r>
            <a:r>
              <a:rPr lang="ko-KR" altLang="en-US" dirty="0"/>
              <a:t>은 음이나 패턴에 대한 연속적인 진행이라고 지난주에 설명을 드렸었습니다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Degree</a:t>
            </a:r>
            <a:r>
              <a:rPr lang="ko-KR" altLang="en-US" dirty="0"/>
              <a:t>와 </a:t>
            </a:r>
            <a:r>
              <a:rPr lang="en-US" altLang="ko-KR" dirty="0"/>
              <a:t>scale</a:t>
            </a:r>
            <a:r>
              <a:rPr lang="ko-KR" altLang="en-US" dirty="0"/>
              <a:t>에 대해 설명할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</a:t>
            </a:r>
            <a:r>
              <a:rPr lang="en-US" altLang="ko-KR" dirty="0"/>
              <a:t>degree</a:t>
            </a:r>
            <a:r>
              <a:rPr lang="ko-KR" altLang="en-US" dirty="0"/>
              <a:t>부터 보면 </a:t>
            </a:r>
            <a:r>
              <a:rPr lang="en-US" altLang="ko-KR" dirty="0"/>
              <a:t>degree</a:t>
            </a:r>
            <a:r>
              <a:rPr lang="ko-KR" altLang="en-US" dirty="0"/>
              <a:t>는 피아노 건반에 대한 이야기입니다</a:t>
            </a:r>
            <a:r>
              <a:rPr lang="en-US" altLang="ko-KR" dirty="0"/>
              <a:t>. Degree</a:t>
            </a:r>
            <a:r>
              <a:rPr lang="ko-KR" altLang="en-US" dirty="0"/>
              <a:t>에서는 </a:t>
            </a:r>
            <a:r>
              <a:rPr lang="en-US" altLang="ko-KR" dirty="0"/>
              <a:t>0</a:t>
            </a:r>
            <a:r>
              <a:rPr lang="ko-KR" altLang="en-US" dirty="0"/>
              <a:t>번 부분은 피아노에서 보컬 영역의 기본 </a:t>
            </a:r>
            <a:r>
              <a:rPr lang="en-US" altLang="ko-KR" dirty="0"/>
              <a:t>‘</a:t>
            </a:r>
            <a:r>
              <a:rPr lang="ko-KR" altLang="en-US" dirty="0"/>
              <a:t>도</a:t>
            </a:r>
            <a:r>
              <a:rPr lang="en-US" altLang="ko-KR" dirty="0"/>
              <a:t>’</a:t>
            </a:r>
            <a:r>
              <a:rPr lang="ko-KR" altLang="en-US" dirty="0"/>
              <a:t>음에 해당하고 주파수가 </a:t>
            </a:r>
            <a:r>
              <a:rPr lang="en-US" altLang="ko-KR" dirty="0"/>
              <a:t>261.6Hz</a:t>
            </a:r>
            <a:r>
              <a:rPr lang="ko-KR" altLang="en-US" dirty="0"/>
              <a:t>인데요</a:t>
            </a:r>
            <a:r>
              <a:rPr lang="en-US" altLang="ko-KR" dirty="0"/>
              <a:t>, </a:t>
            </a:r>
            <a:r>
              <a:rPr lang="ko-KR" altLang="en-US" dirty="0"/>
              <a:t>이 음은 </a:t>
            </a:r>
            <a:r>
              <a:rPr lang="en-US" altLang="ko-KR" dirty="0"/>
              <a:t>C4</a:t>
            </a:r>
            <a:r>
              <a:rPr lang="ko-KR" altLang="en-US" dirty="0"/>
              <a:t>라고 하기도 합니다</a:t>
            </a:r>
            <a:r>
              <a:rPr lang="en-US" altLang="ko-KR" dirty="0"/>
              <a:t>.</a:t>
            </a:r>
            <a:r>
              <a:rPr lang="ko-KR" altLang="en-US" dirty="0"/>
              <a:t> 음이 같을 때</a:t>
            </a:r>
            <a:r>
              <a:rPr lang="en-US" altLang="ko-KR" dirty="0"/>
              <a:t>, </a:t>
            </a:r>
            <a:r>
              <a:rPr lang="ko-KR" altLang="en-US" dirty="0"/>
              <a:t>한 옥타브가 높아지면 주파수가 </a:t>
            </a:r>
            <a:r>
              <a:rPr lang="ko-KR" altLang="en-US" dirty="0" err="1"/>
              <a:t>두배가되고</a:t>
            </a:r>
            <a:r>
              <a:rPr lang="ko-KR" altLang="en-US" dirty="0"/>
              <a:t> 한 옥타브가 낮아지면 주파수가 절반이 됩니다</a:t>
            </a:r>
            <a:r>
              <a:rPr lang="en-US" altLang="ko-KR" dirty="0"/>
              <a:t>. </a:t>
            </a:r>
            <a:r>
              <a:rPr lang="ko-KR" altLang="en-US" dirty="0"/>
              <a:t>즉 이 </a:t>
            </a:r>
            <a:r>
              <a:rPr lang="en-US" altLang="ko-KR" dirty="0"/>
              <a:t>degree</a:t>
            </a:r>
            <a:r>
              <a:rPr lang="ko-KR" altLang="en-US" dirty="0"/>
              <a:t>가 다음 도인 </a:t>
            </a:r>
            <a:r>
              <a:rPr lang="en-US" altLang="ko-KR" dirty="0"/>
              <a:t>8</a:t>
            </a:r>
            <a:r>
              <a:rPr lang="ko-KR" altLang="en-US" dirty="0"/>
              <a:t>일 경우</a:t>
            </a:r>
            <a:r>
              <a:rPr lang="en-US" altLang="ko-KR" dirty="0"/>
              <a:t>, </a:t>
            </a:r>
            <a:r>
              <a:rPr lang="ko-KR" altLang="en-US" dirty="0"/>
              <a:t>주파수는 </a:t>
            </a:r>
            <a:r>
              <a:rPr lang="en-US" altLang="ko-KR" dirty="0"/>
              <a:t>523.2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 err="1"/>
              <a:t>Pbind</a:t>
            </a:r>
            <a:r>
              <a:rPr lang="ko-KR" altLang="en-US" dirty="0"/>
              <a:t>에서 </a:t>
            </a:r>
            <a:r>
              <a:rPr lang="en-US" altLang="ko-KR" dirty="0" err="1"/>
              <a:t>degre</a:t>
            </a:r>
            <a:r>
              <a:rPr lang="ko-KR" altLang="en-US" dirty="0"/>
              <a:t>대신 </a:t>
            </a:r>
            <a:r>
              <a:rPr lang="en-US" altLang="ko-KR" dirty="0" err="1"/>
              <a:t>midnote</a:t>
            </a:r>
            <a:r>
              <a:rPr lang="ko-KR" altLang="en-US" dirty="0"/>
              <a:t>나 </a:t>
            </a:r>
            <a:r>
              <a:rPr lang="en-US" altLang="ko-KR" dirty="0"/>
              <a:t>note </a:t>
            </a:r>
            <a:r>
              <a:rPr lang="ko-KR" altLang="en-US" dirty="0"/>
              <a:t>혹은 </a:t>
            </a:r>
            <a:r>
              <a:rPr lang="en-US" altLang="ko-KR" dirty="0" err="1"/>
              <a:t>freq</a:t>
            </a:r>
            <a:r>
              <a:rPr lang="ko-KR" altLang="en-US" dirty="0"/>
              <a:t>로 음을 지정해주는 것도 가능합니다</a:t>
            </a:r>
            <a:r>
              <a:rPr lang="en-US" altLang="ko-KR" dirty="0"/>
              <a:t>. Note</a:t>
            </a:r>
            <a:r>
              <a:rPr lang="ko-KR" altLang="en-US" dirty="0"/>
              <a:t>나 </a:t>
            </a:r>
            <a:r>
              <a:rPr lang="en-US" altLang="ko-KR" dirty="0" err="1"/>
              <a:t>midnote</a:t>
            </a:r>
            <a:r>
              <a:rPr lang="ko-KR" altLang="en-US" dirty="0"/>
              <a:t>는 </a:t>
            </a:r>
            <a:r>
              <a:rPr lang="en-US" altLang="ko-KR" dirty="0"/>
              <a:t>degree</a:t>
            </a:r>
            <a:r>
              <a:rPr lang="ko-KR" altLang="en-US" dirty="0"/>
              <a:t>에 없는 반음을 칠 수 있습니다</a:t>
            </a:r>
            <a:r>
              <a:rPr lang="en-US" altLang="ko-KR" dirty="0"/>
              <a:t>. </a:t>
            </a:r>
            <a:r>
              <a:rPr lang="ko-KR" altLang="en-US" dirty="0"/>
              <a:t>하지만 이 세가지는 대신 </a:t>
            </a:r>
            <a:r>
              <a:rPr lang="en-US" altLang="ko-KR" dirty="0"/>
              <a:t>scale</a:t>
            </a:r>
            <a:r>
              <a:rPr lang="ko-KR" altLang="en-US" dirty="0"/>
              <a:t>이 불가능한데요</a:t>
            </a:r>
            <a:r>
              <a:rPr lang="en-US" altLang="ko-KR" dirty="0"/>
              <a:t>, scale</a:t>
            </a:r>
            <a:r>
              <a:rPr lang="ko-KR" altLang="en-US" dirty="0"/>
              <a:t>은 어떤 음을 다른 음으로 </a:t>
            </a:r>
            <a:r>
              <a:rPr lang="ko-KR" altLang="en-US" dirty="0" err="1"/>
              <a:t>바꾸어주는</a:t>
            </a:r>
            <a:r>
              <a:rPr lang="ko-KR" altLang="en-US" dirty="0"/>
              <a:t> 역할을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3791D-F95B-4C1E-8DBC-6C8FEA97C4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357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조가 앞으로 남은 일은 전시물에 대한 </a:t>
            </a:r>
            <a:r>
              <a:rPr lang="en-US" altLang="ko-KR" dirty="0"/>
              <a:t>AR </a:t>
            </a:r>
            <a:r>
              <a:rPr lang="ko-KR" altLang="en-US" dirty="0"/>
              <a:t>효과와 </a:t>
            </a:r>
            <a:r>
              <a:rPr lang="ko-KR" altLang="en-US" dirty="0" err="1"/>
              <a:t>슈퍼콜라이더에서</a:t>
            </a:r>
            <a:r>
              <a:rPr lang="ko-KR" altLang="en-US" dirty="0"/>
              <a:t> 나오는 소리를 조금 더 이쁘게 </a:t>
            </a:r>
            <a:r>
              <a:rPr lang="ko-KR" altLang="en-US" dirty="0" err="1"/>
              <a:t>튜닝시켜주는</a:t>
            </a:r>
            <a:r>
              <a:rPr lang="ko-KR" altLang="en-US" dirty="0"/>
              <a:t> 것</a:t>
            </a:r>
            <a:r>
              <a:rPr lang="en-US" altLang="ko-KR" dirty="0"/>
              <a:t>, </a:t>
            </a:r>
            <a:r>
              <a:rPr lang="ko-KR" altLang="en-US" dirty="0"/>
              <a:t>실시간 서비스를 구축하는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실시간 서비스의 경우 문제점은 음악이 예를 들면 </a:t>
            </a:r>
            <a:r>
              <a:rPr lang="en-US" altLang="ko-KR" dirty="0"/>
              <a:t>1</a:t>
            </a:r>
            <a:r>
              <a:rPr lang="ko-KR" altLang="en-US" dirty="0"/>
              <a:t>분마다 바뀐다고 할 때</a:t>
            </a:r>
            <a:r>
              <a:rPr lang="en-US" altLang="ko-KR" dirty="0"/>
              <a:t>, </a:t>
            </a:r>
            <a:r>
              <a:rPr lang="ko-KR" altLang="en-US" dirty="0"/>
              <a:t>재생하던 음악이 멈추고</a:t>
            </a:r>
            <a:r>
              <a:rPr lang="en-US" altLang="ko-KR" dirty="0"/>
              <a:t>, </a:t>
            </a:r>
            <a:r>
              <a:rPr lang="ko-KR" altLang="en-US" dirty="0"/>
              <a:t>새롭게 수집한 </a:t>
            </a:r>
            <a:r>
              <a:rPr lang="en-US" altLang="ko-KR" dirty="0"/>
              <a:t>RF signal</a:t>
            </a:r>
            <a:r>
              <a:rPr lang="ko-KR" altLang="en-US" dirty="0"/>
              <a:t>을 바탕으로 한 음악이 재생될 경우 처음부터 재생 되는 문제가 있습니다</a:t>
            </a:r>
            <a:r>
              <a:rPr lang="en-US" altLang="ko-KR" dirty="0"/>
              <a:t>. </a:t>
            </a:r>
            <a:r>
              <a:rPr lang="ko-KR" altLang="en-US" dirty="0"/>
              <a:t>오프셋 값을 주어 시작 포인트를 바꿔주어야 합니다</a:t>
            </a:r>
            <a:r>
              <a:rPr lang="en-US" altLang="ko-KR" dirty="0"/>
              <a:t>. </a:t>
            </a:r>
            <a:r>
              <a:rPr lang="ko-KR" altLang="en-US" dirty="0"/>
              <a:t>시작포인트 변경은 아까 보여드린 </a:t>
            </a:r>
            <a:r>
              <a:rPr lang="en-US" altLang="ko-KR" dirty="0" err="1"/>
              <a:t>Pseq</a:t>
            </a:r>
            <a:r>
              <a:rPr lang="en-US" altLang="ko-KR" dirty="0"/>
              <a:t> </a:t>
            </a:r>
            <a:r>
              <a:rPr lang="ko-KR" altLang="en-US" dirty="0"/>
              <a:t>함수로 해결이 가능한데</a:t>
            </a:r>
            <a:r>
              <a:rPr lang="en-US" altLang="ko-KR" dirty="0"/>
              <a:t>, </a:t>
            </a:r>
            <a:r>
              <a:rPr lang="ko-KR" altLang="en-US" dirty="0"/>
              <a:t>오프셋 값을 잘 지정해서 </a:t>
            </a:r>
            <a:r>
              <a:rPr lang="ko-KR" altLang="en-US" dirty="0" err="1"/>
              <a:t>주게되면</a:t>
            </a:r>
            <a:r>
              <a:rPr lang="en-US" altLang="ko-KR" dirty="0"/>
              <a:t> </a:t>
            </a:r>
            <a:r>
              <a:rPr lang="ko-KR" altLang="en-US" dirty="0"/>
              <a:t>해결 가능한 문제입니다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3791D-F95B-4C1E-8DBC-6C8FEA97C4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90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A119-C6F5-4ED7-95DD-B55989B64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288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A119-C6F5-4ED7-95DD-B55989B64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3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gradFill>
          <a:gsLst>
            <a:gs pos="0">
              <a:srgbClr val="0070C0">
                <a:lumMod val="51000"/>
                <a:lumOff val="49000"/>
              </a:srgbClr>
            </a:gs>
            <a:gs pos="100000">
              <a:srgbClr val="0070C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07FE33C-A1E4-43AE-9C56-67350BA991DA}"/>
              </a:ext>
            </a:extLst>
          </p:cNvPr>
          <p:cNvGrpSpPr/>
          <p:nvPr userDrawn="1"/>
        </p:nvGrpSpPr>
        <p:grpSpPr>
          <a:xfrm>
            <a:off x="2404296" y="1820490"/>
            <a:ext cx="7383409" cy="3217021"/>
            <a:chOff x="2614032" y="1654233"/>
            <a:chExt cx="6963937" cy="321702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EB7C4FA-84C6-43A4-966E-0E96E57B619B}"/>
                </a:ext>
              </a:extLst>
            </p:cNvPr>
            <p:cNvGrpSpPr/>
            <p:nvPr userDrawn="1"/>
          </p:nvGrpSpPr>
          <p:grpSpPr>
            <a:xfrm>
              <a:off x="2614032" y="1654233"/>
              <a:ext cx="6963937" cy="3198816"/>
              <a:chOff x="3503713" y="2298115"/>
              <a:chExt cx="5338900" cy="2164232"/>
            </a:xfrm>
          </p:grpSpPr>
          <p:cxnSp>
            <p:nvCxnSpPr>
              <p:cNvPr id="7" name="직선 연결선 6"/>
              <p:cNvCxnSpPr/>
              <p:nvPr userDrawn="1"/>
            </p:nvCxnSpPr>
            <p:spPr>
              <a:xfrm>
                <a:off x="3503713" y="2641183"/>
                <a:ext cx="4762836" cy="0"/>
              </a:xfrm>
              <a:prstGeom prst="line">
                <a:avLst/>
              </a:prstGeom>
              <a:ln w="15875" cap="rnd">
                <a:solidFill>
                  <a:schemeClr val="bg1">
                    <a:lumMod val="95000"/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 userDrawn="1"/>
            </p:nvCxnSpPr>
            <p:spPr>
              <a:xfrm>
                <a:off x="4079777" y="4225861"/>
                <a:ext cx="4762836" cy="0"/>
              </a:xfrm>
              <a:prstGeom prst="line">
                <a:avLst/>
              </a:prstGeom>
              <a:ln w="15875" cap="rnd">
                <a:solidFill>
                  <a:schemeClr val="bg1">
                    <a:lumMod val="95000"/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 userDrawn="1"/>
            </p:nvCxnSpPr>
            <p:spPr>
              <a:xfrm>
                <a:off x="8304650" y="3301386"/>
                <a:ext cx="0" cy="1160961"/>
              </a:xfrm>
              <a:prstGeom prst="line">
                <a:avLst/>
              </a:prstGeom>
              <a:ln w="15875" cap="rnd">
                <a:solidFill>
                  <a:schemeClr val="bg1">
                    <a:lumMod val="95000"/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 userDrawn="1"/>
            </p:nvCxnSpPr>
            <p:spPr>
              <a:xfrm>
                <a:off x="3983766" y="2298115"/>
                <a:ext cx="4855" cy="1681147"/>
              </a:xfrm>
              <a:prstGeom prst="line">
                <a:avLst/>
              </a:prstGeom>
              <a:ln w="15875" cap="rnd">
                <a:solidFill>
                  <a:schemeClr val="bg1">
                    <a:lumMod val="95000"/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 userDrawn="1"/>
          </p:nvSpPr>
          <p:spPr>
            <a:xfrm>
              <a:off x="4714240" y="4504281"/>
              <a:ext cx="2763520" cy="366973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800" spc="-180" dirty="0">
                  <a:gradFill flip="none" rotWithShape="1">
                    <a:gsLst>
                      <a:gs pos="0">
                        <a:srgbClr val="0070C0">
                          <a:lumMod val="84000"/>
                          <a:lumOff val="16000"/>
                        </a:srgbClr>
                      </a:gs>
                      <a:gs pos="100000">
                        <a:schemeClr val="bg2">
                          <a:lumMod val="76000"/>
                        </a:schemeClr>
                      </a:gs>
                    </a:gsLst>
                    <a:lin ang="0" scaled="1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Create Music from RF Signal</a:t>
              </a:r>
              <a:endParaRPr lang="ko-KR" altLang="en-US" sz="1800" spc="-180" dirty="0">
                <a:gradFill flip="none" rotWithShape="1">
                  <a:gsLst>
                    <a:gs pos="0">
                      <a:srgbClr val="0070C0">
                        <a:lumMod val="84000"/>
                        <a:lumOff val="16000"/>
                      </a:srgbClr>
                    </a:gs>
                    <a:gs pos="100000">
                      <a:schemeClr val="bg2">
                        <a:lumMod val="76000"/>
                      </a:schemeClr>
                    </a:gs>
                  </a:gsLst>
                  <a:lin ang="0" scaled="1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84727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80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A119-C6F5-4ED7-95DD-B55989B64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093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A119-C6F5-4ED7-95DD-B55989B6456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6790612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비교">
    <p:bg>
      <p:bgPr>
        <a:gradFill>
          <a:gsLst>
            <a:gs pos="0">
              <a:srgbClr val="F2F2F2"/>
            </a:gs>
            <a:gs pos="100000">
              <a:srgbClr val="F2F7F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B7FDDD1-858F-4054-BBEE-399BB372156D}"/>
              </a:ext>
            </a:extLst>
          </p:cNvPr>
          <p:cNvGrpSpPr/>
          <p:nvPr userDrawn="1"/>
        </p:nvGrpSpPr>
        <p:grpSpPr>
          <a:xfrm>
            <a:off x="55726" y="207819"/>
            <a:ext cx="452274" cy="706582"/>
            <a:chOff x="59595" y="609142"/>
            <a:chExt cx="2772505" cy="46166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0EA7A2A-26D1-4AF7-998C-21D69DAB7422}"/>
                </a:ext>
              </a:extLst>
            </p:cNvPr>
            <p:cNvSpPr/>
            <p:nvPr/>
          </p:nvSpPr>
          <p:spPr>
            <a:xfrm>
              <a:off x="334028" y="643582"/>
              <a:ext cx="2498072" cy="392786"/>
            </a:xfrm>
            <a:prstGeom prst="rect">
              <a:avLst/>
            </a:prstGeom>
            <a:solidFill>
              <a:srgbClr val="034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5447BCC-38B3-4CF4-B2A0-0EFA6B529AA6}"/>
                </a:ext>
              </a:extLst>
            </p:cNvPr>
            <p:cNvSpPr/>
            <p:nvPr/>
          </p:nvSpPr>
          <p:spPr>
            <a:xfrm>
              <a:off x="59595" y="609142"/>
              <a:ext cx="2744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anose="020B0604020202020204" pitchFamily="34" charset="0"/>
                </a:rPr>
                <a:t> </a:t>
              </a:r>
              <a:endPara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7F73DAAC-6F64-4B9A-9347-EE079BA71E9F}"/>
              </a:ext>
            </a:extLst>
          </p:cNvPr>
          <p:cNvGrpSpPr/>
          <p:nvPr userDrawn="1"/>
        </p:nvGrpSpPr>
        <p:grpSpPr>
          <a:xfrm>
            <a:off x="-58057" y="6530636"/>
            <a:ext cx="12308114" cy="321480"/>
            <a:chOff x="-116115" y="6364933"/>
            <a:chExt cx="12308114" cy="41198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BD6AD49-B6E9-4FD9-AF53-58642C967935}"/>
                </a:ext>
              </a:extLst>
            </p:cNvPr>
            <p:cNvGrpSpPr/>
            <p:nvPr userDrawn="1"/>
          </p:nvGrpSpPr>
          <p:grpSpPr>
            <a:xfrm>
              <a:off x="-116115" y="6364933"/>
              <a:ext cx="12308114" cy="342898"/>
              <a:chOff x="-116115" y="6364933"/>
              <a:chExt cx="12308114" cy="342898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5303772-21D1-4FDD-9560-B139625A88A9}"/>
                  </a:ext>
                </a:extLst>
              </p:cNvPr>
              <p:cNvSpPr/>
              <p:nvPr/>
            </p:nvSpPr>
            <p:spPr>
              <a:xfrm>
                <a:off x="449942" y="6364933"/>
                <a:ext cx="11742057" cy="342898"/>
              </a:xfrm>
              <a:prstGeom prst="rect">
                <a:avLst/>
              </a:prstGeom>
              <a:solidFill>
                <a:srgbClr val="034DA2"/>
              </a:solidFill>
              <a:ln>
                <a:solidFill>
                  <a:srgbClr val="034D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32A3417-2FDE-42DF-882B-A5F8743E9E5D}"/>
                  </a:ext>
                </a:extLst>
              </p:cNvPr>
              <p:cNvSpPr/>
              <p:nvPr/>
            </p:nvSpPr>
            <p:spPr>
              <a:xfrm>
                <a:off x="-116115" y="6364933"/>
                <a:ext cx="566057" cy="342898"/>
              </a:xfrm>
              <a:prstGeom prst="rect">
                <a:avLst/>
              </a:prstGeom>
              <a:solidFill>
                <a:srgbClr val="4CA9E2"/>
              </a:solidFill>
              <a:ln>
                <a:solidFill>
                  <a:srgbClr val="4CA9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FFBEE26-8AAC-4894-B84B-186AE9C8CB0D}"/>
                </a:ext>
              </a:extLst>
            </p:cNvPr>
            <p:cNvSpPr/>
            <p:nvPr userDrawn="1"/>
          </p:nvSpPr>
          <p:spPr>
            <a:xfrm>
              <a:off x="453469" y="6382494"/>
              <a:ext cx="184731" cy="3944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14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D7CE948-C7D7-4C95-87CD-0F0F4C6360C8}"/>
              </a:ext>
            </a:extLst>
          </p:cNvPr>
          <p:cNvSpPr txBox="1"/>
          <p:nvPr userDrawn="1"/>
        </p:nvSpPr>
        <p:spPr>
          <a:xfrm>
            <a:off x="11489281" y="6495144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/5</a:t>
            </a:r>
            <a:endParaRPr lang="ko-KR" altLang="en-US" sz="16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4532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583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A119-C6F5-4ED7-95DD-B55989B64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36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A119-C6F5-4ED7-95DD-B55989B64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4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A119-C6F5-4ED7-95DD-B55989B64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A119-C6F5-4ED7-95DD-B55989B64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56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A119-C6F5-4ED7-95DD-B55989B64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366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A119-C6F5-4ED7-95DD-B55989B64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0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A119-C6F5-4ED7-95DD-B55989B64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20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A119-C6F5-4ED7-95DD-B55989B64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77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3702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0FE7A119-C6F5-4ED7-95DD-B55989B6456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27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9" r:id="rId11"/>
    <p:sldLayoutId id="2147483684" r:id="rId12"/>
    <p:sldLayoutId id="2147483685" r:id="rId13"/>
    <p:sldLayoutId id="2147483688" r:id="rId14"/>
    <p:sldLayoutId id="2147483672" r:id="rId1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타이틀고딕2" panose="02020600000000000000" pitchFamily="18" charset="-127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타이틀고딕2" panose="02020600000000000000" pitchFamily="18" charset="-127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타이틀고딕2" panose="02020600000000000000" pitchFamily="18" charset="-127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타이틀고딕2" panose="02020600000000000000" pitchFamily="18" charset="-127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타이틀고딕2" panose="02020600000000000000" pitchFamily="18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14.sv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3.jpe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4DA2"/>
            </a:gs>
            <a:gs pos="100000">
              <a:srgbClr val="4CA9E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43061" y="4193836"/>
            <a:ext cx="2505878" cy="3139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dist"/>
            <a:endParaRPr lang="ko-KR" altLang="en-US" sz="1440" spc="-18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D54F2C-9DBE-4C72-9820-B19A7CF21078}"/>
              </a:ext>
            </a:extLst>
          </p:cNvPr>
          <p:cNvSpPr txBox="1"/>
          <p:nvPr/>
        </p:nvSpPr>
        <p:spPr>
          <a:xfrm>
            <a:off x="10078197" y="5154223"/>
            <a:ext cx="199285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[</a:t>
            </a:r>
            <a:r>
              <a:rPr lang="ko-KR" altLang="en-US" sz="14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컴퓨터공학과</a:t>
            </a:r>
            <a:r>
              <a:rPr lang="en-US" altLang="ko-KR" sz="14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]</a:t>
            </a:r>
          </a:p>
          <a:p>
            <a:pPr algn="r"/>
            <a:r>
              <a:rPr lang="en-US" altLang="ko-KR" sz="14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2013040009 </a:t>
            </a:r>
            <a:r>
              <a:rPr lang="ko-KR" altLang="en-US" sz="14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유명성</a:t>
            </a:r>
            <a:endParaRPr lang="en-US" altLang="ko-KR" sz="14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r"/>
            <a:r>
              <a:rPr lang="en-US" altLang="ko-KR" sz="14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2013039033 </a:t>
            </a:r>
            <a:r>
              <a:rPr lang="ko-KR" altLang="en-US" sz="1400" dirty="0" err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이천솔</a:t>
            </a:r>
            <a:endParaRPr lang="en-US" altLang="ko-KR" sz="14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r"/>
            <a:r>
              <a:rPr lang="en-US" altLang="ko-KR" sz="14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2014040045 </a:t>
            </a:r>
            <a:r>
              <a:rPr lang="ko-KR" altLang="en-US" sz="14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서상원</a:t>
            </a:r>
            <a:endParaRPr lang="en-US" altLang="ko-KR" sz="14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r"/>
            <a:r>
              <a:rPr lang="en-US" altLang="ko-KR" sz="14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2015083061 BI XINYU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1E65865-1890-4FE3-965B-88A3B76D355A}"/>
              </a:ext>
            </a:extLst>
          </p:cNvPr>
          <p:cNvGrpSpPr/>
          <p:nvPr/>
        </p:nvGrpSpPr>
        <p:grpSpPr>
          <a:xfrm>
            <a:off x="3313234" y="2175772"/>
            <a:ext cx="5565531" cy="2506455"/>
            <a:chOff x="3278066" y="2074744"/>
            <a:chExt cx="5565531" cy="2506455"/>
          </a:xfrm>
        </p:grpSpPr>
        <p:sp>
          <p:nvSpPr>
            <p:cNvPr id="2" name="TextBox 1"/>
            <p:cNvSpPr txBox="1"/>
            <p:nvPr/>
          </p:nvSpPr>
          <p:spPr>
            <a:xfrm>
              <a:off x="3278066" y="2074744"/>
              <a:ext cx="5565531" cy="250645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dist">
                <a:lnSpc>
                  <a:spcPct val="150000"/>
                </a:lnSpc>
              </a:pPr>
              <a:r>
                <a:rPr lang="en-US" altLang="ko-KR" sz="5500" b="1" spc="-180" dirty="0">
                  <a:gradFill flip="none" rotWithShape="1"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0" scaled="1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Smart Exhibition</a:t>
              </a:r>
            </a:p>
            <a:p>
              <a:pPr algn="dist">
                <a:lnSpc>
                  <a:spcPct val="150000"/>
                </a:lnSpc>
              </a:pPr>
              <a:r>
                <a:rPr lang="en-US" altLang="ko-KR" sz="5500" b="1" spc="-180" dirty="0">
                  <a:gradFill flip="none" rotWithShape="1"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0" scaled="1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Supercollider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3E26462-3E3F-493F-A587-3AC05D146D53}"/>
                </a:ext>
              </a:extLst>
            </p:cNvPr>
            <p:cNvSpPr txBox="1"/>
            <p:nvPr/>
          </p:nvSpPr>
          <p:spPr>
            <a:xfrm>
              <a:off x="5421873" y="3138853"/>
              <a:ext cx="1277915" cy="76944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dirty="0">
                  <a:solidFill>
                    <a:srgbClr val="F2F2F2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with</a:t>
              </a:r>
              <a:endParaRPr lang="ko-KR" altLang="en-US" sz="4400" dirty="0">
                <a:solidFill>
                  <a:srgbClr val="F2F2F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1305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4394676" y="3810000"/>
            <a:ext cx="352964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5">
            <a:extLst>
              <a:ext uri="{FF2B5EF4-FFF2-40B4-BE49-F238E27FC236}">
                <a16:creationId xmlns:a16="http://schemas.microsoft.com/office/drawing/2014/main" id="{7995CE21-B0A0-4D73-BB44-6AA0E9FF004C}"/>
              </a:ext>
            </a:extLst>
          </p:cNvPr>
          <p:cNvSpPr txBox="1">
            <a:spLocks/>
          </p:cNvSpPr>
          <p:nvPr/>
        </p:nvSpPr>
        <p:spPr>
          <a:xfrm>
            <a:off x="2882900" y="2768600"/>
            <a:ext cx="6426200" cy="66040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9600" dirty="0">
                <a:solidFill>
                  <a:srgbClr val="373B46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Q &amp; A</a:t>
            </a:r>
            <a:endParaRPr lang="ko-KR" altLang="en-US" sz="9600" dirty="0">
              <a:solidFill>
                <a:srgbClr val="373B46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77ED64-A925-46C2-8563-7E4855E54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A119-C6F5-4ED7-95DD-B55989B64567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0375161"/>
      </p:ext>
    </p:extLst>
  </p:cSld>
  <p:clrMapOvr>
    <a:masterClrMapping/>
  </p:clrMapOvr>
  <p:transition spd="slow" advTm="1274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70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033" name="Rectangle 72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6" name="Picture 4" descr="ê´ë ¨ ì´ë¯¸ì§">
            <a:extLst>
              <a:ext uri="{FF2B5EF4-FFF2-40B4-BE49-F238E27FC236}">
                <a16:creationId xmlns:a16="http://schemas.microsoft.com/office/drawing/2014/main" id="{949FA3BD-2514-410B-86A1-797B16A95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9175"/>
            <a:ext cx="5081047" cy="184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2B055D-7279-4757-9EF4-ED7C2A9073AB}"/>
              </a:ext>
            </a:extLst>
          </p:cNvPr>
          <p:cNvSpPr txBox="1"/>
          <p:nvPr/>
        </p:nvSpPr>
        <p:spPr>
          <a:xfrm>
            <a:off x="384242" y="77435"/>
            <a:ext cx="22813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056BB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Times New Roman" panose="02020603050405020304" pitchFamily="18" charset="0"/>
              </a:rPr>
              <a:t>Contents</a:t>
            </a:r>
            <a:endParaRPr lang="ko-KR" altLang="en-US" sz="4000" dirty="0">
              <a:solidFill>
                <a:srgbClr val="056BB7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FFC4EC-2E63-4A97-949E-E8C4E007FF99}"/>
              </a:ext>
            </a:extLst>
          </p:cNvPr>
          <p:cNvSpPr txBox="1"/>
          <p:nvPr/>
        </p:nvSpPr>
        <p:spPr>
          <a:xfrm>
            <a:off x="2315823" y="1138188"/>
            <a:ext cx="5793574" cy="4293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ct val="200000"/>
              </a:lnSpc>
              <a:buAutoNum type="arabicPeriod"/>
            </a:pPr>
            <a:r>
              <a:rPr lang="en-US" altLang="ko-KR" sz="2800" dirty="0">
                <a:solidFill>
                  <a:srgbClr val="034DA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Subject &amp; Purpose</a:t>
            </a:r>
          </a:p>
          <a:p>
            <a:pPr marL="742950" indent="-742950">
              <a:lnSpc>
                <a:spcPct val="200000"/>
              </a:lnSpc>
              <a:buFontTx/>
              <a:buAutoNum type="arabicPeriod"/>
            </a:pPr>
            <a:r>
              <a:rPr lang="en-US" altLang="ko-KR" sz="2800" dirty="0">
                <a:solidFill>
                  <a:srgbClr val="034DA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Differentiation</a:t>
            </a:r>
          </a:p>
          <a:p>
            <a:pPr marL="742950" indent="-742950">
              <a:lnSpc>
                <a:spcPct val="200000"/>
              </a:lnSpc>
              <a:buAutoNum type="arabicPeriod"/>
            </a:pPr>
            <a:r>
              <a:rPr lang="en-US" altLang="ko-KR" sz="2800" dirty="0">
                <a:solidFill>
                  <a:srgbClr val="034DA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System Architecture</a:t>
            </a:r>
          </a:p>
          <a:p>
            <a:pPr marL="742950" indent="-742950">
              <a:lnSpc>
                <a:spcPct val="200000"/>
              </a:lnSpc>
              <a:buAutoNum type="arabicPeriod"/>
            </a:pPr>
            <a:r>
              <a:rPr lang="en-US" altLang="ko-KR" sz="2800" dirty="0">
                <a:solidFill>
                  <a:srgbClr val="034DA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Technical Point</a:t>
            </a:r>
          </a:p>
          <a:p>
            <a:pPr marL="742950" indent="-742950">
              <a:lnSpc>
                <a:spcPct val="200000"/>
              </a:lnSpc>
              <a:buAutoNum type="arabicPeriod"/>
            </a:pPr>
            <a:r>
              <a:rPr lang="en-US" altLang="ko-KR" sz="2800" dirty="0">
                <a:solidFill>
                  <a:srgbClr val="034DA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Demonstration &amp; Future Work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11AF64D-996F-4815-9675-86DFA660A05A}"/>
              </a:ext>
            </a:extLst>
          </p:cNvPr>
          <p:cNvGrpSpPr/>
          <p:nvPr/>
        </p:nvGrpSpPr>
        <p:grpSpPr>
          <a:xfrm>
            <a:off x="10405077" y="5009175"/>
            <a:ext cx="1761737" cy="1761737"/>
            <a:chOff x="1803492" y="1456917"/>
            <a:chExt cx="2623366" cy="2623366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BE60EB2-8523-4185-8862-1F360004050E}"/>
                </a:ext>
              </a:extLst>
            </p:cNvPr>
            <p:cNvSpPr/>
            <p:nvPr/>
          </p:nvSpPr>
          <p:spPr>
            <a:xfrm>
              <a:off x="1803492" y="1456917"/>
              <a:ext cx="2623366" cy="2623366"/>
            </a:xfrm>
            <a:prstGeom prst="ellipse">
              <a:avLst/>
            </a:prstGeom>
            <a:solidFill>
              <a:srgbClr val="BFE5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0828507-1A75-4B7B-A15E-CA5D79385842}"/>
                </a:ext>
              </a:extLst>
            </p:cNvPr>
            <p:cNvSpPr/>
            <p:nvPr/>
          </p:nvSpPr>
          <p:spPr>
            <a:xfrm>
              <a:off x="2111876" y="1765301"/>
              <a:ext cx="2006599" cy="2006599"/>
            </a:xfrm>
            <a:prstGeom prst="ellipse">
              <a:avLst/>
            </a:prstGeom>
            <a:solidFill>
              <a:srgbClr val="8FD2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Picture 4" descr="Wifiì ëí ì´ë¯¸ì§ ê²ìê²°ê³¼">
              <a:extLst>
                <a:ext uri="{FF2B5EF4-FFF2-40B4-BE49-F238E27FC236}">
                  <a16:creationId xmlns:a16="http://schemas.microsoft.com/office/drawing/2014/main" id="{903769ED-BD8E-4F60-9C98-2896ADA30C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4735" y="2138160"/>
              <a:ext cx="1260881" cy="1260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77148446"/>
      </p:ext>
    </p:extLst>
  </p:cSld>
  <p:clrMapOvr>
    <a:masterClrMapping/>
  </p:clrMapOvr>
  <p:transition spd="slow" advTm="788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정육면체 64">
            <a:extLst>
              <a:ext uri="{FF2B5EF4-FFF2-40B4-BE49-F238E27FC236}">
                <a16:creationId xmlns:a16="http://schemas.microsoft.com/office/drawing/2014/main" id="{26C51347-FF04-4CD7-9B3E-6840352C9F32}"/>
              </a:ext>
            </a:extLst>
          </p:cNvPr>
          <p:cNvSpPr/>
          <p:nvPr/>
        </p:nvSpPr>
        <p:spPr>
          <a:xfrm>
            <a:off x="6482354" y="996330"/>
            <a:ext cx="2791332" cy="2676409"/>
          </a:xfrm>
          <a:prstGeom prst="cube">
            <a:avLst>
              <a:gd name="adj" fmla="val 549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33A7E186-FE7E-4075-81CE-124F7A2FDA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091" y="1051095"/>
            <a:ext cx="806302" cy="806302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6F3385C2-DCC9-408D-B44C-FF4642C7F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838" y="1340276"/>
            <a:ext cx="1610688" cy="213603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grpSp>
        <p:nvGrpSpPr>
          <p:cNvPr id="77" name="그룹 76">
            <a:extLst>
              <a:ext uri="{FF2B5EF4-FFF2-40B4-BE49-F238E27FC236}">
                <a16:creationId xmlns:a16="http://schemas.microsoft.com/office/drawing/2014/main" id="{D3D5B7B5-69B2-427D-AF46-73FDF11E6F4B}"/>
              </a:ext>
            </a:extLst>
          </p:cNvPr>
          <p:cNvGrpSpPr/>
          <p:nvPr/>
        </p:nvGrpSpPr>
        <p:grpSpPr>
          <a:xfrm>
            <a:off x="4680791" y="3541099"/>
            <a:ext cx="1579613" cy="1576521"/>
            <a:chOff x="7448332" y="4237699"/>
            <a:chExt cx="1579613" cy="1576521"/>
          </a:xfrm>
        </p:grpSpPr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62B74786-AD26-45EF-9B85-E2E7F1BA1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8332" y="4237699"/>
              <a:ext cx="1579613" cy="1576521"/>
            </a:xfrm>
            <a:prstGeom prst="rect">
              <a:avLst/>
            </a:prstGeom>
          </p:spPr>
        </p:pic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C90D93CF-8CE7-42FD-AA9F-27BAF7F3590B}"/>
                </a:ext>
              </a:extLst>
            </p:cNvPr>
            <p:cNvSpPr/>
            <p:nvPr/>
          </p:nvSpPr>
          <p:spPr>
            <a:xfrm>
              <a:off x="8290169" y="4533545"/>
              <a:ext cx="283406" cy="26638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80" name="연결선: 구부러짐 31">
            <a:extLst>
              <a:ext uri="{FF2B5EF4-FFF2-40B4-BE49-F238E27FC236}">
                <a16:creationId xmlns:a16="http://schemas.microsoft.com/office/drawing/2014/main" id="{538177F6-EB75-41F8-BB88-88061E9E3E8A}"/>
              </a:ext>
            </a:extLst>
          </p:cNvPr>
          <p:cNvCxnSpPr>
            <a:cxnSpLocks/>
            <a:stCxn id="72" idx="1"/>
            <a:endCxn id="73" idx="1"/>
          </p:cNvCxnSpPr>
          <p:nvPr/>
        </p:nvCxnSpPr>
        <p:spPr>
          <a:xfrm>
            <a:off x="4068131" y="1417502"/>
            <a:ext cx="803960" cy="3674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구부러짐 31">
            <a:extLst>
              <a:ext uri="{FF2B5EF4-FFF2-40B4-BE49-F238E27FC236}">
                <a16:creationId xmlns:a16="http://schemas.microsoft.com/office/drawing/2014/main" id="{B2D84E75-B49C-48AD-81D1-FC84A88F05B6}"/>
              </a:ext>
            </a:extLst>
          </p:cNvPr>
          <p:cNvCxnSpPr>
            <a:cxnSpLocks/>
          </p:cNvCxnSpPr>
          <p:nvPr/>
        </p:nvCxnSpPr>
        <p:spPr>
          <a:xfrm flipH="1">
            <a:off x="5686117" y="1473735"/>
            <a:ext cx="834843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그림 81">
            <a:extLst>
              <a:ext uri="{FF2B5EF4-FFF2-40B4-BE49-F238E27FC236}">
                <a16:creationId xmlns:a16="http://schemas.microsoft.com/office/drawing/2014/main" id="{6A44616C-283B-4FA2-BD15-47B4773EC1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 flipH="1">
            <a:off x="5497467" y="3541554"/>
            <a:ext cx="283405" cy="283405"/>
          </a:xfrm>
          <a:prstGeom prst="rect">
            <a:avLst/>
          </a:prstGeom>
        </p:spPr>
      </p:pic>
      <p:cxnSp>
        <p:nvCxnSpPr>
          <p:cNvPr id="83" name="연결선: 구부러짐 31">
            <a:extLst>
              <a:ext uri="{FF2B5EF4-FFF2-40B4-BE49-F238E27FC236}">
                <a16:creationId xmlns:a16="http://schemas.microsoft.com/office/drawing/2014/main" id="{4C310989-D035-4271-81AC-142026148C30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5804058" y="1753133"/>
            <a:ext cx="916170" cy="210293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구부러짐 31">
            <a:extLst>
              <a:ext uri="{FF2B5EF4-FFF2-40B4-BE49-F238E27FC236}">
                <a16:creationId xmlns:a16="http://schemas.microsoft.com/office/drawing/2014/main" id="{A9692017-DC08-46DF-9286-640418B36162}"/>
              </a:ext>
            </a:extLst>
          </p:cNvPr>
          <p:cNvCxnSpPr>
            <a:cxnSpLocks/>
          </p:cNvCxnSpPr>
          <p:nvPr/>
        </p:nvCxnSpPr>
        <p:spPr>
          <a:xfrm flipH="1" flipV="1">
            <a:off x="3341717" y="3145304"/>
            <a:ext cx="1733529" cy="778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EFFAAD8-BAAE-49DB-BE31-67888A217B34}"/>
              </a:ext>
            </a:extLst>
          </p:cNvPr>
          <p:cNvSpPr/>
          <p:nvPr/>
        </p:nvSpPr>
        <p:spPr>
          <a:xfrm>
            <a:off x="3465941" y="5479603"/>
            <a:ext cx="1930168" cy="6383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D33DC3F-5124-45E1-BCDE-EF3E3EEA3B51}"/>
              </a:ext>
            </a:extLst>
          </p:cNvPr>
          <p:cNvGrpSpPr/>
          <p:nvPr/>
        </p:nvGrpSpPr>
        <p:grpSpPr>
          <a:xfrm>
            <a:off x="405375" y="5915537"/>
            <a:ext cx="1518550" cy="307777"/>
            <a:chOff x="3465941" y="5771454"/>
            <a:chExt cx="1518550" cy="307777"/>
          </a:xfrm>
        </p:grpSpPr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7013AC5E-0DBB-4383-BAEE-619518DA67C6}"/>
                </a:ext>
              </a:extLst>
            </p:cNvPr>
            <p:cNvCxnSpPr>
              <a:cxnSpLocks/>
            </p:cNvCxnSpPr>
            <p:nvPr/>
          </p:nvCxnSpPr>
          <p:spPr>
            <a:xfrm>
              <a:off x="4286175" y="5925342"/>
              <a:ext cx="6983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E7020-E8C7-42B4-876C-88155D03E7B2}"/>
                </a:ext>
              </a:extLst>
            </p:cNvPr>
            <p:cNvSpPr txBox="1"/>
            <p:nvPr/>
          </p:nvSpPr>
          <p:spPr>
            <a:xfrm>
              <a:off x="3465941" y="5771454"/>
              <a:ext cx="7680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Sniffing</a:t>
              </a:r>
              <a:endParaRPr lang="ko-KR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5" name="연결선: 구부러짐 31">
            <a:extLst>
              <a:ext uri="{FF2B5EF4-FFF2-40B4-BE49-F238E27FC236}">
                <a16:creationId xmlns:a16="http://schemas.microsoft.com/office/drawing/2014/main" id="{0E531E19-DCBC-470B-8A63-FE6EA3186A76}"/>
              </a:ext>
            </a:extLst>
          </p:cNvPr>
          <p:cNvCxnSpPr>
            <a:cxnSpLocks/>
          </p:cNvCxnSpPr>
          <p:nvPr/>
        </p:nvCxnSpPr>
        <p:spPr>
          <a:xfrm flipH="1" flipV="1">
            <a:off x="3263022" y="3373060"/>
            <a:ext cx="1754914" cy="795229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3F36CE5-C945-4C03-806D-813B7497E787}"/>
              </a:ext>
            </a:extLst>
          </p:cNvPr>
          <p:cNvGrpSpPr/>
          <p:nvPr/>
        </p:nvGrpSpPr>
        <p:grpSpPr>
          <a:xfrm>
            <a:off x="2304656" y="2382702"/>
            <a:ext cx="992451" cy="1285983"/>
            <a:chOff x="3213517" y="2280465"/>
            <a:chExt cx="992451" cy="1285983"/>
          </a:xfrm>
        </p:grpSpPr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F2DFCF27-5A8E-409D-9793-D7C477503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517" y="2280465"/>
              <a:ext cx="992451" cy="992451"/>
            </a:xfrm>
            <a:prstGeom prst="rect">
              <a:avLst/>
            </a:prstGeom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0369DC5-6546-46E3-A3F9-97830101C70C}"/>
                </a:ext>
              </a:extLst>
            </p:cNvPr>
            <p:cNvSpPr txBox="1"/>
            <p:nvPr/>
          </p:nvSpPr>
          <p:spPr>
            <a:xfrm>
              <a:off x="3236670" y="3258671"/>
              <a:ext cx="947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KoPub돋움체 Medium" panose="00000600000000000000" pitchFamily="2" charset="-127"/>
                  <a:ea typeface="KoPub돋움체 Medium" panose="00000600000000000000" pitchFamily="2" charset="-127"/>
                  <a:cs typeface="Times New Roman" panose="02020603050405020304" pitchFamily="18" charset="0"/>
                </a:rPr>
                <a:t>AWS</a:t>
              </a:r>
              <a:endPara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98" name="타원 97">
            <a:extLst>
              <a:ext uri="{FF2B5EF4-FFF2-40B4-BE49-F238E27FC236}">
                <a16:creationId xmlns:a16="http://schemas.microsoft.com/office/drawing/2014/main" id="{909962BC-BA8F-45C6-9951-6A8F45D1F0AC}"/>
              </a:ext>
            </a:extLst>
          </p:cNvPr>
          <p:cNvSpPr/>
          <p:nvPr/>
        </p:nvSpPr>
        <p:spPr>
          <a:xfrm>
            <a:off x="6037233" y="1253587"/>
            <a:ext cx="181645" cy="181645"/>
          </a:xfrm>
          <a:prstGeom prst="ellipse">
            <a:avLst/>
          </a:prstGeom>
          <a:solidFill>
            <a:srgbClr val="4CA9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DA71B23B-9223-48C4-B034-5B7800749327}"/>
              </a:ext>
            </a:extLst>
          </p:cNvPr>
          <p:cNvSpPr/>
          <p:nvPr/>
        </p:nvSpPr>
        <p:spPr>
          <a:xfrm>
            <a:off x="6037232" y="3339956"/>
            <a:ext cx="181645" cy="181645"/>
          </a:xfrm>
          <a:prstGeom prst="ellipse">
            <a:avLst/>
          </a:prstGeom>
          <a:solidFill>
            <a:srgbClr val="034DA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7BA5283F-3412-404B-9E41-C3EFD819AB5F}"/>
              </a:ext>
            </a:extLst>
          </p:cNvPr>
          <p:cNvSpPr/>
          <p:nvPr/>
        </p:nvSpPr>
        <p:spPr>
          <a:xfrm>
            <a:off x="7599478" y="4008057"/>
            <a:ext cx="181645" cy="181645"/>
          </a:xfrm>
          <a:prstGeom prst="ellipse">
            <a:avLst/>
          </a:prstGeom>
          <a:solidFill>
            <a:srgbClr val="034DA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07" name="연결선: 구부러짐 31">
            <a:extLst>
              <a:ext uri="{FF2B5EF4-FFF2-40B4-BE49-F238E27FC236}">
                <a16:creationId xmlns:a16="http://schemas.microsoft.com/office/drawing/2014/main" id="{C5D0BE39-4410-455A-B42C-F1FC0338642D}"/>
              </a:ext>
            </a:extLst>
          </p:cNvPr>
          <p:cNvCxnSpPr>
            <a:cxnSpLocks/>
            <a:stCxn id="106" idx="2"/>
          </p:cNvCxnSpPr>
          <p:nvPr/>
        </p:nvCxnSpPr>
        <p:spPr>
          <a:xfrm flipH="1">
            <a:off x="5804056" y="4098880"/>
            <a:ext cx="1795422" cy="965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5D235833-A631-4321-9672-6BCDA510D66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828" y="1194334"/>
            <a:ext cx="558799" cy="55879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DCEE4EF-5288-4948-97AA-7B4E44FE6298}"/>
              </a:ext>
            </a:extLst>
          </p:cNvPr>
          <p:cNvSpPr txBox="1"/>
          <p:nvPr/>
        </p:nvSpPr>
        <p:spPr>
          <a:xfrm>
            <a:off x="4781356" y="1872244"/>
            <a:ext cx="987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RF Sniffer</a:t>
            </a:r>
            <a:endParaRPr lang="ko-KR" altLang="en-US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BDB0D5C0-B92F-4F74-B4C1-26E549C8688C}"/>
              </a:ext>
            </a:extLst>
          </p:cNvPr>
          <p:cNvGrpSpPr/>
          <p:nvPr/>
        </p:nvGrpSpPr>
        <p:grpSpPr>
          <a:xfrm>
            <a:off x="3507254" y="1137063"/>
            <a:ext cx="560877" cy="872392"/>
            <a:chOff x="3463294" y="1066727"/>
            <a:chExt cx="560877" cy="872392"/>
          </a:xfrm>
        </p:grpSpPr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8B19D558-21AD-4271-830F-89E5290C3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63294" y="1066727"/>
              <a:ext cx="560877" cy="560877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BBEF474-9472-488E-BA91-FE8B5709498B}"/>
                </a:ext>
              </a:extLst>
            </p:cNvPr>
            <p:cNvSpPr txBox="1"/>
            <p:nvPr/>
          </p:nvSpPr>
          <p:spPr>
            <a:xfrm>
              <a:off x="3536488" y="1631342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AP</a:t>
              </a:r>
              <a:endPara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C215E1E-50C1-4F69-A282-36F8DE8BD6EF}"/>
              </a:ext>
            </a:extLst>
          </p:cNvPr>
          <p:cNvSpPr txBox="1"/>
          <p:nvPr/>
        </p:nvSpPr>
        <p:spPr>
          <a:xfrm>
            <a:off x="2454845" y="1269580"/>
            <a:ext cx="39305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…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D0A2856E-2CCD-4D75-ADAE-E69E713D52AD}"/>
              </a:ext>
            </a:extLst>
          </p:cNvPr>
          <p:cNvCxnSpPr>
            <a:cxnSpLocks/>
            <a:stCxn id="37" idx="2"/>
            <a:endCxn id="91" idx="3"/>
          </p:cNvCxnSpPr>
          <p:nvPr/>
        </p:nvCxnSpPr>
        <p:spPr>
          <a:xfrm rot="5400000">
            <a:off x="3936722" y="1540407"/>
            <a:ext cx="698907" cy="1978135"/>
          </a:xfrm>
          <a:prstGeom prst="bentConnector2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E2285AAA-5ACF-4A51-84B6-F6392917D449}"/>
              </a:ext>
            </a:extLst>
          </p:cNvPr>
          <p:cNvGrpSpPr/>
          <p:nvPr/>
        </p:nvGrpSpPr>
        <p:grpSpPr>
          <a:xfrm>
            <a:off x="2850067" y="1115129"/>
            <a:ext cx="615874" cy="1020464"/>
            <a:chOff x="1339329" y="1194334"/>
            <a:chExt cx="615874" cy="1020464"/>
          </a:xfrm>
        </p:grpSpPr>
        <p:pic>
          <p:nvPicPr>
            <p:cNvPr id="116" name="그림 115">
              <a:extLst>
                <a:ext uri="{FF2B5EF4-FFF2-40B4-BE49-F238E27FC236}">
                  <a16:creationId xmlns:a16="http://schemas.microsoft.com/office/drawing/2014/main" id="{529DF65C-D7C8-48EB-AF55-435FBC62F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0374" y="1194334"/>
              <a:ext cx="558799" cy="558799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9C9655D-BE69-40E0-9441-678B1807886C}"/>
                </a:ext>
              </a:extLst>
            </p:cNvPr>
            <p:cNvSpPr txBox="1"/>
            <p:nvPr/>
          </p:nvSpPr>
          <p:spPr>
            <a:xfrm>
              <a:off x="1339329" y="1753133"/>
              <a:ext cx="615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Smart</a:t>
              </a:r>
            </a:p>
            <a:p>
              <a:pPr algn="ctr"/>
              <a:r>
                <a:rPr lang="en-US" altLang="ko-KR" sz="12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phone</a:t>
              </a:r>
            </a:p>
          </p:txBody>
        </p:sp>
      </p:grpSp>
      <p:pic>
        <p:nvPicPr>
          <p:cNvPr id="123" name="그림 122">
            <a:extLst>
              <a:ext uri="{FF2B5EF4-FFF2-40B4-BE49-F238E27FC236}">
                <a16:creationId xmlns:a16="http://schemas.microsoft.com/office/drawing/2014/main" id="{A993E7D9-DF2B-4707-B6D4-45FAB492421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940" y="4251383"/>
            <a:ext cx="725882" cy="72588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20169B1C-D664-4378-A9E4-73985B298FB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66788" y="4028748"/>
            <a:ext cx="3488951" cy="189703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9F3BA5F-D5D2-4C80-B270-0C634105458C}"/>
              </a:ext>
            </a:extLst>
          </p:cNvPr>
          <p:cNvCxnSpPr>
            <a:stCxn id="96" idx="2"/>
            <a:endCxn id="123" idx="0"/>
          </p:cNvCxnSpPr>
          <p:nvPr/>
        </p:nvCxnSpPr>
        <p:spPr>
          <a:xfrm flipH="1">
            <a:off x="2800881" y="3668685"/>
            <a:ext cx="507" cy="58269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21D07248-8736-4086-BB59-1260EC65ADA1}"/>
              </a:ext>
            </a:extLst>
          </p:cNvPr>
          <p:cNvSpPr/>
          <p:nvPr/>
        </p:nvSpPr>
        <p:spPr>
          <a:xfrm>
            <a:off x="4342987" y="1172257"/>
            <a:ext cx="181645" cy="181645"/>
          </a:xfrm>
          <a:prstGeom prst="ellipse">
            <a:avLst/>
          </a:prstGeom>
          <a:solidFill>
            <a:srgbClr val="4CA9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8A05F873-CFBD-4ED4-AEFF-5918AB0C89BB}"/>
              </a:ext>
            </a:extLst>
          </p:cNvPr>
          <p:cNvSpPr/>
          <p:nvPr/>
        </p:nvSpPr>
        <p:spPr>
          <a:xfrm>
            <a:off x="4281787" y="3359454"/>
            <a:ext cx="181645" cy="181645"/>
          </a:xfrm>
          <a:prstGeom prst="ellipse">
            <a:avLst/>
          </a:prstGeom>
          <a:solidFill>
            <a:srgbClr val="034DA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0348667-5C5C-4E18-90C1-A470400B496C}"/>
              </a:ext>
            </a:extLst>
          </p:cNvPr>
          <p:cNvSpPr/>
          <p:nvPr/>
        </p:nvSpPr>
        <p:spPr>
          <a:xfrm>
            <a:off x="4172305" y="3879312"/>
            <a:ext cx="181645" cy="181645"/>
          </a:xfrm>
          <a:prstGeom prst="ellipse">
            <a:avLst/>
          </a:prstGeom>
          <a:solidFill>
            <a:srgbClr val="034DA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939FFF40-8B12-4318-A8BC-5892BF6B8899}"/>
              </a:ext>
            </a:extLst>
          </p:cNvPr>
          <p:cNvSpPr/>
          <p:nvPr/>
        </p:nvSpPr>
        <p:spPr>
          <a:xfrm>
            <a:off x="4680791" y="2583056"/>
            <a:ext cx="181645" cy="181645"/>
          </a:xfrm>
          <a:prstGeom prst="ellipse">
            <a:avLst/>
          </a:prstGeom>
          <a:solidFill>
            <a:srgbClr val="4CA9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AE2EA1F2-EB8A-455A-BDFC-5CA169DFBFFD}"/>
              </a:ext>
            </a:extLst>
          </p:cNvPr>
          <p:cNvSpPr/>
          <p:nvPr/>
        </p:nvSpPr>
        <p:spPr>
          <a:xfrm>
            <a:off x="2463315" y="3884405"/>
            <a:ext cx="181645" cy="181645"/>
          </a:xfrm>
          <a:prstGeom prst="ellipse">
            <a:avLst/>
          </a:prstGeom>
          <a:solidFill>
            <a:srgbClr val="4CA9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8" name="그래픽 7" descr="악보 표기법">
            <a:extLst>
              <a:ext uri="{FF2B5EF4-FFF2-40B4-BE49-F238E27FC236}">
                <a16:creationId xmlns:a16="http://schemas.microsoft.com/office/drawing/2014/main" id="{620B0085-CC13-458D-A0F9-D30ED09F82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47499" y="4060957"/>
            <a:ext cx="914400" cy="91440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7D210889-31C6-4D2F-9517-48B64308944B}"/>
              </a:ext>
            </a:extLst>
          </p:cNvPr>
          <p:cNvGrpSpPr/>
          <p:nvPr/>
        </p:nvGrpSpPr>
        <p:grpSpPr>
          <a:xfrm>
            <a:off x="128472" y="333831"/>
            <a:ext cx="3168635" cy="461665"/>
            <a:chOff x="211507" y="360093"/>
            <a:chExt cx="3168635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6664F6E-B804-437A-806D-E5AC6A991E2E}"/>
                </a:ext>
              </a:extLst>
            </p:cNvPr>
            <p:cNvSpPr txBox="1"/>
            <p:nvPr/>
          </p:nvSpPr>
          <p:spPr>
            <a:xfrm>
              <a:off x="211507" y="360093"/>
              <a:ext cx="31085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1. </a:t>
              </a:r>
              <a:r>
                <a:rPr lang="en-US" altLang="ko-KR" sz="2400" dirty="0">
                  <a:solidFill>
                    <a:srgbClr val="034DA2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Subject &amp; Purpose</a:t>
              </a:r>
              <a:endParaRPr lang="ko-KR" altLang="en-US" sz="2400" dirty="0">
                <a:solidFill>
                  <a:srgbClr val="034DA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CF36D616-28BB-4CFC-A7FA-FBCE95322D7F}"/>
                </a:ext>
              </a:extLst>
            </p:cNvPr>
            <p:cNvCxnSpPr>
              <a:cxnSpLocks/>
            </p:cNvCxnSpPr>
            <p:nvPr/>
          </p:nvCxnSpPr>
          <p:spPr>
            <a:xfrm>
              <a:off x="297089" y="814836"/>
              <a:ext cx="3083053" cy="0"/>
            </a:xfrm>
            <a:prstGeom prst="line">
              <a:avLst/>
            </a:prstGeom>
            <a:ln w="28575">
              <a:solidFill>
                <a:srgbClr val="034D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776678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169B8A0A-675A-4992-8AD8-C3653A613647}"/>
              </a:ext>
            </a:extLst>
          </p:cNvPr>
          <p:cNvGrpSpPr/>
          <p:nvPr/>
        </p:nvGrpSpPr>
        <p:grpSpPr>
          <a:xfrm>
            <a:off x="128472" y="333831"/>
            <a:ext cx="2585964" cy="461665"/>
            <a:chOff x="211507" y="360093"/>
            <a:chExt cx="2585964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1FD6DF-28B2-4844-A883-C861C83F2E74}"/>
                </a:ext>
              </a:extLst>
            </p:cNvPr>
            <p:cNvSpPr txBox="1"/>
            <p:nvPr/>
          </p:nvSpPr>
          <p:spPr>
            <a:xfrm>
              <a:off x="211507" y="360093"/>
              <a:ext cx="25138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2. </a:t>
              </a:r>
              <a:r>
                <a:rPr lang="en-US" altLang="ko-KR" sz="2400" dirty="0">
                  <a:solidFill>
                    <a:srgbClr val="034DA2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Differentiation</a:t>
              </a:r>
              <a:endParaRPr lang="ko-KR" altLang="en-US" sz="2400" dirty="0">
                <a:solidFill>
                  <a:srgbClr val="034DA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51A1D88-B008-44E6-9467-303F3888412D}"/>
                </a:ext>
              </a:extLst>
            </p:cNvPr>
            <p:cNvCxnSpPr>
              <a:cxnSpLocks/>
            </p:cNvCxnSpPr>
            <p:nvPr/>
          </p:nvCxnSpPr>
          <p:spPr>
            <a:xfrm>
              <a:off x="297089" y="814836"/>
              <a:ext cx="2500382" cy="0"/>
            </a:xfrm>
            <a:prstGeom prst="line">
              <a:avLst/>
            </a:prstGeom>
            <a:ln w="28575">
              <a:solidFill>
                <a:srgbClr val="034D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016B874B-1C08-4E5A-BE74-A6E77D1D8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13" y="1165660"/>
            <a:ext cx="2563931" cy="2530463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D29504-166B-4D6E-9224-95CA50CA33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77"/>
          <a:stretch/>
        </p:blipFill>
        <p:spPr>
          <a:xfrm rot="846071">
            <a:off x="3343663" y="1187198"/>
            <a:ext cx="2498768" cy="2390603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A4643FA-5AA9-40F4-AB27-B1964EDCF9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9784" y="3627438"/>
            <a:ext cx="3597073" cy="2622465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E5D080C-FF86-4CD9-87A8-34A50B9EB175}"/>
              </a:ext>
            </a:extLst>
          </p:cNvPr>
          <p:cNvSpPr txBox="1"/>
          <p:nvPr/>
        </p:nvSpPr>
        <p:spPr>
          <a:xfrm>
            <a:off x="578513" y="5603572"/>
            <a:ext cx="200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Samsung museum of art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AD80729-A803-4629-9F24-080D0246AF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3524" y="918822"/>
            <a:ext cx="2229207" cy="48269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CF8BB0-066A-4E8D-9B24-F6D94A641027}"/>
              </a:ext>
            </a:extLst>
          </p:cNvPr>
          <p:cNvSpPr txBox="1"/>
          <p:nvPr/>
        </p:nvSpPr>
        <p:spPr>
          <a:xfrm>
            <a:off x="6617797" y="5745799"/>
            <a:ext cx="200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Hyundai</a:t>
            </a:r>
          </a:p>
          <a:p>
            <a:pPr algn="ctr"/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museum of art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7816A7A-D7E2-4E9F-B5B4-0CB6A500E9BD}"/>
              </a:ext>
            </a:extLst>
          </p:cNvPr>
          <p:cNvSpPr/>
          <p:nvPr/>
        </p:nvSpPr>
        <p:spPr>
          <a:xfrm>
            <a:off x="9221979" y="2233246"/>
            <a:ext cx="2391508" cy="2391508"/>
          </a:xfrm>
          <a:prstGeom prst="ellipse">
            <a:avLst/>
          </a:prstGeom>
          <a:solidFill>
            <a:srgbClr val="034DA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There is no dynamic visual and auditory effect.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963612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169B8A0A-675A-4992-8AD8-C3653A613647}"/>
              </a:ext>
            </a:extLst>
          </p:cNvPr>
          <p:cNvGrpSpPr/>
          <p:nvPr/>
        </p:nvGrpSpPr>
        <p:grpSpPr>
          <a:xfrm>
            <a:off x="128472" y="333831"/>
            <a:ext cx="3373039" cy="461665"/>
            <a:chOff x="211507" y="360093"/>
            <a:chExt cx="3373039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1FD6DF-28B2-4844-A883-C861C83F2E74}"/>
                </a:ext>
              </a:extLst>
            </p:cNvPr>
            <p:cNvSpPr txBox="1"/>
            <p:nvPr/>
          </p:nvSpPr>
          <p:spPr>
            <a:xfrm>
              <a:off x="211507" y="360093"/>
              <a:ext cx="33730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3. </a:t>
              </a:r>
              <a:r>
                <a:rPr lang="en-US" altLang="ko-KR" sz="2400" dirty="0">
                  <a:solidFill>
                    <a:srgbClr val="034DA2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System Architecture</a:t>
              </a:r>
              <a:endParaRPr lang="ko-KR" altLang="en-US" sz="2400" dirty="0">
                <a:solidFill>
                  <a:srgbClr val="034DA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51A1D88-B008-44E6-9467-303F3888412D}"/>
                </a:ext>
              </a:extLst>
            </p:cNvPr>
            <p:cNvCxnSpPr>
              <a:cxnSpLocks/>
            </p:cNvCxnSpPr>
            <p:nvPr/>
          </p:nvCxnSpPr>
          <p:spPr>
            <a:xfrm>
              <a:off x="297089" y="814836"/>
              <a:ext cx="3245647" cy="0"/>
            </a:xfrm>
            <a:prstGeom prst="line">
              <a:avLst/>
            </a:prstGeom>
            <a:ln w="28575">
              <a:solidFill>
                <a:srgbClr val="034D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29FF6BA-208F-4636-B9CA-DFFFE43D0B90}"/>
              </a:ext>
            </a:extLst>
          </p:cNvPr>
          <p:cNvSpPr/>
          <p:nvPr/>
        </p:nvSpPr>
        <p:spPr>
          <a:xfrm>
            <a:off x="2702064" y="1204803"/>
            <a:ext cx="5665291" cy="49077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8A670BA-0B0F-4D2C-B36A-79224E114A61}"/>
              </a:ext>
            </a:extLst>
          </p:cNvPr>
          <p:cNvSpPr/>
          <p:nvPr/>
        </p:nvSpPr>
        <p:spPr>
          <a:xfrm>
            <a:off x="5153174" y="3297672"/>
            <a:ext cx="1011570" cy="1046839"/>
          </a:xfrm>
          <a:prstGeom prst="rect">
            <a:avLst/>
          </a:prstGeom>
          <a:solidFill>
            <a:srgbClr val="F2F7FC"/>
          </a:solidFill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Times New Roman" panose="02020603050405020304" pitchFamily="18" charset="0"/>
              </a:rPr>
              <a:t>Picture 1</a:t>
            </a:r>
            <a:endParaRPr lang="ko-KR" altLang="en-US" sz="12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7630166-C122-4902-8C94-103EED994E5C}"/>
              </a:ext>
            </a:extLst>
          </p:cNvPr>
          <p:cNvSpPr/>
          <p:nvPr/>
        </p:nvSpPr>
        <p:spPr>
          <a:xfrm>
            <a:off x="6867973" y="3297671"/>
            <a:ext cx="1011570" cy="1046839"/>
          </a:xfrm>
          <a:prstGeom prst="rect">
            <a:avLst/>
          </a:prstGeom>
          <a:solidFill>
            <a:srgbClr val="F2F7FC"/>
          </a:solidFill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Times New Roman" panose="02020603050405020304" pitchFamily="18" charset="0"/>
              </a:rPr>
              <a:t>Picture 2</a:t>
            </a:r>
            <a:endParaRPr lang="ko-KR" altLang="en-US" sz="12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  <a:cs typeface="Times New Roman" panose="02020603050405020304" pitchFamily="18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0C7E4A0-E162-44FE-8450-1F6D0776CDBC}"/>
              </a:ext>
            </a:extLst>
          </p:cNvPr>
          <p:cNvGrpSpPr/>
          <p:nvPr/>
        </p:nvGrpSpPr>
        <p:grpSpPr>
          <a:xfrm>
            <a:off x="313870" y="1204803"/>
            <a:ext cx="2016610" cy="3534465"/>
            <a:chOff x="-6724195" y="-3627784"/>
            <a:chExt cx="3723186" cy="4964406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7F792E6F-8434-4958-ACDB-0F6CFF2DFBB2}"/>
                </a:ext>
              </a:extLst>
            </p:cNvPr>
            <p:cNvSpPr/>
            <p:nvPr/>
          </p:nvSpPr>
          <p:spPr>
            <a:xfrm>
              <a:off x="-6724195" y="-3627784"/>
              <a:ext cx="3723186" cy="49644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22A2B67A-0252-4AC5-A82B-4BF445818A7D}"/>
                </a:ext>
              </a:extLst>
            </p:cNvPr>
            <p:cNvSpPr/>
            <p:nvPr/>
          </p:nvSpPr>
          <p:spPr>
            <a:xfrm>
              <a:off x="-6399658" y="-1600241"/>
              <a:ext cx="3029817" cy="898050"/>
            </a:xfrm>
            <a:prstGeom prst="roundRect">
              <a:avLst/>
            </a:prstGeom>
            <a:solidFill>
              <a:srgbClr val="F2F7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Times New Roman" panose="02020603050405020304" pitchFamily="18" charset="0"/>
                </a:rPr>
                <a:t>Super Collider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Times New Roman" panose="02020603050405020304" pitchFamily="18" charset="0"/>
                </a:rPr>
                <a:t>Interpreter &amp;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Times New Roman" panose="02020603050405020304" pitchFamily="18" charset="0"/>
                </a:rPr>
                <a:t>Server</a:t>
              </a:r>
              <a:endParaRPr lang="ko-KR" altLang="en-US" sz="14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Times New Roman" panose="02020603050405020304" pitchFamily="18" charset="0"/>
              </a:endParaRPr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FFAEA907-F777-45EE-A02C-E7A8AAC41A41}"/>
                </a:ext>
              </a:extLst>
            </p:cNvPr>
            <p:cNvSpPr/>
            <p:nvPr/>
          </p:nvSpPr>
          <p:spPr>
            <a:xfrm>
              <a:off x="-6399658" y="-3024874"/>
              <a:ext cx="3029817" cy="898050"/>
            </a:xfrm>
            <a:prstGeom prst="roundRect">
              <a:avLst/>
            </a:prstGeom>
            <a:solidFill>
              <a:srgbClr val="F2F7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Times New Roman" panose="02020603050405020304" pitchFamily="18" charset="0"/>
                </a:rPr>
                <a:t>RF to SC Script Middleware</a:t>
              </a:r>
              <a:endParaRPr lang="ko-KR" altLang="en-US" sz="14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F25468BF-6A54-4EE0-A306-ED92BD31BD14}"/>
                </a:ext>
              </a:extLst>
            </p:cNvPr>
            <p:cNvCxnSpPr>
              <a:cxnSpLocks/>
              <a:stCxn id="89" idx="2"/>
              <a:endCxn id="87" idx="0"/>
            </p:cNvCxnSpPr>
            <p:nvPr/>
          </p:nvCxnSpPr>
          <p:spPr>
            <a:xfrm>
              <a:off x="-4884749" y="-2126824"/>
              <a:ext cx="0" cy="5265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46ACFB34-99AF-4B15-A8DF-69045AE73606}"/>
                </a:ext>
              </a:extLst>
            </p:cNvPr>
            <p:cNvSpPr/>
            <p:nvPr/>
          </p:nvSpPr>
          <p:spPr>
            <a:xfrm>
              <a:off x="-6378699" y="46283"/>
              <a:ext cx="3029817" cy="1032190"/>
            </a:xfrm>
            <a:prstGeom prst="roundRect">
              <a:avLst/>
            </a:prstGeom>
            <a:solidFill>
              <a:srgbClr val="F2F7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Times New Roman" panose="02020603050405020304" pitchFamily="18" charset="0"/>
                </a:rPr>
                <a:t>Content Server</a:t>
              </a:r>
              <a:endParaRPr lang="ko-KR" altLang="en-US" sz="14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Times New Roman" panose="02020603050405020304" pitchFamily="18" charset="0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1FB7DD8-133C-4A7D-9910-BAFDC1553BE9}"/>
                </a:ext>
              </a:extLst>
            </p:cNvPr>
            <p:cNvSpPr/>
            <p:nvPr/>
          </p:nvSpPr>
          <p:spPr>
            <a:xfrm>
              <a:off x="-4582219" y="-205748"/>
              <a:ext cx="1080120" cy="504054"/>
            </a:xfrm>
            <a:prstGeom prst="rect">
              <a:avLst/>
            </a:prstGeom>
            <a:solidFill>
              <a:srgbClr val="034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KoPub돋움체 Medium" panose="00000600000000000000" pitchFamily="2" charset="-127"/>
                  <a:ea typeface="KoPub돋움체 Medium" panose="00000600000000000000" pitchFamily="2" charset="-127"/>
                  <a:cs typeface="Times New Roman" panose="02020603050405020304" pitchFamily="18" charset="0"/>
                </a:rPr>
                <a:t>Audio</a:t>
              </a:r>
              <a:endParaRPr lang="ko-KR" altLang="en-US" sz="1200" dirty="0">
                <a:latin typeface="KoPub돋움체 Medium" panose="00000600000000000000" pitchFamily="2" charset="-127"/>
                <a:ea typeface="KoPub돋움체 Medium" panose="00000600000000000000" pitchFamily="2" charset="-127"/>
                <a:cs typeface="Times New Roman" panose="02020603050405020304" pitchFamily="18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936C9D9-DD0F-4648-87EE-3A0510968E49}"/>
                </a:ext>
              </a:extLst>
            </p:cNvPr>
            <p:cNvSpPr/>
            <p:nvPr/>
          </p:nvSpPr>
          <p:spPr>
            <a:xfrm>
              <a:off x="-6142680" y="-205748"/>
              <a:ext cx="1080120" cy="504054"/>
            </a:xfrm>
            <a:prstGeom prst="rect">
              <a:avLst/>
            </a:prstGeom>
            <a:solidFill>
              <a:srgbClr val="034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KoPub돋움체 Medium" panose="00000600000000000000" pitchFamily="2" charset="-127"/>
                  <a:ea typeface="KoPub돋움체 Medium" panose="00000600000000000000" pitchFamily="2" charset="-127"/>
                  <a:cs typeface="Times New Roman" panose="02020603050405020304" pitchFamily="18" charset="0"/>
                </a:rPr>
                <a:t>Video</a:t>
              </a:r>
              <a:endParaRPr lang="ko-KR" altLang="en-US" sz="1200" dirty="0">
                <a:latin typeface="KoPub돋움체 Medium" panose="00000600000000000000" pitchFamily="2" charset="-127"/>
                <a:ea typeface="KoPub돋움체 Medium" panose="00000600000000000000" pitchFamily="2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95" name="연결선: 꺾임 94">
              <a:extLst>
                <a:ext uri="{FF2B5EF4-FFF2-40B4-BE49-F238E27FC236}">
                  <a16:creationId xmlns:a16="http://schemas.microsoft.com/office/drawing/2014/main" id="{E4C4D961-8A25-4C27-8721-B27F9D172615}"/>
                </a:ext>
              </a:extLst>
            </p:cNvPr>
            <p:cNvCxnSpPr>
              <a:cxnSpLocks/>
              <a:stCxn id="87" idx="2"/>
              <a:endCxn id="93" idx="0"/>
            </p:cNvCxnSpPr>
            <p:nvPr/>
          </p:nvCxnSpPr>
          <p:spPr>
            <a:xfrm rot="16200000" flipH="1">
              <a:off x="-4711675" y="-875265"/>
              <a:ext cx="496443" cy="842590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46B85D9-D67A-40BE-92D8-46ADF2D828FC}"/>
                </a:ext>
              </a:extLst>
            </p:cNvPr>
            <p:cNvSpPr txBox="1"/>
            <p:nvPr/>
          </p:nvSpPr>
          <p:spPr>
            <a:xfrm>
              <a:off x="-6113528" y="-3603132"/>
              <a:ext cx="2531015" cy="475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KoPub돋움체 Medium" panose="00000600000000000000" pitchFamily="2" charset="-127"/>
                  <a:ea typeface="KoPub돋움체 Medium" panose="00000600000000000000" pitchFamily="2" charset="-127"/>
                  <a:cs typeface="Times New Roman" panose="02020603050405020304" pitchFamily="18" charset="0"/>
                </a:rPr>
                <a:t>Cloud Server</a:t>
              </a:r>
              <a:endPara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  <a:cs typeface="Times New Roman" panose="02020603050405020304" pitchFamily="18" charset="0"/>
              </a:endParaRPr>
            </a:p>
          </p:txBody>
        </p:sp>
      </p:grpSp>
      <p:pic>
        <p:nvPicPr>
          <p:cNvPr id="47" name="그림 46">
            <a:extLst>
              <a:ext uri="{FF2B5EF4-FFF2-40B4-BE49-F238E27FC236}">
                <a16:creationId xmlns:a16="http://schemas.microsoft.com/office/drawing/2014/main" id="{6486D0E0-706F-4A3D-B6EB-A9B5F60341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269" y="4515413"/>
            <a:ext cx="829926" cy="779177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9FCD595A-4977-42A3-8616-AC6E672714BC}"/>
              </a:ext>
            </a:extLst>
          </p:cNvPr>
          <p:cNvSpPr/>
          <p:nvPr/>
        </p:nvSpPr>
        <p:spPr>
          <a:xfrm>
            <a:off x="5117298" y="5006075"/>
            <a:ext cx="3306460" cy="3267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034DA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Times New Roman" panose="02020603050405020304" pitchFamily="18" charset="0"/>
              </a:rPr>
              <a:t>Display AR Contents of Picture 1</a:t>
            </a:r>
            <a:endParaRPr lang="ko-KR" altLang="en-US" sz="1600" dirty="0">
              <a:solidFill>
                <a:srgbClr val="034DA2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0D79F91-9B57-4479-AE65-675E4BB6F705}"/>
              </a:ext>
            </a:extLst>
          </p:cNvPr>
          <p:cNvSpPr/>
          <p:nvPr/>
        </p:nvSpPr>
        <p:spPr>
          <a:xfrm>
            <a:off x="5117298" y="5374159"/>
            <a:ext cx="2931692" cy="3267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034DA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Times New Roman" panose="02020603050405020304" pitchFamily="18" charset="0"/>
              </a:rPr>
              <a:t>Play RF Music of Picture 1</a:t>
            </a:r>
            <a:endParaRPr lang="ko-KR" altLang="en-US" sz="1600" dirty="0">
              <a:solidFill>
                <a:srgbClr val="034DA2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  <a:cs typeface="Times New Roman" panose="02020603050405020304" pitchFamily="18" charset="0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929C0E1-0BFC-4D45-BED0-E9ABC6DEC7E3}"/>
              </a:ext>
            </a:extLst>
          </p:cNvPr>
          <p:cNvCxnSpPr>
            <a:cxnSpLocks/>
            <a:stCxn id="108" idx="2"/>
            <a:endCxn id="47" idx="0"/>
          </p:cNvCxnSpPr>
          <p:nvPr/>
        </p:nvCxnSpPr>
        <p:spPr>
          <a:xfrm flipH="1">
            <a:off x="4519232" y="3669608"/>
            <a:ext cx="486523" cy="8458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구부러짐 81">
            <a:extLst>
              <a:ext uri="{FF2B5EF4-FFF2-40B4-BE49-F238E27FC236}">
                <a16:creationId xmlns:a16="http://schemas.microsoft.com/office/drawing/2014/main" id="{6E6D7461-E807-4F63-BF96-860BDB38693B}"/>
              </a:ext>
            </a:extLst>
          </p:cNvPr>
          <p:cNvCxnSpPr>
            <a:cxnSpLocks/>
            <a:stCxn id="108" idx="0"/>
            <a:endCxn id="101" idx="2"/>
          </p:cNvCxnSpPr>
          <p:nvPr/>
        </p:nvCxnSpPr>
        <p:spPr>
          <a:xfrm flipH="1" flipV="1">
            <a:off x="4940639" y="2624078"/>
            <a:ext cx="65116" cy="48673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구부러짐 101">
            <a:extLst>
              <a:ext uri="{FF2B5EF4-FFF2-40B4-BE49-F238E27FC236}">
                <a16:creationId xmlns:a16="http://schemas.microsoft.com/office/drawing/2014/main" id="{6D7D1A76-841B-45C6-B41A-D8D46F7FD2B1}"/>
              </a:ext>
            </a:extLst>
          </p:cNvPr>
          <p:cNvCxnSpPr>
            <a:cxnSpLocks/>
            <a:stCxn id="111" idx="3"/>
            <a:endCxn id="102" idx="3"/>
          </p:cNvCxnSpPr>
          <p:nvPr/>
        </p:nvCxnSpPr>
        <p:spPr>
          <a:xfrm flipH="1">
            <a:off x="6401633" y="1548821"/>
            <a:ext cx="1319921" cy="94247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구부러짐 101">
            <a:extLst>
              <a:ext uri="{FF2B5EF4-FFF2-40B4-BE49-F238E27FC236}">
                <a16:creationId xmlns:a16="http://schemas.microsoft.com/office/drawing/2014/main" id="{3986D2FD-FEF0-405B-BCEA-BB26FD77E5C5}"/>
              </a:ext>
            </a:extLst>
          </p:cNvPr>
          <p:cNvCxnSpPr>
            <a:cxnSpLocks/>
            <a:stCxn id="114" idx="1"/>
            <a:endCxn id="102" idx="3"/>
          </p:cNvCxnSpPr>
          <p:nvPr/>
        </p:nvCxnSpPr>
        <p:spPr>
          <a:xfrm flipH="1">
            <a:off x="6401633" y="2318248"/>
            <a:ext cx="901033" cy="17304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구부러짐 81">
            <a:extLst>
              <a:ext uri="{FF2B5EF4-FFF2-40B4-BE49-F238E27FC236}">
                <a16:creationId xmlns:a16="http://schemas.microsoft.com/office/drawing/2014/main" id="{D10662BA-82C8-4571-B233-DA36A88E173F}"/>
              </a:ext>
            </a:extLst>
          </p:cNvPr>
          <p:cNvCxnSpPr>
            <a:cxnSpLocks/>
          </p:cNvCxnSpPr>
          <p:nvPr/>
        </p:nvCxnSpPr>
        <p:spPr>
          <a:xfrm flipH="1" flipV="1">
            <a:off x="5005754" y="2643552"/>
            <a:ext cx="1544528" cy="60504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527F9F8-FABD-464E-8A1B-925A4E2C35B2}"/>
              </a:ext>
            </a:extLst>
          </p:cNvPr>
          <p:cNvGrpSpPr/>
          <p:nvPr/>
        </p:nvGrpSpPr>
        <p:grpSpPr>
          <a:xfrm>
            <a:off x="313870" y="5488206"/>
            <a:ext cx="1930168" cy="620075"/>
            <a:chOff x="1480101" y="5868175"/>
            <a:chExt cx="1507070" cy="558917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7F983980-F5B6-4E05-BF67-04E628943F87}"/>
                </a:ext>
              </a:extLst>
            </p:cNvPr>
            <p:cNvGrpSpPr/>
            <p:nvPr/>
          </p:nvGrpSpPr>
          <p:grpSpPr>
            <a:xfrm>
              <a:off x="1480103" y="5900080"/>
              <a:ext cx="1309660" cy="454548"/>
              <a:chOff x="-10647008" y="6484188"/>
              <a:chExt cx="2348293" cy="1238347"/>
            </a:xfrm>
          </p:grpSpPr>
          <p:cxnSp>
            <p:nvCxnSpPr>
              <p:cNvPr id="80" name="직선 화살표 연결선 79">
                <a:extLst>
                  <a:ext uri="{FF2B5EF4-FFF2-40B4-BE49-F238E27FC236}">
                    <a16:creationId xmlns:a16="http://schemas.microsoft.com/office/drawing/2014/main" id="{C29FAC97-8EDE-4968-88BC-C54A07AF58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9276368" y="6855737"/>
                <a:ext cx="97765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C1B72B9D-F63F-40D7-A34C-97B13DED62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9276368" y="7439465"/>
                <a:ext cx="97765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C7C2871-4188-433B-B634-5CD944D02447}"/>
                  </a:ext>
                </a:extLst>
              </p:cNvPr>
              <p:cNvSpPr txBox="1"/>
              <p:nvPr/>
            </p:nvSpPr>
            <p:spPr>
              <a:xfrm>
                <a:off x="-10647008" y="6484188"/>
                <a:ext cx="1331273" cy="660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  <a:cs typeface="Times New Roman" panose="02020603050405020304" pitchFamily="18" charset="0"/>
                  </a:rPr>
                  <a:t>Send/</a:t>
                </a:r>
                <a:r>
                  <a:rPr lang="en-US" altLang="ko-KR" sz="1200" dirty="0" err="1">
                    <a:solidFill>
                      <a:schemeClr val="tx1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  <a:cs typeface="Times New Roman" panose="02020603050405020304" pitchFamily="18" charset="0"/>
                  </a:rPr>
                  <a:t>Recv</a:t>
                </a:r>
                <a:endParaRPr lang="ko-KR" altLang="en-US" sz="1200" dirty="0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87E3113-108C-4421-9A0A-5C354BAF5A34}"/>
                  </a:ext>
                </a:extLst>
              </p:cNvPr>
              <p:cNvSpPr txBox="1"/>
              <p:nvPr/>
            </p:nvSpPr>
            <p:spPr>
              <a:xfrm>
                <a:off x="-10524470" y="7061839"/>
                <a:ext cx="999129" cy="660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  <a:cs typeface="Times New Roman" panose="02020603050405020304" pitchFamily="18" charset="0"/>
                  </a:rPr>
                  <a:t>Sniffing</a:t>
                </a:r>
                <a:endParaRPr lang="ko-KR" altLang="en-US" sz="1200" dirty="0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CFB0D66B-D1EB-4E79-852C-E43BAC9DB3FC}"/>
                </a:ext>
              </a:extLst>
            </p:cNvPr>
            <p:cNvSpPr/>
            <p:nvPr/>
          </p:nvSpPr>
          <p:spPr>
            <a:xfrm>
              <a:off x="1480101" y="5868175"/>
              <a:ext cx="1507070" cy="5589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pic>
        <p:nvPicPr>
          <p:cNvPr id="108" name="그림 107">
            <a:extLst>
              <a:ext uri="{FF2B5EF4-FFF2-40B4-BE49-F238E27FC236}">
                <a16:creationId xmlns:a16="http://schemas.microsoft.com/office/drawing/2014/main" id="{37CA5E77-A303-4CFC-8925-40BC6DD967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55" y="3110809"/>
            <a:ext cx="558799" cy="558799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FEA7F8A9-5306-4498-B2B9-92E5C1A4A0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142" y="3096288"/>
            <a:ext cx="558799" cy="558799"/>
          </a:xfrm>
          <a:prstGeom prst="rect">
            <a:avLst/>
          </a:prstGeom>
        </p:spPr>
      </p:pic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D6BEC30D-AF38-4E55-9767-D546A4D21427}"/>
              </a:ext>
            </a:extLst>
          </p:cNvPr>
          <p:cNvGrpSpPr/>
          <p:nvPr/>
        </p:nvGrpSpPr>
        <p:grpSpPr>
          <a:xfrm>
            <a:off x="7721554" y="1268382"/>
            <a:ext cx="560877" cy="872392"/>
            <a:chOff x="3463294" y="1066727"/>
            <a:chExt cx="560877" cy="872392"/>
          </a:xfrm>
        </p:grpSpPr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1593D404-D73F-43F0-B7D0-730602AC0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63294" y="1066727"/>
              <a:ext cx="560877" cy="560877"/>
            </a:xfrm>
            <a:prstGeom prst="rect">
              <a:avLst/>
            </a:prstGeom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18C3C1A9-E221-42AD-A4E8-2AA87F417132}"/>
                </a:ext>
              </a:extLst>
            </p:cNvPr>
            <p:cNvSpPr txBox="1"/>
            <p:nvPr/>
          </p:nvSpPr>
          <p:spPr>
            <a:xfrm>
              <a:off x="3536488" y="1631342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AP</a:t>
              </a:r>
              <a:endPara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9E5E6F72-F135-45D5-B599-355E7013A9E0}"/>
              </a:ext>
            </a:extLst>
          </p:cNvPr>
          <p:cNvGrpSpPr/>
          <p:nvPr/>
        </p:nvGrpSpPr>
        <p:grpSpPr>
          <a:xfrm>
            <a:off x="7281621" y="2038848"/>
            <a:ext cx="615874" cy="1020464"/>
            <a:chOff x="1339329" y="1194334"/>
            <a:chExt cx="615874" cy="1020464"/>
          </a:xfrm>
        </p:grpSpPr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D83A957D-A5AA-4F16-AD02-BCCC19782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0374" y="1194334"/>
              <a:ext cx="558799" cy="558799"/>
            </a:xfrm>
            <a:prstGeom prst="rect">
              <a:avLst/>
            </a:prstGeom>
          </p:spPr>
        </p:pic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7B0D67A-8637-4968-B3CA-D19A2612E098}"/>
                </a:ext>
              </a:extLst>
            </p:cNvPr>
            <p:cNvSpPr txBox="1"/>
            <p:nvPr/>
          </p:nvSpPr>
          <p:spPr>
            <a:xfrm>
              <a:off x="1339329" y="1753133"/>
              <a:ext cx="615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Smart</a:t>
              </a:r>
            </a:p>
            <a:p>
              <a:pPr algn="ctr"/>
              <a:r>
                <a:rPr lang="en-US" altLang="ko-KR" sz="12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phone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93B008D4-538E-49A1-8EA5-7C62B31D25A9}"/>
              </a:ext>
            </a:extLst>
          </p:cNvPr>
          <p:cNvSpPr txBox="1"/>
          <p:nvPr/>
        </p:nvSpPr>
        <p:spPr>
          <a:xfrm>
            <a:off x="4235223" y="528128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User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7C724E1-1212-4B17-8E6D-D848FD7E3A6A}"/>
              </a:ext>
            </a:extLst>
          </p:cNvPr>
          <p:cNvGrpSpPr/>
          <p:nvPr/>
        </p:nvGrpSpPr>
        <p:grpSpPr>
          <a:xfrm>
            <a:off x="2864485" y="5059470"/>
            <a:ext cx="838691" cy="1041476"/>
            <a:chOff x="4913141" y="5063258"/>
            <a:chExt cx="838691" cy="1041476"/>
          </a:xfrm>
        </p:grpSpPr>
        <p:pic>
          <p:nvPicPr>
            <p:cNvPr id="116" name="그림 115">
              <a:extLst>
                <a:ext uri="{FF2B5EF4-FFF2-40B4-BE49-F238E27FC236}">
                  <a16:creationId xmlns:a16="http://schemas.microsoft.com/office/drawing/2014/main" id="{B26FA524-C6A4-4036-AFA3-86F39C21D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9546" y="5063258"/>
              <a:ext cx="725882" cy="725882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BEC6F01-B9FF-4140-9A0D-804069494C0C}"/>
                </a:ext>
              </a:extLst>
            </p:cNvPr>
            <p:cNvSpPr/>
            <p:nvPr/>
          </p:nvSpPr>
          <p:spPr>
            <a:xfrm>
              <a:off x="4913141" y="5796957"/>
              <a:ext cx="8386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S</a:t>
              </a:r>
              <a:r>
                <a:rPr lang="ko-KR" altLang="en-US" sz="1400" dirty="0" err="1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peaker</a:t>
              </a:r>
              <a:endPara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A8D5675F-C64D-44C4-AAC5-F06097731C1E}"/>
              </a:ext>
            </a:extLst>
          </p:cNvPr>
          <p:cNvCxnSpPr>
            <a:stCxn id="47" idx="1"/>
            <a:endCxn id="91" idx="3"/>
          </p:cNvCxnSpPr>
          <p:nvPr/>
        </p:nvCxnSpPr>
        <p:spPr>
          <a:xfrm rot="10800000">
            <a:off x="2142061" y="4188038"/>
            <a:ext cx="1962209" cy="716965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B2ADA0A1-70F4-471F-A3EE-FA2C9C40D10C}"/>
              </a:ext>
            </a:extLst>
          </p:cNvPr>
          <p:cNvGrpSpPr/>
          <p:nvPr/>
        </p:nvGrpSpPr>
        <p:grpSpPr>
          <a:xfrm>
            <a:off x="2130708" y="1504686"/>
            <a:ext cx="4270925" cy="1119392"/>
            <a:chOff x="4308630" y="1636660"/>
            <a:chExt cx="4270925" cy="1119392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0D68A3E2-1930-40B5-B587-42E2D43E21C6}"/>
                </a:ext>
              </a:extLst>
            </p:cNvPr>
            <p:cNvGrpSpPr/>
            <p:nvPr/>
          </p:nvGrpSpPr>
          <p:grpSpPr>
            <a:xfrm>
              <a:off x="6763207" y="1636660"/>
              <a:ext cx="1816348" cy="1119392"/>
              <a:chOff x="2989685" y="51004"/>
              <a:chExt cx="3130866" cy="2163570"/>
            </a:xfrm>
          </p:grpSpPr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AEE6EA13-591E-4ECF-81C3-2F9997687CAA}"/>
                  </a:ext>
                </a:extLst>
              </p:cNvPr>
              <p:cNvSpPr/>
              <p:nvPr/>
            </p:nvSpPr>
            <p:spPr>
              <a:xfrm>
                <a:off x="2989685" y="51004"/>
                <a:ext cx="3126689" cy="1661183"/>
              </a:xfrm>
              <a:prstGeom prst="roundRect">
                <a:avLst/>
              </a:prstGeom>
              <a:solidFill>
                <a:srgbClr val="F2F7F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  <a:cs typeface="Times New Roman" panose="02020603050405020304" pitchFamily="18" charset="0"/>
                  </a:rPr>
                  <a:t>Radio Collection Module</a:t>
                </a:r>
                <a:endParaRPr lang="ko-KR" altLang="en-US" sz="1200" dirty="0">
                  <a:solidFill>
                    <a:schemeClr val="tx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29D0242E-94D9-43F2-A528-570707FF1B79}"/>
                  </a:ext>
                </a:extLst>
              </p:cNvPr>
              <p:cNvGrpSpPr/>
              <p:nvPr/>
            </p:nvGrpSpPr>
            <p:grpSpPr>
              <a:xfrm>
                <a:off x="2989685" y="1703262"/>
                <a:ext cx="3130866" cy="511312"/>
                <a:chOff x="2934092" y="1703262"/>
                <a:chExt cx="3130866" cy="511312"/>
              </a:xfrm>
            </p:grpSpPr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48A05233-A5D0-4446-B945-D78560F6FDCD}"/>
                    </a:ext>
                  </a:extLst>
                </p:cNvPr>
                <p:cNvSpPr/>
                <p:nvPr/>
              </p:nvSpPr>
              <p:spPr>
                <a:xfrm>
                  <a:off x="2934092" y="1705241"/>
                  <a:ext cx="1225058" cy="509333"/>
                </a:xfrm>
                <a:prstGeom prst="rect">
                  <a:avLst/>
                </a:prstGeom>
                <a:solidFill>
                  <a:srgbClr val="4CA9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latin typeface="KoPub돋움체 Medium" panose="00000600000000000000" pitchFamily="2" charset="-127"/>
                      <a:ea typeface="KoPub돋움체 Medium" panose="00000600000000000000" pitchFamily="2" charset="-127"/>
                      <a:cs typeface="Times New Roman" panose="02020603050405020304" pitchFamily="18" charset="0"/>
                    </a:rPr>
                    <a:t>BLE</a:t>
                  </a:r>
                  <a:endParaRPr lang="ko-KR" altLang="en-US" sz="1000" dirty="0">
                    <a:latin typeface="KoPub돋움체 Medium" panose="00000600000000000000" pitchFamily="2" charset="-127"/>
                    <a:ea typeface="KoPub돋움체 Medium" panose="00000600000000000000" pitchFamily="2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3B89BE33-16C6-4100-8F74-9E45E3CC0617}"/>
                    </a:ext>
                  </a:extLst>
                </p:cNvPr>
                <p:cNvSpPr/>
                <p:nvPr/>
              </p:nvSpPr>
              <p:spPr>
                <a:xfrm>
                  <a:off x="4839900" y="1703262"/>
                  <a:ext cx="1225058" cy="509333"/>
                </a:xfrm>
                <a:prstGeom prst="rect">
                  <a:avLst/>
                </a:prstGeom>
                <a:solidFill>
                  <a:srgbClr val="034DA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latin typeface="KoPub돋움체 Medium" panose="00000600000000000000" pitchFamily="2" charset="-127"/>
                      <a:ea typeface="KoPub돋움체 Medium" panose="00000600000000000000" pitchFamily="2" charset="-127"/>
                      <a:cs typeface="Times New Roman" panose="02020603050405020304" pitchFamily="18" charset="0"/>
                    </a:rPr>
                    <a:t>Wi-Fi</a:t>
                  </a:r>
                  <a:endParaRPr lang="ko-KR" altLang="en-US" sz="1000" dirty="0">
                    <a:latin typeface="KoPub돋움체 Medium" panose="00000600000000000000" pitchFamily="2" charset="-127"/>
                    <a:ea typeface="KoPub돋움체 Medium" panose="00000600000000000000" pitchFamily="2" charset="-127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9533D46C-B22F-4226-9C6F-AB610FD7D8D8}"/>
                </a:ext>
              </a:extLst>
            </p:cNvPr>
            <p:cNvSpPr/>
            <p:nvPr/>
          </p:nvSpPr>
          <p:spPr>
            <a:xfrm>
              <a:off x="6523868" y="1820566"/>
              <a:ext cx="247369" cy="547211"/>
            </a:xfrm>
            <a:prstGeom prst="rect">
              <a:avLst/>
            </a:prstGeom>
            <a:solidFill>
              <a:srgbClr val="6B6B6B"/>
            </a:solidFill>
            <a:ln>
              <a:solidFill>
                <a:srgbClr val="6B6B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ko-KR" sz="10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ETH</a:t>
              </a:r>
              <a:endParaRPr lang="ko-KR" altLang="en-US" sz="1000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DA55FE75-910D-4F8E-87B1-908C9F13F45F}"/>
                </a:ext>
              </a:extLst>
            </p:cNvPr>
            <p:cNvCxnSpPr>
              <a:cxnSpLocks/>
              <a:stCxn id="125" idx="1"/>
              <a:endCxn id="89" idx="3"/>
            </p:cNvCxnSpPr>
            <p:nvPr/>
          </p:nvCxnSpPr>
          <p:spPr>
            <a:xfrm flipH="1" flipV="1">
              <a:off x="4308630" y="2085715"/>
              <a:ext cx="2215238" cy="845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EC8A0FC1-B079-4DBA-9170-397CBF487D12}"/>
              </a:ext>
            </a:extLst>
          </p:cNvPr>
          <p:cNvCxnSpPr>
            <a:cxnSpLocks/>
            <a:stCxn id="91" idx="2"/>
          </p:cNvCxnSpPr>
          <p:nvPr/>
        </p:nvCxnSpPr>
        <p:spPr>
          <a:xfrm rot="16200000" flipH="1">
            <a:off x="1691783" y="4185225"/>
            <a:ext cx="777330" cy="1517832"/>
          </a:xfrm>
          <a:prstGeom prst="bentConnector2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8502FAE5-15FB-45C9-A8D0-371E1BFBA9BE}"/>
              </a:ext>
            </a:extLst>
          </p:cNvPr>
          <p:cNvGrpSpPr/>
          <p:nvPr/>
        </p:nvGrpSpPr>
        <p:grpSpPr>
          <a:xfrm>
            <a:off x="8534622" y="1056187"/>
            <a:ext cx="3448216" cy="5197799"/>
            <a:chOff x="8514774" y="1098961"/>
            <a:chExt cx="3448216" cy="5197799"/>
          </a:xfrm>
        </p:grpSpPr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3A6D276C-D8FA-481C-A6A6-8D40FCF47DCB}"/>
                </a:ext>
              </a:extLst>
            </p:cNvPr>
            <p:cNvGrpSpPr/>
            <p:nvPr/>
          </p:nvGrpSpPr>
          <p:grpSpPr>
            <a:xfrm>
              <a:off x="8514774" y="1098961"/>
              <a:ext cx="3448216" cy="3277032"/>
              <a:chOff x="8663773" y="633046"/>
              <a:chExt cx="3448216" cy="3277032"/>
            </a:xfrm>
          </p:grpSpPr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id="{DF496E6F-B809-4192-829F-5EA7E8D919E5}"/>
                  </a:ext>
                </a:extLst>
              </p:cNvPr>
              <p:cNvGrpSpPr/>
              <p:nvPr/>
            </p:nvGrpSpPr>
            <p:grpSpPr>
              <a:xfrm>
                <a:off x="8663773" y="633046"/>
                <a:ext cx="3448216" cy="3277032"/>
                <a:chOff x="8663773" y="633046"/>
                <a:chExt cx="3448216" cy="327703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50" name="직사각형 149">
                  <a:extLst>
                    <a:ext uri="{FF2B5EF4-FFF2-40B4-BE49-F238E27FC236}">
                      <a16:creationId xmlns:a16="http://schemas.microsoft.com/office/drawing/2014/main" id="{47CC4E43-62AF-4BA2-9266-78DC4B4F36C4}"/>
                    </a:ext>
                  </a:extLst>
                </p:cNvPr>
                <p:cNvSpPr/>
                <p:nvPr/>
              </p:nvSpPr>
              <p:spPr>
                <a:xfrm>
                  <a:off x="8663773" y="941060"/>
                  <a:ext cx="3448216" cy="29690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lnSpc>
                      <a:spcPct val="150000"/>
                    </a:lnSpc>
                    <a:buAutoNum type="arabicPeriod"/>
                  </a:pPr>
                  <a:r>
                    <a:rPr lang="en-US" altLang="ko-KR" sz="1400" dirty="0">
                      <a:latin typeface="KoPub돋움체 Medium" panose="00000600000000000000" pitchFamily="2" charset="-127"/>
                      <a:ea typeface="KoPub돋움체 Medium" panose="00000600000000000000" pitchFamily="2" charset="-127"/>
                      <a:cs typeface="Times New Roman" panose="02020603050405020304" pitchFamily="18" charset="0"/>
                    </a:rPr>
                    <a:t>Collect RF signals(BLE, Wi-Fi) from exhibit section</a:t>
                  </a:r>
                </a:p>
                <a:p>
                  <a:pPr marL="342900" indent="-342900">
                    <a:lnSpc>
                      <a:spcPct val="150000"/>
                    </a:lnSpc>
                    <a:buAutoNum type="arabicPeriod"/>
                  </a:pPr>
                  <a:r>
                    <a:rPr lang="en-US" altLang="ko-KR" sz="1400" dirty="0">
                      <a:latin typeface="KoPub돋움체 Medium" panose="00000600000000000000" pitchFamily="2" charset="-127"/>
                      <a:ea typeface="KoPub돋움체 Medium" panose="00000600000000000000" pitchFamily="2" charset="-127"/>
                      <a:cs typeface="Times New Roman" panose="02020603050405020304" pitchFamily="18" charset="0"/>
                    </a:rPr>
                    <a:t>Send signals into cloud server</a:t>
                  </a:r>
                </a:p>
                <a:p>
                  <a:pPr marL="342900" indent="-342900">
                    <a:lnSpc>
                      <a:spcPct val="150000"/>
                    </a:lnSpc>
                    <a:buAutoNum type="arabicPeriod"/>
                  </a:pPr>
                  <a:r>
                    <a:rPr lang="en-US" altLang="ko-KR" sz="1400" b="1" dirty="0">
                      <a:solidFill>
                        <a:srgbClr val="034DA2"/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  <a:cs typeface="Times New Roman" panose="02020603050405020304" pitchFamily="18" charset="0"/>
                    </a:rPr>
                    <a:t>Convert RF signals into SC values</a:t>
                  </a:r>
                </a:p>
                <a:p>
                  <a:pPr marL="342900" indent="-342900">
                    <a:lnSpc>
                      <a:spcPct val="150000"/>
                    </a:lnSpc>
                    <a:buAutoNum type="arabicPeriod"/>
                  </a:pPr>
                  <a:r>
                    <a:rPr lang="en-US" altLang="ko-KR" sz="1400" b="1" dirty="0">
                      <a:solidFill>
                        <a:srgbClr val="034DA2"/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  <a:cs typeface="Times New Roman" panose="02020603050405020304" pitchFamily="18" charset="0"/>
                    </a:rPr>
                    <a:t>Interpret SC values</a:t>
                  </a:r>
                </a:p>
                <a:p>
                  <a:pPr marL="342900" indent="-342900">
                    <a:lnSpc>
                      <a:spcPct val="150000"/>
                    </a:lnSpc>
                    <a:buAutoNum type="arabicPeriod"/>
                  </a:pPr>
                  <a:r>
                    <a:rPr lang="en-US" altLang="ko-KR" sz="1400" dirty="0">
                      <a:latin typeface="KoPub돋움체 Medium" panose="00000600000000000000" pitchFamily="2" charset="-127"/>
                      <a:ea typeface="KoPub돋움체 Medium" panose="00000600000000000000" pitchFamily="2" charset="-127"/>
                      <a:cs typeface="Times New Roman" panose="02020603050405020304" pitchFamily="18" charset="0"/>
                    </a:rPr>
                    <a:t>Play RF music for exhibit section or work</a:t>
                  </a:r>
                </a:p>
                <a:p>
                  <a:pPr marL="342900" indent="-342900">
                    <a:lnSpc>
                      <a:spcPct val="150000"/>
                    </a:lnSpc>
                    <a:buAutoNum type="arabicPeriod"/>
                  </a:pPr>
                  <a:endParaRPr lang="en-US" altLang="ko-KR" sz="1400" dirty="0">
                    <a:latin typeface="KoPub돋움체 Medium" panose="00000600000000000000" pitchFamily="2" charset="-127"/>
                    <a:ea typeface="KoPub돋움체 Medium" panose="00000600000000000000" pitchFamily="2" charset="-127"/>
                    <a:cs typeface="Times New Roman" panose="02020603050405020304" pitchFamily="18" charset="0"/>
                  </a:endParaRPr>
                </a:p>
                <a:p>
                  <a:pPr marL="342900" indent="-342900">
                    <a:lnSpc>
                      <a:spcPct val="150000"/>
                    </a:lnSpc>
                    <a:buAutoNum type="arabicPeriod"/>
                  </a:pPr>
                  <a:endParaRPr lang="en-US" altLang="ko-KR" sz="1400" dirty="0">
                    <a:latin typeface="KoPub돋움체 Medium" panose="00000600000000000000" pitchFamily="2" charset="-127"/>
                    <a:ea typeface="KoPub돋움체 Medium" panose="00000600000000000000" pitchFamily="2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" name="직사각형 156">
                  <a:extLst>
                    <a:ext uri="{FF2B5EF4-FFF2-40B4-BE49-F238E27FC236}">
                      <a16:creationId xmlns:a16="http://schemas.microsoft.com/office/drawing/2014/main" id="{A8223D85-4DE2-47C6-9378-31722D3B7078}"/>
                    </a:ext>
                  </a:extLst>
                </p:cNvPr>
                <p:cNvSpPr/>
                <p:nvPr/>
              </p:nvSpPr>
              <p:spPr>
                <a:xfrm>
                  <a:off x="8663773" y="633046"/>
                  <a:ext cx="3448216" cy="308014"/>
                </a:xfrm>
                <a:prstGeom prst="rect">
                  <a:avLst/>
                </a:prstGeom>
                <a:solidFill>
                  <a:srgbClr val="4CA9E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RF Music</a:t>
                  </a:r>
                  <a:endParaRPr lang="ko-KR" altLang="en-US" dirty="0"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endParaRPr>
                </a:p>
              </p:txBody>
            </p:sp>
          </p:grpSp>
          <p:grpSp>
            <p:nvGrpSpPr>
              <p:cNvPr id="156" name="그룹 155">
                <a:extLst>
                  <a:ext uri="{FF2B5EF4-FFF2-40B4-BE49-F238E27FC236}">
                    <a16:creationId xmlns:a16="http://schemas.microsoft.com/office/drawing/2014/main" id="{EEF1F585-5B1D-4FD2-9FF8-D88C78874271}"/>
                  </a:ext>
                </a:extLst>
              </p:cNvPr>
              <p:cNvGrpSpPr/>
              <p:nvPr/>
            </p:nvGrpSpPr>
            <p:grpSpPr>
              <a:xfrm>
                <a:off x="8934139" y="3331328"/>
                <a:ext cx="2907484" cy="338280"/>
                <a:chOff x="8757137" y="4555475"/>
                <a:chExt cx="2907484" cy="450600"/>
              </a:xfrm>
            </p:grpSpPr>
            <p:sp>
              <p:nvSpPr>
                <p:cNvPr id="152" name="사각형: 둥근 모서리 151">
                  <a:extLst>
                    <a:ext uri="{FF2B5EF4-FFF2-40B4-BE49-F238E27FC236}">
                      <a16:creationId xmlns:a16="http://schemas.microsoft.com/office/drawing/2014/main" id="{2FA69A44-77D9-4655-B283-00553EBCE41E}"/>
                    </a:ext>
                  </a:extLst>
                </p:cNvPr>
                <p:cNvSpPr/>
                <p:nvPr/>
              </p:nvSpPr>
              <p:spPr>
                <a:xfrm>
                  <a:off x="8757137" y="4555475"/>
                  <a:ext cx="1137139" cy="450600"/>
                </a:xfrm>
                <a:prstGeom prst="roundRect">
                  <a:avLst/>
                </a:prstGeom>
                <a:noFill/>
                <a:ln>
                  <a:solidFill>
                    <a:srgbClr val="034DA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rgbClr val="034DA2"/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RF Signal</a:t>
                  </a:r>
                  <a:endParaRPr lang="ko-KR" altLang="en-US" sz="1600" dirty="0">
                    <a:solidFill>
                      <a:srgbClr val="034DA2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endParaRPr>
                </a:p>
              </p:txBody>
            </p:sp>
            <p:sp>
              <p:nvSpPr>
                <p:cNvPr id="153" name="사각형: 둥근 모서리 152">
                  <a:extLst>
                    <a:ext uri="{FF2B5EF4-FFF2-40B4-BE49-F238E27FC236}">
                      <a16:creationId xmlns:a16="http://schemas.microsoft.com/office/drawing/2014/main" id="{B0490150-5571-401D-91CD-95A130623A6C}"/>
                    </a:ext>
                  </a:extLst>
                </p:cNvPr>
                <p:cNvSpPr/>
                <p:nvPr/>
              </p:nvSpPr>
              <p:spPr>
                <a:xfrm>
                  <a:off x="10527482" y="4555475"/>
                  <a:ext cx="1137139" cy="450600"/>
                </a:xfrm>
                <a:prstGeom prst="roundRect">
                  <a:avLst/>
                </a:prstGeom>
                <a:noFill/>
                <a:ln>
                  <a:solidFill>
                    <a:srgbClr val="034DA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rgbClr val="034DA2"/>
                      </a:solidFill>
                      <a:latin typeface="KoPub돋움체 Medium" panose="00000600000000000000" pitchFamily="2" charset="-127"/>
                      <a:ea typeface="KoPub돋움체 Medium" panose="00000600000000000000" pitchFamily="2" charset="-127"/>
                    </a:rPr>
                    <a:t>Music</a:t>
                  </a:r>
                  <a:endParaRPr lang="ko-KR" altLang="en-US" sz="1600" dirty="0">
                    <a:solidFill>
                      <a:srgbClr val="034DA2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endParaRPr>
                </a:p>
              </p:txBody>
            </p:sp>
            <p:cxnSp>
              <p:nvCxnSpPr>
                <p:cNvPr id="155" name="직선 화살표 연결선 154">
                  <a:extLst>
                    <a:ext uri="{FF2B5EF4-FFF2-40B4-BE49-F238E27FC236}">
                      <a16:creationId xmlns:a16="http://schemas.microsoft.com/office/drawing/2014/main" id="{49BFB52D-3FDF-4190-A88D-0987E2A2D388}"/>
                    </a:ext>
                  </a:extLst>
                </p:cNvPr>
                <p:cNvCxnSpPr>
                  <a:stCxn id="152" idx="3"/>
                  <a:endCxn id="153" idx="1"/>
                </p:cNvCxnSpPr>
                <p:nvPr/>
              </p:nvCxnSpPr>
              <p:spPr>
                <a:xfrm>
                  <a:off x="9894276" y="4780775"/>
                  <a:ext cx="633206" cy="0"/>
                </a:xfrm>
                <a:prstGeom prst="straightConnector1">
                  <a:avLst/>
                </a:prstGeom>
                <a:ln w="19050">
                  <a:solidFill>
                    <a:srgbClr val="034DA2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9E001CC2-5647-4C34-B6C1-17F38804F60E}"/>
                </a:ext>
              </a:extLst>
            </p:cNvPr>
            <p:cNvGrpSpPr/>
            <p:nvPr/>
          </p:nvGrpSpPr>
          <p:grpSpPr>
            <a:xfrm>
              <a:off x="8514774" y="4635555"/>
              <a:ext cx="3448216" cy="1661205"/>
              <a:chOff x="8663773" y="633046"/>
              <a:chExt cx="3448216" cy="166120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DF60295B-8035-4873-A947-0BAD160A46B3}"/>
                  </a:ext>
                </a:extLst>
              </p:cNvPr>
              <p:cNvSpPr/>
              <p:nvPr/>
            </p:nvSpPr>
            <p:spPr>
              <a:xfrm>
                <a:off x="8663773" y="941060"/>
                <a:ext cx="3448216" cy="1353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sz="1400" dirty="0">
                    <a:latin typeface="KoPub돋움체 Medium" panose="00000600000000000000" pitchFamily="2" charset="-127"/>
                    <a:ea typeface="KoPub돋움체 Medium" panose="00000600000000000000" pitchFamily="2" charset="-127"/>
                    <a:cs typeface="Times New Roman" panose="02020603050405020304" pitchFamily="18" charset="0"/>
                  </a:rPr>
                  <a:t>Detect exhibit’s BLE signal or use a camera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sz="1400" dirty="0">
                    <a:latin typeface="KoPub돋움체 Medium" panose="00000600000000000000" pitchFamily="2" charset="-127"/>
                    <a:ea typeface="KoPub돋움체 Medium" panose="00000600000000000000" pitchFamily="2" charset="-127"/>
                    <a:cs typeface="Times New Roman" panose="02020603050405020304" pitchFamily="18" charset="0"/>
                  </a:rPr>
                  <a:t>Show AR contents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endParaRPr lang="en-US" altLang="ko-KR" sz="1400" dirty="0">
                  <a:latin typeface="KoPub돋움체 Medium" panose="00000600000000000000" pitchFamily="2" charset="-127"/>
                  <a:ea typeface="KoPub돋움체 Medium" panose="00000600000000000000" pitchFamily="2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281978C2-92B3-45D8-BA96-6830DA515D04}"/>
                  </a:ext>
                </a:extLst>
              </p:cNvPr>
              <p:cNvSpPr/>
              <p:nvPr/>
            </p:nvSpPr>
            <p:spPr>
              <a:xfrm>
                <a:off x="8663773" y="633046"/>
                <a:ext cx="3448216" cy="308014"/>
              </a:xfrm>
              <a:prstGeom prst="rect">
                <a:avLst/>
              </a:prstGeom>
              <a:solidFill>
                <a:srgbClr val="4CA9E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AR Exhibit</a:t>
                </a:r>
                <a:endParaRPr lang="ko-KR" altLang="en-US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381005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91BD25-B0AE-41B0-BEF5-8336462F4A5A}"/>
              </a:ext>
            </a:extLst>
          </p:cNvPr>
          <p:cNvSpPr/>
          <p:nvPr/>
        </p:nvSpPr>
        <p:spPr>
          <a:xfrm>
            <a:off x="214054" y="1319349"/>
            <a:ext cx="926332" cy="4007518"/>
          </a:xfrm>
          <a:prstGeom prst="rect">
            <a:avLst/>
          </a:prstGeom>
          <a:solidFill>
            <a:srgbClr val="FFFF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EFFAAD8-BAAE-49DB-BE31-67888A217B34}"/>
              </a:ext>
            </a:extLst>
          </p:cNvPr>
          <p:cNvSpPr/>
          <p:nvPr/>
        </p:nvSpPr>
        <p:spPr>
          <a:xfrm>
            <a:off x="3465941" y="5479603"/>
            <a:ext cx="1930168" cy="6383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D210889-31C6-4D2F-9517-48B64308944B}"/>
              </a:ext>
            </a:extLst>
          </p:cNvPr>
          <p:cNvGrpSpPr/>
          <p:nvPr/>
        </p:nvGrpSpPr>
        <p:grpSpPr>
          <a:xfrm>
            <a:off x="128472" y="333831"/>
            <a:ext cx="2672409" cy="461665"/>
            <a:chOff x="211507" y="360093"/>
            <a:chExt cx="2672409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6664F6E-B804-437A-806D-E5AC6A991E2E}"/>
                </a:ext>
              </a:extLst>
            </p:cNvPr>
            <p:cNvSpPr txBox="1"/>
            <p:nvPr/>
          </p:nvSpPr>
          <p:spPr>
            <a:xfrm>
              <a:off x="211507" y="360093"/>
              <a:ext cx="26372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4. </a:t>
              </a:r>
              <a:r>
                <a:rPr lang="en-US" altLang="ko-KR" sz="2400" dirty="0">
                  <a:solidFill>
                    <a:srgbClr val="034DA2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Technical Point</a:t>
              </a:r>
              <a:endParaRPr lang="ko-KR" altLang="en-US" sz="2400" dirty="0">
                <a:solidFill>
                  <a:srgbClr val="034DA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CF36D616-28BB-4CFC-A7FA-FBCE95322D7F}"/>
                </a:ext>
              </a:extLst>
            </p:cNvPr>
            <p:cNvCxnSpPr>
              <a:cxnSpLocks/>
            </p:cNvCxnSpPr>
            <p:nvPr/>
          </p:nvCxnSpPr>
          <p:spPr>
            <a:xfrm>
              <a:off x="297089" y="814836"/>
              <a:ext cx="2586827" cy="0"/>
            </a:xfrm>
            <a:prstGeom prst="line">
              <a:avLst/>
            </a:prstGeom>
            <a:ln w="28575">
              <a:solidFill>
                <a:srgbClr val="034D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5189118-161E-4F4A-B60D-36C2F269D186}"/>
              </a:ext>
            </a:extLst>
          </p:cNvPr>
          <p:cNvSpPr txBox="1"/>
          <p:nvPr/>
        </p:nvSpPr>
        <p:spPr>
          <a:xfrm>
            <a:off x="7567868" y="277148"/>
            <a:ext cx="459812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1. RF signal sensor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ap.csv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channel.csv</a:t>
            </a:r>
          </a:p>
          <a:p>
            <a:pPr marL="342900" indent="-342900">
              <a:buAutoNum type="arabicPeriod"/>
            </a:pPr>
            <a:endParaRPr lang="en-US" altLang="ko-KR" sz="28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 Csv file open</a:t>
            </a:r>
          </a:p>
          <a:p>
            <a:endParaRPr lang="en-US" altLang="ko-KR" sz="28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3. Using RF signal data,       </a:t>
            </a:r>
          </a:p>
          <a:p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make SC script file</a:t>
            </a:r>
          </a:p>
          <a:p>
            <a:endParaRPr lang="en-US" altLang="ko-KR" sz="28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4. Run SC script</a:t>
            </a:r>
          </a:p>
          <a:p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to make music file</a:t>
            </a:r>
            <a:r>
              <a:rPr lang="en-US" altLang="ko-KR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(*.mp3)</a:t>
            </a:r>
          </a:p>
          <a:p>
            <a:endParaRPr lang="en-US" altLang="ko-KR" sz="28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5. Send music file </a:t>
            </a:r>
          </a:p>
          <a:p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to Central Server</a:t>
            </a:r>
            <a:endParaRPr lang="ko-KR" altLang="en-US" sz="28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36F9E57-FBCC-4EA3-BBB5-62CDDE26BFE1}"/>
              </a:ext>
            </a:extLst>
          </p:cNvPr>
          <p:cNvGrpSpPr/>
          <p:nvPr/>
        </p:nvGrpSpPr>
        <p:grpSpPr>
          <a:xfrm>
            <a:off x="1530112" y="2369128"/>
            <a:ext cx="5159055" cy="4008075"/>
            <a:chOff x="964599" y="2280465"/>
            <a:chExt cx="3241369" cy="2518222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58BD9FB-38B4-4540-93E4-E0099BF3E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517" y="2280465"/>
              <a:ext cx="992451" cy="992451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DB8A48D-C1B3-4411-A4CE-1D8C6D1743BA}"/>
                </a:ext>
              </a:extLst>
            </p:cNvPr>
            <p:cNvSpPr txBox="1"/>
            <p:nvPr/>
          </p:nvSpPr>
          <p:spPr>
            <a:xfrm>
              <a:off x="3236670" y="3282258"/>
              <a:ext cx="947157" cy="193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KoPubWorld돋움체 Bold" panose="020B0600000101010101" charset="-127"/>
                  <a:ea typeface="KoPubWorld돋움체 Bold" panose="020B0600000101010101" charset="-127"/>
                  <a:cs typeface="KoPubWorld돋움체 Bold" panose="020B0600000101010101" charset="-127"/>
                </a:rPr>
                <a:t>AWS</a:t>
              </a:r>
              <a:endParaRPr lang="ko-KR" altLang="en-US" sz="1400" dirty="0">
                <a:latin typeface="KoPubWorld돋움체 Bold" panose="020B0600000101010101" charset="-127"/>
                <a:ea typeface="KoPubWorld돋움체 Bold" panose="020B0600000101010101" charset="-127"/>
                <a:cs typeface="KoPubWorld돋움체 Bold" panose="020B0600000101010101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BF78C39-01DF-4807-A90C-8D727C7ACDD4}"/>
                </a:ext>
              </a:extLst>
            </p:cNvPr>
            <p:cNvSpPr txBox="1"/>
            <p:nvPr/>
          </p:nvSpPr>
          <p:spPr>
            <a:xfrm>
              <a:off x="964599" y="4605315"/>
              <a:ext cx="947157" cy="193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KoPubWorld돋움체 Bold" panose="020B0600000101010101" charset="-127"/>
                  <a:ea typeface="KoPubWorld돋움체 Bold" panose="020B0600000101010101" charset="-127"/>
                  <a:cs typeface="KoPubWorld돋움체 Bold" panose="020B0600000101010101" charset="-127"/>
                </a:rPr>
                <a:t>Speaker</a:t>
              </a:r>
              <a:endParaRPr lang="ko-KR" altLang="en-US" sz="1400" dirty="0">
                <a:latin typeface="KoPubWorld돋움체 Bold" panose="020B0600000101010101" charset="-127"/>
                <a:ea typeface="KoPubWorld돋움체 Bold" panose="020B0600000101010101" charset="-127"/>
                <a:cs typeface="KoPubWorld돋움체 Bold" panose="020B0600000101010101" charset="-127"/>
              </a:endParaRPr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8718D7C5-8AB1-44B7-88AA-087CB1966A85}"/>
              </a:ext>
            </a:extLst>
          </p:cNvPr>
          <p:cNvSpPr/>
          <p:nvPr/>
        </p:nvSpPr>
        <p:spPr>
          <a:xfrm>
            <a:off x="1648021" y="2871192"/>
            <a:ext cx="387139" cy="387139"/>
          </a:xfrm>
          <a:prstGeom prst="ellipse">
            <a:avLst/>
          </a:prstGeom>
          <a:solidFill>
            <a:srgbClr val="034DA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sz="2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26" name="연결선: 구부러짐 31">
            <a:extLst>
              <a:ext uri="{FF2B5EF4-FFF2-40B4-BE49-F238E27FC236}">
                <a16:creationId xmlns:a16="http://schemas.microsoft.com/office/drawing/2014/main" id="{7128D94E-F7C0-439A-B1D2-213AA4E1272B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>
            <a:off x="1140386" y="3320597"/>
            <a:ext cx="1402410" cy="251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70E1584D-8D75-4A43-9C31-BDB1AC3CFD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51" y="4339680"/>
            <a:ext cx="558799" cy="558799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FF4AED85-0565-4307-8626-847B4DBC3F80}"/>
              </a:ext>
            </a:extLst>
          </p:cNvPr>
          <p:cNvGrpSpPr/>
          <p:nvPr/>
        </p:nvGrpSpPr>
        <p:grpSpPr>
          <a:xfrm>
            <a:off x="2172140" y="2709070"/>
            <a:ext cx="1968359" cy="1553355"/>
            <a:chOff x="1503808" y="2376512"/>
            <a:chExt cx="1293442" cy="102405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7CC0967-4A3A-4FD5-BAFD-DE194D022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7375" y="2376512"/>
              <a:ext cx="806302" cy="806302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877D5B2-33BC-473D-B953-B0C02945A137}"/>
                </a:ext>
              </a:extLst>
            </p:cNvPr>
            <p:cNvSpPr txBox="1"/>
            <p:nvPr/>
          </p:nvSpPr>
          <p:spPr>
            <a:xfrm>
              <a:off x="1503808" y="3197661"/>
              <a:ext cx="1293442" cy="202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KoPubWorld돋움체 Bold" panose="020B0600000101010101" charset="-127"/>
                  <a:ea typeface="KoPubWorld돋움체 Bold" panose="020B0600000101010101" charset="-127"/>
                  <a:cs typeface="KoPubWorld돋움체 Bold" panose="020B0600000101010101" charset="-127"/>
                </a:rPr>
                <a:t>Central Server(Sniffer)</a:t>
              </a:r>
              <a:endParaRPr lang="ko-KR" altLang="en-US" sz="1400" dirty="0">
                <a:latin typeface="KoPubWorld돋움체 Bold" panose="020B0600000101010101" charset="-127"/>
                <a:ea typeface="KoPubWorld돋움체 Bold" panose="020B0600000101010101" charset="-127"/>
                <a:cs typeface="KoPubWorld돋움체 Bold" panose="020B0600000101010101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8613878-19D5-4C12-8D7B-63889C48B4D5}"/>
              </a:ext>
            </a:extLst>
          </p:cNvPr>
          <p:cNvGrpSpPr/>
          <p:nvPr/>
        </p:nvGrpSpPr>
        <p:grpSpPr>
          <a:xfrm>
            <a:off x="396360" y="3124081"/>
            <a:ext cx="560877" cy="872392"/>
            <a:chOff x="3463294" y="1066727"/>
            <a:chExt cx="560877" cy="872392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B4D1A1F2-4A7C-4294-B94D-AF88178C1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63294" y="1066727"/>
              <a:ext cx="560877" cy="560877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E57975B-014F-4EDC-BFBE-DDC46D292143}"/>
                </a:ext>
              </a:extLst>
            </p:cNvPr>
            <p:cNvSpPr txBox="1"/>
            <p:nvPr/>
          </p:nvSpPr>
          <p:spPr>
            <a:xfrm>
              <a:off x="3536488" y="1631342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AP</a:t>
              </a:r>
              <a:endPara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E984137-DCDA-40B4-B7A6-7CA8B8469579}"/>
              </a:ext>
            </a:extLst>
          </p:cNvPr>
          <p:cNvGrpSpPr/>
          <p:nvPr/>
        </p:nvGrpSpPr>
        <p:grpSpPr>
          <a:xfrm>
            <a:off x="373588" y="1761719"/>
            <a:ext cx="615874" cy="1020464"/>
            <a:chOff x="1339329" y="1194334"/>
            <a:chExt cx="615874" cy="102046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95150CAE-C02F-49CA-8AD2-30FCCE82A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0374" y="1194334"/>
              <a:ext cx="558799" cy="558799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D40D4BB-B8C1-4658-8A5C-0F60829C1C9C}"/>
                </a:ext>
              </a:extLst>
            </p:cNvPr>
            <p:cNvSpPr txBox="1"/>
            <p:nvPr/>
          </p:nvSpPr>
          <p:spPr>
            <a:xfrm>
              <a:off x="1339329" y="1753133"/>
              <a:ext cx="615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Smart</a:t>
              </a:r>
            </a:p>
            <a:p>
              <a:pPr algn="ctr"/>
              <a:r>
                <a:rPr lang="en-US" altLang="ko-KR" sz="12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phone</a:t>
              </a:r>
            </a:p>
          </p:txBody>
        </p:sp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5EF7488B-7DD7-467A-AE80-FA0490AB8FB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396" y="5098863"/>
            <a:ext cx="1307563" cy="1307563"/>
          </a:xfrm>
          <a:prstGeom prst="rect">
            <a:avLst/>
          </a:prstGeom>
        </p:spPr>
      </p:pic>
      <p:pic>
        <p:nvPicPr>
          <p:cNvPr id="44" name="그래픽 43" descr="악보 표기법">
            <a:extLst>
              <a:ext uri="{FF2B5EF4-FFF2-40B4-BE49-F238E27FC236}">
                <a16:creationId xmlns:a16="http://schemas.microsoft.com/office/drawing/2014/main" id="{F2567987-8047-44D1-9C97-6ADF5F35B4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07903" y="5395698"/>
            <a:ext cx="914400" cy="914400"/>
          </a:xfrm>
          <a:prstGeom prst="rect">
            <a:avLst/>
          </a:prstGeom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560B2DEA-938F-432E-BBC9-E990D4A2AADD}"/>
              </a:ext>
            </a:extLst>
          </p:cNvPr>
          <p:cNvSpPr/>
          <p:nvPr/>
        </p:nvSpPr>
        <p:spPr>
          <a:xfrm>
            <a:off x="4194000" y="2709823"/>
            <a:ext cx="387139" cy="387139"/>
          </a:xfrm>
          <a:prstGeom prst="ellipse">
            <a:avLst/>
          </a:prstGeom>
          <a:solidFill>
            <a:srgbClr val="034DA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endParaRPr lang="ko-KR" altLang="en-US" sz="2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0" name="연결선: 구부러짐 31">
            <a:extLst>
              <a:ext uri="{FF2B5EF4-FFF2-40B4-BE49-F238E27FC236}">
                <a16:creationId xmlns:a16="http://schemas.microsoft.com/office/drawing/2014/main" id="{489E0912-E457-4331-BDD5-66014646AC0E}"/>
              </a:ext>
            </a:extLst>
          </p:cNvPr>
          <p:cNvCxnSpPr>
            <a:cxnSpLocks/>
          </p:cNvCxnSpPr>
          <p:nvPr/>
        </p:nvCxnSpPr>
        <p:spPr>
          <a:xfrm flipH="1">
            <a:off x="3769824" y="3159228"/>
            <a:ext cx="122127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구부러짐 31">
            <a:extLst>
              <a:ext uri="{FF2B5EF4-FFF2-40B4-BE49-F238E27FC236}">
                <a16:creationId xmlns:a16="http://schemas.microsoft.com/office/drawing/2014/main" id="{BD39F62E-BDCD-452C-9052-C152C69F1B0A}"/>
              </a:ext>
            </a:extLst>
          </p:cNvPr>
          <p:cNvCxnSpPr>
            <a:cxnSpLocks/>
          </p:cNvCxnSpPr>
          <p:nvPr/>
        </p:nvCxnSpPr>
        <p:spPr>
          <a:xfrm flipH="1" flipV="1">
            <a:off x="3169686" y="4225361"/>
            <a:ext cx="1492" cy="82351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9B67C96-92D4-4A91-B01A-E4D735716FF3}"/>
              </a:ext>
            </a:extLst>
          </p:cNvPr>
          <p:cNvSpPr/>
          <p:nvPr/>
        </p:nvSpPr>
        <p:spPr>
          <a:xfrm>
            <a:off x="5019262" y="2146301"/>
            <a:ext cx="1737138" cy="21933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1179409-516C-47B5-A5C8-1FD25D927F24}"/>
              </a:ext>
            </a:extLst>
          </p:cNvPr>
          <p:cNvSpPr/>
          <p:nvPr/>
        </p:nvSpPr>
        <p:spPr>
          <a:xfrm>
            <a:off x="7223447" y="203203"/>
            <a:ext cx="4840074" cy="620320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A1AD81B-9FD9-4602-8E0B-FF0094AD836A}"/>
              </a:ext>
            </a:extLst>
          </p:cNvPr>
          <p:cNvCxnSpPr>
            <a:cxnSpLocks/>
          </p:cNvCxnSpPr>
          <p:nvPr/>
        </p:nvCxnSpPr>
        <p:spPr>
          <a:xfrm flipV="1">
            <a:off x="6756400" y="203203"/>
            <a:ext cx="401638" cy="1887535"/>
          </a:xfrm>
          <a:prstGeom prst="line">
            <a:avLst/>
          </a:prstGeom>
          <a:ln w="444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AB4E83C-C1CC-48DA-ADA6-388B72321F18}"/>
              </a:ext>
            </a:extLst>
          </p:cNvPr>
          <p:cNvCxnSpPr>
            <a:cxnSpLocks/>
          </p:cNvCxnSpPr>
          <p:nvPr/>
        </p:nvCxnSpPr>
        <p:spPr>
          <a:xfrm flipH="1" flipV="1">
            <a:off x="6781070" y="4339677"/>
            <a:ext cx="339905" cy="2066735"/>
          </a:xfrm>
          <a:prstGeom prst="line">
            <a:avLst/>
          </a:prstGeom>
          <a:ln w="444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4AC1B32B-0CCA-4793-AEE4-9C9CEA35F16A}"/>
              </a:ext>
            </a:extLst>
          </p:cNvPr>
          <p:cNvSpPr/>
          <p:nvPr/>
        </p:nvSpPr>
        <p:spPr>
          <a:xfrm>
            <a:off x="4194000" y="3415817"/>
            <a:ext cx="387139" cy="387139"/>
          </a:xfrm>
          <a:prstGeom prst="ellipse">
            <a:avLst/>
          </a:prstGeom>
          <a:solidFill>
            <a:srgbClr val="034DA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endParaRPr lang="ko-KR" altLang="en-US" sz="2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5" name="연결선: 구부러짐 31">
            <a:extLst>
              <a:ext uri="{FF2B5EF4-FFF2-40B4-BE49-F238E27FC236}">
                <a16:creationId xmlns:a16="http://schemas.microsoft.com/office/drawing/2014/main" id="{F910241F-82F2-4339-BE08-5FF0CBF065CD}"/>
              </a:ext>
            </a:extLst>
          </p:cNvPr>
          <p:cNvCxnSpPr>
            <a:cxnSpLocks/>
          </p:cNvCxnSpPr>
          <p:nvPr/>
        </p:nvCxnSpPr>
        <p:spPr>
          <a:xfrm flipH="1">
            <a:off x="3769824" y="3356492"/>
            <a:ext cx="122127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8CCB1ADF-256A-45E2-B001-F78F7BCFB900}"/>
              </a:ext>
            </a:extLst>
          </p:cNvPr>
          <p:cNvSpPr/>
          <p:nvPr/>
        </p:nvSpPr>
        <p:spPr>
          <a:xfrm>
            <a:off x="3268699" y="4412549"/>
            <a:ext cx="387139" cy="387139"/>
          </a:xfrm>
          <a:prstGeom prst="ellipse">
            <a:avLst/>
          </a:prstGeom>
          <a:solidFill>
            <a:srgbClr val="034DA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endParaRPr lang="ko-KR" altLang="en-US" sz="2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5EA706D-4824-4641-8A4A-BEF00BB3C8BA}"/>
              </a:ext>
            </a:extLst>
          </p:cNvPr>
          <p:cNvSpPr/>
          <p:nvPr/>
        </p:nvSpPr>
        <p:spPr>
          <a:xfrm>
            <a:off x="7309121" y="3996473"/>
            <a:ext cx="4668825" cy="11023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29757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169B8A0A-675A-4992-8AD8-C3653A613647}"/>
              </a:ext>
            </a:extLst>
          </p:cNvPr>
          <p:cNvGrpSpPr/>
          <p:nvPr/>
        </p:nvGrpSpPr>
        <p:grpSpPr>
          <a:xfrm>
            <a:off x="128472" y="333831"/>
            <a:ext cx="4680192" cy="461665"/>
            <a:chOff x="211507" y="360093"/>
            <a:chExt cx="4680192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1FD6DF-28B2-4844-A883-C861C83F2E74}"/>
                </a:ext>
              </a:extLst>
            </p:cNvPr>
            <p:cNvSpPr txBox="1"/>
            <p:nvPr/>
          </p:nvSpPr>
          <p:spPr>
            <a:xfrm>
              <a:off x="211507" y="360093"/>
              <a:ext cx="46801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5. </a:t>
              </a:r>
              <a:r>
                <a:rPr lang="en-US" altLang="ko-KR" sz="2400" dirty="0">
                  <a:solidFill>
                    <a:srgbClr val="034DA2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Demonstration &amp; Future Work</a:t>
              </a:r>
              <a:endParaRPr lang="ko-KR" altLang="en-US" sz="2400" dirty="0">
                <a:solidFill>
                  <a:srgbClr val="034DA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51A1D88-B008-44E6-9467-303F3888412D}"/>
                </a:ext>
              </a:extLst>
            </p:cNvPr>
            <p:cNvCxnSpPr>
              <a:cxnSpLocks/>
            </p:cNvCxnSpPr>
            <p:nvPr/>
          </p:nvCxnSpPr>
          <p:spPr>
            <a:xfrm>
              <a:off x="297089" y="814836"/>
              <a:ext cx="2500382" cy="0"/>
            </a:xfrm>
            <a:prstGeom prst="line">
              <a:avLst/>
            </a:prstGeom>
            <a:ln w="28575">
              <a:solidFill>
                <a:srgbClr val="034D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8" name="그림 67">
            <a:extLst>
              <a:ext uri="{FF2B5EF4-FFF2-40B4-BE49-F238E27FC236}">
                <a16:creationId xmlns:a16="http://schemas.microsoft.com/office/drawing/2014/main" id="{C6E54DEF-E4F4-400E-A3AA-BDBBAD4EE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912" y="2027800"/>
            <a:ext cx="9874176" cy="6604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D731B1C-2D7D-439D-84D4-E0ED131DAFC5}"/>
              </a:ext>
            </a:extLst>
          </p:cNvPr>
          <p:cNvSpPr/>
          <p:nvPr/>
        </p:nvSpPr>
        <p:spPr>
          <a:xfrm>
            <a:off x="1158912" y="2073533"/>
            <a:ext cx="764931" cy="2844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526780C-AF5F-4EDB-A32D-E571E1ACF85F}"/>
              </a:ext>
            </a:extLst>
          </p:cNvPr>
          <p:cNvSpPr/>
          <p:nvPr/>
        </p:nvSpPr>
        <p:spPr>
          <a:xfrm>
            <a:off x="3368712" y="2073532"/>
            <a:ext cx="764931" cy="2844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6AB9D78-8A56-42AB-88A1-54C2B437A685}"/>
              </a:ext>
            </a:extLst>
          </p:cNvPr>
          <p:cNvSpPr/>
          <p:nvPr/>
        </p:nvSpPr>
        <p:spPr>
          <a:xfrm>
            <a:off x="7825152" y="2073531"/>
            <a:ext cx="606671" cy="2844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9D1AFA-6304-4284-84D6-393EBCF80AE2}"/>
              </a:ext>
            </a:extLst>
          </p:cNvPr>
          <p:cNvSpPr/>
          <p:nvPr/>
        </p:nvSpPr>
        <p:spPr>
          <a:xfrm>
            <a:off x="488845" y="1255028"/>
            <a:ext cx="21050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Play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multiple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/>
            <a:r>
              <a:rPr lang="en-US" altLang="ko-KR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petterns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in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parallel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323631D-09B8-4A39-96CB-50CEE19A9B81}"/>
              </a:ext>
            </a:extLst>
          </p:cNvPr>
          <p:cNvSpPr/>
          <p:nvPr/>
        </p:nvSpPr>
        <p:spPr>
          <a:xfrm>
            <a:off x="2760246" y="1255028"/>
            <a:ext cx="16770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Make patterns</a:t>
            </a:r>
          </a:p>
          <a:p>
            <a:pPr algn="ctr"/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for notes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7EC4665-7014-4A89-9EFD-461AD37DC45F}"/>
              </a:ext>
            </a:extLst>
          </p:cNvPr>
          <p:cNvSpPr/>
          <p:nvPr/>
        </p:nvSpPr>
        <p:spPr>
          <a:xfrm>
            <a:off x="7256293" y="1255028"/>
            <a:ext cx="17443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Make list of </a:t>
            </a:r>
          </a:p>
          <a:p>
            <a:pPr algn="ctr"/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notes and time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EA5A24-54D7-49FD-8467-87D38B7BE325}"/>
              </a:ext>
            </a:extLst>
          </p:cNvPr>
          <p:cNvSpPr/>
          <p:nvPr/>
        </p:nvSpPr>
        <p:spPr>
          <a:xfrm>
            <a:off x="9469315" y="2073531"/>
            <a:ext cx="1330568" cy="2844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8A1929-C3DA-4666-8E79-9AECAEB14BC1}"/>
              </a:ext>
            </a:extLst>
          </p:cNvPr>
          <p:cNvSpPr txBox="1"/>
          <p:nvPr/>
        </p:nvSpPr>
        <p:spPr>
          <a:xfrm>
            <a:off x="9266258" y="1393527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Range of notes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3EA309B-14EB-4114-803B-CECE5F4E3CF1}"/>
              </a:ext>
            </a:extLst>
          </p:cNvPr>
          <p:cNvSpPr/>
          <p:nvPr/>
        </p:nvSpPr>
        <p:spPr>
          <a:xfrm>
            <a:off x="6822828" y="2035139"/>
            <a:ext cx="916411" cy="3828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D91C2AFD-3BBF-4C8C-B413-45B1D8FE5F8E}"/>
              </a:ext>
            </a:extLst>
          </p:cNvPr>
          <p:cNvSpPr/>
          <p:nvPr/>
        </p:nvSpPr>
        <p:spPr>
          <a:xfrm>
            <a:off x="2986246" y="2386389"/>
            <a:ext cx="764931" cy="30181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10349B8-FE77-4203-8935-2BD479412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77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EBE454F-63B2-4ABC-9E00-EC7C1374DED5}"/>
              </a:ext>
            </a:extLst>
          </p:cNvPr>
          <p:cNvSpPr/>
          <p:nvPr/>
        </p:nvSpPr>
        <p:spPr>
          <a:xfrm>
            <a:off x="4193983" y="2035139"/>
            <a:ext cx="916411" cy="3828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5726F1C-5366-4591-9FB1-300ACF87B360}"/>
              </a:ext>
            </a:extLst>
          </p:cNvPr>
          <p:cNvSpPr/>
          <p:nvPr/>
        </p:nvSpPr>
        <p:spPr>
          <a:xfrm>
            <a:off x="4357309" y="1675447"/>
            <a:ext cx="2099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To change degree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F8A3238-0C39-4F68-8BCF-700F86F6B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82527"/>
              </p:ext>
            </p:extLst>
          </p:nvPr>
        </p:nvGraphicFramePr>
        <p:xfrm>
          <a:off x="1158912" y="3144254"/>
          <a:ext cx="9874176" cy="302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088">
                  <a:extLst>
                    <a:ext uri="{9D8B030D-6E8A-4147-A177-3AD203B41FA5}">
                      <a16:colId xmlns:a16="http://schemas.microsoft.com/office/drawing/2014/main" val="3376758132"/>
                    </a:ext>
                  </a:extLst>
                </a:gridCol>
                <a:gridCol w="4937088">
                  <a:extLst>
                    <a:ext uri="{9D8B030D-6E8A-4147-A177-3AD203B41FA5}">
                      <a16:colId xmlns:a16="http://schemas.microsoft.com/office/drawing/2014/main" val="1779690337"/>
                    </a:ext>
                  </a:extLst>
                </a:gridCol>
              </a:tblGrid>
              <a:tr h="395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Function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Explanation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448527"/>
                  </a:ext>
                </a:extLst>
              </a:tr>
              <a:tr h="799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Pseq</a:t>
                      </a:r>
                      <a:r>
                        <a:rPr lang="en-US" altLang="ko-KR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([list],repeat, offset)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To play sound or time sequentially</a:t>
                      </a:r>
                    </a:p>
                    <a:p>
                      <a:r>
                        <a:rPr lang="en-US" altLang="ko-KR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Repeat, offset have default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165240"/>
                  </a:ext>
                </a:extLst>
              </a:tr>
              <a:tr h="8183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Pbind</a:t>
                      </a:r>
                      <a:r>
                        <a:rPr lang="en-US" altLang="ko-KR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(\degree, [list], \dur, [time list], ….)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To make pattern</a:t>
                      </a:r>
                    </a:p>
                    <a:p>
                      <a:r>
                        <a:rPr lang="en-US" altLang="ko-KR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Ex) ) </a:t>
                      </a:r>
                      <a:r>
                        <a:rPr lang="en-US" altLang="ko-KR" dirty="0" err="1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Pbind</a:t>
                      </a:r>
                      <a:r>
                        <a:rPr lang="en-US" altLang="ko-KR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(\degree, </a:t>
                      </a:r>
                      <a:r>
                        <a:rPr lang="en-US" altLang="ko-KR" dirty="0" err="1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Pseq</a:t>
                      </a:r>
                      <a:r>
                        <a:rPr lang="en-US" altLang="ko-KR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([4,4,5,5,4,4,2,4,4,2,2,1,4,4,5,5,4,4,2,4,2,1,2,0],1), \dur, 0.5).play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971603"/>
                  </a:ext>
                </a:extLst>
              </a:tr>
              <a:tr h="573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Ptpar</a:t>
                      </a:r>
                      <a:r>
                        <a:rPr lang="en-US" altLang="ko-KR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([start time1, pattern1, start time2, pattern 2, … 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To play pattern parallel</a:t>
                      </a:r>
                      <a:endParaRPr lang="ko-KR" altLang="en-US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8983656"/>
                  </a:ext>
                </a:extLst>
              </a:tr>
            </a:tbl>
          </a:graphicData>
        </a:graphic>
      </p:graphicFrame>
      <p:pic>
        <p:nvPicPr>
          <p:cNvPr id="25" name="school">
            <a:hlinkClick r:id="" action="ppaction://media"/>
            <a:extLst>
              <a:ext uri="{FF2B5EF4-FFF2-40B4-BE49-F238E27FC236}">
                <a16:creationId xmlns:a16="http://schemas.microsoft.com/office/drawing/2014/main" id="{FB445163-6389-48E6-9325-78E7AA65931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513318" y="4412529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969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169B8A0A-675A-4992-8AD8-C3653A613647}"/>
              </a:ext>
            </a:extLst>
          </p:cNvPr>
          <p:cNvGrpSpPr/>
          <p:nvPr/>
        </p:nvGrpSpPr>
        <p:grpSpPr>
          <a:xfrm>
            <a:off x="128472" y="333831"/>
            <a:ext cx="4680192" cy="461665"/>
            <a:chOff x="211507" y="360093"/>
            <a:chExt cx="4680192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1FD6DF-28B2-4844-A883-C861C83F2E74}"/>
                </a:ext>
              </a:extLst>
            </p:cNvPr>
            <p:cNvSpPr txBox="1"/>
            <p:nvPr/>
          </p:nvSpPr>
          <p:spPr>
            <a:xfrm>
              <a:off x="211507" y="360093"/>
              <a:ext cx="46801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5. </a:t>
              </a:r>
              <a:r>
                <a:rPr lang="en-US" altLang="ko-KR" sz="2400" dirty="0">
                  <a:solidFill>
                    <a:srgbClr val="034DA2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Demonstration &amp; Future Work</a:t>
              </a:r>
              <a:endParaRPr lang="ko-KR" altLang="en-US" sz="2400" dirty="0">
                <a:solidFill>
                  <a:srgbClr val="034DA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51A1D88-B008-44E6-9467-303F3888412D}"/>
                </a:ext>
              </a:extLst>
            </p:cNvPr>
            <p:cNvCxnSpPr>
              <a:cxnSpLocks/>
            </p:cNvCxnSpPr>
            <p:nvPr/>
          </p:nvCxnSpPr>
          <p:spPr>
            <a:xfrm>
              <a:off x="297089" y="814836"/>
              <a:ext cx="2500382" cy="0"/>
            </a:xfrm>
            <a:prstGeom prst="line">
              <a:avLst/>
            </a:prstGeom>
            <a:ln w="28575">
              <a:solidFill>
                <a:srgbClr val="034D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8" name="그림 67">
            <a:extLst>
              <a:ext uri="{FF2B5EF4-FFF2-40B4-BE49-F238E27FC236}">
                <a16:creationId xmlns:a16="http://schemas.microsoft.com/office/drawing/2014/main" id="{C6E54DEF-E4F4-400E-A3AA-BDBBAD4EE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912" y="2027800"/>
            <a:ext cx="9874176" cy="6604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D731B1C-2D7D-439D-84D4-E0ED131DAFC5}"/>
              </a:ext>
            </a:extLst>
          </p:cNvPr>
          <p:cNvSpPr/>
          <p:nvPr/>
        </p:nvSpPr>
        <p:spPr>
          <a:xfrm>
            <a:off x="1158912" y="2073533"/>
            <a:ext cx="764931" cy="2844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526780C-AF5F-4EDB-A32D-E571E1ACF85F}"/>
              </a:ext>
            </a:extLst>
          </p:cNvPr>
          <p:cNvSpPr/>
          <p:nvPr/>
        </p:nvSpPr>
        <p:spPr>
          <a:xfrm>
            <a:off x="3368712" y="2073532"/>
            <a:ext cx="764931" cy="2844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6AB9D78-8A56-42AB-88A1-54C2B437A685}"/>
              </a:ext>
            </a:extLst>
          </p:cNvPr>
          <p:cNvSpPr/>
          <p:nvPr/>
        </p:nvSpPr>
        <p:spPr>
          <a:xfrm>
            <a:off x="7825152" y="2073531"/>
            <a:ext cx="606671" cy="2844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9D1AFA-6304-4284-84D6-393EBCF80AE2}"/>
              </a:ext>
            </a:extLst>
          </p:cNvPr>
          <p:cNvSpPr/>
          <p:nvPr/>
        </p:nvSpPr>
        <p:spPr>
          <a:xfrm>
            <a:off x="488845" y="1255028"/>
            <a:ext cx="21050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Play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multiple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/>
            <a:r>
              <a:rPr lang="en-US" altLang="ko-KR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petterns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in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parallel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323631D-09B8-4A39-96CB-50CEE19A9B81}"/>
              </a:ext>
            </a:extLst>
          </p:cNvPr>
          <p:cNvSpPr/>
          <p:nvPr/>
        </p:nvSpPr>
        <p:spPr>
          <a:xfrm>
            <a:off x="2760246" y="1255028"/>
            <a:ext cx="16770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Make patterns</a:t>
            </a:r>
          </a:p>
          <a:p>
            <a:pPr algn="ctr"/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for notes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7EC4665-7014-4A89-9EFD-461AD37DC45F}"/>
              </a:ext>
            </a:extLst>
          </p:cNvPr>
          <p:cNvSpPr/>
          <p:nvPr/>
        </p:nvSpPr>
        <p:spPr>
          <a:xfrm>
            <a:off x="7256293" y="1255028"/>
            <a:ext cx="17443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Make list of </a:t>
            </a:r>
          </a:p>
          <a:p>
            <a:pPr algn="ctr"/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notes and time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EA5A24-54D7-49FD-8467-87D38B7BE325}"/>
              </a:ext>
            </a:extLst>
          </p:cNvPr>
          <p:cNvSpPr/>
          <p:nvPr/>
        </p:nvSpPr>
        <p:spPr>
          <a:xfrm>
            <a:off x="9469315" y="2073531"/>
            <a:ext cx="1330568" cy="2844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8A1929-C3DA-4666-8E79-9AECAEB14BC1}"/>
              </a:ext>
            </a:extLst>
          </p:cNvPr>
          <p:cNvSpPr txBox="1"/>
          <p:nvPr/>
        </p:nvSpPr>
        <p:spPr>
          <a:xfrm>
            <a:off x="9266258" y="1393527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Range of notes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3EA309B-14EB-4114-803B-CECE5F4E3CF1}"/>
              </a:ext>
            </a:extLst>
          </p:cNvPr>
          <p:cNvSpPr/>
          <p:nvPr/>
        </p:nvSpPr>
        <p:spPr>
          <a:xfrm>
            <a:off x="6822828" y="2035139"/>
            <a:ext cx="916411" cy="3828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D91C2AFD-3BBF-4C8C-B413-45B1D8FE5F8E}"/>
              </a:ext>
            </a:extLst>
          </p:cNvPr>
          <p:cNvSpPr/>
          <p:nvPr/>
        </p:nvSpPr>
        <p:spPr>
          <a:xfrm>
            <a:off x="2986246" y="2386389"/>
            <a:ext cx="764931" cy="30181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10349B8-FE77-4203-8935-2BD479412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77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88095368" descr="EMB000028682a75">
            <a:extLst>
              <a:ext uri="{FF2B5EF4-FFF2-40B4-BE49-F238E27FC236}">
                <a16:creationId xmlns:a16="http://schemas.microsoft.com/office/drawing/2014/main" id="{4E339070-46DE-4DDB-85B8-4997B26F9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66" y="3040553"/>
            <a:ext cx="6531759" cy="282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5F0CE6A-0051-4B67-9BF0-1525CF07E547}"/>
              </a:ext>
            </a:extLst>
          </p:cNvPr>
          <p:cNvCxnSpPr>
            <a:cxnSpLocks/>
            <a:stCxn id="9" idx="3"/>
            <a:endCxn id="1025" idx="0"/>
          </p:cNvCxnSpPr>
          <p:nvPr/>
        </p:nvCxnSpPr>
        <p:spPr>
          <a:xfrm flipH="1">
            <a:off x="4292846" y="2361915"/>
            <a:ext cx="2664187" cy="678638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8EBE454F-63B2-4ABC-9E00-EC7C1374DED5}"/>
              </a:ext>
            </a:extLst>
          </p:cNvPr>
          <p:cNvSpPr/>
          <p:nvPr/>
        </p:nvSpPr>
        <p:spPr>
          <a:xfrm>
            <a:off x="4193983" y="2035139"/>
            <a:ext cx="916411" cy="3828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5726F1C-5366-4591-9FB1-300ACF87B360}"/>
              </a:ext>
            </a:extLst>
          </p:cNvPr>
          <p:cNvSpPr/>
          <p:nvPr/>
        </p:nvSpPr>
        <p:spPr>
          <a:xfrm>
            <a:off x="4357309" y="1675447"/>
            <a:ext cx="2099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To change degree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4B5063-6168-4C9E-AC44-4A2BE970EE40}"/>
              </a:ext>
            </a:extLst>
          </p:cNvPr>
          <p:cNvSpPr/>
          <p:nvPr/>
        </p:nvSpPr>
        <p:spPr>
          <a:xfrm>
            <a:off x="7714974" y="3920504"/>
            <a:ext cx="3450060" cy="923330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\degree,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\</a:t>
            </a:r>
            <a:r>
              <a:rPr lang="en-US" altLang="ko-KR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midnote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\note, \</a:t>
            </a:r>
            <a:r>
              <a:rPr lang="en-US" altLang="ko-KR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freq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is the expression method of piano keyboard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040897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169B8A0A-675A-4992-8AD8-C3653A613647}"/>
              </a:ext>
            </a:extLst>
          </p:cNvPr>
          <p:cNvGrpSpPr/>
          <p:nvPr/>
        </p:nvGrpSpPr>
        <p:grpSpPr>
          <a:xfrm>
            <a:off x="128472" y="333831"/>
            <a:ext cx="4680192" cy="461665"/>
            <a:chOff x="211507" y="360093"/>
            <a:chExt cx="4680192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1FD6DF-28B2-4844-A883-C861C83F2E74}"/>
                </a:ext>
              </a:extLst>
            </p:cNvPr>
            <p:cNvSpPr txBox="1"/>
            <p:nvPr/>
          </p:nvSpPr>
          <p:spPr>
            <a:xfrm>
              <a:off x="211507" y="360093"/>
              <a:ext cx="46801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5. </a:t>
              </a:r>
              <a:r>
                <a:rPr lang="en-US" altLang="ko-KR" sz="2400" dirty="0">
                  <a:solidFill>
                    <a:srgbClr val="034DA2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Demonstration &amp; Future Work</a:t>
              </a:r>
              <a:endParaRPr lang="ko-KR" altLang="en-US" sz="2400" dirty="0">
                <a:solidFill>
                  <a:srgbClr val="034DA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51A1D88-B008-44E6-9467-303F3888412D}"/>
                </a:ext>
              </a:extLst>
            </p:cNvPr>
            <p:cNvCxnSpPr>
              <a:cxnSpLocks/>
            </p:cNvCxnSpPr>
            <p:nvPr/>
          </p:nvCxnSpPr>
          <p:spPr>
            <a:xfrm>
              <a:off x="297089" y="814836"/>
              <a:ext cx="2500382" cy="0"/>
            </a:xfrm>
            <a:prstGeom prst="line">
              <a:avLst/>
            </a:prstGeom>
            <a:ln w="28575">
              <a:solidFill>
                <a:srgbClr val="034D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E10349B8-FE77-4203-8935-2BD479412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77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67D01DB-D54B-4D14-8414-FA2AADB49916}"/>
              </a:ext>
            </a:extLst>
          </p:cNvPr>
          <p:cNvGrpSpPr/>
          <p:nvPr/>
        </p:nvGrpSpPr>
        <p:grpSpPr>
          <a:xfrm>
            <a:off x="197237" y="1681137"/>
            <a:ext cx="3488951" cy="3384236"/>
            <a:chOff x="197237" y="1483917"/>
            <a:chExt cx="3488951" cy="3384236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93411170-AEA7-4E58-9C10-7DA59030F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5117" y="1483917"/>
              <a:ext cx="1610688" cy="2136038"/>
            </a:xfrm>
            <a:prstGeom prst="rect">
              <a:avLst/>
            </a:prstGeom>
            <a:ln w="190500" cap="sq">
              <a:solidFill>
                <a:srgbClr val="C8C6BD"/>
              </a:solidFill>
              <a:prstDash val="solid"/>
              <a:miter lim="800000"/>
            </a:ln>
            <a:effectLst>
              <a:outerShdw blurRad="254000" algn="bl" rotWithShape="0">
                <a:srgbClr val="000000">
                  <a:alpha val="43000"/>
                </a:srgbClr>
              </a:outerShdw>
            </a:effectLst>
            <a:scene3d>
              <a:camera prst="perspectiveFront" fov="5400000"/>
              <a:lightRig rig="threePt" dir="t">
                <a:rot lat="0" lon="0" rev="21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B16A6A9B-B9FF-4E8F-B7D8-2FD1D666B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7237" y="2971119"/>
              <a:ext cx="3488951" cy="189703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2050" name="Picture 2" descr="https://screenshots.macupdate.com/JPG/14067/14067_1557237858_scr.jpg">
            <a:extLst>
              <a:ext uri="{FF2B5EF4-FFF2-40B4-BE49-F238E27FC236}">
                <a16:creationId xmlns:a16="http://schemas.microsoft.com/office/drawing/2014/main" id="{17A8C47B-E5F2-459D-901E-EBF3B37E8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795" y="1206188"/>
            <a:ext cx="409575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9CC1E41E-6636-4445-939E-47633C65E426}"/>
              </a:ext>
            </a:extLst>
          </p:cNvPr>
          <p:cNvSpPr/>
          <p:nvPr/>
        </p:nvSpPr>
        <p:spPr>
          <a:xfrm>
            <a:off x="1653812" y="5264572"/>
            <a:ext cx="575800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3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AR</a:t>
            </a:r>
            <a:endParaRPr lang="ko-KR" altLang="en-US" sz="23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BA43FBB-D4CE-4720-8D45-C1933D59212C}"/>
              </a:ext>
            </a:extLst>
          </p:cNvPr>
          <p:cNvSpPr/>
          <p:nvPr/>
        </p:nvSpPr>
        <p:spPr>
          <a:xfrm>
            <a:off x="8186731" y="5264572"/>
            <a:ext cx="3097899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3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Tuning the sound </a:t>
            </a:r>
          </a:p>
          <a:p>
            <a:pPr algn="ctr"/>
            <a:r>
              <a:rPr lang="en-US" altLang="ko-KR" sz="23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by using sound flower</a:t>
            </a:r>
            <a:endParaRPr lang="ko-KR" altLang="en-US" sz="23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63E3523-CD38-4654-A3D7-4B622C6B6A20}"/>
              </a:ext>
            </a:extLst>
          </p:cNvPr>
          <p:cNvSpPr/>
          <p:nvPr/>
        </p:nvSpPr>
        <p:spPr>
          <a:xfrm>
            <a:off x="4491237" y="2233246"/>
            <a:ext cx="2391508" cy="2391508"/>
          </a:xfrm>
          <a:prstGeom prst="ellipse">
            <a:avLst/>
          </a:prstGeom>
          <a:solidFill>
            <a:srgbClr val="034DA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Real time</a:t>
            </a:r>
            <a:endParaRPr lang="ko-KR" altLang="en-US" sz="3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034622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056BB7"/>
          </a:solidFill>
          <a:prstDash val="dash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3516</TotalTime>
  <Words>1012</Words>
  <Application>Microsoft Office PowerPoint</Application>
  <PresentationFormat>와이드스크린</PresentationFormat>
  <Paragraphs>173</Paragraphs>
  <Slides>10</Slides>
  <Notes>9</Notes>
  <HiddenSlides>0</HiddenSlides>
  <MMClips>1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2" baseType="lpstr">
      <vt:lpstr>KoPub돋움체 Bold</vt:lpstr>
      <vt:lpstr>KoPubWorld돋움체 Bold</vt:lpstr>
      <vt:lpstr>Impact</vt:lpstr>
      <vt:lpstr>Arial</vt:lpstr>
      <vt:lpstr>Yoon 윤고딕 540_TT</vt:lpstr>
      <vt:lpstr>Calibri Light</vt:lpstr>
      <vt:lpstr>a타이틀고딕2</vt:lpstr>
      <vt:lpstr>Calibri</vt:lpstr>
      <vt:lpstr>맑은 고딕</vt:lpstr>
      <vt:lpstr>Times New Roman</vt:lpstr>
      <vt:lpstr>KoPub돋움체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유명성</dc:creator>
  <cp:lastModifiedBy>서상원</cp:lastModifiedBy>
  <cp:revision>121</cp:revision>
  <dcterms:created xsi:type="dcterms:W3CDTF">2019-04-03T16:43:55Z</dcterms:created>
  <dcterms:modified xsi:type="dcterms:W3CDTF">2019-05-30T12:14:02Z</dcterms:modified>
</cp:coreProperties>
</file>