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439" r:id="rId6"/>
    <p:sldId id="260" r:id="rId7"/>
    <p:sldId id="258" r:id="rId8"/>
    <p:sldId id="2432" r:id="rId9"/>
    <p:sldId id="2445" r:id="rId10"/>
    <p:sldId id="2447" r:id="rId11"/>
    <p:sldId id="244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555"/>
    <a:srgbClr val="F47C7C"/>
    <a:srgbClr val="2F3342"/>
    <a:srgbClr val="C0F400"/>
    <a:srgbClr val="05EE55"/>
    <a:srgbClr val="038B30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85025" autoAdjust="0"/>
  </p:normalViewPr>
  <p:slideViewPr>
    <p:cSldViewPr snapToGrid="0">
      <p:cViewPr>
        <p:scale>
          <a:sx n="150" d="100"/>
          <a:sy n="150" d="100"/>
        </p:scale>
        <p:origin x="1980" y="-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7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Strategy 1 Compared to Baseline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tx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3"/>
                <c:pt idx="0">
                  <c:v>Total Revenue</c:v>
                </c:pt>
                <c:pt idx="1">
                  <c:v>Total Cost</c:v>
                </c:pt>
                <c:pt idx="2">
                  <c:v>Total Profit</c:v>
                </c:pt>
              </c:strCache>
            </c:strRef>
          </c:cat>
          <c:val>
            <c:numRef>
              <c:f>Sheet1!$B$2:$B$6</c:f>
              <c:numCache>
                <c:formatCode>_("$"* #,##0.00_);_("$"* \(#,##0.00\);_("$"* "-"??_);_(@_)</c:formatCode>
                <c:ptCount val="3"/>
                <c:pt idx="0">
                  <c:v>52830207</c:v>
                </c:pt>
                <c:pt idx="1">
                  <c:v>33076688.640000097</c:v>
                </c:pt>
                <c:pt idx="2">
                  <c:v>19753518.359999903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C8-46E5-9A56-5CD2C2E73B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Strategy 1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3"/>
                <c:pt idx="0">
                  <c:v>Total Revenue</c:v>
                </c:pt>
                <c:pt idx="1">
                  <c:v>Total Cost</c:v>
                </c:pt>
                <c:pt idx="2">
                  <c:v>Total Profit</c:v>
                </c:pt>
              </c:strCache>
            </c:strRef>
          </c:cat>
          <c:val>
            <c:numRef>
              <c:f>Sheet1!$C$2:$C$6</c:f>
              <c:numCache>
                <c:formatCode>_("$"* #,##0.00_);_("$"* \(#,##0.00\);_("$"* "-"??_);_(@_)</c:formatCode>
                <c:ptCount val="3"/>
                <c:pt idx="0">
                  <c:v>59433982.875</c:v>
                </c:pt>
                <c:pt idx="1">
                  <c:v>37211274.720000088</c:v>
                </c:pt>
                <c:pt idx="2">
                  <c:v>22222708.154999912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C8-46E5-9A56-5CD2C2E73B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5843567"/>
        <c:axId val="1505843983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Strategy 2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3"/>
                      <c:pt idx="0">
                        <c:v>Total Revenue</c:v>
                      </c:pt>
                      <c:pt idx="1">
                        <c:v>Total Cost</c:v>
                      </c:pt>
                      <c:pt idx="2">
                        <c:v>Total Profit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Sheet1!$D$2:$D$6</c15:sqref>
                        </c15:formulaRef>
                      </c:ext>
                    </c:extLst>
                    <c:numCache>
                      <c:formatCode>_("$"* #,##0.00_);_("$"* \(#,##0.00\);_("$"* "-"??_);_(@_)</c:formatCode>
                      <c:ptCount val="3"/>
                      <c:pt idx="0">
                        <c:v>48253944</c:v>
                      </c:pt>
                      <c:pt idx="1">
                        <c:v>28540040.8800001</c:v>
                      </c:pt>
                      <c:pt idx="2">
                        <c:v>19713903.1199999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99C8-46E5-9A56-5CD2C2E73BBA}"/>
                  </c:ext>
                </c:extLst>
              </c15:ser>
            </c15:filteredBarSeries>
          </c:ext>
        </c:extLst>
      </c:barChart>
      <c:catAx>
        <c:axId val="1505843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5843983"/>
        <c:crosses val="autoZero"/>
        <c:auto val="1"/>
        <c:lblAlgn val="ctr"/>
        <c:lblOffset val="100"/>
        <c:noMultiLvlLbl val="0"/>
      </c:catAx>
      <c:valAx>
        <c:axId val="1505843983"/>
        <c:scaling>
          <c:orientation val="minMax"/>
          <c:max val="6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5843567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2.2797927461139896E-2"/>
                <c:y val="0.43379759854033928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Strategy 2 Compared to Baseline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tx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Sheet1!$A$2:$A$6</c15:sqref>
                  </c15:fullRef>
                </c:ext>
              </c:extLst>
              <c:f>Sheet1!$A$2:$A$4</c:f>
              <c:strCache>
                <c:ptCount val="3"/>
                <c:pt idx="0">
                  <c:v>Total Revenue</c:v>
                </c:pt>
                <c:pt idx="1">
                  <c:v>Total Cost</c:v>
                </c:pt>
                <c:pt idx="2">
                  <c:v>Total Profit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Sheet1!$B$2:$B$6</c15:sqref>
                  </c15:fullRef>
                </c:ext>
              </c:extLst>
              <c:f>Sheet1!$B$2:$B$4</c:f>
              <c:numCache>
                <c:formatCode>_("$"* #,##0.00_);_("$"* \(#,##0.00\);_("$"* "-"??_);_(@_)</c:formatCode>
                <c:ptCount val="3"/>
                <c:pt idx="0">
                  <c:v>52830207</c:v>
                </c:pt>
                <c:pt idx="1">
                  <c:v>33076688.640000097</c:v>
                </c:pt>
                <c:pt idx="2">
                  <c:v>19753518.359999903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8F-4DA3-AA4E-6781089F6E7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Strategy 2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Sheet1!$A$2:$A$6</c15:sqref>
                  </c15:fullRef>
                </c:ext>
              </c:extLst>
              <c:f>Sheet1!$A$2:$A$4</c:f>
              <c:strCache>
                <c:ptCount val="3"/>
                <c:pt idx="0">
                  <c:v>Total Revenue</c:v>
                </c:pt>
                <c:pt idx="1">
                  <c:v>Total Cost</c:v>
                </c:pt>
                <c:pt idx="2">
                  <c:v>Total Profit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Sheet1!$D$2:$D$6</c15:sqref>
                  </c15:fullRef>
                </c:ext>
              </c:extLst>
              <c:f>Sheet1!$D$2:$D$4</c:f>
              <c:numCache>
                <c:formatCode>_("$"* #,##0.00_);_("$"* \(#,##0.00\);_("$"* "-"??_);_(@_)</c:formatCode>
                <c:ptCount val="3"/>
                <c:pt idx="0">
                  <c:v>48253944</c:v>
                </c:pt>
                <c:pt idx="1">
                  <c:v>28540040.8800001</c:v>
                </c:pt>
                <c:pt idx="2">
                  <c:v>19713903.1199999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A8F-4DA3-AA4E-6781089F6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5843567"/>
        <c:axId val="1505843983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Strategy 1</c:v>
                      </c:pt>
                    </c:strCache>
                  </c:strRef>
                </c:tx>
                <c:spPr>
                  <a:solidFill>
                    <a:srgbClr val="C00000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ullRef>
                          <c15:sqref>Sheet1!$A$2:$A$6</c15:sqref>
                        </c15:fullRef>
                        <c15:formulaRef>
                          <c15:sqref>Sheet1!$A$2:$A$4</c15:sqref>
                        </c15:formulaRef>
                      </c:ext>
                    </c:extLst>
                    <c:strCache>
                      <c:ptCount val="3"/>
                      <c:pt idx="0">
                        <c:v>Total Revenue</c:v>
                      </c:pt>
                      <c:pt idx="1">
                        <c:v>Total Cost</c:v>
                      </c:pt>
                      <c:pt idx="2">
                        <c:v>Total Profit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Sheet1!$C$2:$C$6</c15:sqref>
                        </c15:fullRef>
                        <c15:formulaRef>
                          <c15:sqref>Sheet1!$C$2:$C$4</c15:sqref>
                        </c15:formulaRef>
                      </c:ext>
                    </c:extLst>
                    <c:numCache>
                      <c:formatCode>_("$"* #,##0.00_);_("$"* \(#,##0.00\);_("$"* "-"??_);_(@_)</c:formatCode>
                      <c:ptCount val="3"/>
                      <c:pt idx="0">
                        <c:v>59433982.875</c:v>
                      </c:pt>
                      <c:pt idx="1">
                        <c:v>37211274.720000088</c:v>
                      </c:pt>
                      <c:pt idx="2">
                        <c:v>22222708.154999912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0A8F-4DA3-AA4E-6781089F6E76}"/>
                  </c:ext>
                </c:extLst>
              </c15:ser>
            </c15:filteredBarSeries>
          </c:ext>
        </c:extLst>
      </c:barChart>
      <c:catAx>
        <c:axId val="1505843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5843983"/>
        <c:crosses val="autoZero"/>
        <c:auto val="1"/>
        <c:lblAlgn val="ctr"/>
        <c:lblOffset val="100"/>
        <c:noMultiLvlLbl val="0"/>
      </c:catAx>
      <c:valAx>
        <c:axId val="1505843983"/>
        <c:scaling>
          <c:orientation val="minMax"/>
          <c:max val="6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5843567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2.2797927461139896E-2"/>
                <c:y val="0.43379759854033928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Comparing the % of Change</a:t>
            </a:r>
            <a:r>
              <a:rPr lang="en-US" baseline="0" dirty="0"/>
              <a:t> for</a:t>
            </a:r>
            <a:r>
              <a:rPr lang="en-US" dirty="0"/>
              <a:t> Desired Outcome</a:t>
            </a:r>
          </a:p>
        </c:rich>
      </c:tx>
      <c:layout>
        <c:manualLayout>
          <c:xMode val="edge"/>
          <c:yMode val="edge"/>
          <c:x val="0.12140932642487047"/>
          <c:y val="3.73834620762307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Strategy 1</c:v>
                </c:pt>
              </c:strCache>
            </c:strRef>
          </c:tx>
          <c:spPr>
            <a:solidFill>
              <a:schemeClr val="tx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Sheet1!$A$2:$A$4</c15:sqref>
                  </c15:fullRef>
                </c:ext>
              </c:extLst>
              <c:f>Sheet1!$A$2</c:f>
              <c:strCache>
                <c:ptCount val="1"/>
                <c:pt idx="0">
                  <c:v>% Change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Sheet1!$B$2:$B$4</c15:sqref>
                  </c15:fullRef>
                </c:ext>
              </c:extLst>
              <c:f>Sheet1!$B$2</c:f>
              <c:numCache>
                <c:formatCode>_("$"* #,##0.00_);_("$"* \(#,##0.00\);_("$"* "-"??_);_(@_)</c:formatCode>
                <c:ptCount val="1"/>
                <c:pt idx="0" formatCode="0.00%">
                  <c:v>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8F-4DA3-AA4E-6781089F6E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Strategy 2</c:v>
                </c:pt>
              </c:strCache>
              <c:extLst xmlns:c15="http://schemas.microsoft.com/office/drawing/2012/chart"/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Sheet1!$A$2:$A$4</c15:sqref>
                  </c15:fullRef>
                </c:ext>
              </c:extLst>
              <c:f>Sheet1!$A$2</c:f>
              <c:strCache>
                <c:ptCount val="1"/>
                <c:pt idx="0">
                  <c:v>% Change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Sheet1!$C$2:$C$4</c15:sqref>
                  </c15:fullRef>
                </c:ext>
              </c:extLst>
              <c:f>Sheet1!$C$2</c:f>
              <c:numCache>
                <c:formatCode>_("$"* #,##0.00_);_("$"* \(#,##0.00\);_("$"* "-"??_);_(@_)</c:formatCode>
                <c:ptCount val="1"/>
                <c:pt idx="0" formatCode="0.00%">
                  <c:v>0.13716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1-0A8F-4DA3-AA4E-6781089F6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5843567"/>
        <c:axId val="1505843983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:tx>
                <c:spPr>
                  <a:solidFill>
                    <a:srgbClr val="C00000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ullRef>
                          <c15:sqref>Sheet1!$A$2:$A$4</c15:sqref>
                        </c15:fullRef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% Change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Sheet1!$D$2:$D$4</c15:sqref>
                        </c15:fullRef>
                        <c15:formulaRef>
                          <c15:sqref>Sheet1!$D$2</c15:sqref>
                        </c15:formulaRef>
                      </c:ext>
                    </c:extLst>
                    <c:numCache>
                      <c:formatCode>_("$"* #,##0.00_);_("$"* \(#,##0.00\);_("$"* "-"??_);_(@_)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0A8F-4DA3-AA4E-6781089F6E76}"/>
                  </c:ext>
                </c:extLst>
              </c15:ser>
            </c15:filteredBarSeries>
          </c:ext>
        </c:extLst>
      </c:barChart>
      <c:catAx>
        <c:axId val="150584356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05843983"/>
        <c:crosses val="autoZero"/>
        <c:auto val="1"/>
        <c:lblAlgn val="ctr"/>
        <c:lblOffset val="100"/>
        <c:noMultiLvlLbl val="0"/>
      </c:catAx>
      <c:valAx>
        <c:axId val="1505843983"/>
        <c:scaling>
          <c:orientation val="minMax"/>
          <c:max val="0.1500000000000000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58435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4490946921790216"/>
          <c:y val="9.5567144784049082E-2"/>
          <c:w val="0.31018089837215945"/>
          <c:h val="4.27657999318424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0.57425</cdr:x>
      <cdr:y>0.96516</cdr:y>
    </cdr:from>
    <cdr:to>
      <cdr:x>0.72347</cdr:x>
      <cdr:y>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A655EBC4-A923-4E40-A351-49202ACEC173}"/>
            </a:ext>
          </a:extLst>
        </cdr:cNvPr>
        <cdr:cNvSpPr txBox="1"/>
      </cdr:nvSpPr>
      <cdr:spPr>
        <a:xfrm xmlns:a="http://schemas.openxmlformats.org/drawingml/2006/main">
          <a:off x="3518866" y="5865397"/>
          <a:ext cx="914400" cy="21170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dirty="0"/>
            <a:t>Reducing Costs</a:t>
          </a:r>
        </a:p>
      </cdr:txBody>
    </cdr:sp>
  </cdr:relSizeAnchor>
  <cdr:relSizeAnchor xmlns:cdr="http://schemas.openxmlformats.org/drawingml/2006/chartDrawing">
    <cdr:from>
      <cdr:x>0.29697</cdr:x>
      <cdr:y>0.96516</cdr:y>
    </cdr:from>
    <cdr:to>
      <cdr:x>0.44619</cdr:x>
      <cdr:y>1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4AEC8342-990E-442D-8984-E850E4091D48}"/>
            </a:ext>
          </a:extLst>
        </cdr:cNvPr>
        <cdr:cNvSpPr txBox="1"/>
      </cdr:nvSpPr>
      <cdr:spPr>
        <a:xfrm xmlns:a="http://schemas.openxmlformats.org/drawingml/2006/main">
          <a:off x="1819758" y="5865397"/>
          <a:ext cx="914400" cy="21170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/>
            <a:t>Increasing Revenue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90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rgbClr val="2F334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12AF2780-75D3-4992-93BC-8EA50C648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1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AAE1C5B-7233-4F49-895F-7566CEB6D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1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80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15BFBAA-B5F1-4F95-8C05-5E30A7076BD7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5965370"/>
            <a:chOff x="252031" y="391887"/>
            <a:chExt cx="7433283" cy="59653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116E8B30-475D-4275-8DC2-14C98F2F9B76}"/>
              </a:ext>
            </a:extLst>
          </p:cNvPr>
          <p:cNvSpPr/>
          <p:nvPr userDrawn="1"/>
        </p:nvSpPr>
        <p:spPr>
          <a:xfrm>
            <a:off x="1159727" y="1191137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10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B8E8FD-E25A-4462-9917-754D6C619C75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52D6C-9D51-45A1-A6B7-B21DC9A94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 10" descr="Open square accent block">
            <a:extLst>
              <a:ext uri="{FF2B5EF4-FFF2-40B4-BE49-F238E27FC236}">
                <a16:creationId xmlns:a16="http://schemas.microsoft.com/office/drawing/2014/main" id="{217FA8D4-1D05-4DF4-AA9D-364B6979733D}"/>
              </a:ext>
            </a:extLst>
          </p:cNvPr>
          <p:cNvSpPr/>
          <p:nvPr userDrawn="1"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9B1017-F981-4D2D-A14B-A857FC304F54}"/>
              </a:ext>
            </a:extLst>
          </p:cNvPr>
          <p:cNvSpPr/>
          <p:nvPr userDrawn="1"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D85E79-8DB4-4D93-979C-171105321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4F1136-B1CD-4171-BB47-0281C1974B22}"/>
              </a:ext>
            </a:extLst>
          </p:cNvPr>
          <p:cNvSpPr/>
          <p:nvPr userDrawn="1"/>
        </p:nvSpPr>
        <p:spPr>
          <a:xfrm>
            <a:off x="471340" y="1189038"/>
            <a:ext cx="11149160" cy="483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9ADD4C-B26C-41B3-B492-DC9D032A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4313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4862A-62CA-4399-88B0-181961E0F691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02D481-2888-4133-AD94-7700AA117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B113A8-E04C-44C2-962F-5FFA40FB78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07A3F-3DCD-44DD-AF42-32098DCC3A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DB279-F403-4D2A-8D1B-FB3C81796B4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5781" y="110728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26DCC3-B99B-481C-AC63-F17D5215DC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D24A36-5F75-40A5-8DA4-0364F4492FC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BF64E-D1E6-463D-B3F0-1491C107C8B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49EC66-F633-4F8B-BA43-E48843E5AD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0FCBE5-63C0-4DC7-8687-C2C76ABBDDB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240C4-B3CD-49AA-8C48-9FE7AA1FE3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A43A44DE-9B7B-49B8-AE13-95164A3F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605998" cy="118872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27370" y="0"/>
            <a:ext cx="546462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587876"/>
          </a:xfrm>
        </p:spPr>
        <p:txBody>
          <a:bodyPr anchor="b"/>
          <a:lstStyle>
            <a:lvl1pPr>
              <a:defRPr sz="32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2F334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9EF0584-D46D-4C21-99D2-074ADF23E01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79714" y="2095547"/>
            <a:ext cx="4958100" cy="365125"/>
          </a:xfrm>
        </p:spPr>
        <p:txBody>
          <a:bodyPr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FC205-B079-430E-B82F-CBF6F56DE0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82B84E2-AAE4-4BC1-8C01-AF4ABADD6ED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066D4-321A-48BF-84C2-18FC1D7184A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B4336-A0EC-4019-904C-11240535876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2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372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C39E4676-2097-45B1-B554-0DFE67952792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24616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9B3254E-B445-46A8-8E69-B2596E25A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3" r:id="rId7"/>
    <p:sldLayoutId id="2147483670" r:id="rId8"/>
    <p:sldLayoutId id="2147483669" r:id="rId9"/>
    <p:sldLayoutId id="2147483667" r:id="rId10"/>
    <p:sldLayoutId id="2147483668" r:id="rId11"/>
    <p:sldLayoutId id="2147483666" r:id="rId12"/>
    <p:sldLayoutId id="2147483671" r:id="rId13"/>
    <p:sldLayoutId id="2147483655" r:id="rId14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hy Are Parking Lots So Tricky for Self-Driving Cars? | WIRED">
            <a:extLst>
              <a:ext uri="{FF2B5EF4-FFF2-40B4-BE49-F238E27FC236}">
                <a16:creationId xmlns:a16="http://schemas.microsoft.com/office/drawing/2014/main" id="{C352FC03-882C-4003-83F3-B6C229B47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/>
                </a:gs>
                <a:gs pos="50000">
                  <a:schemeClr val="bg1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4128459"/>
            <a:ext cx="6609256" cy="450503"/>
          </a:xfrm>
        </p:spPr>
        <p:txBody>
          <a:bodyPr/>
          <a:lstStyle/>
          <a:p>
            <a:r>
              <a:rPr lang="en-US" dirty="0">
                <a:solidFill>
                  <a:srgbClr val="2F3342"/>
                </a:solidFill>
              </a:rPr>
              <a:t>Analysis &amp; Strategy Planning</a:t>
            </a:r>
          </a:p>
        </p:txBody>
      </p:sp>
      <p:pic>
        <p:nvPicPr>
          <p:cNvPr id="12" name="Picture 11" descr="Lariat Rent-A-Car | Fictional Companies Wiki | Fandom">
            <a:extLst>
              <a:ext uri="{FF2B5EF4-FFF2-40B4-BE49-F238E27FC236}">
                <a16:creationId xmlns:a16="http://schemas.microsoft.com/office/drawing/2014/main" id="{9773742A-023C-43D4-9D98-63A9E14F3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999" y="1763028"/>
            <a:ext cx="5345221" cy="244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sed Cars Hurricane UT | Used Cars &amp;amp; Trucks UT | Hurricane Car Lot Inc.">
            <a:extLst>
              <a:ext uri="{FF2B5EF4-FFF2-40B4-BE49-F238E27FC236}">
                <a16:creationId xmlns:a16="http://schemas.microsoft.com/office/drawing/2014/main" id="{F0E914ED-A973-4885-ADC7-9DCB29507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964" y="19050"/>
            <a:ext cx="9712035" cy="643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54000">
                  <a:schemeClr val="bg1"/>
                </a:gs>
                <a:gs pos="100000">
                  <a:srgbClr val="C00000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3" name="Graphic 12" descr="Open square 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222410"/>
            <a:ext cx="4351911" cy="2384466"/>
          </a:xfrm>
        </p:spPr>
        <p:txBody>
          <a:bodyPr>
            <a:normAutofit/>
          </a:bodyPr>
          <a:lstStyle/>
          <a:p>
            <a:r>
              <a:rPr lang="en-US" sz="4400" dirty="0"/>
              <a:t>Objective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63C256D-8187-4199-952C-D2BB841598F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0861" y="2990850"/>
            <a:ext cx="4351910" cy="296437"/>
          </a:xfrm>
        </p:spPr>
        <p:txBody>
          <a:bodyPr/>
          <a:lstStyle/>
          <a:p>
            <a:r>
              <a:rPr lang="en-US" dirty="0"/>
              <a:t>Use 2018 data as baseline to compare business strategies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1B4C1D1F-C2EF-4D29-B146-E0CE535B36D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2DFF522F-AF68-4632-B55E-C71590EC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F6F6586-42C9-4B51-A82B-5FC75BEA6DC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r dealership marketing ideas: 5 ways to get your vehicles off the lot.">
            <a:extLst>
              <a:ext uri="{FF2B5EF4-FFF2-40B4-BE49-F238E27FC236}">
                <a16:creationId xmlns:a16="http://schemas.microsoft.com/office/drawing/2014/main" id="{C977C6A5-46B7-4CFF-BBE6-D2114ACD811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2" r="1514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3F03C3-322B-449C-A477-EA1D99EDC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C00000"/>
              </a:gs>
              <a:gs pos="5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0E0CBA-1F82-43A8-9DE3-F0F883DB2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2" y="1433699"/>
            <a:ext cx="5138057" cy="587876"/>
          </a:xfrm>
        </p:spPr>
        <p:txBody>
          <a:bodyPr/>
          <a:lstStyle/>
          <a:p>
            <a:r>
              <a:rPr lang="en-US" dirty="0"/>
              <a:t>2018 in review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1" y="2280037"/>
            <a:ext cx="5138057" cy="3396749"/>
          </a:xfrm>
        </p:spPr>
        <p:txBody>
          <a:bodyPr/>
          <a:lstStyle/>
          <a:p>
            <a:r>
              <a:rPr lang="en-US" sz="2000" dirty="0"/>
              <a:t>50 Branches</a:t>
            </a:r>
          </a:p>
          <a:p>
            <a:r>
              <a:rPr lang="en-US" sz="2000" dirty="0"/>
              <a:t>4000 vehicle fleet</a:t>
            </a:r>
          </a:p>
          <a:p>
            <a:r>
              <a:rPr lang="en-US" sz="2000" dirty="0"/>
              <a:t>80,000+ rental transactions</a:t>
            </a:r>
          </a:p>
          <a:p>
            <a:r>
              <a:rPr lang="en-US" sz="2000" dirty="0"/>
              <a:t>$52.8 Million in Revenue</a:t>
            </a:r>
          </a:p>
          <a:p>
            <a:r>
              <a:rPr lang="en-US" sz="2000" dirty="0"/>
              <a:t>$33 Million in Costs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BB9BB1-292D-4569-BA74-3E766701DB1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85DF53DB-409B-49FA-A52D-E30AD84AE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4D90B-FC4E-4781-9E54-536CECF8BA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081BFE3-4033-4D93-9473-BA54E8B14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77140" y="937080"/>
            <a:ext cx="2933360" cy="5920920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C00000"/>
              </a:gs>
              <a:gs pos="5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3542F-D085-445E-BEBE-DEE6D4F79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473088"/>
            <a:ext cx="3464717" cy="823912"/>
          </a:xfrm>
        </p:spPr>
        <p:txBody>
          <a:bodyPr/>
          <a:lstStyle/>
          <a:p>
            <a:r>
              <a:rPr lang="en-US" dirty="0"/>
              <a:t>Strategy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F153A6-0E4B-417F-85BB-FD8402B10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0" y="2328392"/>
            <a:ext cx="3464717" cy="36845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Goal: Increase Revenue</a:t>
            </a:r>
          </a:p>
          <a:p>
            <a:pPr marL="0" indent="0" algn="ctr">
              <a:buNone/>
            </a:pPr>
            <a:r>
              <a:rPr lang="en-US" sz="1800" dirty="0"/>
              <a:t>Method: increase fleet size by 500</a:t>
            </a:r>
          </a:p>
          <a:p>
            <a:pPr marL="0" indent="0" algn="ctr">
              <a:buNone/>
            </a:pPr>
            <a:r>
              <a:rPr lang="en-US" sz="1800" dirty="0"/>
              <a:t>Assumption: fleet addition keep average revenue and costs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C32B2A-F443-47DA-A5C9-E0CCEC6C2F2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473088"/>
            <a:ext cx="3464717" cy="823912"/>
          </a:xfrm>
        </p:spPr>
        <p:txBody>
          <a:bodyPr/>
          <a:lstStyle/>
          <a:p>
            <a:r>
              <a:rPr lang="en-US" dirty="0"/>
              <a:t>Strategy 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DDF559-AB16-43D3-96DE-5FD6A71C1A2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328392"/>
            <a:ext cx="3464717" cy="36845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Goal: Reduce Costs</a:t>
            </a:r>
          </a:p>
          <a:p>
            <a:pPr marL="0" indent="0" algn="ctr">
              <a:buNone/>
            </a:pPr>
            <a:r>
              <a:rPr lang="en-US" sz="1800" dirty="0"/>
              <a:t>Method: sell 500 lowest profit vehicles</a:t>
            </a:r>
          </a:p>
          <a:p>
            <a:pPr marL="0" indent="0" algn="ctr">
              <a:buNone/>
            </a:pPr>
            <a:r>
              <a:rPr lang="en-US" sz="1800" dirty="0"/>
              <a:t>Assumption: not including any revenue from the vehicle sales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2F6ECD0F-66E9-4D96-8436-105A25A341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F326EEBC-CEB7-4420-BA3E-9F4FB931231C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58" r="36358"/>
          <a:stretch>
            <a:fillRect/>
          </a:stretch>
        </p:blipFill>
        <p:spPr bwMode="auto">
          <a:xfrm>
            <a:off x="4648080" y="313734"/>
            <a:ext cx="2873833" cy="627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38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DCF5DA-EB12-41E4-89DF-320C62643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9714" y="1181214"/>
            <a:ext cx="4406326" cy="5481524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C00000"/>
              </a:gs>
              <a:gs pos="5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2" y="1742605"/>
            <a:ext cx="4226024" cy="573989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Strategy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2CC9E-302A-4500-B0E3-4BE84867E19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95884" y="2316594"/>
            <a:ext cx="4170412" cy="798797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/>
              <a:t>Goal: Increase Revenue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491B-46DB-4307-8E1A-E1066E4FB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04" y="2920128"/>
            <a:ext cx="4154492" cy="35362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Total fleet increase from 4000 to 4500</a:t>
            </a:r>
          </a:p>
          <a:p>
            <a:r>
              <a:rPr lang="en-US" dirty="0"/>
              <a:t>Assuming new vehicles maintain average revenue and costs</a:t>
            </a:r>
          </a:p>
          <a:p>
            <a:r>
              <a:rPr lang="en-US" dirty="0"/>
              <a:t>Annual Revenue increase by 12.5%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83012-E559-4D67-A1F1-07C0DEE4021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D39C07-CD0F-4304-9E26-F1075415EBE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D24C3D6F-3533-40D5-A0FD-BC9FA9A6FF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4528940"/>
              </p:ext>
            </p:extLst>
          </p:nvPr>
        </p:nvGraphicFramePr>
        <p:xfrm>
          <a:off x="5969000" y="336550"/>
          <a:ext cx="6127750" cy="6119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6D36EE-DA1F-45E8-BE71-F4013C4E7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9713" y="1181214"/>
            <a:ext cx="4428628" cy="5453762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C00000"/>
              </a:gs>
              <a:gs pos="5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2" y="1742605"/>
            <a:ext cx="4313476" cy="769552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Strategy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2CC9E-302A-4500-B0E3-4BE84867E19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95884" y="2512156"/>
            <a:ext cx="4257864" cy="603234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/>
              <a:t>Reduce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491B-46DB-4307-8E1A-E1066E4FB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04" y="3115390"/>
            <a:ext cx="4241944" cy="329825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Total fleet decrease from 4000 to 3500</a:t>
            </a:r>
          </a:p>
          <a:p>
            <a:r>
              <a:rPr lang="en-US" dirty="0"/>
              <a:t>Annual cost decreased by 13.7%</a:t>
            </a:r>
          </a:p>
          <a:p>
            <a:r>
              <a:rPr lang="en-US" dirty="0"/>
              <a:t>Even with reduced fleet size, don’t lose out on total Profits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83012-E559-4D67-A1F1-07C0DEE4021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D39C07-CD0F-4304-9E26-F1075415EBE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4DF80212-A7F8-48A8-B6FF-24942B2F8A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3954724"/>
              </p:ext>
            </p:extLst>
          </p:nvPr>
        </p:nvGraphicFramePr>
        <p:xfrm>
          <a:off x="5969000" y="336550"/>
          <a:ext cx="6127750" cy="6119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752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6D36EE-DA1F-45E8-BE71-F4013C4E7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9713" y="1181214"/>
            <a:ext cx="4428628" cy="5453762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C00000"/>
              </a:gs>
              <a:gs pos="5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2" y="1742605"/>
            <a:ext cx="4313476" cy="769552"/>
          </a:xfrm>
          <a:solidFill>
            <a:schemeClr val="bg1"/>
          </a:solidFill>
        </p:spPr>
        <p:txBody>
          <a:bodyPr/>
          <a:lstStyle/>
          <a:p>
            <a:r>
              <a:rPr lang="en-US" dirty="0" err="1"/>
              <a:t>Reccomendation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2CC9E-302A-4500-B0E3-4BE84867E19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95884" y="2512156"/>
            <a:ext cx="4257864" cy="603234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/>
              <a:t>Implement Strategy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491B-46DB-4307-8E1A-E1066E4FB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04" y="2895408"/>
            <a:ext cx="4241944" cy="356481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Strategy 1 is projected in increase total annual revenue by 12.5%</a:t>
            </a:r>
          </a:p>
          <a:p>
            <a:r>
              <a:rPr lang="en-US" dirty="0"/>
              <a:t>Strategy 2 is projected to decrease total annual costs by 13.7%</a:t>
            </a:r>
          </a:p>
          <a:p>
            <a:r>
              <a:rPr lang="en-US" dirty="0"/>
              <a:t>Therefore Strategy 2 of selling off the 500 least profitable vehicles would have the largest impact.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83012-E559-4D67-A1F1-07C0DEE4021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D39C07-CD0F-4304-9E26-F1075415EBE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4DF80212-A7F8-48A8-B6FF-24942B2F8A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7736503"/>
              </p:ext>
            </p:extLst>
          </p:nvPr>
        </p:nvGraphicFramePr>
        <p:xfrm>
          <a:off x="5924550" y="336550"/>
          <a:ext cx="6127750" cy="6077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2372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Why Are Parking Lots So Tricky for Self-Driving Cars? | WIRED">
            <a:extLst>
              <a:ext uri="{FF2B5EF4-FFF2-40B4-BE49-F238E27FC236}">
                <a16:creationId xmlns:a16="http://schemas.microsoft.com/office/drawing/2014/main" id="{4721B73C-2CCB-47DC-9885-458376A85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436202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/>
                </a:gs>
                <a:gs pos="50000">
                  <a:schemeClr val="bg1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1911" y="1384766"/>
            <a:ext cx="6609256" cy="1508126"/>
          </a:xfrm>
        </p:spPr>
        <p:txBody>
          <a:bodyPr anchor="ctr"/>
          <a:lstStyle/>
          <a:p>
            <a:r>
              <a:rPr lang="en-US" dirty="0"/>
              <a:t>THANK YOU</a:t>
            </a:r>
          </a:p>
        </p:txBody>
      </p:sp>
      <p:sp>
        <p:nvSpPr>
          <p:cNvPr id="29" name="Rectangle: Single Corner Snipped 28">
            <a:extLst>
              <a:ext uri="{FF2B5EF4-FFF2-40B4-BE49-F238E27FC236}">
                <a16:creationId xmlns:a16="http://schemas.microsoft.com/office/drawing/2014/main" id="{E01195D9-1845-4282-BE5B-F6B840BE4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056A6478-CD2B-4077-910A-3D006C82EB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Picture 11" descr="Lariat Rent-A-Car | Fictional Companies Wiki | Fandom">
            <a:extLst>
              <a:ext uri="{FF2B5EF4-FFF2-40B4-BE49-F238E27FC236}">
                <a16:creationId xmlns:a16="http://schemas.microsoft.com/office/drawing/2014/main" id="{3641EC6A-7346-484F-955E-92FFC21DB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929" y="2347920"/>
            <a:ext cx="5345221" cy="244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051434_Light modernist presentation_RVA_v3.potx" id="{1300540C-5346-469F-AA5C-717C09787E7E}" vid="{ADCE5FDD-C8BF-4BDC-86F8-B24C14EB90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27BEDAB-01B4-4BD0-9390-31AD928007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D934DA-6EDB-4DB8-AE5C-9399A13698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19B998-C0F0-415C-AF4D-F10DCCD30A2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Light modernist presentation</Template>
  <TotalTime>407</TotalTime>
  <Words>247</Words>
  <Application>Microsoft Office PowerPoint</Application>
  <PresentationFormat>Widescreen</PresentationFormat>
  <Paragraphs>654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Objective</vt:lpstr>
      <vt:lpstr>2018 in review</vt:lpstr>
      <vt:lpstr>PowerPoint Presentation</vt:lpstr>
      <vt:lpstr>Strategy 1</vt:lpstr>
      <vt:lpstr>Strategy 2</vt:lpstr>
      <vt:lpstr>Reccomendation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Reynolds</dc:creator>
  <cp:lastModifiedBy>Paul Reynolds</cp:lastModifiedBy>
  <cp:revision>10</cp:revision>
  <dcterms:created xsi:type="dcterms:W3CDTF">2022-02-25T03:15:30Z</dcterms:created>
  <dcterms:modified xsi:type="dcterms:W3CDTF">2022-02-25T22:47:16Z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