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65" d="100"/>
          <a:sy n="165" d="100"/>
        </p:scale>
        <p:origin x="22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75" name="Rectangle 7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9" name="Rectangle 7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44D7A1-1F5D-15BC-64B0-F5772C052BA0}"/>
              </a:ext>
            </a:extLst>
          </p:cNvPr>
          <p:cNvSpPr>
            <a:spLocks noGrp="1"/>
          </p:cNvSpPr>
          <p:nvPr>
            <p:ph type="ctrTitle"/>
          </p:nvPr>
        </p:nvSpPr>
        <p:spPr>
          <a:xfrm>
            <a:off x="178420" y="2063262"/>
            <a:ext cx="4241180" cy="2661138"/>
          </a:xfrm>
        </p:spPr>
        <p:txBody>
          <a:bodyPr anchor="ctr">
            <a:normAutofit/>
          </a:bodyPr>
          <a:lstStyle/>
          <a:p>
            <a:r>
              <a:rPr lang="en-US" dirty="0"/>
              <a:t>2019 </a:t>
            </a:r>
            <a:br>
              <a:rPr lang="en-US" dirty="0"/>
            </a:br>
            <a:r>
              <a:rPr lang="en-US" dirty="0"/>
              <a:t>Race Results Analysis</a:t>
            </a:r>
          </a:p>
        </p:txBody>
      </p:sp>
      <p:sp>
        <p:nvSpPr>
          <p:cNvPr id="3" name="Subtitle 2">
            <a:extLst>
              <a:ext uri="{FF2B5EF4-FFF2-40B4-BE49-F238E27FC236}">
                <a16:creationId xmlns:a16="http://schemas.microsoft.com/office/drawing/2014/main" id="{0492629A-9124-D67B-FA79-11C0B47894D4}"/>
              </a:ext>
            </a:extLst>
          </p:cNvPr>
          <p:cNvSpPr>
            <a:spLocks noGrp="1"/>
          </p:cNvSpPr>
          <p:nvPr>
            <p:ph type="subTitle" idx="1"/>
          </p:nvPr>
        </p:nvSpPr>
        <p:spPr>
          <a:xfrm>
            <a:off x="89211" y="5101298"/>
            <a:ext cx="4330390" cy="1116622"/>
          </a:xfrm>
        </p:spPr>
        <p:txBody>
          <a:bodyPr>
            <a:normAutofit/>
          </a:bodyPr>
          <a:lstStyle/>
          <a:p>
            <a:r>
              <a:rPr lang="en-US" dirty="0"/>
              <a:t>Capstone III: Analysis with Python</a:t>
            </a:r>
          </a:p>
          <a:p>
            <a:r>
              <a:rPr lang="en-US" dirty="0"/>
              <a:t>Presenter: Paul Reynolds</a:t>
            </a:r>
          </a:p>
        </p:txBody>
      </p:sp>
      <p:pic>
        <p:nvPicPr>
          <p:cNvPr id="1026" name="Picture 2" descr="VEGA JOINS IRONMAN 'OHANA AS TITLE SPONSOR OF THE 2019 IRONMAN WORLD C –  Vega (US)">
            <a:extLst>
              <a:ext uri="{FF2B5EF4-FFF2-40B4-BE49-F238E27FC236}">
                <a16:creationId xmlns:a16="http://schemas.microsoft.com/office/drawing/2014/main" id="{3C492EC6-9E29-399E-CC09-9BD8216BF88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84606" y="1668104"/>
            <a:ext cx="6260963" cy="352179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37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FE0-D546-25D5-72ED-B24848360EEE}"/>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66A220B3-2F5D-6495-BB73-1732A6ABECB6}"/>
              </a:ext>
            </a:extLst>
          </p:cNvPr>
          <p:cNvSpPr>
            <a:spLocks noGrp="1"/>
          </p:cNvSpPr>
          <p:nvPr>
            <p:ph idx="1"/>
          </p:nvPr>
        </p:nvSpPr>
        <p:spPr>
          <a:xfrm>
            <a:off x="568712" y="2360022"/>
            <a:ext cx="5497929" cy="4319558"/>
          </a:xfrm>
        </p:spPr>
        <p:txBody>
          <a:bodyPr>
            <a:normAutofit fontScale="92500" lnSpcReduction="10000"/>
          </a:bodyPr>
          <a:lstStyle/>
          <a:p>
            <a:pPr marL="0" indent="0">
              <a:buNone/>
            </a:pPr>
            <a:r>
              <a:rPr lang="en-US" dirty="0"/>
              <a:t>Hypothesis 2: Busted!</a:t>
            </a:r>
          </a:p>
          <a:p>
            <a:pPr>
              <a:buFontTx/>
              <a:buChar char="-"/>
            </a:pPr>
            <a:r>
              <a:rPr lang="en-US" dirty="0"/>
              <a:t>Again thinking because bike was the longest overall, it would have the largest standard deviation, proved to be false.</a:t>
            </a:r>
          </a:p>
          <a:p>
            <a:pPr marL="0" indent="0">
              <a:buNone/>
            </a:pPr>
            <a:endParaRPr lang="en-US" dirty="0"/>
          </a:p>
          <a:p>
            <a:pPr marL="0" indent="0">
              <a:buNone/>
            </a:pPr>
            <a:r>
              <a:rPr lang="en-US" dirty="0"/>
              <a:t>Analysis:</a:t>
            </a:r>
          </a:p>
          <a:p>
            <a:pPr>
              <a:buFontTx/>
              <a:buChar char="-"/>
            </a:pPr>
            <a:r>
              <a:rPr lang="en-US" dirty="0"/>
              <a:t>This is where looking at the race as a whole it makes sense that as an average 12 hours of continued effort, towards the end of the race other compounding factors like nutrition and weather begin to cause more variances.</a:t>
            </a:r>
          </a:p>
          <a:p>
            <a:pPr marL="0" indent="0">
              <a:buNone/>
            </a:pPr>
            <a:endParaRPr lang="en-US" dirty="0"/>
          </a:p>
          <a:p>
            <a:endParaRPr lang="en-US" dirty="0"/>
          </a:p>
        </p:txBody>
      </p:sp>
      <p:sp>
        <p:nvSpPr>
          <p:cNvPr id="7" name="TextBox 6">
            <a:extLst>
              <a:ext uri="{FF2B5EF4-FFF2-40B4-BE49-F238E27FC236}">
                <a16:creationId xmlns:a16="http://schemas.microsoft.com/office/drawing/2014/main" id="{111F0E7E-6634-D48C-EF1B-9DE1BA465EFD}"/>
              </a:ext>
            </a:extLst>
          </p:cNvPr>
          <p:cNvSpPr txBox="1"/>
          <p:nvPr/>
        </p:nvSpPr>
        <p:spPr>
          <a:xfrm>
            <a:off x="8408020" y="3256156"/>
            <a:ext cx="1706136"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5FBFDB84-86FC-B8AB-222E-5B4485AA5238}"/>
              </a:ext>
            </a:extLst>
          </p:cNvPr>
          <p:cNvPicPr>
            <a:picLocks noChangeAspect="1"/>
          </p:cNvPicPr>
          <p:nvPr/>
        </p:nvPicPr>
        <p:blipFill>
          <a:blip r:embed="rId2"/>
          <a:stretch>
            <a:fillRect/>
          </a:stretch>
        </p:blipFill>
        <p:spPr>
          <a:xfrm>
            <a:off x="6242536" y="2520176"/>
            <a:ext cx="5699072" cy="3419443"/>
          </a:xfrm>
          <a:prstGeom prst="rect">
            <a:avLst/>
          </a:prstGeom>
        </p:spPr>
      </p:pic>
      <p:pic>
        <p:nvPicPr>
          <p:cNvPr id="8" name="Picture 2" descr="تويتر \ IRONMAN Triathlon (IRONMANtri@)">
            <a:extLst>
              <a:ext uri="{FF2B5EF4-FFF2-40B4-BE49-F238E27FC236}">
                <a16:creationId xmlns:a16="http://schemas.microsoft.com/office/drawing/2014/main" id="{CD07891F-4367-3324-0DAE-F7D2B0981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D68E-BAF9-945A-56C3-D87F6A845F89}"/>
              </a:ext>
            </a:extLst>
          </p:cNvPr>
          <p:cNvSpPr>
            <a:spLocks noGrp="1"/>
          </p:cNvSpPr>
          <p:nvPr>
            <p:ph type="title"/>
          </p:nvPr>
        </p:nvSpPr>
        <p:spPr/>
        <p:txBody>
          <a:bodyPr/>
          <a:lstStyle/>
          <a:p>
            <a:r>
              <a:rPr lang="en-US" dirty="0"/>
              <a:t>Project Summary</a:t>
            </a:r>
          </a:p>
        </p:txBody>
      </p:sp>
      <p:sp>
        <p:nvSpPr>
          <p:cNvPr id="4" name="Text Placeholder 3">
            <a:extLst>
              <a:ext uri="{FF2B5EF4-FFF2-40B4-BE49-F238E27FC236}">
                <a16:creationId xmlns:a16="http://schemas.microsoft.com/office/drawing/2014/main" id="{E2949D7B-35BD-3F97-7696-AA2DA8816707}"/>
              </a:ext>
            </a:extLst>
          </p:cNvPr>
          <p:cNvSpPr>
            <a:spLocks noGrp="1"/>
          </p:cNvSpPr>
          <p:nvPr>
            <p:ph type="body" idx="1"/>
          </p:nvPr>
        </p:nvSpPr>
        <p:spPr/>
        <p:txBody>
          <a:bodyPr/>
          <a:lstStyle/>
          <a:p>
            <a:pPr algn="ctr"/>
            <a:r>
              <a:rPr lang="en-US" dirty="0"/>
              <a:t>Hypothesis #1</a:t>
            </a:r>
          </a:p>
        </p:txBody>
      </p:sp>
      <p:sp>
        <p:nvSpPr>
          <p:cNvPr id="5" name="Content Placeholder 4">
            <a:extLst>
              <a:ext uri="{FF2B5EF4-FFF2-40B4-BE49-F238E27FC236}">
                <a16:creationId xmlns:a16="http://schemas.microsoft.com/office/drawing/2014/main" id="{38A3BFB8-1083-9863-BF8C-117BF005250B}"/>
              </a:ext>
            </a:extLst>
          </p:cNvPr>
          <p:cNvSpPr>
            <a:spLocks noGrp="1"/>
          </p:cNvSpPr>
          <p:nvPr>
            <p:ph sz="half" idx="2"/>
          </p:nvPr>
        </p:nvSpPr>
        <p:spPr>
          <a:xfrm>
            <a:off x="680322" y="3198592"/>
            <a:ext cx="4698355" cy="2906179"/>
          </a:xfrm>
        </p:spPr>
        <p:txBody>
          <a:bodyPr>
            <a:normAutofit fontScale="92500" lnSpcReduction="10000"/>
          </a:bodyPr>
          <a:lstStyle/>
          <a:p>
            <a:pPr marL="0" indent="0" algn="ctr">
              <a:buNone/>
            </a:pPr>
            <a:r>
              <a:rPr lang="en-US" dirty="0"/>
              <a:t>We were able to find that the strongest correlation to overall rank was with both run and bike ranks.</a:t>
            </a:r>
          </a:p>
          <a:p>
            <a:pPr marL="0" indent="0" algn="ctr">
              <a:buNone/>
            </a:pPr>
            <a:r>
              <a:rPr lang="en-US" dirty="0"/>
              <a:t>In preparing for an Ironman, you’ll statistically have more impact on improving your overall rank by focusing on trying to make your bike as strong as your run or vice versa</a:t>
            </a:r>
          </a:p>
        </p:txBody>
      </p:sp>
      <p:sp>
        <p:nvSpPr>
          <p:cNvPr id="6" name="Text Placeholder 5">
            <a:extLst>
              <a:ext uri="{FF2B5EF4-FFF2-40B4-BE49-F238E27FC236}">
                <a16:creationId xmlns:a16="http://schemas.microsoft.com/office/drawing/2014/main" id="{4D206797-6E66-0B85-679D-4B3869A38E26}"/>
              </a:ext>
            </a:extLst>
          </p:cNvPr>
          <p:cNvSpPr>
            <a:spLocks noGrp="1"/>
          </p:cNvSpPr>
          <p:nvPr>
            <p:ph type="body" sz="quarter" idx="3"/>
          </p:nvPr>
        </p:nvSpPr>
        <p:spPr/>
        <p:txBody>
          <a:bodyPr/>
          <a:lstStyle/>
          <a:p>
            <a:pPr algn="ctr"/>
            <a:r>
              <a:rPr lang="en-US" dirty="0"/>
              <a:t>Hypothesis #2</a:t>
            </a:r>
          </a:p>
        </p:txBody>
      </p:sp>
      <p:sp>
        <p:nvSpPr>
          <p:cNvPr id="7" name="Content Placeholder 6">
            <a:extLst>
              <a:ext uri="{FF2B5EF4-FFF2-40B4-BE49-F238E27FC236}">
                <a16:creationId xmlns:a16="http://schemas.microsoft.com/office/drawing/2014/main" id="{658002AA-702D-3EBD-CB1B-F1A516EC35C4}"/>
              </a:ext>
            </a:extLst>
          </p:cNvPr>
          <p:cNvSpPr>
            <a:spLocks noGrp="1"/>
          </p:cNvSpPr>
          <p:nvPr>
            <p:ph sz="quarter" idx="4"/>
          </p:nvPr>
        </p:nvSpPr>
        <p:spPr>
          <a:xfrm>
            <a:off x="5594123" y="3198592"/>
            <a:ext cx="4700059" cy="2906179"/>
          </a:xfrm>
        </p:spPr>
        <p:txBody>
          <a:bodyPr>
            <a:normAutofit fontScale="92500" lnSpcReduction="10000"/>
          </a:bodyPr>
          <a:lstStyle/>
          <a:p>
            <a:pPr marL="0" indent="0" algn="ctr">
              <a:buNone/>
            </a:pPr>
            <a:r>
              <a:rPr lang="en-US" dirty="0"/>
              <a:t>We found that the largest variance of finish times was in the last leg of the race: the run.</a:t>
            </a:r>
          </a:p>
          <a:p>
            <a:pPr marL="0" indent="0" algn="ctr">
              <a:buNone/>
            </a:pPr>
            <a:r>
              <a:rPr lang="en-US" dirty="0"/>
              <a:t>We can conclude then that making smaller improvements in training on your run time might not have as much impact on reducing your overall time as it would on the swim or bike portion</a:t>
            </a:r>
          </a:p>
        </p:txBody>
      </p:sp>
      <p:pic>
        <p:nvPicPr>
          <p:cNvPr id="8" name="Picture 2" descr="تويتر \ IRONMAN Triathlon (IRONMANtri@)">
            <a:extLst>
              <a:ext uri="{FF2B5EF4-FFF2-40B4-BE49-F238E27FC236}">
                <a16:creationId xmlns:a16="http://schemas.microsoft.com/office/drawing/2014/main" id="{2C699D0C-124F-84B5-1C58-BE945667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3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BD28-EA74-81D1-D21A-5D56F10BA399}"/>
              </a:ext>
            </a:extLst>
          </p:cNvPr>
          <p:cNvSpPr>
            <a:spLocks noGrp="1"/>
          </p:cNvSpPr>
          <p:nvPr>
            <p:ph type="title"/>
          </p:nvPr>
        </p:nvSpPr>
        <p:spPr/>
        <p:txBody>
          <a:bodyPr/>
          <a:lstStyle/>
          <a:p>
            <a:r>
              <a:rPr lang="en-US" dirty="0"/>
              <a:t>Next Level</a:t>
            </a:r>
          </a:p>
        </p:txBody>
      </p:sp>
      <p:sp>
        <p:nvSpPr>
          <p:cNvPr id="3" name="Text Placeholder 2">
            <a:extLst>
              <a:ext uri="{FF2B5EF4-FFF2-40B4-BE49-F238E27FC236}">
                <a16:creationId xmlns:a16="http://schemas.microsoft.com/office/drawing/2014/main" id="{401921FD-6D82-5D01-B87D-D5B10EB35AC3}"/>
              </a:ext>
            </a:extLst>
          </p:cNvPr>
          <p:cNvSpPr>
            <a:spLocks noGrp="1"/>
          </p:cNvSpPr>
          <p:nvPr>
            <p:ph type="body" idx="1"/>
          </p:nvPr>
        </p:nvSpPr>
        <p:spPr>
          <a:xfrm>
            <a:off x="906350" y="2247664"/>
            <a:ext cx="4472327" cy="693135"/>
          </a:xfrm>
        </p:spPr>
        <p:txBody>
          <a:bodyPr/>
          <a:lstStyle/>
          <a:p>
            <a:pPr algn="ctr"/>
            <a:r>
              <a:rPr lang="en-US" dirty="0"/>
              <a:t>Difficulties</a:t>
            </a:r>
          </a:p>
        </p:txBody>
      </p:sp>
      <p:sp>
        <p:nvSpPr>
          <p:cNvPr id="4" name="Content Placeholder 3">
            <a:extLst>
              <a:ext uri="{FF2B5EF4-FFF2-40B4-BE49-F238E27FC236}">
                <a16:creationId xmlns:a16="http://schemas.microsoft.com/office/drawing/2014/main" id="{3A3C47C4-405D-4E07-5B4F-D553CE28BD06}"/>
              </a:ext>
            </a:extLst>
          </p:cNvPr>
          <p:cNvSpPr>
            <a:spLocks noGrp="1"/>
          </p:cNvSpPr>
          <p:nvPr>
            <p:ph sz="half" idx="2"/>
          </p:nvPr>
        </p:nvSpPr>
        <p:spPr/>
        <p:txBody>
          <a:bodyPr>
            <a:normAutofit fontScale="77500" lnSpcReduction="20000"/>
          </a:bodyPr>
          <a:lstStyle/>
          <a:p>
            <a:pPr marL="0" indent="0">
              <a:buNone/>
            </a:pPr>
            <a:r>
              <a:rPr lang="en-US" dirty="0"/>
              <a:t>I never realized how difficult it was going to be working with time!</a:t>
            </a:r>
          </a:p>
          <a:p>
            <a:pPr marL="0" indent="0">
              <a:buNone/>
            </a:pPr>
            <a:r>
              <a:rPr lang="en-US" dirty="0"/>
              <a:t>The swim times were stuck in a </a:t>
            </a:r>
            <a:r>
              <a:rPr lang="en-US" dirty="0" err="1"/>
              <a:t>datetime.object</a:t>
            </a:r>
            <a:r>
              <a:rPr lang="en-US" dirty="0"/>
              <a:t> format that I couldn’t figure out how to change to a duration. Even when trying to make those changes directly in the dataset. </a:t>
            </a:r>
          </a:p>
          <a:p>
            <a:pPr marL="0" indent="0">
              <a:buNone/>
            </a:pPr>
            <a:r>
              <a:rPr lang="en-US" dirty="0"/>
              <a:t>In order to run any statistical analysis, I had to find a workaround by subtracting the bike and run times from the overall time.</a:t>
            </a:r>
          </a:p>
        </p:txBody>
      </p:sp>
      <p:sp>
        <p:nvSpPr>
          <p:cNvPr id="5" name="Text Placeholder 4">
            <a:extLst>
              <a:ext uri="{FF2B5EF4-FFF2-40B4-BE49-F238E27FC236}">
                <a16:creationId xmlns:a16="http://schemas.microsoft.com/office/drawing/2014/main" id="{D58BBF53-D743-0C60-95B9-FE89396065ED}"/>
              </a:ext>
            </a:extLst>
          </p:cNvPr>
          <p:cNvSpPr>
            <a:spLocks noGrp="1"/>
          </p:cNvSpPr>
          <p:nvPr>
            <p:ph type="body" sz="quarter" idx="3"/>
          </p:nvPr>
        </p:nvSpPr>
        <p:spPr>
          <a:xfrm>
            <a:off x="5820154" y="2247664"/>
            <a:ext cx="4474028" cy="692076"/>
          </a:xfrm>
        </p:spPr>
        <p:txBody>
          <a:bodyPr/>
          <a:lstStyle/>
          <a:p>
            <a:pPr algn="ctr"/>
            <a:r>
              <a:rPr lang="en-US" dirty="0"/>
              <a:t>Expanding</a:t>
            </a:r>
          </a:p>
        </p:txBody>
      </p:sp>
      <p:sp>
        <p:nvSpPr>
          <p:cNvPr id="6" name="Content Placeholder 5">
            <a:extLst>
              <a:ext uri="{FF2B5EF4-FFF2-40B4-BE49-F238E27FC236}">
                <a16:creationId xmlns:a16="http://schemas.microsoft.com/office/drawing/2014/main" id="{BB56199E-EE34-E3C6-6D8A-9BBD384118E2}"/>
              </a:ext>
            </a:extLst>
          </p:cNvPr>
          <p:cNvSpPr>
            <a:spLocks noGrp="1"/>
          </p:cNvSpPr>
          <p:nvPr>
            <p:ph sz="quarter" idx="4"/>
          </p:nvPr>
        </p:nvSpPr>
        <p:spPr/>
        <p:txBody>
          <a:bodyPr>
            <a:normAutofit fontScale="77500" lnSpcReduction="20000"/>
          </a:bodyPr>
          <a:lstStyle/>
          <a:p>
            <a:pPr marL="0" indent="0">
              <a:buNone/>
            </a:pPr>
            <a:r>
              <a:rPr lang="en-US" dirty="0"/>
              <a:t>One key note is that this data set is from the Ironman World Championships; The best of the best.</a:t>
            </a:r>
          </a:p>
          <a:p>
            <a:pPr marL="0" indent="0">
              <a:buNone/>
            </a:pPr>
            <a:r>
              <a:rPr lang="en-US" dirty="0"/>
              <a:t>You have to qualify to be able to race in Kona. So this will never be their first Ironman.</a:t>
            </a:r>
          </a:p>
          <a:p>
            <a:pPr marL="0" indent="0">
              <a:buNone/>
            </a:pPr>
            <a:r>
              <a:rPr lang="en-US" dirty="0"/>
              <a:t>With more time it would be interesting to expand on this analysis to see if there would be any change to the hypotheses results testing data from other race courses with more first time participants.</a:t>
            </a:r>
          </a:p>
        </p:txBody>
      </p:sp>
      <p:pic>
        <p:nvPicPr>
          <p:cNvPr id="2050" name="Picture 2" descr="تويتر \ IRONMAN Triathlon (IRONMANtri@)">
            <a:extLst>
              <a:ext uri="{FF2B5EF4-FFF2-40B4-BE49-F238E27FC236}">
                <a16:creationId xmlns:a16="http://schemas.microsoft.com/office/drawing/2014/main" id="{F73D4FB4-5EA8-ED51-4556-78DB89BAE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04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9525FC-C766-E80B-92A9-43479A28FD85}"/>
              </a:ext>
            </a:extLst>
          </p:cNvPr>
          <p:cNvSpPr>
            <a:spLocks noGrp="1"/>
          </p:cNvSpPr>
          <p:nvPr>
            <p:ph type="title"/>
          </p:nvPr>
        </p:nvSpPr>
        <p:spPr/>
        <p:txBody>
          <a:bodyPr/>
          <a:lstStyle/>
          <a:p>
            <a:r>
              <a:rPr lang="en-US" dirty="0"/>
              <a:t>Finish</a:t>
            </a:r>
          </a:p>
        </p:txBody>
      </p:sp>
      <p:sp>
        <p:nvSpPr>
          <p:cNvPr id="9" name="Text Placeholder 8">
            <a:extLst>
              <a:ext uri="{FF2B5EF4-FFF2-40B4-BE49-F238E27FC236}">
                <a16:creationId xmlns:a16="http://schemas.microsoft.com/office/drawing/2014/main" id="{747B186E-B4D0-DAD0-5BB2-C9D2B1488FF9}"/>
              </a:ext>
            </a:extLst>
          </p:cNvPr>
          <p:cNvSpPr>
            <a:spLocks noGrp="1"/>
          </p:cNvSpPr>
          <p:nvPr>
            <p:ph type="body" sz="half" idx="2"/>
          </p:nvPr>
        </p:nvSpPr>
        <p:spPr>
          <a:xfrm>
            <a:off x="546508" y="2336872"/>
            <a:ext cx="3876256" cy="3599315"/>
          </a:xfrm>
        </p:spPr>
        <p:txBody>
          <a:bodyPr>
            <a:normAutofit/>
          </a:bodyPr>
          <a:lstStyle/>
          <a:p>
            <a:r>
              <a:rPr lang="en-US" sz="1900" dirty="0"/>
              <a:t>Thank you for your time!</a:t>
            </a:r>
          </a:p>
        </p:txBody>
      </p:sp>
      <p:pic>
        <p:nvPicPr>
          <p:cNvPr id="13316" name="Picture 4" descr="Jan Frodeno wins IMWC.">
            <a:extLst>
              <a:ext uri="{FF2B5EF4-FFF2-40B4-BE49-F238E27FC236}">
                <a16:creationId xmlns:a16="http://schemas.microsoft.com/office/drawing/2014/main" id="{2A28D255-0ED8-54CD-1425-D90EAD98135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56" b="256"/>
          <a:stretch>
            <a:fillRect/>
          </a:stretch>
        </p:blipFill>
        <p:spPr bwMode="auto">
          <a:xfrm>
            <a:off x="4616549" y="2010321"/>
            <a:ext cx="7307723" cy="48476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تويتر \ IRONMAN Triathlon (IRONMANtri@)">
            <a:extLst>
              <a:ext uri="{FF2B5EF4-FFF2-40B4-BE49-F238E27FC236}">
                <a16:creationId xmlns:a16="http://schemas.microsoft.com/office/drawing/2014/main" id="{4AF81608-17C9-DB3E-42FA-BE1EEF315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77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82EA-9E72-CE7E-F0AC-03BAF2277FC5}"/>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E483C58F-B06A-D590-8A2C-5F538C004F99}"/>
              </a:ext>
            </a:extLst>
          </p:cNvPr>
          <p:cNvSpPr>
            <a:spLocks noGrp="1"/>
          </p:cNvSpPr>
          <p:nvPr>
            <p:ph idx="1"/>
          </p:nvPr>
        </p:nvSpPr>
        <p:spPr>
          <a:xfrm>
            <a:off x="680321" y="2505455"/>
            <a:ext cx="9835279" cy="4006857"/>
          </a:xfrm>
        </p:spPr>
        <p:txBody>
          <a:bodyPr>
            <a:normAutofit fontScale="85000" lnSpcReduction="20000"/>
          </a:bodyPr>
          <a:lstStyle/>
          <a:p>
            <a:pPr marL="0" indent="0">
              <a:buNone/>
            </a:pPr>
            <a:r>
              <a:rPr lang="en-US" dirty="0"/>
              <a:t>The dataset being used contains the results for athletes scheduled to start the full distance Ironman race in Kona, HI.</a:t>
            </a:r>
          </a:p>
          <a:p>
            <a:endParaRPr lang="en-US" dirty="0"/>
          </a:p>
          <a:p>
            <a:pPr marL="0" indent="0">
              <a:buNone/>
            </a:pPr>
            <a:r>
              <a:rPr lang="en-US" dirty="0"/>
              <a:t>There were 2435 participants with 15 columns of data including name, country, age group, race time and ranks (finish positions).</a:t>
            </a:r>
          </a:p>
          <a:p>
            <a:pPr marL="0" indent="0">
              <a:buNone/>
            </a:pPr>
            <a:endParaRPr lang="en-US" dirty="0"/>
          </a:p>
          <a:p>
            <a:pPr marL="0" indent="0">
              <a:buNone/>
            </a:pPr>
            <a:r>
              <a:rPr lang="en-US" dirty="0"/>
              <a:t>Over 7% of the athletes scheduled to race either didn’t start or started but weren’t able to complete the full race. </a:t>
            </a:r>
          </a:p>
          <a:p>
            <a:pPr marL="0" indent="0">
              <a:buNone/>
            </a:pPr>
            <a:endParaRPr lang="en-US" dirty="0"/>
          </a:p>
          <a:p>
            <a:pPr marL="0" indent="0">
              <a:buNone/>
            </a:pPr>
            <a:r>
              <a:rPr lang="en-US" dirty="0"/>
              <a:t>We’ll be focusing our analysis on the athletes who finished</a:t>
            </a:r>
          </a:p>
          <a:p>
            <a:pPr marL="0" indent="0">
              <a:buNone/>
            </a:pPr>
            <a:endParaRPr lang="en-US" dirty="0"/>
          </a:p>
          <a:p>
            <a:pPr marL="0" indent="0">
              <a:buNone/>
            </a:pPr>
            <a:r>
              <a:rPr lang="en-US" dirty="0"/>
              <a:t>All data was organized, visualized and tested using Python.</a:t>
            </a:r>
          </a:p>
        </p:txBody>
      </p:sp>
      <p:pic>
        <p:nvPicPr>
          <p:cNvPr id="4" name="Picture 2" descr="تويتر \ IRONMAN Triathlon (IRONMANtri@)">
            <a:extLst>
              <a:ext uri="{FF2B5EF4-FFF2-40B4-BE49-F238E27FC236}">
                <a16:creationId xmlns:a16="http://schemas.microsoft.com/office/drawing/2014/main" id="{843F0437-CC53-907E-0D26-AE2C0A7A8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66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0C94-0454-495F-D75A-74CBEDD38ADF}"/>
              </a:ext>
            </a:extLst>
          </p:cNvPr>
          <p:cNvSpPr>
            <a:spLocks noGrp="1"/>
          </p:cNvSpPr>
          <p:nvPr>
            <p:ph type="title"/>
          </p:nvPr>
        </p:nvSpPr>
        <p:spPr/>
        <p:txBody>
          <a:bodyPr/>
          <a:lstStyle/>
          <a:p>
            <a:r>
              <a:rPr lang="en-US" dirty="0"/>
              <a:t>Info on Triathlon</a:t>
            </a:r>
          </a:p>
        </p:txBody>
      </p:sp>
      <p:sp>
        <p:nvSpPr>
          <p:cNvPr id="3" name="Content Placeholder 2">
            <a:extLst>
              <a:ext uri="{FF2B5EF4-FFF2-40B4-BE49-F238E27FC236}">
                <a16:creationId xmlns:a16="http://schemas.microsoft.com/office/drawing/2014/main" id="{DF3C7DDE-E300-B67B-FC89-0A40F1709A9B}"/>
              </a:ext>
            </a:extLst>
          </p:cNvPr>
          <p:cNvSpPr>
            <a:spLocks noGrp="1"/>
          </p:cNvSpPr>
          <p:nvPr>
            <p:ph idx="1"/>
          </p:nvPr>
        </p:nvSpPr>
        <p:spPr>
          <a:xfrm>
            <a:off x="200818" y="2348023"/>
            <a:ext cx="9613861" cy="4030474"/>
          </a:xfrm>
        </p:spPr>
        <p:txBody>
          <a:bodyPr>
            <a:normAutofit lnSpcReduction="10000"/>
          </a:bodyPr>
          <a:lstStyle/>
          <a:p>
            <a:pPr marL="0" indent="0">
              <a:buNone/>
            </a:pPr>
            <a:r>
              <a:rPr lang="en-US" dirty="0"/>
              <a:t>In triathlon there are 3 separate disciplines combined into a single race: Swim, Bike, Run</a:t>
            </a:r>
          </a:p>
          <a:p>
            <a:pPr marL="0" indent="0">
              <a:buNone/>
            </a:pPr>
            <a:endParaRPr lang="en-US" dirty="0"/>
          </a:p>
          <a:p>
            <a:pPr marL="0" indent="0">
              <a:buNone/>
            </a:pPr>
            <a:r>
              <a:rPr lang="en-US" dirty="0"/>
              <a:t>Triathlon races are classified by their distances, from shortest to longest: Sprint, Olympic, Half Ironman, Ironman</a:t>
            </a:r>
          </a:p>
          <a:p>
            <a:pPr marL="0" indent="0">
              <a:buNone/>
            </a:pPr>
            <a:endParaRPr lang="en-US" dirty="0"/>
          </a:p>
          <a:p>
            <a:pPr marL="0" indent="0">
              <a:buNone/>
            </a:pPr>
            <a:r>
              <a:rPr lang="en-US" dirty="0"/>
              <a:t>Ironman distances:</a:t>
            </a:r>
          </a:p>
          <a:p>
            <a:pPr marL="0" indent="0">
              <a:buNone/>
            </a:pPr>
            <a:r>
              <a:rPr lang="en-US" dirty="0"/>
              <a:t>	Swim: 2.4 miles</a:t>
            </a:r>
          </a:p>
          <a:p>
            <a:pPr marL="0" indent="0">
              <a:buNone/>
            </a:pPr>
            <a:r>
              <a:rPr lang="en-US" dirty="0"/>
              <a:t>	Bike: 112 Miles</a:t>
            </a:r>
          </a:p>
          <a:p>
            <a:pPr marL="0" indent="0">
              <a:buNone/>
            </a:pPr>
            <a:r>
              <a:rPr lang="en-US" dirty="0"/>
              <a:t>	Run: 26.2 miles</a:t>
            </a:r>
          </a:p>
        </p:txBody>
      </p:sp>
      <p:pic>
        <p:nvPicPr>
          <p:cNvPr id="5" name="Picture 2" descr="تويتر \ IRONMAN Triathlon (IRONMANtri@)">
            <a:extLst>
              <a:ext uri="{FF2B5EF4-FFF2-40B4-BE49-F238E27FC236}">
                <a16:creationId xmlns:a16="http://schemas.microsoft.com/office/drawing/2014/main" id="{8BFC38BC-3D35-58EE-162A-B7D4F42D1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35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82EA-9E72-CE7E-F0AC-03BAF2277FC5}"/>
              </a:ext>
            </a:extLst>
          </p:cNvPr>
          <p:cNvSpPr>
            <a:spLocks noGrp="1"/>
          </p:cNvSpPr>
          <p:nvPr>
            <p:ph type="title"/>
          </p:nvPr>
        </p:nvSpPr>
        <p:spPr/>
        <p:txBody>
          <a:bodyPr/>
          <a:lstStyle/>
          <a:p>
            <a:r>
              <a:rPr lang="en-US" dirty="0"/>
              <a:t>Finishers Visualization</a:t>
            </a:r>
          </a:p>
        </p:txBody>
      </p:sp>
      <p:pic>
        <p:nvPicPr>
          <p:cNvPr id="4" name="Picture 2" descr="تويتر \ IRONMAN Triathlon (IRONMANtri@)">
            <a:extLst>
              <a:ext uri="{FF2B5EF4-FFF2-40B4-BE49-F238E27FC236}">
                <a16:creationId xmlns:a16="http://schemas.microsoft.com/office/drawing/2014/main" id="{843F0437-CC53-907E-0D26-AE2C0A7A8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BEFE51B-BDA1-1DBD-961D-20EB3DA59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0780" y="1966119"/>
            <a:ext cx="7341220" cy="4891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363BB8-44F4-D76B-6BE6-F001D2DD55E9}"/>
              </a:ext>
            </a:extLst>
          </p:cNvPr>
          <p:cNvSpPr txBox="1"/>
          <p:nvPr/>
        </p:nvSpPr>
        <p:spPr>
          <a:xfrm>
            <a:off x="568712" y="2319454"/>
            <a:ext cx="4081347" cy="3139321"/>
          </a:xfrm>
          <a:prstGeom prst="rect">
            <a:avLst/>
          </a:prstGeom>
          <a:noFill/>
        </p:spPr>
        <p:txBody>
          <a:bodyPr wrap="square" rtlCol="0">
            <a:spAutoFit/>
          </a:bodyPr>
          <a:lstStyle/>
          <a:p>
            <a:r>
              <a:rPr lang="en-US" dirty="0"/>
              <a:t>Interesting visualization that plotted all finish times for athletes within each sex and age division.</a:t>
            </a:r>
          </a:p>
          <a:p>
            <a:endParaRPr lang="en-US" dirty="0"/>
          </a:p>
          <a:p>
            <a:r>
              <a:rPr lang="en-US" dirty="0"/>
              <a:t>Notice there were 5 women competing in the 70-74 group and 1 man in the 80-84 group.</a:t>
            </a:r>
          </a:p>
          <a:p>
            <a:endParaRPr lang="en-US" dirty="0"/>
          </a:p>
          <a:p>
            <a:r>
              <a:rPr lang="en-US" dirty="0"/>
              <a:t>The upper limit of 60000 seconds is because the race has a 17 hour cutoff time</a:t>
            </a:r>
          </a:p>
        </p:txBody>
      </p:sp>
    </p:spTree>
    <p:extLst>
      <p:ext uri="{BB962C8B-B14F-4D97-AF65-F5344CB8AC3E}">
        <p14:creationId xmlns:p14="http://schemas.microsoft.com/office/powerpoint/2010/main" val="99450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98CE-39CF-19C2-2FA4-6C11E026C84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6069C98-A53D-DD14-50FD-0C7D11EB2F96}"/>
              </a:ext>
            </a:extLst>
          </p:cNvPr>
          <p:cNvSpPr>
            <a:spLocks noGrp="1"/>
          </p:cNvSpPr>
          <p:nvPr>
            <p:ph idx="1"/>
          </p:nvPr>
        </p:nvSpPr>
        <p:spPr/>
        <p:txBody>
          <a:bodyPr/>
          <a:lstStyle/>
          <a:p>
            <a:endParaRPr lang="en-US" dirty="0"/>
          </a:p>
          <a:p>
            <a:r>
              <a:rPr lang="en-US" dirty="0"/>
              <a:t>Which discipline has the strongest correlation between the overall rank (finish place) and rank for swim, bike or run?</a:t>
            </a:r>
          </a:p>
          <a:p>
            <a:endParaRPr lang="en-US" dirty="0"/>
          </a:p>
          <a:p>
            <a:r>
              <a:rPr lang="en-US" dirty="0"/>
              <a:t>Which discipline will have the largest variance in finish times?</a:t>
            </a:r>
          </a:p>
        </p:txBody>
      </p:sp>
      <p:pic>
        <p:nvPicPr>
          <p:cNvPr id="4" name="Picture 2" descr="تويتر \ IRONMAN Triathlon (IRONMANtri@)">
            <a:extLst>
              <a:ext uri="{FF2B5EF4-FFF2-40B4-BE49-F238E27FC236}">
                <a16:creationId xmlns:a16="http://schemas.microsoft.com/office/drawing/2014/main" id="{57A81798-79E8-42F8-817B-1E745F812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79C-F8C0-A7BA-CD69-470AA47545AA}"/>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816C0915-6366-4BEB-BBC9-9ADA65BF39E8}"/>
              </a:ext>
            </a:extLst>
          </p:cNvPr>
          <p:cNvSpPr>
            <a:spLocks noGrp="1"/>
          </p:cNvSpPr>
          <p:nvPr>
            <p:ph idx="1"/>
          </p:nvPr>
        </p:nvSpPr>
        <p:spPr/>
        <p:txBody>
          <a:bodyPr/>
          <a:lstStyle/>
          <a:p>
            <a:endParaRPr lang="en-US" dirty="0"/>
          </a:p>
          <a:p>
            <a:r>
              <a:rPr lang="en-US" dirty="0"/>
              <a:t>Hypothesis #1: The bike rank will have the strongest correlation to overall rank.</a:t>
            </a:r>
          </a:p>
          <a:p>
            <a:endParaRPr lang="en-US" dirty="0"/>
          </a:p>
          <a:p>
            <a:r>
              <a:rPr lang="en-US" dirty="0"/>
              <a:t>Hypothesis #2: The bike time will have the largest variance (standard deviation) of finish times.</a:t>
            </a:r>
          </a:p>
        </p:txBody>
      </p:sp>
      <p:pic>
        <p:nvPicPr>
          <p:cNvPr id="4" name="Picture 2" descr="تويتر \ IRONMAN Triathlon (IRONMANtri@)">
            <a:extLst>
              <a:ext uri="{FF2B5EF4-FFF2-40B4-BE49-F238E27FC236}">
                <a16:creationId xmlns:a16="http://schemas.microsoft.com/office/drawing/2014/main" id="{161BE509-E324-AADE-CB14-B2866F99A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9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D68E-BAF9-945A-56C3-D87F6A845F89}"/>
              </a:ext>
            </a:extLst>
          </p:cNvPr>
          <p:cNvSpPr>
            <a:spLocks noGrp="1"/>
          </p:cNvSpPr>
          <p:nvPr>
            <p:ph type="title"/>
          </p:nvPr>
        </p:nvSpPr>
        <p:spPr/>
        <p:txBody>
          <a:bodyPr/>
          <a:lstStyle/>
          <a:p>
            <a:r>
              <a:rPr lang="en-US" dirty="0"/>
              <a:t>Methods for Testing</a:t>
            </a:r>
          </a:p>
        </p:txBody>
      </p:sp>
      <p:sp>
        <p:nvSpPr>
          <p:cNvPr id="4" name="Text Placeholder 3">
            <a:extLst>
              <a:ext uri="{FF2B5EF4-FFF2-40B4-BE49-F238E27FC236}">
                <a16:creationId xmlns:a16="http://schemas.microsoft.com/office/drawing/2014/main" id="{E2949D7B-35BD-3F97-7696-AA2DA8816707}"/>
              </a:ext>
            </a:extLst>
          </p:cNvPr>
          <p:cNvSpPr>
            <a:spLocks noGrp="1"/>
          </p:cNvSpPr>
          <p:nvPr>
            <p:ph type="body" idx="1"/>
          </p:nvPr>
        </p:nvSpPr>
        <p:spPr/>
        <p:txBody>
          <a:bodyPr/>
          <a:lstStyle/>
          <a:p>
            <a:pPr algn="ctr"/>
            <a:r>
              <a:rPr lang="en-US" dirty="0"/>
              <a:t>Hypothesis #1</a:t>
            </a:r>
          </a:p>
        </p:txBody>
      </p:sp>
      <p:sp>
        <p:nvSpPr>
          <p:cNvPr id="5" name="Content Placeholder 4">
            <a:extLst>
              <a:ext uri="{FF2B5EF4-FFF2-40B4-BE49-F238E27FC236}">
                <a16:creationId xmlns:a16="http://schemas.microsoft.com/office/drawing/2014/main" id="{38A3BFB8-1083-9863-BF8C-117BF005250B}"/>
              </a:ext>
            </a:extLst>
          </p:cNvPr>
          <p:cNvSpPr>
            <a:spLocks noGrp="1"/>
          </p:cNvSpPr>
          <p:nvPr>
            <p:ph sz="half" idx="2"/>
          </p:nvPr>
        </p:nvSpPr>
        <p:spPr/>
        <p:txBody>
          <a:bodyPr/>
          <a:lstStyle/>
          <a:p>
            <a:pPr marL="0" indent="0">
              <a:buNone/>
            </a:pPr>
            <a:endParaRPr lang="en-US" dirty="0"/>
          </a:p>
          <a:p>
            <a:pPr marL="0" indent="0" algn="ctr">
              <a:buNone/>
            </a:pPr>
            <a:r>
              <a:rPr lang="en-US" dirty="0"/>
              <a:t>Using the rank data for each individual event (swim, bike, run) and run a correlation test to overall rank.</a:t>
            </a:r>
          </a:p>
        </p:txBody>
      </p:sp>
      <p:sp>
        <p:nvSpPr>
          <p:cNvPr id="6" name="Text Placeholder 5">
            <a:extLst>
              <a:ext uri="{FF2B5EF4-FFF2-40B4-BE49-F238E27FC236}">
                <a16:creationId xmlns:a16="http://schemas.microsoft.com/office/drawing/2014/main" id="{4D206797-6E66-0B85-679D-4B3869A38E26}"/>
              </a:ext>
            </a:extLst>
          </p:cNvPr>
          <p:cNvSpPr>
            <a:spLocks noGrp="1"/>
          </p:cNvSpPr>
          <p:nvPr>
            <p:ph type="body" sz="quarter" idx="3"/>
          </p:nvPr>
        </p:nvSpPr>
        <p:spPr/>
        <p:txBody>
          <a:bodyPr/>
          <a:lstStyle/>
          <a:p>
            <a:pPr algn="ctr"/>
            <a:r>
              <a:rPr lang="en-US" dirty="0"/>
              <a:t>Hypothesis #2</a:t>
            </a:r>
          </a:p>
        </p:txBody>
      </p:sp>
      <p:sp>
        <p:nvSpPr>
          <p:cNvPr id="7" name="Content Placeholder 6">
            <a:extLst>
              <a:ext uri="{FF2B5EF4-FFF2-40B4-BE49-F238E27FC236}">
                <a16:creationId xmlns:a16="http://schemas.microsoft.com/office/drawing/2014/main" id="{658002AA-702D-3EBD-CB1B-F1A516EC35C4}"/>
              </a:ext>
            </a:extLst>
          </p:cNvPr>
          <p:cNvSpPr>
            <a:spLocks noGrp="1"/>
          </p:cNvSpPr>
          <p:nvPr>
            <p:ph sz="quarter" idx="4"/>
          </p:nvPr>
        </p:nvSpPr>
        <p:spPr/>
        <p:txBody>
          <a:bodyPr/>
          <a:lstStyle/>
          <a:p>
            <a:pPr marL="0" indent="0">
              <a:buNone/>
            </a:pPr>
            <a:endParaRPr lang="en-US" dirty="0"/>
          </a:p>
          <a:p>
            <a:pPr marL="0" indent="0" algn="ctr">
              <a:buNone/>
            </a:pPr>
            <a:r>
              <a:rPr lang="en-US" dirty="0"/>
              <a:t>Convert finish times from HH:MM:SS for each individual event to total seconds and run a descriptive statistical analysis for standard deviation.</a:t>
            </a:r>
          </a:p>
        </p:txBody>
      </p:sp>
      <p:pic>
        <p:nvPicPr>
          <p:cNvPr id="8" name="Picture 2" descr="تويتر \ IRONMAN Triathlon (IRONMANtri@)">
            <a:extLst>
              <a:ext uri="{FF2B5EF4-FFF2-40B4-BE49-F238E27FC236}">
                <a16:creationId xmlns:a16="http://schemas.microsoft.com/office/drawing/2014/main" id="{26FBB6BF-D1F2-9469-67B5-B7DA12AD0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14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C23F-CF22-B5A6-25B5-BCF6FBEFB74B}"/>
              </a:ext>
            </a:extLst>
          </p:cNvPr>
          <p:cNvSpPr>
            <a:spLocks noGrp="1"/>
          </p:cNvSpPr>
          <p:nvPr>
            <p:ph type="title"/>
          </p:nvPr>
        </p:nvSpPr>
        <p:spPr/>
        <p:txBody>
          <a:bodyPr/>
          <a:lstStyle/>
          <a:p>
            <a:r>
              <a:rPr lang="en-US" dirty="0"/>
              <a:t>Application of Findings</a:t>
            </a:r>
          </a:p>
        </p:txBody>
      </p:sp>
      <p:sp>
        <p:nvSpPr>
          <p:cNvPr id="7" name="Content Placeholder 6">
            <a:extLst>
              <a:ext uri="{FF2B5EF4-FFF2-40B4-BE49-F238E27FC236}">
                <a16:creationId xmlns:a16="http://schemas.microsoft.com/office/drawing/2014/main" id="{B83D77E6-B171-53B6-F344-EB92108E4F03}"/>
              </a:ext>
            </a:extLst>
          </p:cNvPr>
          <p:cNvSpPr>
            <a:spLocks noGrp="1"/>
          </p:cNvSpPr>
          <p:nvPr>
            <p:ph idx="1"/>
          </p:nvPr>
        </p:nvSpPr>
        <p:spPr>
          <a:xfrm>
            <a:off x="680321" y="2336872"/>
            <a:ext cx="9613861" cy="4237547"/>
          </a:xfrm>
        </p:spPr>
        <p:txBody>
          <a:bodyPr>
            <a:normAutofit lnSpcReduction="10000"/>
          </a:bodyPr>
          <a:lstStyle/>
          <a:p>
            <a:pPr marL="0" indent="0">
              <a:buNone/>
            </a:pPr>
            <a:r>
              <a:rPr lang="en-US" dirty="0"/>
              <a:t>Athletes and sports are driven by data and statistical analysis. Turn on any professional sport and before long the commentators will talk about an athlete or the team’s stats.</a:t>
            </a:r>
          </a:p>
          <a:p>
            <a:pPr marL="0" indent="0">
              <a:buNone/>
            </a:pPr>
            <a:endParaRPr lang="en-US" dirty="0"/>
          </a:p>
          <a:p>
            <a:pPr marL="0" indent="0">
              <a:buNone/>
            </a:pPr>
            <a:r>
              <a:rPr lang="en-US" dirty="0"/>
              <a:t>Triathletes are some of the most data driven athletes in one of the most expensive-to-participate sports. From wetsuits in the swim, to aerodynamics on the bike and carbon plates in running shoes, these athletes are constantly looking for advantages.</a:t>
            </a:r>
          </a:p>
          <a:p>
            <a:pPr marL="0" indent="0">
              <a:buNone/>
            </a:pPr>
            <a:endParaRPr lang="en-US" dirty="0"/>
          </a:p>
          <a:p>
            <a:pPr marL="0" indent="0">
              <a:buNone/>
            </a:pPr>
            <a:r>
              <a:rPr lang="en-US" dirty="0"/>
              <a:t>Today’s analysis can help triathletes determine which discipline to invest time and resources in for making the most impact on improving their times and rank.</a:t>
            </a:r>
          </a:p>
        </p:txBody>
      </p:sp>
      <p:pic>
        <p:nvPicPr>
          <p:cNvPr id="8" name="Picture 2" descr="تويتر \ IRONMAN Triathlon (IRONMANtri@)">
            <a:extLst>
              <a:ext uri="{FF2B5EF4-FFF2-40B4-BE49-F238E27FC236}">
                <a16:creationId xmlns:a16="http://schemas.microsoft.com/office/drawing/2014/main" id="{570785C8-6534-B429-34D4-87B1D703C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4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FE0-D546-25D5-72ED-B24848360EEE}"/>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66A220B3-2F5D-6495-BB73-1732A6ABECB6}"/>
              </a:ext>
            </a:extLst>
          </p:cNvPr>
          <p:cNvSpPr>
            <a:spLocks noGrp="1"/>
          </p:cNvSpPr>
          <p:nvPr>
            <p:ph idx="1"/>
          </p:nvPr>
        </p:nvSpPr>
        <p:spPr>
          <a:xfrm>
            <a:off x="568712" y="2360022"/>
            <a:ext cx="5497929" cy="4319558"/>
          </a:xfrm>
        </p:spPr>
        <p:txBody>
          <a:bodyPr>
            <a:normAutofit/>
          </a:bodyPr>
          <a:lstStyle/>
          <a:p>
            <a:pPr marL="0" indent="0">
              <a:buNone/>
            </a:pPr>
            <a:r>
              <a:rPr lang="en-US" dirty="0"/>
              <a:t>Hypothesis 1: Busted!</a:t>
            </a:r>
          </a:p>
          <a:p>
            <a:pPr>
              <a:buFontTx/>
              <a:buChar char="-"/>
            </a:pPr>
            <a:r>
              <a:rPr lang="en-US" dirty="0"/>
              <a:t>I had assumed since the bike on average takes about twice as long as the run to complete, it would be the clear winner.</a:t>
            </a:r>
          </a:p>
          <a:p>
            <a:pPr marL="0" indent="0">
              <a:buNone/>
            </a:pPr>
            <a:endParaRPr lang="en-US" dirty="0"/>
          </a:p>
          <a:p>
            <a:pPr marL="0" indent="0">
              <a:buNone/>
            </a:pPr>
            <a:r>
              <a:rPr lang="en-US" dirty="0"/>
              <a:t>Analysis:</a:t>
            </a:r>
          </a:p>
          <a:p>
            <a:pPr>
              <a:buFontTx/>
              <a:buChar char="-"/>
            </a:pPr>
            <a:r>
              <a:rPr lang="en-US" dirty="0"/>
              <a:t>Even though the Run Rank did have the strongest correlation, it was only by a difference of 0.005</a:t>
            </a:r>
          </a:p>
          <a:p>
            <a:pPr marL="0" indent="0">
              <a:buNone/>
            </a:pPr>
            <a:endParaRPr lang="en-US" dirty="0"/>
          </a:p>
          <a:p>
            <a:endParaRPr lang="en-US" dirty="0"/>
          </a:p>
        </p:txBody>
      </p:sp>
      <p:sp>
        <p:nvSpPr>
          <p:cNvPr id="7" name="TextBox 6">
            <a:extLst>
              <a:ext uri="{FF2B5EF4-FFF2-40B4-BE49-F238E27FC236}">
                <a16:creationId xmlns:a16="http://schemas.microsoft.com/office/drawing/2014/main" id="{111F0E7E-6634-D48C-EF1B-9DE1BA465EFD}"/>
              </a:ext>
            </a:extLst>
          </p:cNvPr>
          <p:cNvSpPr txBox="1"/>
          <p:nvPr/>
        </p:nvSpPr>
        <p:spPr>
          <a:xfrm>
            <a:off x="8408020" y="3256156"/>
            <a:ext cx="1706136" cy="369332"/>
          </a:xfrm>
          <a:prstGeom prst="rect">
            <a:avLst/>
          </a:prstGeom>
          <a:noFill/>
        </p:spPr>
        <p:txBody>
          <a:bodyPr wrap="square" rtlCol="0">
            <a:spAutoFit/>
          </a:bodyPr>
          <a:lstStyle/>
          <a:p>
            <a:r>
              <a:rPr lang="en-US" dirty="0"/>
              <a:t> </a:t>
            </a:r>
          </a:p>
        </p:txBody>
      </p:sp>
      <p:pic>
        <p:nvPicPr>
          <p:cNvPr id="9" name="Picture 8">
            <a:extLst>
              <a:ext uri="{FF2B5EF4-FFF2-40B4-BE49-F238E27FC236}">
                <a16:creationId xmlns:a16="http://schemas.microsoft.com/office/drawing/2014/main" id="{5DECDFFB-4A15-359A-7701-478A5E80F2D5}"/>
              </a:ext>
            </a:extLst>
          </p:cNvPr>
          <p:cNvPicPr>
            <a:picLocks noChangeAspect="1"/>
          </p:cNvPicPr>
          <p:nvPr/>
        </p:nvPicPr>
        <p:blipFill>
          <a:blip r:embed="rId2"/>
          <a:stretch>
            <a:fillRect/>
          </a:stretch>
        </p:blipFill>
        <p:spPr>
          <a:xfrm>
            <a:off x="6371893" y="3256156"/>
            <a:ext cx="5570570" cy="1937066"/>
          </a:xfrm>
          <a:prstGeom prst="rect">
            <a:avLst/>
          </a:prstGeom>
        </p:spPr>
      </p:pic>
      <p:pic>
        <p:nvPicPr>
          <p:cNvPr id="10" name="Picture 2" descr="تويتر \ IRONMAN Triathlon (IRONMANtri@)">
            <a:extLst>
              <a:ext uri="{FF2B5EF4-FFF2-40B4-BE49-F238E27FC236}">
                <a16:creationId xmlns:a16="http://schemas.microsoft.com/office/drawing/2014/main" id="{4D9A6B78-0A43-B059-58A2-A43D7546C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874" y="610225"/>
            <a:ext cx="1368489" cy="136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8199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121</TotalTime>
  <Words>865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2019  Race Results Analysis</vt:lpstr>
      <vt:lpstr>The Dataset</vt:lpstr>
      <vt:lpstr>Info on Triathlon</vt:lpstr>
      <vt:lpstr>Finishers Visualization</vt:lpstr>
      <vt:lpstr>Research Questions</vt:lpstr>
      <vt:lpstr>Hypotheses</vt:lpstr>
      <vt:lpstr>Methods for Testing</vt:lpstr>
      <vt:lpstr>Application of Findings</vt:lpstr>
      <vt:lpstr>Hypothesis #1</vt:lpstr>
      <vt:lpstr>Hypothesis #2</vt:lpstr>
      <vt:lpstr>Project Summary</vt:lpstr>
      <vt:lpstr>Next Level</vt:lpstr>
      <vt:lpstr>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Race Results Analysis</dc:title>
  <dc:creator>Paul Reynolds</dc:creator>
  <cp:lastModifiedBy>Paul Reynolds</cp:lastModifiedBy>
  <cp:revision>4</cp:revision>
  <dcterms:created xsi:type="dcterms:W3CDTF">2022-05-20T16:32:49Z</dcterms:created>
  <dcterms:modified xsi:type="dcterms:W3CDTF">2022-05-20T18:34:32Z</dcterms:modified>
</cp:coreProperties>
</file>